
<file path=[Content_Types].xml><?xml version="1.0" encoding="utf-8"?>
<Types xmlns="http://schemas.openxmlformats.org/package/2006/content-types">
  <Default Extension="png" ContentType="image/png"/>
  <Default Extension="269B65A0"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414" r:id="rId2"/>
    <p:sldId id="510" r:id="rId3"/>
    <p:sldId id="492" r:id="rId4"/>
    <p:sldId id="418" r:id="rId5"/>
    <p:sldId id="516" r:id="rId6"/>
    <p:sldId id="419" r:id="rId7"/>
    <p:sldId id="427" r:id="rId8"/>
    <p:sldId id="479" r:id="rId9"/>
    <p:sldId id="480" r:id="rId10"/>
    <p:sldId id="257" r:id="rId11"/>
    <p:sldId id="481" r:id="rId12"/>
    <p:sldId id="314" r:id="rId13"/>
    <p:sldId id="437" r:id="rId14"/>
    <p:sldId id="277" r:id="rId15"/>
    <p:sldId id="263" r:id="rId16"/>
    <p:sldId id="425" r:id="rId17"/>
    <p:sldId id="268" r:id="rId18"/>
    <p:sldId id="505" r:id="rId19"/>
    <p:sldId id="486" r:id="rId20"/>
    <p:sldId id="506" r:id="rId21"/>
    <p:sldId id="439" r:id="rId22"/>
    <p:sldId id="448" r:id="rId23"/>
    <p:sldId id="440" r:id="rId24"/>
    <p:sldId id="588" r:id="rId25"/>
    <p:sldId id="445" r:id="rId26"/>
    <p:sldId id="571" r:id="rId27"/>
    <p:sldId id="519" r:id="rId28"/>
    <p:sldId id="559" r:id="rId29"/>
    <p:sldId id="507" r:id="rId30"/>
    <p:sldId id="426" r:id="rId31"/>
    <p:sldId id="273" r:id="rId32"/>
    <p:sldId id="555" r:id="rId33"/>
    <p:sldId id="511" r:id="rId34"/>
    <p:sldId id="287" r:id="rId35"/>
    <p:sldId id="512" r:id="rId36"/>
    <p:sldId id="590" r:id="rId37"/>
    <p:sldId id="513" r:id="rId38"/>
    <p:sldId id="482" r:id="rId39"/>
    <p:sldId id="514" r:id="rId40"/>
    <p:sldId id="485" r:id="rId41"/>
    <p:sldId id="447" r:id="rId42"/>
    <p:sldId id="446" r:id="rId43"/>
    <p:sldId id="515" r:id="rId44"/>
    <p:sldId id="493" r:id="rId45"/>
    <p:sldId id="451" r:id="rId46"/>
    <p:sldId id="342" r:id="rId47"/>
    <p:sldId id="398" r:id="rId48"/>
    <p:sldId id="502" r:id="rId49"/>
    <p:sldId id="503" r:id="rId50"/>
    <p:sldId id="332" r:id="rId51"/>
    <p:sldId id="487" r:id="rId52"/>
    <p:sldId id="499" r:id="rId53"/>
    <p:sldId id="521" r:id="rId54"/>
    <p:sldId id="500" r:id="rId55"/>
    <p:sldId id="522" r:id="rId56"/>
    <p:sldId id="523" r:id="rId57"/>
    <p:sldId id="475" r:id="rId58"/>
    <p:sldId id="472" r:id="rId59"/>
    <p:sldId id="473" r:id="rId60"/>
    <p:sldId id="539" r:id="rId61"/>
    <p:sldId id="532" r:id="rId62"/>
    <p:sldId id="533" r:id="rId63"/>
    <p:sldId id="576" r:id="rId64"/>
    <p:sldId id="540" r:id="rId65"/>
    <p:sldId id="534" r:id="rId66"/>
    <p:sldId id="535" r:id="rId67"/>
    <p:sldId id="465" r:id="rId68"/>
    <p:sldId id="538" r:id="rId69"/>
    <p:sldId id="542" r:id="rId70"/>
    <p:sldId id="530" r:id="rId71"/>
    <p:sldId id="464" r:id="rId72"/>
    <p:sldId id="575" r:id="rId73"/>
    <p:sldId id="323" r:id="rId74"/>
    <p:sldId id="566" r:id="rId75"/>
    <p:sldId id="591" r:id="rId76"/>
    <p:sldId id="569" r:id="rId77"/>
    <p:sldId id="568" r:id="rId78"/>
    <p:sldId id="545" r:id="rId79"/>
    <p:sldId id="380" r:id="rId80"/>
    <p:sldId id="381" r:id="rId81"/>
    <p:sldId id="333" r:id="rId82"/>
    <p:sldId id="547" r:id="rId83"/>
    <p:sldId id="496" r:id="rId84"/>
    <p:sldId id="340" r:id="rId85"/>
    <p:sldId id="336" r:id="rId86"/>
    <p:sldId id="589" r:id="rId87"/>
    <p:sldId id="452" r:id="rId88"/>
    <p:sldId id="592" r:id="rId89"/>
    <p:sldId id="383" r:id="rId90"/>
    <p:sldId id="384" r:id="rId91"/>
    <p:sldId id="385" r:id="rId92"/>
    <p:sldId id="580" r:id="rId93"/>
    <p:sldId id="454" r:id="rId94"/>
    <p:sldId id="578" r:id="rId95"/>
    <p:sldId id="550" r:id="rId96"/>
    <p:sldId id="558" r:id="rId97"/>
    <p:sldId id="494" r:id="rId98"/>
    <p:sldId id="497" r:id="rId99"/>
    <p:sldId id="337" r:id="rId100"/>
    <p:sldId id="577" r:id="rId101"/>
    <p:sldId id="346" r:id="rId102"/>
    <p:sldId id="489" r:id="rId103"/>
    <p:sldId id="490" r:id="rId104"/>
    <p:sldId id="390" r:id="rId105"/>
    <p:sldId id="389" r:id="rId106"/>
    <p:sldId id="584" r:id="rId107"/>
    <p:sldId id="573" r:id="rId108"/>
    <p:sldId id="572" r:id="rId109"/>
    <p:sldId id="400" r:id="rId110"/>
    <p:sldId id="401" r:id="rId111"/>
    <p:sldId id="585" r:id="rId112"/>
    <p:sldId id="586" r:id="rId113"/>
    <p:sldId id="587" r:id="rId114"/>
    <p:sldId id="498" r:id="rId115"/>
    <p:sldId id="428" r:id="rId116"/>
    <p:sldId id="429" r:id="rId117"/>
    <p:sldId id="570" r:id="rId118"/>
    <p:sldId id="430" r:id="rId11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D"/>
    <a:srgbClr val="EEEEDE"/>
    <a:srgbClr val="D9D7C9"/>
    <a:srgbClr val="F8F8EB"/>
    <a:srgbClr val="17AB30"/>
    <a:srgbClr val="A964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258" y="84"/>
      </p:cViewPr>
      <p:guideLst>
        <p:guide orient="horz" pos="2160"/>
        <p:guide pos="2880"/>
      </p:guideLst>
    </p:cSldViewPr>
  </p:slideViewPr>
  <p:notesTextViewPr>
    <p:cViewPr>
      <p:scale>
        <a:sx n="1" d="1"/>
        <a:sy n="1" d="1"/>
      </p:scale>
      <p:origin x="0" y="0"/>
    </p:cViewPr>
  </p:notesTextViewPr>
  <p:sorterViewPr>
    <p:cViewPr>
      <p:scale>
        <a:sx n="100" d="100"/>
        <a:sy n="100" d="100"/>
      </p:scale>
      <p:origin x="0" y="-111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5239FF0-6E8C-41F8-86E4-3F23D5DEE157}" type="datetimeFigureOut">
              <a:rPr lang="en-US" smtClean="0"/>
              <a:t>4/7/2017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A27E977-A2EA-4256-8211-08F94A4E9F5C}" type="slidenum">
              <a:rPr lang="en-US" smtClean="0"/>
              <a:t>‹#›</a:t>
            </a:fld>
            <a:endParaRPr lang="en-US" dirty="0"/>
          </a:p>
        </p:txBody>
      </p:sp>
    </p:spTree>
    <p:extLst>
      <p:ext uri="{BB962C8B-B14F-4D97-AF65-F5344CB8AC3E}">
        <p14:creationId xmlns:p14="http://schemas.microsoft.com/office/powerpoint/2010/main" val="15291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bg1"/>
                </a:solidFill>
                <a:latin typeface="Comic Sans MS" pitchFamily="66" charset="0"/>
                <a:cs typeface="Arial" charset="0"/>
              </a:defRPr>
            </a:lvl1pPr>
            <a:lvl2pPr marL="742950" indent="-285750" eaLnBrk="0" hangingPunct="0">
              <a:defRPr>
                <a:solidFill>
                  <a:schemeClr val="bg1"/>
                </a:solidFill>
                <a:latin typeface="Comic Sans MS" pitchFamily="66" charset="0"/>
                <a:cs typeface="Arial" charset="0"/>
              </a:defRPr>
            </a:lvl2pPr>
            <a:lvl3pPr marL="1143000" indent="-228600" eaLnBrk="0" hangingPunct="0">
              <a:defRPr>
                <a:solidFill>
                  <a:schemeClr val="bg1"/>
                </a:solidFill>
                <a:latin typeface="Comic Sans MS" pitchFamily="66" charset="0"/>
                <a:cs typeface="Arial" charset="0"/>
              </a:defRPr>
            </a:lvl3pPr>
            <a:lvl4pPr marL="1600200" indent="-228600" eaLnBrk="0" hangingPunct="0">
              <a:defRPr>
                <a:solidFill>
                  <a:schemeClr val="bg1"/>
                </a:solidFill>
                <a:latin typeface="Comic Sans MS" pitchFamily="66" charset="0"/>
                <a:cs typeface="Arial" charset="0"/>
              </a:defRPr>
            </a:lvl4pPr>
            <a:lvl5pPr marL="2057400" indent="-228600" eaLnBrk="0" hangingPunct="0">
              <a:defRPr>
                <a:solidFill>
                  <a:schemeClr val="bg1"/>
                </a:solidFill>
                <a:latin typeface="Comic Sans MS" pitchFamily="66" charset="0"/>
                <a:cs typeface="Arial" charset="0"/>
              </a:defRPr>
            </a:lvl5pPr>
            <a:lvl6pPr marL="2514600" indent="-228600" eaLnBrk="0" fontAlgn="base" hangingPunct="0">
              <a:spcBef>
                <a:spcPct val="0"/>
              </a:spcBef>
              <a:spcAft>
                <a:spcPct val="0"/>
              </a:spcAft>
              <a:defRPr>
                <a:solidFill>
                  <a:schemeClr val="bg1"/>
                </a:solidFill>
                <a:latin typeface="Comic Sans MS" pitchFamily="66" charset="0"/>
                <a:cs typeface="Arial" charset="0"/>
              </a:defRPr>
            </a:lvl6pPr>
            <a:lvl7pPr marL="2971800" indent="-228600" eaLnBrk="0" fontAlgn="base" hangingPunct="0">
              <a:spcBef>
                <a:spcPct val="0"/>
              </a:spcBef>
              <a:spcAft>
                <a:spcPct val="0"/>
              </a:spcAft>
              <a:defRPr>
                <a:solidFill>
                  <a:schemeClr val="bg1"/>
                </a:solidFill>
                <a:latin typeface="Comic Sans MS" pitchFamily="66" charset="0"/>
                <a:cs typeface="Arial" charset="0"/>
              </a:defRPr>
            </a:lvl7pPr>
            <a:lvl8pPr marL="3429000" indent="-228600" eaLnBrk="0" fontAlgn="base" hangingPunct="0">
              <a:spcBef>
                <a:spcPct val="0"/>
              </a:spcBef>
              <a:spcAft>
                <a:spcPct val="0"/>
              </a:spcAft>
              <a:defRPr>
                <a:solidFill>
                  <a:schemeClr val="bg1"/>
                </a:solidFill>
                <a:latin typeface="Comic Sans MS" pitchFamily="66" charset="0"/>
                <a:cs typeface="Arial" charset="0"/>
              </a:defRPr>
            </a:lvl8pPr>
            <a:lvl9pPr marL="3886200" indent="-228600" eaLnBrk="0" fontAlgn="base" hangingPunct="0">
              <a:spcBef>
                <a:spcPct val="0"/>
              </a:spcBef>
              <a:spcAft>
                <a:spcPct val="0"/>
              </a:spcAft>
              <a:defRPr>
                <a:solidFill>
                  <a:schemeClr val="bg1"/>
                </a:solidFill>
                <a:latin typeface="Comic Sans MS" pitchFamily="66" charset="0"/>
                <a:cs typeface="Arial" charset="0"/>
              </a:defRPr>
            </a:lvl9pPr>
          </a:lstStyle>
          <a:p>
            <a:pPr eaLnBrk="1" hangingPunct="1"/>
            <a:fld id="{BBD19F7E-CAC7-42FC-9210-B0F55850C4D3}" type="slidenum">
              <a:rPr lang="en-US" smtClean="0">
                <a:solidFill>
                  <a:schemeClr val="tx1"/>
                </a:solidFill>
                <a:latin typeface="Arial" charset="0"/>
              </a:rPr>
              <a:pPr eaLnBrk="1" hangingPunct="1"/>
              <a:t>12</a:t>
            </a:fld>
            <a:endParaRPr lang="en-US" dirty="0">
              <a:solidFill>
                <a:schemeClr val="tx1"/>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397703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http://www.denverpost.com/2017/02/10/denver-breaks-high-temperature-record/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129454-EC4C-1A4A-90E1-FD14802A33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48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30</a:t>
            </a:fld>
            <a:endParaRPr lang="en-US" dirty="0"/>
          </a:p>
        </p:txBody>
      </p:sp>
    </p:spTree>
    <p:extLst>
      <p:ext uri="{BB962C8B-B14F-4D97-AF65-F5344CB8AC3E}">
        <p14:creationId xmlns:p14="http://schemas.microsoft.com/office/powerpoint/2010/main" val="3411741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400" dirty="0"/>
          </a:p>
          <a:p>
            <a:endParaRPr lang="en-US" dirty="0"/>
          </a:p>
          <a:p>
            <a:endParaRPr lang="en-US" dirty="0"/>
          </a:p>
        </p:txBody>
      </p:sp>
      <p:sp>
        <p:nvSpPr>
          <p:cNvPr id="4" name="Slide Number Placeholder 3"/>
          <p:cNvSpPr>
            <a:spLocks noGrp="1"/>
          </p:cNvSpPr>
          <p:nvPr>
            <p:ph type="sldNum" sz="quarter" idx="10"/>
          </p:nvPr>
        </p:nvSpPr>
        <p:spPr/>
        <p:txBody>
          <a:bodyPr/>
          <a:lstStyle/>
          <a:p>
            <a:fld id="{44129454-EC4C-1A4A-90E1-FD14802A33B9}" type="slidenum">
              <a:rPr lang="en-US" smtClean="0"/>
              <a:t>40</a:t>
            </a:fld>
            <a:endParaRPr lang="en-US" dirty="0"/>
          </a:p>
        </p:txBody>
      </p:sp>
    </p:spTree>
    <p:extLst>
      <p:ext uri="{BB962C8B-B14F-4D97-AF65-F5344CB8AC3E}">
        <p14:creationId xmlns:p14="http://schemas.microsoft.com/office/powerpoint/2010/main" val="99309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400" dirty="0"/>
          </a:p>
          <a:p>
            <a:endParaRPr lang="en-US" dirty="0"/>
          </a:p>
          <a:p>
            <a:endParaRPr lang="en-US" dirty="0"/>
          </a:p>
        </p:txBody>
      </p:sp>
      <p:sp>
        <p:nvSpPr>
          <p:cNvPr id="4" name="Slide Number Placeholder 3"/>
          <p:cNvSpPr>
            <a:spLocks noGrp="1"/>
          </p:cNvSpPr>
          <p:nvPr>
            <p:ph type="sldNum" sz="quarter" idx="10"/>
          </p:nvPr>
        </p:nvSpPr>
        <p:spPr/>
        <p:txBody>
          <a:bodyPr/>
          <a:lstStyle/>
          <a:p>
            <a:fld id="{44129454-EC4C-1A4A-90E1-FD14802A33B9}" type="slidenum">
              <a:rPr lang="en-US" smtClean="0"/>
              <a:t>41</a:t>
            </a:fld>
            <a:endParaRPr lang="en-US" dirty="0"/>
          </a:p>
        </p:txBody>
      </p:sp>
    </p:spTree>
    <p:extLst>
      <p:ext uri="{BB962C8B-B14F-4D97-AF65-F5344CB8AC3E}">
        <p14:creationId xmlns:p14="http://schemas.microsoft.com/office/powerpoint/2010/main" val="365250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400" dirty="0"/>
          </a:p>
          <a:p>
            <a:endParaRPr lang="en-US" dirty="0"/>
          </a:p>
          <a:p>
            <a:endParaRPr lang="en-US" dirty="0"/>
          </a:p>
        </p:txBody>
      </p:sp>
      <p:sp>
        <p:nvSpPr>
          <p:cNvPr id="4" name="Slide Number Placeholder 3"/>
          <p:cNvSpPr>
            <a:spLocks noGrp="1"/>
          </p:cNvSpPr>
          <p:nvPr>
            <p:ph type="sldNum" sz="quarter" idx="10"/>
          </p:nvPr>
        </p:nvSpPr>
        <p:spPr/>
        <p:txBody>
          <a:bodyPr/>
          <a:lstStyle/>
          <a:p>
            <a:fld id="{44129454-EC4C-1A4A-90E1-FD14802A33B9}" type="slidenum">
              <a:rPr lang="en-US" smtClean="0"/>
              <a:t>42</a:t>
            </a:fld>
            <a:endParaRPr lang="en-US" dirty="0"/>
          </a:p>
        </p:txBody>
      </p:sp>
    </p:spTree>
    <p:extLst>
      <p:ext uri="{BB962C8B-B14F-4D97-AF65-F5344CB8AC3E}">
        <p14:creationId xmlns:p14="http://schemas.microsoft.com/office/powerpoint/2010/main" val="526474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http://www.climatecentral.org/gallery/graphics/hotter-years-more-fires</a:t>
            </a:r>
          </a:p>
          <a:p>
            <a:r>
              <a:rPr lang="en-US" dirty="0"/>
              <a:t>Also</a:t>
            </a:r>
          </a:p>
          <a:p>
            <a:r>
              <a:rPr lang="en-US" dirty="0"/>
              <a:t>http://www.climatecentral.org/news/western-wildfires-climate-change-20475</a:t>
            </a:r>
          </a:p>
          <a:p>
            <a:endParaRPr lang="en-US" dirty="0"/>
          </a:p>
        </p:txBody>
      </p:sp>
      <p:sp>
        <p:nvSpPr>
          <p:cNvPr id="4" name="Slide Number Placeholder 3"/>
          <p:cNvSpPr>
            <a:spLocks noGrp="1"/>
          </p:cNvSpPr>
          <p:nvPr>
            <p:ph type="sldNum" sz="quarter" idx="10"/>
          </p:nvPr>
        </p:nvSpPr>
        <p:spPr/>
        <p:txBody>
          <a:bodyPr/>
          <a:lstStyle/>
          <a:p>
            <a:fld id="{44129454-EC4C-1A4A-90E1-FD14802A33B9}" type="slidenum">
              <a:rPr lang="en-US" smtClean="0"/>
              <a:t>43</a:t>
            </a:fld>
            <a:endParaRPr lang="en-US" dirty="0"/>
          </a:p>
        </p:txBody>
      </p:sp>
    </p:spTree>
    <p:extLst>
      <p:ext uri="{BB962C8B-B14F-4D97-AF65-F5344CB8AC3E}">
        <p14:creationId xmlns:p14="http://schemas.microsoft.com/office/powerpoint/2010/main" val="1901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400" dirty="0"/>
          </a:p>
          <a:p>
            <a:endParaRPr lang="en-US" dirty="0"/>
          </a:p>
          <a:p>
            <a:endParaRPr lang="en-US" dirty="0"/>
          </a:p>
        </p:txBody>
      </p:sp>
      <p:sp>
        <p:nvSpPr>
          <p:cNvPr id="4" name="Slide Number Placeholder 3"/>
          <p:cNvSpPr>
            <a:spLocks noGrp="1"/>
          </p:cNvSpPr>
          <p:nvPr>
            <p:ph type="sldNum" sz="quarter" idx="10"/>
          </p:nvPr>
        </p:nvSpPr>
        <p:spPr/>
        <p:txBody>
          <a:bodyPr/>
          <a:lstStyle/>
          <a:p>
            <a:fld id="{44129454-EC4C-1A4A-90E1-FD14802A33B9}" type="slidenum">
              <a:rPr lang="en-US" smtClean="0"/>
              <a:t>45</a:t>
            </a:fld>
            <a:endParaRPr lang="en-US" dirty="0"/>
          </a:p>
        </p:txBody>
      </p:sp>
    </p:spTree>
    <p:extLst>
      <p:ext uri="{BB962C8B-B14F-4D97-AF65-F5344CB8AC3E}">
        <p14:creationId xmlns:p14="http://schemas.microsoft.com/office/powerpoint/2010/main" val="3613794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41A3812-4470-7E49-8D79-24F9716FC429}" type="slidenum">
              <a:rPr lang="en-US" smtClean="0"/>
              <a:pPr/>
              <a:t>48</a:t>
            </a:fld>
            <a:endParaRPr lang="en-US" dirty="0"/>
          </a:p>
        </p:txBody>
      </p:sp>
    </p:spTree>
    <p:extLst>
      <p:ext uri="{BB962C8B-B14F-4D97-AF65-F5344CB8AC3E}">
        <p14:creationId xmlns:p14="http://schemas.microsoft.com/office/powerpoint/2010/main" val="107293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41A3812-4470-7E49-8D79-24F9716FC429}" type="slidenum">
              <a:rPr lang="en-US" smtClean="0"/>
              <a:pPr/>
              <a:t>57</a:t>
            </a:fld>
            <a:endParaRPr lang="en-US" dirty="0"/>
          </a:p>
        </p:txBody>
      </p:sp>
    </p:spTree>
    <p:extLst>
      <p:ext uri="{BB962C8B-B14F-4D97-AF65-F5344CB8AC3E}">
        <p14:creationId xmlns:p14="http://schemas.microsoft.com/office/powerpoint/2010/main" val="2628550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J = journalism</a:t>
            </a:r>
          </a:p>
        </p:txBody>
      </p:sp>
      <p:sp>
        <p:nvSpPr>
          <p:cNvPr id="4" name="Slide Number Placeholder 3"/>
          <p:cNvSpPr>
            <a:spLocks noGrp="1"/>
          </p:cNvSpPr>
          <p:nvPr>
            <p:ph type="sldNum" sz="quarter" idx="10"/>
          </p:nvPr>
        </p:nvSpPr>
        <p:spPr/>
        <p:txBody>
          <a:bodyPr/>
          <a:lstStyle/>
          <a:p>
            <a:pPr defTabSz="483306">
              <a:defRPr/>
            </a:pPr>
            <a:fld id="{44129454-EC4C-1A4A-90E1-FD14802A33B9}" type="slidenum">
              <a:rPr lang="en-US">
                <a:solidFill>
                  <a:prstClr val="black"/>
                </a:solidFill>
                <a:latin typeface="Calibri" panose="020F0502020204030204"/>
              </a:rPr>
              <a:pPr defTabSz="483306">
                <a:defRPr/>
              </a:pPr>
              <a:t>79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1551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J = journalism, especially science journalism</a:t>
            </a:r>
          </a:p>
        </p:txBody>
      </p:sp>
      <p:sp>
        <p:nvSpPr>
          <p:cNvPr id="4" name="Slide Number Placeholder 3"/>
          <p:cNvSpPr>
            <a:spLocks noGrp="1"/>
          </p:cNvSpPr>
          <p:nvPr>
            <p:ph type="sldNum" sz="quarter" idx="10"/>
          </p:nvPr>
        </p:nvSpPr>
        <p:spPr/>
        <p:txBody>
          <a:bodyPr/>
          <a:lstStyle/>
          <a:p>
            <a:fld id="{44129454-EC4C-1A4A-90E1-FD14802A33B9}" type="slidenum">
              <a:rPr lang="en-US" smtClean="0"/>
              <a:t>13</a:t>
            </a:fld>
            <a:endParaRPr lang="en-US" dirty="0"/>
          </a:p>
        </p:txBody>
      </p:sp>
    </p:spTree>
    <p:extLst>
      <p:ext uri="{BB962C8B-B14F-4D97-AF65-F5344CB8AC3E}">
        <p14:creationId xmlns:p14="http://schemas.microsoft.com/office/powerpoint/2010/main" val="45527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http://www.gb3energy.com/</a:t>
            </a:r>
          </a:p>
        </p:txBody>
      </p:sp>
      <p:sp>
        <p:nvSpPr>
          <p:cNvPr id="4" name="Slide Number Placeholder 3"/>
          <p:cNvSpPr>
            <a:spLocks noGrp="1"/>
          </p:cNvSpPr>
          <p:nvPr>
            <p:ph type="sldNum" sz="quarter" idx="10"/>
          </p:nvPr>
        </p:nvSpPr>
        <p:spPr/>
        <p:txBody>
          <a:bodyPr/>
          <a:lstStyle/>
          <a:p>
            <a:fld id="{44129454-EC4C-1A4A-90E1-FD14802A33B9}" type="slidenum">
              <a:rPr lang="en-US" smtClean="0"/>
              <a:t>80</a:t>
            </a:fld>
            <a:endParaRPr lang="en-US" dirty="0"/>
          </a:p>
        </p:txBody>
      </p:sp>
    </p:spTree>
    <p:extLst>
      <p:ext uri="{BB962C8B-B14F-4D97-AF65-F5344CB8AC3E}">
        <p14:creationId xmlns:p14="http://schemas.microsoft.com/office/powerpoint/2010/main" val="345495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J = journalism</a:t>
            </a:r>
          </a:p>
        </p:txBody>
      </p:sp>
      <p:sp>
        <p:nvSpPr>
          <p:cNvPr id="4" name="Slide Number Placeholder 3"/>
          <p:cNvSpPr>
            <a:spLocks noGrp="1"/>
          </p:cNvSpPr>
          <p:nvPr>
            <p:ph type="sldNum" sz="quarter" idx="10"/>
          </p:nvPr>
        </p:nvSpPr>
        <p:spPr/>
        <p:txBody>
          <a:bodyPr/>
          <a:lstStyle/>
          <a:p>
            <a:pPr defTabSz="483306">
              <a:defRPr/>
            </a:pPr>
            <a:fld id="{44129454-EC4C-1A4A-90E1-FD14802A33B9}" type="slidenum">
              <a:rPr lang="en-US">
                <a:solidFill>
                  <a:prstClr val="black"/>
                </a:solidFill>
                <a:latin typeface="Calibri" panose="020F0502020204030204"/>
              </a:rPr>
              <a:pPr defTabSz="483306">
                <a:defRPr/>
              </a:pPr>
              <a:t>87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99431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http://www.cityofgolden.net/live/sustainability-initiative/renewable-energy/community-solar-garden/</a:t>
            </a:r>
          </a:p>
          <a:p>
            <a:pPr eaLnBrk="1" hangingPunct="1">
              <a:spcBef>
                <a:spcPct val="0"/>
              </a:spcBef>
            </a:pPr>
            <a:r>
              <a:rPr lang="en-US" altLang="en-US" dirty="0"/>
              <a:t>http://www.denverpost.com/2017/03/28/golden-rooney-road-solar-garden/</a:t>
            </a:r>
          </a:p>
          <a:p>
            <a:pPr eaLnBrk="1" hangingPunct="1">
              <a:spcBef>
                <a:spcPct val="0"/>
              </a:spcBef>
            </a:pPr>
            <a:endParaRPr lang="en-US" altLang="en-US"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96C868-76ED-420C-B5C0-590699E91FB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75925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http://lakewood.org/Sustainability/Planning_for_Sustainability/Planning_for_Sustainability.aspx</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96C868-76ED-420C-B5C0-590699E91FB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81393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https://www.denvergov.org/content/denvergov/en/office-of-sustainability.html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C7FC91-0423-422D-A21E-1AB89CC1FEA9}"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0379419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J = journalism</a:t>
            </a:r>
          </a:p>
        </p:txBody>
      </p:sp>
      <p:sp>
        <p:nvSpPr>
          <p:cNvPr id="4" name="Slide Number Placeholder 3"/>
          <p:cNvSpPr>
            <a:spLocks noGrp="1"/>
          </p:cNvSpPr>
          <p:nvPr>
            <p:ph type="sldNum" sz="quarter" idx="10"/>
          </p:nvPr>
        </p:nvSpPr>
        <p:spPr/>
        <p:txBody>
          <a:bodyPr/>
          <a:lstStyle/>
          <a:p>
            <a:pPr defTabSz="483306">
              <a:defRPr/>
            </a:pPr>
            <a:fld id="{44129454-EC4C-1A4A-90E1-FD14802A33B9}" type="slidenum">
              <a:rPr lang="en-US">
                <a:solidFill>
                  <a:prstClr val="black"/>
                </a:solidFill>
                <a:latin typeface="Calibri" panose="020F0502020204030204"/>
              </a:rPr>
              <a:pPr defTabSz="483306">
                <a:defRPr/>
              </a:pPr>
              <a:t>93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5017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4B2BD4B2-5443-4294-A63D-0A8F0D82D7F1}" type="slidenum">
              <a:rPr lang="en-US" smtClean="0"/>
              <a:pPr/>
              <a:t>15</a:t>
            </a:fld>
            <a:endParaRPr 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endParaRPr lang="en-US" dirty="0"/>
          </a:p>
        </p:txBody>
      </p:sp>
    </p:spTree>
    <p:extLst>
      <p:ext uri="{BB962C8B-B14F-4D97-AF65-F5344CB8AC3E}">
        <p14:creationId xmlns:p14="http://schemas.microsoft.com/office/powerpoint/2010/main" val="322439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16</a:t>
            </a:fld>
            <a:endParaRPr lang="en-US" dirty="0"/>
          </a:p>
        </p:txBody>
      </p:sp>
    </p:spTree>
    <p:extLst>
      <p:ext uri="{BB962C8B-B14F-4D97-AF65-F5344CB8AC3E}">
        <p14:creationId xmlns:p14="http://schemas.microsoft.com/office/powerpoint/2010/main" val="2719037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J = journalism, especially science journalism</a:t>
            </a:r>
          </a:p>
        </p:txBody>
      </p:sp>
      <p:sp>
        <p:nvSpPr>
          <p:cNvPr id="4" name="Slide Number Placeholder 3"/>
          <p:cNvSpPr>
            <a:spLocks noGrp="1"/>
          </p:cNvSpPr>
          <p:nvPr>
            <p:ph type="sldNum" sz="quarter" idx="10"/>
          </p:nvPr>
        </p:nvSpPr>
        <p:spPr/>
        <p:txBody>
          <a:bodyPr/>
          <a:lstStyle/>
          <a:p>
            <a:fld id="{44129454-EC4C-1A4A-90E1-FD14802A33B9}" type="slidenum">
              <a:rPr lang="en-US" smtClean="0"/>
              <a:t>19</a:t>
            </a:fld>
            <a:endParaRPr lang="en-US" dirty="0"/>
          </a:p>
        </p:txBody>
      </p:sp>
    </p:spTree>
    <p:extLst>
      <p:ext uri="{BB962C8B-B14F-4D97-AF65-F5344CB8AC3E}">
        <p14:creationId xmlns:p14="http://schemas.microsoft.com/office/powerpoint/2010/main" val="146173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https://www.washingtonpost.com/news/capital-weather-gang/wp/2017/01/09/u-s-posts-second-warmest-year-on-record-breadth-of-warmth-unparalleled/?utm_term=.ecff65b62c96</a:t>
            </a:r>
          </a:p>
        </p:txBody>
      </p:sp>
      <p:sp>
        <p:nvSpPr>
          <p:cNvPr id="4" name="Slide Number Placeholder 3"/>
          <p:cNvSpPr>
            <a:spLocks noGrp="1"/>
          </p:cNvSpPr>
          <p:nvPr>
            <p:ph type="sldNum" sz="quarter" idx="10"/>
          </p:nvPr>
        </p:nvSpPr>
        <p:spPr/>
        <p:txBody>
          <a:bodyPr/>
          <a:lstStyle/>
          <a:p>
            <a:pPr defTabSz="483306">
              <a:defRPr/>
            </a:pPr>
            <a:fld id="{44129454-EC4C-1A4A-90E1-FD14802A33B9}" type="slidenum">
              <a:rPr lang="en-US">
                <a:solidFill>
                  <a:prstClr val="black"/>
                </a:solidFill>
                <a:latin typeface="Calibri" panose="020F0502020204030204"/>
              </a:rPr>
              <a:pPr defTabSz="483306">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26538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http://www.ncdc.noaa.gov/temp-and-precip/state-temps/</a:t>
            </a:r>
          </a:p>
        </p:txBody>
      </p:sp>
      <p:sp>
        <p:nvSpPr>
          <p:cNvPr id="4" name="Slide Number Placeholder 3"/>
          <p:cNvSpPr>
            <a:spLocks noGrp="1"/>
          </p:cNvSpPr>
          <p:nvPr>
            <p:ph type="sldNum" sz="quarter" idx="10"/>
          </p:nvPr>
        </p:nvSpPr>
        <p:spPr/>
        <p:txBody>
          <a:bodyPr/>
          <a:lstStyle/>
          <a:p>
            <a:fld id="{44129454-EC4C-1A4A-90E1-FD14802A33B9}" type="slidenum">
              <a:rPr lang="en-US" smtClean="0"/>
              <a:t>22</a:t>
            </a:fld>
            <a:endParaRPr lang="en-US" dirty="0"/>
          </a:p>
        </p:txBody>
      </p:sp>
    </p:spTree>
    <p:extLst>
      <p:ext uri="{BB962C8B-B14F-4D97-AF65-F5344CB8AC3E}">
        <p14:creationId xmlns:p14="http://schemas.microsoft.com/office/powerpoint/2010/main" val="704789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500" dirty="0"/>
          </a:p>
          <a:p>
            <a:r>
              <a:rPr lang="en-US" dirty="0"/>
              <a:t>https://www.washingtonpost.com/news/capital-weather-gang/wp/2016/07/25/hot-nights-have-increased-at-a-startling-rate-in-washington-d-c/</a:t>
            </a:r>
          </a:p>
          <a:p>
            <a:endParaRPr lang="en-US" dirty="0"/>
          </a:p>
        </p:txBody>
      </p:sp>
      <p:sp>
        <p:nvSpPr>
          <p:cNvPr id="4" name="Slide Number Placeholder 3"/>
          <p:cNvSpPr>
            <a:spLocks noGrp="1"/>
          </p:cNvSpPr>
          <p:nvPr>
            <p:ph type="sldNum" sz="quarter" idx="10"/>
          </p:nvPr>
        </p:nvSpPr>
        <p:spPr/>
        <p:txBody>
          <a:bodyPr/>
          <a:lstStyle/>
          <a:p>
            <a:pPr defTabSz="483306">
              <a:defRPr/>
            </a:pPr>
            <a:fld id="{44129454-EC4C-1A4A-90E1-FD14802A33B9}" type="slidenum">
              <a:rPr lang="en-US">
                <a:solidFill>
                  <a:prstClr val="black"/>
                </a:solidFill>
                <a:latin typeface="Calibri" panose="020F0502020204030204"/>
              </a:rPr>
              <a:pPr defTabSz="483306">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842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https://www.washingtonpost.com/news/capital-weather-gang/wp/2016/11/10/north-america-is-flooded-in-warmth-and-there-is-no-sign-of-real-winter/</a:t>
            </a:r>
          </a:p>
        </p:txBody>
      </p:sp>
      <p:sp>
        <p:nvSpPr>
          <p:cNvPr id="4" name="Slide Number Placeholder 3"/>
          <p:cNvSpPr>
            <a:spLocks noGrp="1"/>
          </p:cNvSpPr>
          <p:nvPr>
            <p:ph type="sldNum" sz="quarter" idx="10"/>
          </p:nvPr>
        </p:nvSpPr>
        <p:spPr/>
        <p:txBody>
          <a:bodyPr/>
          <a:lstStyle/>
          <a:p>
            <a:pPr defTabSz="483306">
              <a:defRPr/>
            </a:pPr>
            <a:fld id="{44129454-EC4C-1A4A-90E1-FD14802A33B9}" type="slidenum">
              <a:rPr lang="en-US">
                <a:solidFill>
                  <a:prstClr val="black"/>
                </a:solidFill>
                <a:latin typeface="Calibri" panose="020F0502020204030204"/>
              </a:rPr>
              <a:pPr defTabSz="483306">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21507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96679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59271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295100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35731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2840816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1415381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77610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19948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150107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345804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6F73FD-C1F6-4E2E-935B-DCB61C307E2C}" type="datetimeFigureOut">
              <a:rPr lang="en-US" smtClean="0"/>
              <a:t>4/7/2017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83F61C-FF46-4224-BD9B-6BDCE82D5E6B}" type="slidenum">
              <a:rPr lang="en-US" smtClean="0"/>
              <a:t>‹#›</a:t>
            </a:fld>
            <a:endParaRPr lang="en-US" dirty="0"/>
          </a:p>
        </p:txBody>
      </p:sp>
    </p:spTree>
    <p:extLst>
      <p:ext uri="{BB962C8B-B14F-4D97-AF65-F5344CB8AC3E}">
        <p14:creationId xmlns:p14="http://schemas.microsoft.com/office/powerpoint/2010/main" val="127405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accent1">
                <a:lumMod val="75000"/>
              </a:schemeClr>
            </a:gs>
            <a:gs pos="56000">
              <a:schemeClr val="accent1">
                <a:tint val="44500"/>
                <a:satMod val="160000"/>
                <a:lumMod val="10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F73FD-C1F6-4E2E-935B-DCB61C307E2C}" type="datetimeFigureOut">
              <a:rPr lang="en-US" smtClean="0"/>
              <a:t>4/7/2017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3F61C-FF46-4224-BD9B-6BDCE82D5E6B}" type="slidenum">
              <a:rPr lang="en-US" smtClean="0"/>
              <a:t>‹#›</a:t>
            </a:fld>
            <a:endParaRPr lang="en-US" dirty="0"/>
          </a:p>
        </p:txBody>
      </p:sp>
    </p:spTree>
    <p:extLst>
      <p:ext uri="{BB962C8B-B14F-4D97-AF65-F5344CB8AC3E}">
        <p14:creationId xmlns:p14="http://schemas.microsoft.com/office/powerpoint/2010/main" val="48212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pebelanger@glassdesignresources.com" TargetMode="External"/><Relationship Id="rId5" Type="http://schemas.openxmlformats.org/officeDocument/2006/relationships/hyperlink" Target="http://www.facebook.com/denverclimatestudygroup" TargetMode="External"/><Relationship Id="rId4" Type="http://schemas.openxmlformats.org/officeDocument/2006/relationships/hyperlink" Target="http://denverclimatestudygroup.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coloradoindependent.com/164687/bill-ritter-colorado-clean-energy-trump-coal"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scotsman.com/heritage/people-places/gardyloo-the-grim-story-of-unsanitary-edinburgh-1-4073295" TargetMode="Externa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denverpost.com/2017/04/03/nrel-cuts-trump-budget/"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hcn.org/articles/what-the-west-was-like-before-the-epa"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2" Type="http://schemas.openxmlformats.org/officeDocument/2006/relationships/hyperlink" Target="https://actionnetwork.org/events/peoples-climate-march-on-denver-2?source=facebook&amp;"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7.jpeg"/><Relationship Id="rId7" Type="http://schemas.openxmlformats.org/officeDocument/2006/relationships/hyperlink" Target="http://www.billmckibben.com/index.html" TargetMode="External"/><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hyperlink" Target="https://350.org/" TargetMode="External"/><Relationship Id="rId5" Type="http://schemas.openxmlformats.org/officeDocument/2006/relationships/hyperlink" Target="http://www.columbia.edu/~jeh1/" TargetMode="External"/><Relationship Id="rId4" Type="http://schemas.openxmlformats.org/officeDocument/2006/relationships/hyperlink" Target="https://en.wikipedia.org/wiki/James_Hansen" TargetMode="External"/><Relationship Id="rId9" Type="http://schemas.openxmlformats.org/officeDocument/2006/relationships/image" Target="../media/image79.jpeg"/></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Scott.Denning@ColoState.edu"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facebook.com/CitizensClimateLobbyDenverChapter/" TargetMode="External"/><Relationship Id="rId2" Type="http://schemas.openxmlformats.org/officeDocument/2006/relationships/hyperlink" Target="http://www.citizensclimatelobby.org/" TargetMode="Externa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8" Type="http://schemas.openxmlformats.org/officeDocument/2006/relationships/hyperlink" Target="https://www.youtube.com/watch?v=Yc_hULwykvQ&amp;t=13s" TargetMode="External"/><Relationship Id="rId3" Type="http://schemas.openxmlformats.org/officeDocument/2006/relationships/hyperlink" Target="https://www.youtube.com/channel/UCr81EUb2qVJVfmmlJMxEHVw" TargetMode="External"/><Relationship Id="rId7" Type="http://schemas.openxmlformats.org/officeDocument/2006/relationships/hyperlink" Target="http://energyshouldbe.org/" TargetMode="External"/><Relationship Id="rId2" Type="http://schemas.openxmlformats.org/officeDocument/2006/relationships/hyperlink" Target="https://www.cres-energy.org/" TargetMode="External"/><Relationship Id="rId1" Type="http://schemas.openxmlformats.org/officeDocument/2006/relationships/slideLayout" Target="../slideLayouts/slideLayout2.xml"/><Relationship Id="rId6" Type="http://schemas.openxmlformats.org/officeDocument/2006/relationships/hyperlink" Target="https://skepticalscience.com/How-Green-is-My-EV.html" TargetMode="External"/><Relationship Id="rId5" Type="http://schemas.openxmlformats.org/officeDocument/2006/relationships/hyperlink" Target="https://www.youtube.com/watch?v=agowW1QKwms&amp;t=6s" TargetMode="External"/><Relationship Id="rId4" Type="http://schemas.openxmlformats.org/officeDocument/2006/relationships/hyperlink" Target="https://www.youtube.com/watch?v=7CDPHxcnq4c&amp;t=23s" TargetMode="External"/><Relationship Id="rId9" Type="http://schemas.openxmlformats.org/officeDocument/2006/relationships/hyperlink" Target="https://www.youtube.com/watch?v=seGwTKTm38A"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i.kinja-img.com/gawker-media/image/upload/t_original/ihsllhptnnm4vb7wuvgq.jpg"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hyperlink" Target="mailto:pebelanger@glassdesignresources.com" TargetMode="External"/><Relationship Id="rId5" Type="http://schemas.openxmlformats.org/officeDocument/2006/relationships/hyperlink" Target="https://www.facebook.com/denverclimatestudygroup/" TargetMode="External"/><Relationship Id="rId4" Type="http://schemas.openxmlformats.org/officeDocument/2006/relationships/hyperlink" Target="http://denverclimatestudygroup.com/" TargetMode="Externa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upload.wikimedia.org/wikipedia/commons/b/bb/Radiative-forcings.sv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gHUHoqBn-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climate.nasa.gov/"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www.denverpost.com/2017/04/03/measuring-climate-change-in-the-rocki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skepticalscience.com/melting-ice-global-warming.htm"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Scott.Denning@ColoState.edu"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climatecommunication.yale.edu/"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hyperlink" Target="http://climatecommunication.yale.edu/"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hyperlink" Target="https://eos.org/editors-vox/responding-to-climate-change-deniers-with-simple-facts-and-logic?utm_source=eos&amp;utm_medium=email&amp;utm_campaign=EosBuzz033117"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www.globalwarmingprimer.com/tour/" TargetMode="External"/><Relationship Id="rId13" Type="http://schemas.openxmlformats.org/officeDocument/2006/relationships/hyperlink" Target="https://www.youtube.com/watch?v=gQ1kPMYCFEY&amp;t=9s" TargetMode="External"/><Relationship Id="rId3" Type="http://schemas.openxmlformats.org/officeDocument/2006/relationships/hyperlink" Target="https://skepticalscience.com/denial101x-videos-and-references.html" TargetMode="External"/><Relationship Id="rId7" Type="http://schemas.openxmlformats.org/officeDocument/2006/relationships/hyperlink" Target="https://climate.nasa.gov/causes/" TargetMode="External"/><Relationship Id="rId12" Type="http://schemas.openxmlformats.org/officeDocument/2006/relationships/hyperlink" Target="http://www.nationalgeographic.com/magazine/2017/04/seven-things-to-know-about-climate-change/" TargetMode="External"/><Relationship Id="rId2" Type="http://schemas.openxmlformats.org/officeDocument/2006/relationships/hyperlink" Target="https://skepticalscience.com/" TargetMode="External"/><Relationship Id="rId1" Type="http://schemas.openxmlformats.org/officeDocument/2006/relationships/slideLayout" Target="../slideLayouts/slideLayout2.xml"/><Relationship Id="rId6" Type="http://schemas.openxmlformats.org/officeDocument/2006/relationships/hyperlink" Target="https://climate.nasa.gov/" TargetMode="External"/><Relationship Id="rId11" Type="http://schemas.openxmlformats.org/officeDocument/2006/relationships/hyperlink" Target="https://www.wunderground.com/blog/JeffMasters/show.html" TargetMode="External"/><Relationship Id="rId5" Type="http://schemas.openxmlformats.org/officeDocument/2006/relationships/hyperlink" Target="http://climatecentral.org/" TargetMode="External"/><Relationship Id="rId10" Type="http://schemas.openxmlformats.org/officeDocument/2006/relationships/hyperlink" Target="https://www.wunderground.com/weather-infographics/climate-change-today" TargetMode="External"/><Relationship Id="rId4" Type="http://schemas.openxmlformats.org/officeDocument/2006/relationships/hyperlink" Target="http://www.realclimate.org/" TargetMode="External"/><Relationship Id="rId9" Type="http://schemas.openxmlformats.org/officeDocument/2006/relationships/hyperlink" Target="http://www.globalwarmingprimer.com/primer/primer4/"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i.kinja-img.com/gawker-media/image/upload/t_original/ihsllhptnnm4vb7wuvgq.jpg" TargetMode="Externa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hyperlink" Target="mailto:pebelanger@glassdesignresources.com" TargetMode="External"/><Relationship Id="rId5" Type="http://schemas.openxmlformats.org/officeDocument/2006/relationships/hyperlink" Target="https://www.facebook.com/denverclimatestudygroup/" TargetMode="External"/><Relationship Id="rId4" Type="http://schemas.openxmlformats.org/officeDocument/2006/relationships/hyperlink" Target="http://denverclimatestudygroup.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8.269B65A0"/><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climatecommunication.yale.edu/"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eos.org/articles/climate-scientists-new-hurdle-overcoming-climate-change-apathy" TargetMode="External"/><Relationship Id="rId2" Type="http://schemas.openxmlformats.org/officeDocument/2006/relationships/image" Target="../media/image38.269B65A0"/><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eos.org/articles/climate-scientists-new-hurdle-overcoming-climate-change-apathy" TargetMode="External"/><Relationship Id="rId2" Type="http://schemas.openxmlformats.org/officeDocument/2006/relationships/image" Target="../media/image38.269B65A0"/><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colorado.edu/cwa/"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Scott.Denning@ColoState.edu"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eia.gov/"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eia.gov/todayinenergy/detail.php?id=25392"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generation180.org/" TargetMode="Externa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compactofmayors.org/" TargetMode="External"/><Relationship Id="rId2" Type="http://schemas.openxmlformats.org/officeDocument/2006/relationships/hyperlink" Target="http://content.sierraclub.org/coal/" TargetMode="External"/><Relationship Id="rId1" Type="http://schemas.openxmlformats.org/officeDocument/2006/relationships/slideLayout" Target="../slideLayouts/slideLayout1.xml"/><Relationship Id="rId4" Type="http://schemas.openxmlformats.org/officeDocument/2006/relationships/hyperlink" Target="https://www.nytimes.com/2017/03/31/opinion/climate-progress-with-or-without-trump.html?_r=1"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350.org/"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hyperlink" Target="http://biochar-international.org/biochar" TargetMode="Externa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hyperlink" Target="http://www.biochar-international.org/" TargetMode="External"/><Relationship Id="rId5" Type="http://schemas.openxmlformats.org/officeDocument/2006/relationships/image" Target="../media/image51.png"/><Relationship Id="rId4" Type="http://schemas.openxmlformats.org/officeDocument/2006/relationships/hyperlink" Target="http://www.coolplanet.com/"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leg.colorado.gov/sites/default/files/documents/2017A/bills/2017A_SJR002_enr.pdf"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Scott.Denning@ColoState.edu"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youtube.com/watch?v=d7tRlsoZgdI"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skepticalscience.com/How-Green-is-My-EV.html"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coloradoindependent.com/164687/bill-ritter-colorado-clean-energy-trump-coal" TargetMode="Externa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7CDPHxcnq4c"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Scott.Denning@ColoState.edu"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www.bennet.senate.gov/?p=blog&amp;id=3860"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perlmutter.house.gov/news/documentsingle.aspx?DocumentID=1671" TargetMode="External"/><Relationship Id="rId2" Type="http://schemas.openxmlformats.org/officeDocument/2006/relationships/hyperlink" Target="http://perlmutter.house.gov/"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facebook.com/reallyamerican/?hc_ref=PAGES_TIMELINE"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797136" y="5304586"/>
            <a:ext cx="2417580" cy="152718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2492435" y="532956"/>
            <a:ext cx="4184828" cy="4877244"/>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606811" y="585548"/>
            <a:ext cx="4052455" cy="400110"/>
          </a:xfrm>
          <a:prstGeom prst="rect">
            <a:avLst/>
          </a:prstGeom>
          <a:noFill/>
        </p:spPr>
        <p:txBody>
          <a:bodyPr wrap="square" rtlCol="0">
            <a:spAutoFit/>
          </a:bodyPr>
          <a:lstStyle/>
          <a:p>
            <a:pPr algn="ctr"/>
            <a:r>
              <a:rPr lang="en-US" sz="2000" b="1" i="1" dirty="0">
                <a:solidFill>
                  <a:schemeClr val="accent1">
                    <a:lumMod val="50000"/>
                  </a:schemeClr>
                </a:solidFill>
                <a:latin typeface="Lucida Fax" panose="02060602050505020204" pitchFamily="18" charset="0"/>
              </a:rPr>
              <a:t>The OLLI West Campus</a:t>
            </a:r>
          </a:p>
        </p:txBody>
      </p:sp>
      <p:sp>
        <p:nvSpPr>
          <p:cNvPr id="8" name="TextBox 7"/>
          <p:cNvSpPr txBox="1"/>
          <p:nvPr/>
        </p:nvSpPr>
        <p:spPr>
          <a:xfrm>
            <a:off x="2588814" y="904505"/>
            <a:ext cx="4052455" cy="147732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Mitigating &amp; Adapting to our Changing Climate</a:t>
            </a:r>
            <a:endParaRPr lang="en-US" sz="1091" b="1" i="1" dirty="0">
              <a:solidFill>
                <a:srgbClr val="0070C0"/>
              </a:solidFill>
              <a:latin typeface="Lucida Fax" panose="02060602050505020204" pitchFamily="18" charset="0"/>
            </a:endParaRPr>
          </a:p>
        </p:txBody>
      </p:sp>
      <p:sp>
        <p:nvSpPr>
          <p:cNvPr id="9" name="TextBox 8"/>
          <p:cNvSpPr txBox="1"/>
          <p:nvPr/>
        </p:nvSpPr>
        <p:spPr>
          <a:xfrm>
            <a:off x="2572067" y="2756731"/>
            <a:ext cx="4052455" cy="523220"/>
          </a:xfrm>
          <a:prstGeom prst="rect">
            <a:avLst/>
          </a:prstGeom>
          <a:noFill/>
        </p:spPr>
        <p:txBody>
          <a:bodyPr wrap="square" rtlCol="0">
            <a:spAutoFit/>
          </a:bodyPr>
          <a:lstStyle/>
          <a:p>
            <a:pPr algn="ctr"/>
            <a:r>
              <a:rPr lang="en-US" sz="1400" b="1" dirty="0">
                <a:solidFill>
                  <a:schemeClr val="accent1">
                    <a:lumMod val="50000"/>
                  </a:schemeClr>
                </a:solidFill>
                <a:latin typeface="Lucida Fax" panose="02060602050505020204" pitchFamily="18" charset="0"/>
              </a:rPr>
              <a:t>Presented by Paul Belanger, Ph.D.</a:t>
            </a:r>
          </a:p>
          <a:p>
            <a:pPr algn="ctr"/>
            <a:r>
              <a:rPr lang="en-US" sz="1400" b="1" dirty="0">
                <a:solidFill>
                  <a:schemeClr val="accent1">
                    <a:lumMod val="50000"/>
                  </a:schemeClr>
                </a:solidFill>
                <a:latin typeface="Lucida Fax" panose="02060602050505020204" pitchFamily="18" charset="0"/>
              </a:rPr>
              <a:t>Geologist, Paleoclimatologist</a:t>
            </a:r>
          </a:p>
        </p:txBody>
      </p:sp>
      <p:sp>
        <p:nvSpPr>
          <p:cNvPr id="5" name="TextBox 4"/>
          <p:cNvSpPr txBox="1"/>
          <p:nvPr/>
        </p:nvSpPr>
        <p:spPr>
          <a:xfrm>
            <a:off x="2505880" y="3615195"/>
            <a:ext cx="4184828" cy="344069"/>
          </a:xfrm>
          <a:prstGeom prst="rect">
            <a:avLst/>
          </a:prstGeom>
          <a:noFill/>
        </p:spPr>
        <p:txBody>
          <a:bodyPr wrap="square" rtlCol="0">
            <a:spAutoFit/>
          </a:bodyPr>
          <a:lstStyle/>
          <a:p>
            <a:pPr algn="ctr"/>
            <a:r>
              <a:rPr lang="en-US" sz="1636" b="1" dirty="0">
                <a:solidFill>
                  <a:srgbClr val="C00000"/>
                </a:solidFill>
                <a:latin typeface="Lucida Fax" panose="02060602050505020204" pitchFamily="18" charset="0"/>
              </a:rPr>
              <a:t>Friday April 7</a:t>
            </a:r>
            <a:r>
              <a:rPr lang="en-US" sz="1636" b="1" baseline="30000" dirty="0">
                <a:solidFill>
                  <a:srgbClr val="C00000"/>
                </a:solidFill>
                <a:latin typeface="Lucida Fax" panose="02060602050505020204" pitchFamily="18" charset="0"/>
              </a:rPr>
              <a:t>th</a:t>
            </a:r>
            <a:r>
              <a:rPr lang="en-US" sz="1636" b="1" dirty="0">
                <a:solidFill>
                  <a:srgbClr val="C00000"/>
                </a:solidFill>
                <a:latin typeface="Lucida Fax" panose="02060602050505020204" pitchFamily="18" charset="0"/>
              </a:rPr>
              <a:t>, 2017</a:t>
            </a: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16" name="Rectangle 15"/>
          <p:cNvSpPr/>
          <p:nvPr/>
        </p:nvSpPr>
        <p:spPr>
          <a:xfrm>
            <a:off x="2492435" y="4469209"/>
            <a:ext cx="4184828" cy="954107"/>
          </a:xfrm>
          <a:prstGeom prst="rect">
            <a:avLst/>
          </a:prstGeom>
        </p:spPr>
        <p:txBody>
          <a:bodyPr wrap="square">
            <a:spAutoFit/>
          </a:bodyPr>
          <a:lstStyle/>
          <a:p>
            <a:pPr algn="ctr"/>
            <a:r>
              <a:rPr lang="en-US" sz="1400" b="1" dirty="0">
                <a:solidFill>
                  <a:srgbClr val="C45911"/>
                </a:solidFill>
                <a:latin typeface="Calibri" panose="020F0502020204030204" pitchFamily="34" charset="0"/>
                <a:ea typeface="Times New Roman" panose="02020603050405020304" pitchFamily="18" charset="0"/>
                <a:cs typeface="Times New Roman" panose="02020603050405020304" pitchFamily="18" charset="0"/>
                <a:hlinkClick r:id="rId4"/>
              </a:rPr>
              <a:t>denverclimatestudygroup.com/</a:t>
            </a:r>
            <a:r>
              <a:rPr lang="en-US" sz="1400" b="1" dirty="0">
                <a:solidFill>
                  <a:srgbClr val="C45911"/>
                </a:solidFill>
                <a:latin typeface="Calibri" panose="020F0502020204030204" pitchFamily="34" charset="0"/>
                <a:ea typeface="Times New Roman" panose="02020603050405020304" pitchFamily="18" charset="0"/>
                <a:cs typeface="Times New Roman" panose="02020603050405020304" pitchFamily="18" charset="0"/>
              </a:rPr>
              <a:t> </a:t>
            </a:r>
          </a:p>
          <a:p>
            <a:pPr algn="ctr"/>
            <a:r>
              <a:rPr lang="en-US" sz="1400" b="1"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5"/>
              </a:rPr>
              <a:t>www.facebook.com/denverclimatestudygroup</a:t>
            </a:r>
            <a:r>
              <a:rPr lang="en-US" sz="1400" b="1" dirty="0">
                <a:solidFill>
                  <a:srgbClr val="0563C1"/>
                </a:solidFill>
                <a:latin typeface="Calibri" panose="020F0502020204030204" pitchFamily="34" charset="0"/>
                <a:ea typeface="Times New Roman" panose="02020603050405020304" pitchFamily="18" charset="0"/>
                <a:cs typeface="Times New Roman" panose="02020603050405020304" pitchFamily="18" charset="0"/>
              </a:rPr>
              <a:t> </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400" b="1"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6"/>
              </a:rPr>
              <a:t>pebelanger@glassdesignresources.com</a:t>
            </a:r>
            <a:r>
              <a:rPr lang="en-US" sz="14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 </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4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c. 303-249-7966; </a:t>
            </a:r>
            <a:endParaRPr lang="en-US" sz="1400" b="1" dirty="0"/>
          </a:p>
        </p:txBody>
      </p:sp>
    </p:spTree>
    <p:extLst>
      <p:ext uri="{BB962C8B-B14F-4D97-AF65-F5344CB8AC3E}">
        <p14:creationId xmlns:p14="http://schemas.microsoft.com/office/powerpoint/2010/main" val="3506399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dirty="0"/>
          </a:p>
        </p:txBody>
      </p:sp>
      <p:pic>
        <p:nvPicPr>
          <p:cNvPr id="7171" name="Content Placeholder 3" descr="Figure5-radiation_transmitted_by_atmos.jpg"/>
          <p:cNvPicPr>
            <a:picLocks noGrp="1" noChangeAspect="1"/>
          </p:cNvPicPr>
          <p:nvPr>
            <p:ph idx="1"/>
          </p:nvPr>
        </p:nvPicPr>
        <p:blipFill>
          <a:blip r:embed="rId2" cstate="print"/>
          <a:srcRect/>
          <a:stretch>
            <a:fillRect/>
          </a:stretch>
        </p:blipFill>
        <p:spPr>
          <a:xfrm>
            <a:off x="1392238" y="179388"/>
            <a:ext cx="6521450" cy="6508750"/>
          </a:xfrm>
        </p:spPr>
      </p:pic>
      <p:sp>
        <p:nvSpPr>
          <p:cNvPr id="2" name="Rectangle 1"/>
          <p:cNvSpPr/>
          <p:nvPr/>
        </p:nvSpPr>
        <p:spPr>
          <a:xfrm>
            <a:off x="1752600" y="4495800"/>
            <a:ext cx="6019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405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517"/>
            <a:ext cx="8229600" cy="1143000"/>
          </a:xfrm>
        </p:spPr>
        <p:txBody>
          <a:bodyPr/>
          <a:lstStyle/>
          <a:p>
            <a:r>
              <a:rPr lang="en-US" dirty="0"/>
              <a:t>Former Gov. Bill Ritter</a:t>
            </a:r>
          </a:p>
        </p:txBody>
      </p:sp>
      <p:sp>
        <p:nvSpPr>
          <p:cNvPr id="3" name="Content Placeholder 2"/>
          <p:cNvSpPr>
            <a:spLocks noGrp="1"/>
          </p:cNvSpPr>
          <p:nvPr>
            <p:ph idx="1"/>
          </p:nvPr>
        </p:nvSpPr>
        <p:spPr>
          <a:xfrm>
            <a:off x="457200" y="1219200"/>
            <a:ext cx="8229600" cy="4525963"/>
          </a:xfrm>
        </p:spPr>
        <p:txBody>
          <a:bodyPr/>
          <a:lstStyle/>
          <a:p>
            <a:r>
              <a:rPr lang="en-US" dirty="0">
                <a:solidFill>
                  <a:srgbClr val="333333"/>
                </a:solidFill>
                <a:highlight>
                  <a:srgbClr val="FFFF00"/>
                </a:highlight>
                <a:latin typeface="Arial" panose="020B0604020202020204" pitchFamily="34" charset="0"/>
              </a:rPr>
              <a:t>One in 50 new jobs </a:t>
            </a:r>
            <a:r>
              <a:rPr lang="en-US" dirty="0">
                <a:solidFill>
                  <a:srgbClr val="333333"/>
                </a:solidFill>
                <a:latin typeface="Arial" panose="020B0604020202020204" pitchFamily="34" charset="0"/>
              </a:rPr>
              <a:t>in America is now in solar energy.</a:t>
            </a:r>
            <a:endParaRPr lang="en-US" dirty="0"/>
          </a:p>
        </p:txBody>
      </p:sp>
      <p:pic>
        <p:nvPicPr>
          <p:cNvPr id="1026" name="Picture 2" descr="https://cdn.theconversation.com/files/163156/width754/image-20170329-8560-1bn26r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11388"/>
            <a:ext cx="7181850" cy="3533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0" y="6091020"/>
            <a:ext cx="4572000" cy="646331"/>
          </a:xfrm>
          <a:prstGeom prst="rect">
            <a:avLst/>
          </a:prstGeom>
        </p:spPr>
        <p:txBody>
          <a:bodyPr>
            <a:spAutoFit/>
          </a:bodyPr>
          <a:lstStyle/>
          <a:p>
            <a:r>
              <a:rPr lang="en-US" dirty="0">
                <a:hlinkClick r:id="rId3"/>
              </a:rPr>
              <a:t>http://www.coloradoindependent.com/164687/bill-ritter-colorado-clean-energy-trump-coal</a:t>
            </a:r>
            <a:r>
              <a:rPr lang="en-US" dirty="0"/>
              <a:t> </a:t>
            </a:r>
          </a:p>
        </p:txBody>
      </p:sp>
    </p:spTree>
    <p:extLst>
      <p:ext uri="{BB962C8B-B14F-4D97-AF65-F5344CB8AC3E}">
        <p14:creationId xmlns:p14="http://schemas.microsoft.com/office/powerpoint/2010/main" val="3542845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Gardyloo</a:t>
            </a:r>
            <a:r>
              <a:rPr lang="en-US" b="1" dirty="0"/>
              <a:t> “</a:t>
            </a:r>
            <a:r>
              <a:rPr lang="en-US" b="1" dirty="0" err="1"/>
              <a:t>Gardez</a:t>
            </a:r>
            <a:r>
              <a:rPr lang="en-US" b="1" dirty="0"/>
              <a:t> </a:t>
            </a:r>
            <a:r>
              <a:rPr lang="en-US" b="1" dirty="0" err="1"/>
              <a:t>L’eau</a:t>
            </a:r>
            <a:r>
              <a:rPr lang="en-US" b="1" dirty="0"/>
              <a:t>”: The grim story of unsanitary Edinburgh</a:t>
            </a:r>
            <a:br>
              <a:rPr lang="en-US" b="1" dirty="0"/>
            </a:br>
            <a:endParaRPr lang="en-US" dirty="0"/>
          </a:p>
        </p:txBody>
      </p:sp>
      <p:sp>
        <p:nvSpPr>
          <p:cNvPr id="4" name="Rectangle 3"/>
          <p:cNvSpPr/>
          <p:nvPr/>
        </p:nvSpPr>
        <p:spPr>
          <a:xfrm>
            <a:off x="1981200" y="5963391"/>
            <a:ext cx="6705600" cy="523220"/>
          </a:xfrm>
          <a:prstGeom prst="rect">
            <a:avLst/>
          </a:prstGeom>
        </p:spPr>
        <p:txBody>
          <a:bodyPr wrap="square">
            <a:spAutoFit/>
          </a:bodyPr>
          <a:lstStyle/>
          <a:p>
            <a:r>
              <a:rPr lang="en-US" sz="1400" dirty="0">
                <a:hlinkClick r:id="rId2"/>
              </a:rPr>
              <a:t>http://www.scotsman.com/heritage/people-places/gardyloo-the-grim-story-of-unsanitary-edinburgh-1-4073295</a:t>
            </a:r>
            <a:r>
              <a:rPr lang="en-US" sz="1400" dirty="0"/>
              <a:t> </a:t>
            </a:r>
          </a:p>
        </p:txBody>
      </p:sp>
      <p:sp>
        <p:nvSpPr>
          <p:cNvPr id="5" name="AutoShape 2" descr="In Edinburgh's Old Town today, the phrase has not been forgotten"/>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p:nvPicPr>
        <p:blipFill>
          <a:blip r:embed="rId3"/>
          <a:stretch>
            <a:fillRect/>
          </a:stretch>
        </p:blipFill>
        <p:spPr>
          <a:xfrm>
            <a:off x="-912903" y="1761360"/>
            <a:ext cx="5143500" cy="4181475"/>
          </a:xfrm>
          <a:prstGeom prst="rect">
            <a:avLst/>
          </a:prstGeom>
        </p:spPr>
      </p:pic>
      <p:pic>
        <p:nvPicPr>
          <p:cNvPr id="11" name="Picture 10"/>
          <p:cNvPicPr>
            <a:picLocks noChangeAspect="1"/>
          </p:cNvPicPr>
          <p:nvPr/>
        </p:nvPicPr>
        <p:blipFill>
          <a:blip r:embed="rId4"/>
          <a:stretch>
            <a:fillRect/>
          </a:stretch>
        </p:blipFill>
        <p:spPr>
          <a:xfrm>
            <a:off x="7285273" y="1828800"/>
            <a:ext cx="1716215" cy="2157412"/>
          </a:xfrm>
          <a:prstGeom prst="rect">
            <a:avLst/>
          </a:prstGeom>
        </p:spPr>
      </p:pic>
      <p:pic>
        <p:nvPicPr>
          <p:cNvPr id="12" name="Picture 11"/>
          <p:cNvPicPr>
            <a:picLocks noChangeAspect="1"/>
          </p:cNvPicPr>
          <p:nvPr/>
        </p:nvPicPr>
        <p:blipFill>
          <a:blip r:embed="rId5"/>
          <a:stretch>
            <a:fillRect/>
          </a:stretch>
        </p:blipFill>
        <p:spPr>
          <a:xfrm>
            <a:off x="3626929" y="1152553"/>
            <a:ext cx="3419353" cy="4790282"/>
          </a:xfrm>
          <a:prstGeom prst="rect">
            <a:avLst/>
          </a:prstGeom>
        </p:spPr>
      </p:pic>
      <p:sp>
        <p:nvSpPr>
          <p:cNvPr id="8" name="TextBox 7"/>
          <p:cNvSpPr txBox="1"/>
          <p:nvPr/>
        </p:nvSpPr>
        <p:spPr>
          <a:xfrm>
            <a:off x="1447800" y="2468311"/>
            <a:ext cx="4876800" cy="461665"/>
          </a:xfrm>
          <a:prstGeom prst="rect">
            <a:avLst/>
          </a:prstGeom>
          <a:solidFill>
            <a:srgbClr val="FFFF00"/>
          </a:solidFill>
        </p:spPr>
        <p:txBody>
          <a:bodyPr wrap="square" rtlCol="0">
            <a:spAutoFit/>
          </a:bodyPr>
          <a:lstStyle/>
          <a:p>
            <a:pPr algn="ctr"/>
            <a:r>
              <a:rPr lang="en-US" sz="2400" b="1" dirty="0"/>
              <a:t>The street cleaners lost their jobs!</a:t>
            </a:r>
          </a:p>
        </p:txBody>
      </p:sp>
      <p:sp>
        <p:nvSpPr>
          <p:cNvPr id="13" name="TextBox 12"/>
          <p:cNvSpPr txBox="1"/>
          <p:nvPr/>
        </p:nvSpPr>
        <p:spPr>
          <a:xfrm>
            <a:off x="1295400" y="3438939"/>
            <a:ext cx="5334000" cy="1384995"/>
          </a:xfrm>
          <a:prstGeom prst="rect">
            <a:avLst/>
          </a:prstGeom>
          <a:solidFill>
            <a:srgbClr val="FFFF00"/>
          </a:solidFill>
        </p:spPr>
        <p:txBody>
          <a:bodyPr wrap="square" rtlCol="0">
            <a:spAutoFit/>
          </a:bodyPr>
          <a:lstStyle/>
          <a:p>
            <a:pPr algn="ctr"/>
            <a:r>
              <a:rPr lang="en-US" sz="2800" b="1" dirty="0"/>
              <a:t>But new careers to be had: PLUMBERS!</a:t>
            </a:r>
          </a:p>
          <a:p>
            <a:pPr algn="ctr"/>
            <a:r>
              <a:rPr lang="en-US" sz="2800" b="1" dirty="0"/>
              <a:t>And we were all the better for it</a:t>
            </a:r>
          </a:p>
        </p:txBody>
      </p:sp>
    </p:spTree>
    <p:extLst>
      <p:ext uri="{BB962C8B-B14F-4D97-AF65-F5344CB8AC3E}">
        <p14:creationId xmlns:p14="http://schemas.microsoft.com/office/powerpoint/2010/main" val="275924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Concerns</a:t>
            </a:r>
          </a:p>
        </p:txBody>
      </p:sp>
      <p:sp>
        <p:nvSpPr>
          <p:cNvPr id="3" name="Content Placeholder 2"/>
          <p:cNvSpPr>
            <a:spLocks noGrp="1"/>
          </p:cNvSpPr>
          <p:nvPr>
            <p:ph idx="1"/>
          </p:nvPr>
        </p:nvSpPr>
        <p:spPr>
          <a:xfrm>
            <a:off x="457200" y="1600201"/>
            <a:ext cx="8229600" cy="2438400"/>
          </a:xfrm>
        </p:spPr>
        <p:txBody>
          <a:bodyPr>
            <a:normAutofit lnSpcReduction="10000"/>
          </a:bodyPr>
          <a:lstStyle/>
          <a:p>
            <a:pPr fontAlgn="base"/>
            <a:r>
              <a:rPr lang="en-US" b="1" dirty="0"/>
              <a:t>NREL could be hit hard by deep cuts to parent agency’s budget </a:t>
            </a:r>
            <a:r>
              <a:rPr lang="en-US" b="1" dirty="0">
                <a:hlinkClick r:id="rId2"/>
              </a:rPr>
              <a:t>http://www.denverpost.com/2017/04/03/nrel-cuts-trump-budget/</a:t>
            </a:r>
            <a:r>
              <a:rPr lang="en-US" b="1" dirty="0"/>
              <a:t> </a:t>
            </a:r>
            <a:br>
              <a:rPr lang="en-US" dirty="0"/>
            </a:br>
            <a:endParaRPr lang="en-US" dirty="0"/>
          </a:p>
        </p:txBody>
      </p:sp>
      <p:pic>
        <p:nvPicPr>
          <p:cNvPr id="10242" name="Picture 2" descr="The Visitors Center at the National Renewable Energy Lab, NREL, in Gol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81400"/>
            <a:ext cx="5638800" cy="3174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0003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Concerns</a:t>
            </a:r>
          </a:p>
        </p:txBody>
      </p:sp>
      <p:sp>
        <p:nvSpPr>
          <p:cNvPr id="3" name="Content Placeholder 2"/>
          <p:cNvSpPr>
            <a:spLocks noGrp="1"/>
          </p:cNvSpPr>
          <p:nvPr>
            <p:ph idx="1"/>
          </p:nvPr>
        </p:nvSpPr>
        <p:spPr/>
        <p:txBody>
          <a:bodyPr/>
          <a:lstStyle/>
          <a:p>
            <a:r>
              <a:rPr lang="en-US" b="1" dirty="0"/>
              <a:t>EPA could be hit hard by deep cuts to parent agency’s budget </a:t>
            </a:r>
          </a:p>
          <a:p>
            <a:pPr lvl="1"/>
            <a:r>
              <a:rPr lang="en-US" b="1" dirty="0"/>
              <a:t>What the West was like before the EPA:</a:t>
            </a:r>
          </a:p>
          <a:p>
            <a:pPr lvl="2"/>
            <a:r>
              <a:rPr lang="en-US" b="1" dirty="0">
                <a:hlinkClick r:id="rId2"/>
              </a:rPr>
              <a:t>http://www.hcn.org/articles/what-the-west-was-like-before-the-epa</a:t>
            </a:r>
            <a:r>
              <a:rPr lang="en-US" b="1" dirty="0"/>
              <a:t> </a:t>
            </a:r>
          </a:p>
          <a:p>
            <a:endParaRPr lang="en-US" dirty="0"/>
          </a:p>
        </p:txBody>
      </p:sp>
      <p:pic>
        <p:nvPicPr>
          <p:cNvPr id="3074" name="Picture 2" descr="Discharge from the Weyerhauser Paper Mills and Reynolds Metal Plant along the Columbia River fills the sky in Longview, Washington. April 1973.: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191000"/>
            <a:ext cx="38100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0173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it only about Economics</a:t>
            </a:r>
          </a:p>
        </p:txBody>
      </p:sp>
      <p:sp>
        <p:nvSpPr>
          <p:cNvPr id="3" name="Content Placeholder 2"/>
          <p:cNvSpPr>
            <a:spLocks noGrp="1"/>
          </p:cNvSpPr>
          <p:nvPr>
            <p:ph idx="1"/>
          </p:nvPr>
        </p:nvSpPr>
        <p:spPr/>
        <p:txBody>
          <a:bodyPr/>
          <a:lstStyle/>
          <a:p>
            <a:pPr marL="0" indent="0">
              <a:buNone/>
            </a:pPr>
            <a:r>
              <a:rPr lang="en-US" dirty="0">
                <a:highlight>
                  <a:srgbClr val="FFFF00"/>
                </a:highlight>
              </a:rPr>
              <a:t>SHOULD IT BE?</a:t>
            </a:r>
          </a:p>
          <a:p>
            <a:r>
              <a:rPr lang="en-US" dirty="0"/>
              <a:t>Credit to Steve Stevens for reaffirming the following thoughts:</a:t>
            </a:r>
          </a:p>
          <a:p>
            <a:pPr lvl="1"/>
            <a:r>
              <a:rPr lang="en-US" dirty="0"/>
              <a:t>Well … I hope it is not only for the economics</a:t>
            </a:r>
          </a:p>
          <a:p>
            <a:pPr lvl="1"/>
            <a:r>
              <a:rPr lang="en-US" dirty="0"/>
              <a:t>I Hope we are caring about Future Generations</a:t>
            </a:r>
          </a:p>
          <a:p>
            <a:pPr lvl="1"/>
            <a:r>
              <a:rPr lang="en-US" dirty="0"/>
              <a:t>For Nature,</a:t>
            </a:r>
            <a:endParaRPr lang="en-US" sz="3200" dirty="0"/>
          </a:p>
          <a:p>
            <a:pPr lvl="1"/>
            <a:r>
              <a:rPr lang="en-US" dirty="0"/>
              <a:t>For Human Values …. </a:t>
            </a:r>
            <a:endParaRPr lang="en-US" sz="3200" dirty="0"/>
          </a:p>
          <a:p>
            <a:endParaRPr lang="en-US" dirty="0"/>
          </a:p>
        </p:txBody>
      </p:sp>
    </p:spTree>
    <p:extLst>
      <p:ext uri="{BB962C8B-B14F-4D97-AF65-F5344CB8AC3E}">
        <p14:creationId xmlns:p14="http://schemas.microsoft.com/office/powerpoint/2010/main" val="19015327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43" y="36443"/>
            <a:ext cx="8229600" cy="1143000"/>
          </a:xfrm>
        </p:spPr>
        <p:txBody>
          <a:bodyPr>
            <a:normAutofit fontScale="90000"/>
          </a:bodyPr>
          <a:lstStyle/>
          <a:p>
            <a:r>
              <a:rPr lang="en-US" dirty="0"/>
              <a:t>Herman Daly: </a:t>
            </a:r>
            <a:r>
              <a:rPr lang="en-US" dirty="0">
                <a:highlight>
                  <a:srgbClr val="FFFF00"/>
                </a:highlight>
              </a:rPr>
              <a:t>Steady State Economics</a:t>
            </a:r>
            <a:br>
              <a:rPr lang="en-US" dirty="0"/>
            </a:br>
            <a:r>
              <a:rPr lang="en-US" dirty="0">
                <a:highlight>
                  <a:srgbClr val="FFFF00"/>
                </a:highlight>
              </a:rPr>
              <a:t>Limits to Growth</a:t>
            </a:r>
          </a:p>
        </p:txBody>
      </p:sp>
      <p:sp>
        <p:nvSpPr>
          <p:cNvPr id="3" name="Content Placeholder 2"/>
          <p:cNvSpPr>
            <a:spLocks noGrp="1"/>
          </p:cNvSpPr>
          <p:nvPr>
            <p:ph idx="1"/>
          </p:nvPr>
        </p:nvSpPr>
        <p:spPr>
          <a:xfrm>
            <a:off x="457200" y="1600201"/>
            <a:ext cx="6400800" cy="2057400"/>
          </a:xfrm>
        </p:spPr>
        <p:txBody>
          <a:bodyPr>
            <a:normAutofit lnSpcReduction="10000"/>
          </a:bodyPr>
          <a:lstStyle/>
          <a:p>
            <a:r>
              <a:rPr lang="en-US" dirty="0"/>
              <a:t>Alec Tsoucatos teaches these concepts at Regis and OLLI West class winter 2017</a:t>
            </a:r>
          </a:p>
          <a:p>
            <a:r>
              <a:rPr lang="en-US" dirty="0"/>
              <a:t>Growth Busters</a:t>
            </a:r>
          </a:p>
        </p:txBody>
      </p:sp>
      <p:pic>
        <p:nvPicPr>
          <p:cNvPr id="4" name="Picture 3"/>
          <p:cNvPicPr>
            <a:picLocks noChangeAspect="1"/>
          </p:cNvPicPr>
          <p:nvPr/>
        </p:nvPicPr>
        <p:blipFill>
          <a:blip r:embed="rId2"/>
          <a:stretch>
            <a:fillRect/>
          </a:stretch>
        </p:blipFill>
        <p:spPr>
          <a:xfrm>
            <a:off x="360406" y="3971429"/>
            <a:ext cx="4160555" cy="2267942"/>
          </a:xfrm>
          <a:prstGeom prst="rect">
            <a:avLst/>
          </a:prstGeom>
        </p:spPr>
      </p:pic>
      <p:pic>
        <p:nvPicPr>
          <p:cNvPr id="5" name="Picture 4"/>
          <p:cNvPicPr>
            <a:picLocks noChangeAspect="1"/>
          </p:cNvPicPr>
          <p:nvPr/>
        </p:nvPicPr>
        <p:blipFill>
          <a:blip r:embed="rId3"/>
          <a:stretch>
            <a:fillRect/>
          </a:stretch>
        </p:blipFill>
        <p:spPr>
          <a:xfrm>
            <a:off x="4520961" y="3048000"/>
            <a:ext cx="4084355" cy="2681287"/>
          </a:xfrm>
          <a:prstGeom prst="rect">
            <a:avLst/>
          </a:prstGeom>
        </p:spPr>
      </p:pic>
      <p:sp>
        <p:nvSpPr>
          <p:cNvPr id="6" name="TextBox 5"/>
          <p:cNvSpPr txBox="1"/>
          <p:nvPr/>
        </p:nvSpPr>
        <p:spPr>
          <a:xfrm>
            <a:off x="5257800" y="5942244"/>
            <a:ext cx="2989793" cy="646331"/>
          </a:xfrm>
          <a:prstGeom prst="rect">
            <a:avLst/>
          </a:prstGeom>
          <a:noFill/>
        </p:spPr>
        <p:txBody>
          <a:bodyPr wrap="none" rtlCol="0">
            <a:spAutoFit/>
          </a:bodyPr>
          <a:lstStyle/>
          <a:p>
            <a:pPr algn="ctr"/>
            <a:r>
              <a:rPr lang="en-US" dirty="0"/>
              <a:t>Jefferson County Open School</a:t>
            </a:r>
          </a:p>
          <a:p>
            <a:pPr algn="ctr"/>
            <a:r>
              <a:rPr lang="en-US" dirty="0"/>
              <a:t>4/22/2017</a:t>
            </a:r>
          </a:p>
        </p:txBody>
      </p:sp>
      <p:pic>
        <p:nvPicPr>
          <p:cNvPr id="7" name="Picture 6"/>
          <p:cNvPicPr>
            <a:picLocks noChangeAspect="1"/>
          </p:cNvPicPr>
          <p:nvPr/>
        </p:nvPicPr>
        <p:blipFill>
          <a:blip r:embed="rId4"/>
          <a:stretch>
            <a:fillRect/>
          </a:stretch>
        </p:blipFill>
        <p:spPr>
          <a:xfrm>
            <a:off x="7676750" y="1325011"/>
            <a:ext cx="1188328" cy="1709737"/>
          </a:xfrm>
          <a:prstGeom prst="rect">
            <a:avLst/>
          </a:prstGeom>
        </p:spPr>
      </p:pic>
    </p:spTree>
    <p:extLst>
      <p:ext uri="{BB962C8B-B14F-4D97-AF65-F5344CB8AC3E}">
        <p14:creationId xmlns:p14="http://schemas.microsoft.com/office/powerpoint/2010/main" val="33935598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BECOME AN ACTIVIST</a:t>
            </a:r>
            <a:br>
              <a:rPr lang="en-US" dirty="0"/>
            </a:br>
            <a:r>
              <a:rPr lang="en-US" dirty="0"/>
              <a:t>Get Involved</a:t>
            </a:r>
          </a:p>
        </p:txBody>
      </p:sp>
      <p:sp>
        <p:nvSpPr>
          <p:cNvPr id="3" name="Content Placeholder 2"/>
          <p:cNvSpPr>
            <a:spLocks noGrp="1"/>
          </p:cNvSpPr>
          <p:nvPr>
            <p:ph idx="1"/>
          </p:nvPr>
        </p:nvSpPr>
        <p:spPr>
          <a:xfrm>
            <a:off x="381000" y="1676400"/>
            <a:ext cx="8610600" cy="5029200"/>
          </a:xfrm>
        </p:spPr>
        <p:txBody>
          <a:bodyPr>
            <a:noAutofit/>
          </a:bodyPr>
          <a:lstStyle/>
          <a:p>
            <a:r>
              <a:rPr lang="en-US" dirty="0"/>
              <a:t>April 22</a:t>
            </a:r>
            <a:r>
              <a:rPr lang="en-US" baseline="30000" dirty="0"/>
              <a:t>nd</a:t>
            </a:r>
            <a:r>
              <a:rPr lang="en-US" dirty="0"/>
              <a:t>: Earth Day Activities</a:t>
            </a:r>
          </a:p>
          <a:p>
            <a:endParaRPr lang="en-US" dirty="0"/>
          </a:p>
          <a:p>
            <a:r>
              <a:rPr lang="en-US" dirty="0"/>
              <a:t>April 29</a:t>
            </a:r>
            <a:r>
              <a:rPr lang="en-US" baseline="30000" dirty="0"/>
              <a:t>th</a:t>
            </a:r>
            <a:r>
              <a:rPr lang="en-US" dirty="0"/>
              <a:t> March; </a:t>
            </a:r>
            <a:r>
              <a:rPr lang="en-US" dirty="0">
                <a:hlinkClick r:id="rId2"/>
              </a:rPr>
              <a:t>https://actionnetwork.org/events/peoples-climate-march-on-denver-2?source=facebook&amp;</a:t>
            </a:r>
            <a:r>
              <a:rPr lang="en-US" dirty="0"/>
              <a:t> </a:t>
            </a:r>
          </a:p>
          <a:p>
            <a:endParaRPr lang="en-US" dirty="0"/>
          </a:p>
          <a:p>
            <a:r>
              <a:rPr lang="en-US" dirty="0"/>
              <a:t>Join Citizens Climate Lobby</a:t>
            </a:r>
          </a:p>
          <a:p>
            <a:pPr lvl="1"/>
            <a:r>
              <a:rPr lang="en-US" sz="3200" dirty="0"/>
              <a:t>Here at JUC 2</a:t>
            </a:r>
            <a:r>
              <a:rPr lang="en-US" sz="3200" baseline="30000" dirty="0"/>
              <a:t>nd</a:t>
            </a:r>
            <a:r>
              <a:rPr lang="en-US" sz="3200" dirty="0"/>
              <a:t> Saturday 10 a.m. </a:t>
            </a:r>
          </a:p>
          <a:p>
            <a:pPr lvl="1"/>
            <a:r>
              <a:rPr lang="en-US" sz="3200" dirty="0">
                <a:highlight>
                  <a:srgbClr val="FFFF00"/>
                </a:highlight>
              </a:rPr>
              <a:t>TOMORROW April 8th</a:t>
            </a:r>
          </a:p>
          <a:p>
            <a:endParaRPr lang="en-US" dirty="0"/>
          </a:p>
        </p:txBody>
      </p:sp>
    </p:spTree>
    <p:extLst>
      <p:ext uri="{BB962C8B-B14F-4D97-AF65-F5344CB8AC3E}">
        <p14:creationId xmlns:p14="http://schemas.microsoft.com/office/powerpoint/2010/main" val="34585469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Jim Hansen, Bill McKibben</a:t>
            </a:r>
            <a:br>
              <a:rPr lang="en-US" dirty="0"/>
            </a:br>
            <a:r>
              <a:rPr lang="en-US" dirty="0"/>
              <a:t>among others:  activists</a:t>
            </a:r>
          </a:p>
        </p:txBody>
      </p:sp>
      <p:sp>
        <p:nvSpPr>
          <p:cNvPr id="3" name="Content Placeholder 2"/>
          <p:cNvSpPr>
            <a:spLocks noGrp="1"/>
          </p:cNvSpPr>
          <p:nvPr>
            <p:ph idx="1"/>
          </p:nvPr>
        </p:nvSpPr>
        <p:spPr>
          <a:xfrm>
            <a:off x="695325" y="4544328"/>
            <a:ext cx="2590800" cy="571500"/>
          </a:xfrm>
        </p:spPr>
        <p:txBody>
          <a:bodyPr>
            <a:normAutofit lnSpcReduction="10000"/>
          </a:bodyPr>
          <a:lstStyle/>
          <a:p>
            <a:pPr marL="0" indent="0" algn="ctr">
              <a:buNone/>
            </a:pPr>
            <a:r>
              <a:rPr lang="en-US" dirty="0"/>
              <a:t>Jim Hansen</a:t>
            </a:r>
          </a:p>
        </p:txBody>
      </p:sp>
      <p:pic>
        <p:nvPicPr>
          <p:cNvPr id="2050" name="Picture 2" descr="Image result for jim hansen activ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367665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im hansen activ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409825"/>
            <a:ext cx="224790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5081522"/>
            <a:ext cx="4405501" cy="646331"/>
          </a:xfrm>
          <a:prstGeom prst="rect">
            <a:avLst/>
          </a:prstGeom>
        </p:spPr>
        <p:txBody>
          <a:bodyPr wrap="none">
            <a:spAutoFit/>
          </a:bodyPr>
          <a:lstStyle/>
          <a:p>
            <a:r>
              <a:rPr lang="en-US" dirty="0">
                <a:hlinkClick r:id="rId4"/>
              </a:rPr>
              <a:t>https://en.wikipedia.org/wiki/James_Hansen</a:t>
            </a:r>
            <a:endParaRPr lang="en-US" dirty="0"/>
          </a:p>
          <a:p>
            <a:r>
              <a:rPr lang="en-US" dirty="0">
                <a:hlinkClick r:id="rId5"/>
              </a:rPr>
              <a:t>http://www.columbia.edu/~jeh1/</a:t>
            </a:r>
            <a:r>
              <a:rPr lang="en-US" dirty="0"/>
              <a:t>  </a:t>
            </a:r>
          </a:p>
        </p:txBody>
      </p:sp>
      <p:sp>
        <p:nvSpPr>
          <p:cNvPr id="6" name="Rectangle 5"/>
          <p:cNvSpPr/>
          <p:nvPr/>
        </p:nvSpPr>
        <p:spPr>
          <a:xfrm>
            <a:off x="6632717" y="5220022"/>
            <a:ext cx="1774973" cy="369332"/>
          </a:xfrm>
          <a:prstGeom prst="rect">
            <a:avLst/>
          </a:prstGeom>
        </p:spPr>
        <p:txBody>
          <a:bodyPr wrap="none">
            <a:spAutoFit/>
          </a:bodyPr>
          <a:lstStyle/>
          <a:p>
            <a:r>
              <a:rPr lang="en-US" dirty="0">
                <a:hlinkClick r:id="rId6"/>
              </a:rPr>
              <a:t>https://350.org/</a:t>
            </a:r>
            <a:r>
              <a:rPr lang="en-US" dirty="0"/>
              <a:t> </a:t>
            </a:r>
          </a:p>
        </p:txBody>
      </p:sp>
      <p:pic>
        <p:nvPicPr>
          <p:cNvPr id="2054" name="Picture 6" descr="Bill McKibben - Author. Educator. Environmentalist.">
            <a:hlinkClick r:id="rId7" tooltip="Bill McKibben home pag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95950" y="4597751"/>
            <a:ext cx="3295650" cy="571500"/>
          </a:xfrm>
          <a:prstGeom prst="rect">
            <a:avLst/>
          </a:prstGeom>
          <a:solidFill>
            <a:schemeClr val="accent1">
              <a:lumMod val="50000"/>
            </a:schemeClr>
          </a:solidFill>
        </p:spPr>
      </p:pic>
      <p:pic>
        <p:nvPicPr>
          <p:cNvPr id="2056" name="Picture 8" descr="Image resu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29658" y="2346689"/>
            <a:ext cx="1360783" cy="204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1304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tretch>
            <a:fillRect/>
          </a:stretch>
        </p:blipFill>
        <p:spPr>
          <a:xfrm>
            <a:off x="823912" y="5940714"/>
            <a:ext cx="7496175" cy="323850"/>
          </a:xfrm>
          <a:prstGeom prst="rect">
            <a:avLst/>
          </a:prstGeom>
        </p:spPr>
      </p:pic>
      <p:sp>
        <p:nvSpPr>
          <p:cNvPr id="4" name="Rectangle 3"/>
          <p:cNvSpPr/>
          <p:nvPr/>
        </p:nvSpPr>
        <p:spPr>
          <a:xfrm>
            <a:off x="5029200" y="6488668"/>
            <a:ext cx="4012317" cy="369332"/>
          </a:xfrm>
          <a:prstGeom prst="rect">
            <a:avLst/>
          </a:prstGeom>
        </p:spPr>
        <p:txBody>
          <a:bodyPr wrap="none">
            <a:spAutoFit/>
          </a:bodyPr>
          <a:lstStyle/>
          <a:p>
            <a:r>
              <a:rPr lang="en-US" dirty="0"/>
              <a:t>https://www.ourchildrenstrust.org/news</a:t>
            </a:r>
          </a:p>
        </p:txBody>
      </p:sp>
      <p:pic>
        <p:nvPicPr>
          <p:cNvPr id="5" name="Picture 4"/>
          <p:cNvPicPr>
            <a:picLocks noChangeAspect="1"/>
          </p:cNvPicPr>
          <p:nvPr/>
        </p:nvPicPr>
        <p:blipFill>
          <a:blip r:embed="rId3"/>
          <a:stretch>
            <a:fillRect/>
          </a:stretch>
        </p:blipFill>
        <p:spPr>
          <a:xfrm>
            <a:off x="0" y="371474"/>
            <a:ext cx="9144000" cy="1432193"/>
          </a:xfrm>
          <a:prstGeom prst="rect">
            <a:avLst/>
          </a:prstGeom>
        </p:spPr>
      </p:pic>
      <p:pic>
        <p:nvPicPr>
          <p:cNvPr id="7" name="Picture 6"/>
          <p:cNvPicPr>
            <a:picLocks noChangeAspect="1"/>
          </p:cNvPicPr>
          <p:nvPr/>
        </p:nvPicPr>
        <p:blipFill>
          <a:blip r:embed="rId4"/>
          <a:stretch>
            <a:fillRect/>
          </a:stretch>
        </p:blipFill>
        <p:spPr>
          <a:xfrm>
            <a:off x="2219324" y="2497160"/>
            <a:ext cx="4705350" cy="3057525"/>
          </a:xfrm>
          <a:prstGeom prst="rect">
            <a:avLst/>
          </a:prstGeom>
        </p:spPr>
      </p:pic>
    </p:spTree>
    <p:extLst>
      <p:ext uri="{BB962C8B-B14F-4D97-AF65-F5344CB8AC3E}">
        <p14:creationId xmlns:p14="http://schemas.microsoft.com/office/powerpoint/2010/main" val="16941468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2000">
              <a:schemeClr val="accent1">
                <a:lumMod val="75000"/>
              </a:schemeClr>
            </a:gs>
            <a:gs pos="56000">
              <a:schemeClr val="accent1">
                <a:tint val="44500"/>
                <a:satMod val="160000"/>
                <a:lumMod val="10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00200" y="1534690"/>
            <a:ext cx="5554301" cy="1000367"/>
          </a:xfrm>
        </p:spPr>
        <p:txBody>
          <a:bodyPr>
            <a:normAutofit/>
          </a:bodyPr>
          <a:lstStyle/>
          <a:p>
            <a:pPr algn="ctr"/>
            <a:r>
              <a:rPr lang="en-US" sz="2700" b="1" u="sng" dirty="0">
                <a:solidFill>
                  <a:srgbClr val="002060"/>
                </a:solidFill>
                <a:latin typeface="Source Sans Pro"/>
              </a:rPr>
              <a:t>Guiding Principles</a:t>
            </a:r>
            <a:br>
              <a:rPr lang="en-US" sz="2700" u="sng" dirty="0">
                <a:solidFill>
                  <a:srgbClr val="002060"/>
                </a:solidFill>
                <a:latin typeface="Source Sans Pro"/>
              </a:rPr>
            </a:br>
            <a:endParaRPr lang="en-US" sz="2700" u="sng" dirty="0">
              <a:solidFill>
                <a:srgbClr val="002060"/>
              </a:solidFill>
              <a:latin typeface="Source Sans Pro"/>
            </a:endParaRPr>
          </a:p>
        </p:txBody>
      </p:sp>
      <p:sp>
        <p:nvSpPr>
          <p:cNvPr id="6" name="TextBox 5"/>
          <p:cNvSpPr txBox="1"/>
          <p:nvPr/>
        </p:nvSpPr>
        <p:spPr>
          <a:xfrm>
            <a:off x="723899" y="2133600"/>
            <a:ext cx="7764780" cy="3970318"/>
          </a:xfrm>
          <a:prstGeom prst="rect">
            <a:avLst/>
          </a:prstGeom>
          <a:noFill/>
        </p:spPr>
        <p:txBody>
          <a:bodyPr wrap="square" rtlCol="0">
            <a:spAutoFit/>
          </a:bodyPr>
          <a:lstStyle/>
          <a:p>
            <a:pPr>
              <a:buClr>
                <a:schemeClr val="tx1"/>
              </a:buClr>
              <a:buFont typeface="Arial"/>
              <a:buChar char="•"/>
            </a:pPr>
            <a:r>
              <a:rPr lang="en-US" sz="2800" dirty="0">
                <a:latin typeface="Source Sans Pro"/>
                <a:cs typeface="Source Sans Pro"/>
              </a:rPr>
              <a:t> Politicians don’t create political will, they respond to it.</a:t>
            </a:r>
          </a:p>
          <a:p>
            <a:pPr>
              <a:buClr>
                <a:schemeClr val="tx1"/>
              </a:buClr>
              <a:buFont typeface="Arial"/>
              <a:buChar char="•"/>
            </a:pPr>
            <a:endParaRPr lang="en-US" sz="2800" dirty="0">
              <a:latin typeface="Source Sans Pro"/>
              <a:cs typeface="Source Sans Pro"/>
            </a:endParaRPr>
          </a:p>
          <a:p>
            <a:pPr>
              <a:buClr>
                <a:schemeClr val="tx1"/>
              </a:buClr>
              <a:buFont typeface="Arial"/>
              <a:buChar char="•"/>
            </a:pPr>
            <a:r>
              <a:rPr lang="en-US" sz="2800" dirty="0">
                <a:latin typeface="Source Sans Pro"/>
                <a:cs typeface="Source Sans Pro"/>
              </a:rPr>
              <a:t> The </a:t>
            </a:r>
            <a:r>
              <a:rPr lang="en-US" sz="2800" dirty="0">
                <a:highlight>
                  <a:srgbClr val="FFFF00"/>
                </a:highlight>
                <a:latin typeface="Source Sans Pro"/>
                <a:cs typeface="Source Sans Pro"/>
              </a:rPr>
              <a:t>bipartisan</a:t>
            </a:r>
            <a:r>
              <a:rPr lang="en-US" sz="2800" dirty="0">
                <a:latin typeface="Source Sans Pro"/>
                <a:cs typeface="Source Sans Pro"/>
              </a:rPr>
              <a:t> carbon fee and dividend policy is a simple, transparent policy to address the climate crisis.</a:t>
            </a:r>
          </a:p>
          <a:p>
            <a:pPr>
              <a:buClr>
                <a:schemeClr val="tx1"/>
              </a:buClr>
              <a:buFont typeface="Arial"/>
              <a:buChar char="•"/>
            </a:pPr>
            <a:endParaRPr lang="en-US" sz="2800" dirty="0">
              <a:latin typeface="Source Sans Pro"/>
              <a:cs typeface="Source Sans Pro"/>
            </a:endParaRPr>
          </a:p>
          <a:p>
            <a:pPr>
              <a:buClr>
                <a:schemeClr val="tx1"/>
              </a:buClr>
              <a:buFont typeface="Arial"/>
              <a:buChar char="•"/>
            </a:pPr>
            <a:r>
              <a:rPr lang="en-US" sz="2800" dirty="0">
                <a:latin typeface="Source Sans Pro"/>
                <a:cs typeface="Source Sans Pro"/>
              </a:rPr>
              <a:t> CCL volunteers show respect for diverse views and appreciation for the work of others.</a:t>
            </a:r>
          </a:p>
        </p:txBody>
      </p:sp>
      <p:sp>
        <p:nvSpPr>
          <p:cNvPr id="2" name="Rectangle 1"/>
          <p:cNvSpPr/>
          <p:nvPr/>
        </p:nvSpPr>
        <p:spPr>
          <a:xfrm>
            <a:off x="5181600" y="6366685"/>
            <a:ext cx="3758401" cy="369332"/>
          </a:xfrm>
          <a:prstGeom prst="rect">
            <a:avLst/>
          </a:prstGeom>
        </p:spPr>
        <p:txBody>
          <a:bodyPr wrap="none">
            <a:spAutoFit/>
          </a:bodyPr>
          <a:lstStyle/>
          <a:p>
            <a:r>
              <a:rPr lang="en-US" dirty="0">
                <a:solidFill>
                  <a:schemeClr val="tx1">
                    <a:lumMod val="95000"/>
                    <a:lumOff val="5000"/>
                  </a:schemeClr>
                </a:solidFill>
                <a:latin typeface="Source Sans Pro"/>
              </a:rPr>
              <a:t>Kathleen Wells, Denver CCL, 2017</a:t>
            </a:r>
            <a:endParaRPr lang="en-US" dirty="0"/>
          </a:p>
        </p:txBody>
      </p:sp>
      <p:sp>
        <p:nvSpPr>
          <p:cNvPr id="5" name="Title 1"/>
          <p:cNvSpPr txBox="1">
            <a:spLocks/>
          </p:cNvSpPr>
          <p:nvPr/>
        </p:nvSpPr>
        <p:spPr>
          <a:xfrm>
            <a:off x="491489" y="287717"/>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So a little more on Citizens Climate Lobby</a:t>
            </a:r>
          </a:p>
        </p:txBody>
      </p:sp>
    </p:spTree>
    <p:extLst>
      <p:ext uri="{BB962C8B-B14F-4D97-AF65-F5344CB8AC3E}">
        <p14:creationId xmlns:p14="http://schemas.microsoft.com/office/powerpoint/2010/main" val="446592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95626" y="6487415"/>
            <a:ext cx="4445897" cy="276999"/>
          </a:xfrm>
          <a:prstGeom prst="rect">
            <a:avLst/>
          </a:prstGeom>
        </p:spPr>
        <p:txBody>
          <a:bodyPr wrap="none">
            <a:spAutoFit/>
          </a:bodyPr>
          <a:lstStyle/>
          <a:p>
            <a:r>
              <a:rPr lang="en-US" sz="1200" dirty="0">
                <a:solidFill>
                  <a:srgbClr val="002060"/>
                </a:solidFill>
                <a:latin typeface="TimesNewRomanPSMT"/>
              </a:rPr>
              <a:t>From Where has all the carbon gone: </a:t>
            </a:r>
            <a:r>
              <a:rPr lang="en-US" sz="1200" dirty="0">
                <a:solidFill>
                  <a:srgbClr val="002060"/>
                </a:solidFill>
                <a:latin typeface="TimesNewRomanPSMT"/>
                <a:hlinkClick r:id="rId2"/>
              </a:rPr>
              <a:t>Scott.Denning@ColoState.edu</a:t>
            </a:r>
            <a:r>
              <a:rPr lang="en-US" sz="1200" dirty="0">
                <a:solidFill>
                  <a:srgbClr val="002060"/>
                </a:solidFill>
                <a:latin typeface="TimesNewRomanPSMT"/>
              </a:rPr>
              <a:t> </a:t>
            </a:r>
            <a:endParaRPr lang="en-US" sz="1200" dirty="0">
              <a:solidFill>
                <a:srgbClr val="002060"/>
              </a:solidFill>
            </a:endParaRPr>
          </a:p>
        </p:txBody>
      </p:sp>
      <p:pic>
        <p:nvPicPr>
          <p:cNvPr id="2" name="Picture 1"/>
          <p:cNvPicPr>
            <a:picLocks noChangeAspect="1"/>
          </p:cNvPicPr>
          <p:nvPr/>
        </p:nvPicPr>
        <p:blipFill>
          <a:blip r:embed="rId3"/>
          <a:stretch>
            <a:fillRect/>
          </a:stretch>
        </p:blipFill>
        <p:spPr>
          <a:xfrm>
            <a:off x="1143000" y="685800"/>
            <a:ext cx="7013249" cy="5276850"/>
          </a:xfrm>
          <a:prstGeom prst="rect">
            <a:avLst/>
          </a:prstGeom>
        </p:spPr>
      </p:pic>
    </p:spTree>
    <p:extLst>
      <p:ext uri="{BB962C8B-B14F-4D97-AF65-F5344CB8AC3E}">
        <p14:creationId xmlns:p14="http://schemas.microsoft.com/office/powerpoint/2010/main" val="28743214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2000">
              <a:schemeClr val="accent1">
                <a:lumMod val="75000"/>
              </a:schemeClr>
            </a:gs>
            <a:gs pos="56000">
              <a:schemeClr val="accent1">
                <a:tint val="44500"/>
                <a:satMod val="160000"/>
                <a:lumMod val="10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457200"/>
            <a:ext cx="3462590" cy="1502329"/>
          </a:xfrm>
          <a:noFill/>
        </p:spPr>
        <p:txBody>
          <a:bodyPr>
            <a:noAutofit/>
          </a:bodyPr>
          <a:lstStyle/>
          <a:p>
            <a:pPr algn="ctr"/>
            <a:r>
              <a:rPr lang="en-US" sz="3600" b="1" u="sng" dirty="0">
                <a:solidFill>
                  <a:srgbClr val="002060"/>
                </a:solidFill>
                <a:latin typeface="Source Sans Pro"/>
              </a:rPr>
              <a:t>Strategies</a:t>
            </a:r>
            <a:br>
              <a:rPr lang="en-US" sz="3600" b="1" dirty="0">
                <a:solidFill>
                  <a:srgbClr val="002060"/>
                </a:solidFill>
              </a:rPr>
            </a:br>
            <a:endParaRPr lang="en-US" sz="3600" b="1" dirty="0">
              <a:solidFill>
                <a:srgbClr val="002060"/>
              </a:solidFill>
            </a:endParaRPr>
          </a:p>
        </p:txBody>
      </p:sp>
      <p:sp>
        <p:nvSpPr>
          <p:cNvPr id="3" name="TextBox 2"/>
          <p:cNvSpPr txBox="1"/>
          <p:nvPr/>
        </p:nvSpPr>
        <p:spPr>
          <a:xfrm>
            <a:off x="2480476" y="2716920"/>
            <a:ext cx="4292837" cy="2408352"/>
          </a:xfrm>
          <a:prstGeom prst="rect">
            <a:avLst/>
          </a:prstGeom>
          <a:noFill/>
        </p:spPr>
        <p:txBody>
          <a:bodyPr wrap="square" rtlCol="0">
            <a:spAutoFit/>
          </a:bodyPr>
          <a:lstStyle/>
          <a:p>
            <a:pPr>
              <a:spcAft>
                <a:spcPts val="900"/>
              </a:spcAft>
              <a:buFont typeface="Arial"/>
              <a:buChar char="•"/>
            </a:pPr>
            <a:r>
              <a:rPr lang="en-US" sz="3200" dirty="0"/>
              <a:t> Lobbying</a:t>
            </a:r>
          </a:p>
          <a:p>
            <a:pPr>
              <a:spcAft>
                <a:spcPts val="900"/>
              </a:spcAft>
              <a:buFont typeface="Arial"/>
              <a:buChar char="•"/>
            </a:pPr>
            <a:r>
              <a:rPr lang="en-US" sz="3200" dirty="0"/>
              <a:t> Writing </a:t>
            </a:r>
          </a:p>
          <a:p>
            <a:pPr>
              <a:spcAft>
                <a:spcPts val="900"/>
              </a:spcAft>
              <a:buFont typeface="Arial"/>
              <a:buChar char="•"/>
            </a:pPr>
            <a:r>
              <a:rPr lang="en-US" sz="3200" dirty="0"/>
              <a:t> Educating </a:t>
            </a:r>
          </a:p>
          <a:p>
            <a:pPr>
              <a:spcAft>
                <a:spcPts val="900"/>
              </a:spcAft>
              <a:buFont typeface="Arial"/>
              <a:buChar char="•"/>
            </a:pPr>
            <a:r>
              <a:rPr lang="en-US" sz="3200" dirty="0"/>
              <a:t> Building Partnerships</a:t>
            </a:r>
          </a:p>
        </p:txBody>
      </p:sp>
      <p:sp>
        <p:nvSpPr>
          <p:cNvPr id="4" name="Rectangle 3"/>
          <p:cNvSpPr/>
          <p:nvPr/>
        </p:nvSpPr>
        <p:spPr>
          <a:xfrm>
            <a:off x="5105400" y="6355613"/>
            <a:ext cx="3758401" cy="369332"/>
          </a:xfrm>
          <a:prstGeom prst="rect">
            <a:avLst/>
          </a:prstGeom>
        </p:spPr>
        <p:txBody>
          <a:bodyPr wrap="none">
            <a:spAutoFit/>
          </a:bodyPr>
          <a:lstStyle/>
          <a:p>
            <a:r>
              <a:rPr lang="en-US" dirty="0">
                <a:solidFill>
                  <a:schemeClr val="tx1">
                    <a:lumMod val="95000"/>
                    <a:lumOff val="5000"/>
                  </a:schemeClr>
                </a:solidFill>
                <a:latin typeface="Source Sans Pro"/>
              </a:rPr>
              <a:t>Kathleen Wells, Denver CCL, 2017</a:t>
            </a:r>
            <a:endParaRPr lang="en-US" dirty="0"/>
          </a:p>
        </p:txBody>
      </p:sp>
      <p:sp>
        <p:nvSpPr>
          <p:cNvPr id="5" name="Title 1"/>
          <p:cNvSpPr txBox="1">
            <a:spLocks/>
          </p:cNvSpPr>
          <p:nvPr/>
        </p:nvSpPr>
        <p:spPr>
          <a:xfrm>
            <a:off x="1524000" y="1466701"/>
            <a:ext cx="5955537" cy="98565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002060"/>
                </a:solidFill>
                <a:latin typeface="Source Sans Pro"/>
                <a:cs typeface="Source Sans Pro"/>
              </a:rPr>
              <a:t>CCL Website: </a:t>
            </a:r>
            <a:r>
              <a:rPr lang="en-US" sz="2400" dirty="0">
                <a:solidFill>
                  <a:srgbClr val="002060"/>
                </a:solidFill>
                <a:latin typeface="Source Sans Pro"/>
                <a:cs typeface="Source Sans Pro"/>
                <a:hlinkClick r:id="rId2"/>
              </a:rPr>
              <a:t>www.citizensclimatelobby.org</a:t>
            </a:r>
            <a:endParaRPr lang="en-US" sz="2400" dirty="0">
              <a:solidFill>
                <a:srgbClr val="002060"/>
              </a:solidFill>
              <a:latin typeface="Source Sans Pro"/>
              <a:cs typeface="Source Sans Pro"/>
            </a:endParaRPr>
          </a:p>
          <a:p>
            <a:r>
              <a:rPr lang="en-US" sz="2400" dirty="0">
                <a:solidFill>
                  <a:srgbClr val="002060"/>
                </a:solidFill>
                <a:latin typeface="Source Sans Pro"/>
                <a:cs typeface="Source Sans Pro"/>
                <a:hlinkClick r:id="rId3"/>
              </a:rPr>
              <a:t>https://www.facebook.com/CitizensClimateLobbyDenverChapter</a:t>
            </a:r>
            <a:endParaRPr lang="en-US" sz="2400" dirty="0">
              <a:solidFill>
                <a:srgbClr val="002060"/>
              </a:solidFill>
              <a:latin typeface="Source Sans Pro"/>
              <a:cs typeface="Source Sans Pro"/>
            </a:endParaRPr>
          </a:p>
        </p:txBody>
      </p:sp>
      <p:sp>
        <p:nvSpPr>
          <p:cNvPr id="6" name="Rectangle 5"/>
          <p:cNvSpPr/>
          <p:nvPr/>
        </p:nvSpPr>
        <p:spPr>
          <a:xfrm>
            <a:off x="1264851" y="5324177"/>
            <a:ext cx="6724085" cy="1077218"/>
          </a:xfrm>
          <a:prstGeom prst="rect">
            <a:avLst/>
          </a:prstGeom>
        </p:spPr>
        <p:txBody>
          <a:bodyPr wrap="none">
            <a:spAutoFit/>
          </a:bodyPr>
          <a:lstStyle/>
          <a:p>
            <a:pPr lvl="1" algn="ctr"/>
            <a:r>
              <a:rPr lang="en-US" sz="3200" b="1" dirty="0">
                <a:highlight>
                  <a:srgbClr val="FFFF00"/>
                </a:highlight>
              </a:rPr>
              <a:t>JOIN US HERE TOMORROW April 8</a:t>
            </a:r>
            <a:r>
              <a:rPr lang="en-US" sz="3200" b="1" baseline="30000" dirty="0">
                <a:highlight>
                  <a:srgbClr val="FFFF00"/>
                </a:highlight>
              </a:rPr>
              <a:t>th</a:t>
            </a:r>
            <a:endParaRPr lang="en-US" sz="3200" b="1" dirty="0">
              <a:highlight>
                <a:srgbClr val="FFFF00"/>
              </a:highlight>
            </a:endParaRPr>
          </a:p>
          <a:p>
            <a:pPr lvl="1" algn="ctr"/>
            <a:r>
              <a:rPr lang="en-US" sz="3200" b="1" dirty="0">
                <a:highlight>
                  <a:srgbClr val="FFFF00"/>
                </a:highlight>
              </a:rPr>
              <a:t>10:30 A.M.</a:t>
            </a:r>
          </a:p>
        </p:txBody>
      </p:sp>
    </p:spTree>
    <p:extLst>
      <p:ext uri="{BB962C8B-B14F-4D97-AF65-F5344CB8AC3E}">
        <p14:creationId xmlns:p14="http://schemas.microsoft.com/office/powerpoint/2010/main" val="34101360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217"/>
            <a:ext cx="8382000" cy="1462977"/>
          </a:xfrm>
        </p:spPr>
        <p:txBody>
          <a:bodyPr>
            <a:noAutofit/>
          </a:bodyPr>
          <a:lstStyle/>
          <a:p>
            <a:pPr algn="ctr"/>
            <a:r>
              <a:rPr lang="en-US" sz="3200" b="1" dirty="0">
                <a:solidFill>
                  <a:srgbClr val="002060"/>
                </a:solidFill>
                <a:latin typeface="Source Sans Pro"/>
                <a:cs typeface="Source Sans Pro"/>
              </a:rPr>
              <a:t>Concerns about </a:t>
            </a:r>
            <a:br>
              <a:rPr lang="en-US" sz="3200" b="1" dirty="0">
                <a:solidFill>
                  <a:srgbClr val="002060"/>
                </a:solidFill>
                <a:latin typeface="Source Sans Pro"/>
                <a:cs typeface="Source Sans Pro"/>
              </a:rPr>
            </a:br>
            <a:r>
              <a:rPr lang="en-US" sz="3200" b="1" dirty="0">
                <a:solidFill>
                  <a:srgbClr val="002060"/>
                </a:solidFill>
                <a:latin typeface="Source Sans Pro"/>
                <a:cs typeface="Source Sans Pro"/>
              </a:rPr>
              <a:t>Colorado Economy and Fossil Fuels?</a:t>
            </a:r>
            <a:br>
              <a:rPr lang="en-US" sz="3200" b="1" dirty="0">
                <a:solidFill>
                  <a:srgbClr val="002060"/>
                </a:solidFill>
                <a:latin typeface="Source Sans Pro"/>
                <a:cs typeface="Source Sans Pro"/>
              </a:rPr>
            </a:br>
            <a:r>
              <a:rPr lang="en-US" sz="1400" b="1" dirty="0">
                <a:solidFill>
                  <a:srgbClr val="002060"/>
                </a:solidFill>
                <a:latin typeface="Source Sans Pro"/>
                <a:cs typeface="Source Sans Pro"/>
              </a:rPr>
              <a:t>(abstracted from work of Phil Nelson)</a:t>
            </a:r>
            <a:r>
              <a:rPr lang="en-US" sz="3200" b="1" dirty="0">
                <a:solidFill>
                  <a:srgbClr val="002060"/>
                </a:solidFill>
                <a:latin typeface="Source Sans Pro"/>
                <a:cs typeface="Source Sans Pro"/>
              </a:rPr>
              <a:t> </a:t>
            </a:r>
          </a:p>
        </p:txBody>
      </p:sp>
      <p:sp>
        <p:nvSpPr>
          <p:cNvPr id="17" name="Title 1"/>
          <p:cNvSpPr>
            <a:spLocks noGrp="1"/>
          </p:cNvSpPr>
          <p:nvPr/>
        </p:nvSpPr>
        <p:spPr>
          <a:xfrm>
            <a:off x="614553" y="5232972"/>
            <a:ext cx="7848600" cy="665499"/>
          </a:xfrm>
          <a:prstGeom prst="rect">
            <a:avLst/>
          </a:prstGeom>
          <a:noFill/>
        </p:spPr>
        <p:txBody>
          <a:bodyPr vert="horz" lIns="68580" tIns="34290" rIns="68580" bIns="34290" rtlCol="0" anchor="ctr">
            <a:noAutofit/>
          </a:bodyPr>
          <a:lstStyle/>
          <a:p>
            <a:pPr algn="ctr">
              <a:spcAft>
                <a:spcPts val="1350"/>
              </a:spcAft>
            </a:pPr>
            <a:r>
              <a:rPr lang="en-US" sz="2000" dirty="0">
                <a:solidFill>
                  <a:srgbClr val="002060"/>
                </a:solidFill>
                <a:latin typeface="Source Sans Pro"/>
                <a:cs typeface="Source Sans Pro"/>
              </a:rPr>
              <a:t>Oil, gas, &amp; coal revenues within Colorado economy in 2014</a:t>
            </a:r>
          </a:p>
        </p:txBody>
      </p:sp>
      <p:grpSp>
        <p:nvGrpSpPr>
          <p:cNvPr id="4" name="Group 3"/>
          <p:cNvGrpSpPr/>
          <p:nvPr/>
        </p:nvGrpSpPr>
        <p:grpSpPr>
          <a:xfrm>
            <a:off x="572055" y="968765"/>
            <a:ext cx="8291746" cy="4126149"/>
            <a:chOff x="1157054" y="1872663"/>
            <a:chExt cx="7268667" cy="2878366"/>
          </a:xfrm>
        </p:grpSpPr>
        <p:sp>
          <p:nvSpPr>
            <p:cNvPr id="7" name="TextBox 5"/>
            <p:cNvSpPr txBox="1"/>
            <p:nvPr/>
          </p:nvSpPr>
          <p:spPr>
            <a:xfrm>
              <a:off x="5940563" y="1872663"/>
              <a:ext cx="1675646" cy="837339"/>
            </a:xfrm>
            <a:prstGeom prst="rect">
              <a:avLst/>
            </a:prstGeom>
            <a:noFill/>
            <a:ln w="6350">
              <a:noFill/>
            </a:ln>
          </p:spPr>
          <p:txBody>
            <a:bodyPr wrap="square" rtlCol="0">
              <a:spAutoFit/>
            </a:bodyPr>
            <a:lstStyle/>
            <a:p>
              <a:pPr algn="ctr"/>
              <a:r>
                <a:rPr lang="en-US" sz="2400" dirty="0">
                  <a:noFill/>
                  <a:latin typeface="Source Sans Pro"/>
                  <a:cs typeface="Source Sans Pro"/>
                </a:rPr>
                <a:t>Colorado</a:t>
              </a:r>
              <a:r>
                <a:rPr lang="en-US" sz="2400" dirty="0">
                  <a:latin typeface="Source Sans Pro"/>
                  <a:cs typeface="Source Sans Pro"/>
                </a:rPr>
                <a:t> GDP</a:t>
              </a:r>
            </a:p>
            <a:p>
              <a:pPr algn="ctr"/>
              <a:r>
                <a:rPr lang="en-US" sz="2400" dirty="0">
                  <a:latin typeface="Source Sans Pro"/>
                  <a:cs typeface="Source Sans Pro"/>
                </a:rPr>
                <a:t> $306B</a:t>
              </a:r>
            </a:p>
          </p:txBody>
        </p:sp>
        <p:sp>
          <p:nvSpPr>
            <p:cNvPr id="11" name="TextBox 9"/>
            <p:cNvSpPr txBox="1"/>
            <p:nvPr/>
          </p:nvSpPr>
          <p:spPr>
            <a:xfrm>
              <a:off x="1157054" y="4290288"/>
              <a:ext cx="1099039" cy="209335"/>
            </a:xfrm>
            <a:prstGeom prst="rect">
              <a:avLst/>
            </a:prstGeom>
            <a:noFill/>
          </p:spPr>
          <p:txBody>
            <a:bodyPr wrap="square" rtlCol="0">
              <a:spAutoFit/>
            </a:bodyPr>
            <a:lstStyle/>
            <a:p>
              <a:r>
                <a:rPr lang="en-US" sz="1350" b="1" dirty="0">
                  <a:latin typeface="Source Sans Pro"/>
                  <a:cs typeface="Source Sans Pro"/>
                </a:rPr>
                <a:t>$100 Million</a:t>
              </a:r>
            </a:p>
          </p:txBody>
        </p:sp>
        <p:sp>
          <p:nvSpPr>
            <p:cNvPr id="12" name="TextBox 10"/>
            <p:cNvSpPr txBox="1"/>
            <p:nvPr/>
          </p:nvSpPr>
          <p:spPr>
            <a:xfrm>
              <a:off x="2704498" y="4290289"/>
              <a:ext cx="852854" cy="209335"/>
            </a:xfrm>
            <a:prstGeom prst="rect">
              <a:avLst/>
            </a:prstGeom>
            <a:noFill/>
          </p:spPr>
          <p:txBody>
            <a:bodyPr wrap="square" rtlCol="0">
              <a:spAutoFit/>
            </a:bodyPr>
            <a:lstStyle/>
            <a:p>
              <a:r>
                <a:rPr lang="en-US" sz="1350" b="1" dirty="0">
                  <a:latin typeface="Source Sans Pro"/>
                  <a:cs typeface="Source Sans Pro"/>
                </a:rPr>
                <a:t>$1 Billion</a:t>
              </a:r>
            </a:p>
          </p:txBody>
        </p:sp>
        <p:sp>
          <p:nvSpPr>
            <p:cNvPr id="13" name="TextBox 11"/>
            <p:cNvSpPr txBox="1"/>
            <p:nvPr/>
          </p:nvSpPr>
          <p:spPr>
            <a:xfrm>
              <a:off x="4102474" y="4272705"/>
              <a:ext cx="1063868" cy="209335"/>
            </a:xfrm>
            <a:prstGeom prst="rect">
              <a:avLst/>
            </a:prstGeom>
            <a:noFill/>
          </p:spPr>
          <p:txBody>
            <a:bodyPr wrap="square" rtlCol="0">
              <a:spAutoFit/>
            </a:bodyPr>
            <a:lstStyle/>
            <a:p>
              <a:r>
                <a:rPr lang="en-US" sz="1350" b="1" dirty="0">
                  <a:latin typeface="Source Sans Pro"/>
                  <a:cs typeface="Source Sans Pro"/>
                </a:rPr>
                <a:t>$10 Billion</a:t>
              </a:r>
            </a:p>
          </p:txBody>
        </p:sp>
        <p:sp>
          <p:nvSpPr>
            <p:cNvPr id="14" name="TextBox 12"/>
            <p:cNvSpPr txBox="1"/>
            <p:nvPr/>
          </p:nvSpPr>
          <p:spPr>
            <a:xfrm>
              <a:off x="5676299" y="4281496"/>
              <a:ext cx="1002323" cy="209335"/>
            </a:xfrm>
            <a:prstGeom prst="rect">
              <a:avLst/>
            </a:prstGeom>
            <a:noFill/>
          </p:spPr>
          <p:txBody>
            <a:bodyPr wrap="square" rtlCol="0">
              <a:spAutoFit/>
            </a:bodyPr>
            <a:lstStyle/>
            <a:p>
              <a:r>
                <a:rPr lang="en-US" sz="1350" b="1" dirty="0">
                  <a:latin typeface="Source Sans Pro"/>
                  <a:cs typeface="Source Sans Pro"/>
                </a:rPr>
                <a:t>$100 Billion</a:t>
              </a:r>
            </a:p>
          </p:txBody>
        </p:sp>
        <p:sp>
          <p:nvSpPr>
            <p:cNvPr id="15" name="TextBox 13"/>
            <p:cNvSpPr txBox="1"/>
            <p:nvPr/>
          </p:nvSpPr>
          <p:spPr>
            <a:xfrm>
              <a:off x="7074276" y="4282666"/>
              <a:ext cx="1351445" cy="209335"/>
            </a:xfrm>
            <a:prstGeom prst="rect">
              <a:avLst/>
            </a:prstGeom>
            <a:noFill/>
          </p:spPr>
          <p:txBody>
            <a:bodyPr wrap="square" rtlCol="0">
              <a:spAutoFit/>
            </a:bodyPr>
            <a:lstStyle/>
            <a:p>
              <a:r>
                <a:rPr lang="en-US" sz="1350" b="1" dirty="0">
                  <a:latin typeface="Source Sans Pro"/>
                  <a:cs typeface="Source Sans Pro"/>
                </a:rPr>
                <a:t>$1 Trillion</a:t>
              </a:r>
            </a:p>
          </p:txBody>
        </p:sp>
        <p:cxnSp>
          <p:nvCxnSpPr>
            <p:cNvPr id="18" name="Straight Arrow Connector 17"/>
            <p:cNvCxnSpPr/>
            <p:nvPr/>
          </p:nvCxnSpPr>
          <p:spPr>
            <a:xfrm rot="16200000" flipH="1">
              <a:off x="6228934" y="3420970"/>
              <a:ext cx="1408758" cy="17015"/>
            </a:xfrm>
            <a:prstGeom prst="straightConnector1">
              <a:avLst/>
            </a:prstGeom>
            <a:ln w="38100" cap="flat" cmpd="sng" algn="ctr">
              <a:solidFill>
                <a:schemeClr val="dk1"/>
              </a:solidFill>
              <a:prstDash val="solid"/>
              <a:miter lim="800000"/>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9" name="TextBox 17"/>
            <p:cNvSpPr txBox="1"/>
            <p:nvPr/>
          </p:nvSpPr>
          <p:spPr>
            <a:xfrm>
              <a:off x="4451593" y="2805163"/>
              <a:ext cx="1647281" cy="493815"/>
            </a:xfrm>
            <a:prstGeom prst="rect">
              <a:avLst/>
            </a:prstGeom>
            <a:noFill/>
            <a:ln w="6350">
              <a:noFill/>
            </a:ln>
          </p:spPr>
          <p:txBody>
            <a:bodyPr wrap="square" rtlCol="0">
              <a:spAutoFit/>
            </a:bodyPr>
            <a:lstStyle/>
            <a:p>
              <a:pPr algn="ctr"/>
              <a:r>
                <a:rPr lang="en-US" sz="2000" dirty="0">
                  <a:latin typeface="Source Sans Pro"/>
                  <a:cs typeface="Source Sans Pro"/>
                </a:rPr>
                <a:t>Budget </a:t>
              </a:r>
            </a:p>
            <a:p>
              <a:pPr algn="ctr"/>
              <a:r>
                <a:rPr lang="en-US" sz="2000" dirty="0">
                  <a:latin typeface="Source Sans Pro"/>
                  <a:cs typeface="Source Sans Pro"/>
                </a:rPr>
                <a:t>$25B</a:t>
              </a:r>
            </a:p>
          </p:txBody>
        </p:sp>
        <p:cxnSp>
          <p:nvCxnSpPr>
            <p:cNvPr id="20" name="Straight Arrow Connector 19"/>
            <p:cNvCxnSpPr/>
            <p:nvPr/>
          </p:nvCxnSpPr>
          <p:spPr>
            <a:xfrm rot="16200000" flipH="1">
              <a:off x="4863393" y="3734167"/>
              <a:ext cx="829094" cy="5411"/>
            </a:xfrm>
            <a:prstGeom prst="straightConnector1">
              <a:avLst/>
            </a:prstGeom>
            <a:ln w="38100" cap="flat" cmpd="sng" algn="ctr">
              <a:solidFill>
                <a:schemeClr val="dk1"/>
              </a:solidFill>
              <a:prstDash val="solid"/>
              <a:miter lim="800000"/>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H="1">
              <a:off x="3179284" y="3895993"/>
              <a:ext cx="5670" cy="288446"/>
            </a:xfrm>
            <a:prstGeom prst="straightConnector1">
              <a:avLst/>
            </a:prstGeom>
            <a:ln w="38100" cap="flat" cmpd="sng" algn="ctr">
              <a:solidFill>
                <a:schemeClr val="dk1"/>
              </a:solidFill>
              <a:prstDash val="solid"/>
              <a:miter lim="800000"/>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23" name="TextBox 21"/>
            <p:cNvSpPr txBox="1"/>
            <p:nvPr/>
          </p:nvSpPr>
          <p:spPr>
            <a:xfrm>
              <a:off x="2154069" y="3110493"/>
              <a:ext cx="2050429" cy="715581"/>
            </a:xfrm>
            <a:prstGeom prst="rect">
              <a:avLst/>
            </a:prstGeom>
            <a:noFill/>
            <a:ln w="0" cap="flat" cmpd="sng" algn="ctr">
              <a:noFill/>
              <a:prstDash val="solid"/>
              <a:round/>
              <a:headEnd type="none" w="med" len="med"/>
              <a:tailEnd type="none" w="med" len="med"/>
            </a:ln>
          </p:spPr>
          <p:txBody>
            <a:bodyPr wrap="square" rtlCol="0">
              <a:spAutoFit/>
            </a:bodyPr>
            <a:lstStyle/>
            <a:p>
              <a:pPr algn="ctr"/>
              <a:r>
                <a:rPr lang="en-US" sz="2000" dirty="0">
                  <a:latin typeface="Source Sans Pro"/>
                  <a:cs typeface="Source Sans Pro"/>
                </a:rPr>
                <a:t>Oil &amp; Gas State &amp; Federal Revenue $1.2B Total</a:t>
              </a:r>
            </a:p>
          </p:txBody>
        </p:sp>
        <p:sp>
          <p:nvSpPr>
            <p:cNvPr id="21" name="TextBox 20"/>
            <p:cNvSpPr txBox="1"/>
            <p:nvPr/>
          </p:nvSpPr>
          <p:spPr>
            <a:xfrm>
              <a:off x="1245765" y="4514857"/>
              <a:ext cx="6828742" cy="236172"/>
            </a:xfrm>
            <a:prstGeom prst="rect">
              <a:avLst/>
            </a:prstGeom>
            <a:noFill/>
          </p:spPr>
          <p:txBody>
            <a:bodyPr wrap="square" rtlCol="0">
              <a:spAutoFit/>
            </a:bodyPr>
            <a:lstStyle/>
            <a:p>
              <a:r>
                <a:rPr lang="en-US" sz="1600" dirty="0">
                  <a:solidFill>
                    <a:srgbClr val="0092D2"/>
                  </a:solidFill>
                </a:rPr>
                <a:t>__________________________________________________________________________</a:t>
              </a:r>
            </a:p>
          </p:txBody>
        </p:sp>
      </p:grpSp>
      <p:sp>
        <p:nvSpPr>
          <p:cNvPr id="16" name="Rectangle 15"/>
          <p:cNvSpPr/>
          <p:nvPr/>
        </p:nvSpPr>
        <p:spPr>
          <a:xfrm>
            <a:off x="5105400" y="6355613"/>
            <a:ext cx="3758401" cy="369332"/>
          </a:xfrm>
          <a:prstGeom prst="rect">
            <a:avLst/>
          </a:prstGeom>
        </p:spPr>
        <p:txBody>
          <a:bodyPr wrap="none">
            <a:spAutoFit/>
          </a:bodyPr>
          <a:lstStyle/>
          <a:p>
            <a:r>
              <a:rPr lang="en-US" dirty="0">
                <a:solidFill>
                  <a:schemeClr val="tx1">
                    <a:lumMod val="95000"/>
                    <a:lumOff val="5000"/>
                  </a:schemeClr>
                </a:solidFill>
                <a:latin typeface="Source Sans Pro"/>
              </a:rPr>
              <a:t>Kathleen Wells, Denver CCL, 2017</a:t>
            </a:r>
            <a:endParaRPr lang="en-US" dirty="0"/>
          </a:p>
        </p:txBody>
      </p:sp>
      <p:sp>
        <p:nvSpPr>
          <p:cNvPr id="3" name="Rectangle 2"/>
          <p:cNvSpPr/>
          <p:nvPr/>
        </p:nvSpPr>
        <p:spPr>
          <a:xfrm>
            <a:off x="1709402" y="2659450"/>
            <a:ext cx="2339031" cy="11989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26162" y="1646658"/>
            <a:ext cx="2795179" cy="923330"/>
          </a:xfrm>
          <a:prstGeom prst="rect">
            <a:avLst/>
          </a:prstGeom>
          <a:noFill/>
          <a:ln w="57150">
            <a:solidFill>
              <a:srgbClr val="FF0000"/>
            </a:solidFill>
          </a:ln>
        </p:spPr>
        <p:txBody>
          <a:bodyPr wrap="square" rtlCol="0">
            <a:spAutoFit/>
          </a:bodyPr>
          <a:lstStyle/>
          <a:p>
            <a:pPr algn="ctr"/>
            <a:r>
              <a:rPr lang="en-US" dirty="0"/>
              <a:t>It Will Require Adjustments</a:t>
            </a:r>
          </a:p>
          <a:p>
            <a:pPr algn="ctr"/>
            <a:r>
              <a:rPr lang="en-US" dirty="0"/>
              <a:t>But</a:t>
            </a:r>
          </a:p>
          <a:p>
            <a:pPr algn="ctr"/>
            <a:r>
              <a:rPr lang="en-US" dirty="0"/>
              <a:t>NOT Insurmountable</a:t>
            </a:r>
          </a:p>
        </p:txBody>
      </p:sp>
    </p:spTree>
    <p:extLst>
      <p:ext uri="{BB962C8B-B14F-4D97-AF65-F5344CB8AC3E}">
        <p14:creationId xmlns:p14="http://schemas.microsoft.com/office/powerpoint/2010/main" val="17643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443887"/>
            <a:ext cx="8915400" cy="2631490"/>
          </a:xfrm>
          <a:prstGeom prst="rect">
            <a:avLst/>
          </a:prstGeom>
          <a:noFill/>
        </p:spPr>
        <p:txBody>
          <a:bodyPr wrap="square" rtlCol="0">
            <a:spAutoFit/>
          </a:bodyPr>
          <a:lstStyle/>
          <a:p>
            <a:pPr>
              <a:spcAft>
                <a:spcPts val="450"/>
              </a:spcAft>
              <a:buFont typeface="Arial"/>
              <a:buChar char="•"/>
            </a:pPr>
            <a:r>
              <a:rPr lang="en-US" sz="2000" b="1" dirty="0">
                <a:solidFill>
                  <a:srgbClr val="002060"/>
                </a:solidFill>
              </a:rPr>
              <a:t> Colorado economy is robust and diverse</a:t>
            </a:r>
          </a:p>
          <a:p>
            <a:pPr>
              <a:spcAft>
                <a:spcPts val="450"/>
              </a:spcAft>
              <a:buFont typeface="Arial"/>
              <a:buChar char="•"/>
            </a:pPr>
            <a:endParaRPr lang="en-US" sz="2000" b="1" dirty="0">
              <a:solidFill>
                <a:srgbClr val="002060"/>
              </a:solidFill>
            </a:endParaRPr>
          </a:p>
          <a:p>
            <a:pPr>
              <a:spcAft>
                <a:spcPts val="450"/>
              </a:spcAft>
              <a:buFont typeface="Arial"/>
              <a:buChar char="•"/>
            </a:pPr>
            <a:r>
              <a:rPr lang="en-US" sz="2000" b="1" dirty="0">
                <a:solidFill>
                  <a:srgbClr val="002060"/>
                </a:solidFill>
              </a:rPr>
              <a:t> Colorado fossil fuel industry has a modest impact on state economy </a:t>
            </a:r>
          </a:p>
          <a:p>
            <a:pPr>
              <a:spcAft>
                <a:spcPts val="450"/>
              </a:spcAft>
              <a:buFont typeface="Arial"/>
              <a:buChar char="•"/>
            </a:pPr>
            <a:endParaRPr lang="en-US" sz="2000" b="1" dirty="0">
              <a:solidFill>
                <a:srgbClr val="002060"/>
              </a:solidFill>
            </a:endParaRPr>
          </a:p>
          <a:p>
            <a:pPr>
              <a:spcAft>
                <a:spcPts val="450"/>
              </a:spcAft>
              <a:buFont typeface="Arial"/>
              <a:buChar char="•"/>
            </a:pPr>
            <a:r>
              <a:rPr lang="en-US" sz="2000" b="1" dirty="0">
                <a:solidFill>
                  <a:srgbClr val="002060"/>
                </a:solidFill>
              </a:rPr>
              <a:t> Colorado is a magnet for the renewable energy industry</a:t>
            </a:r>
          </a:p>
          <a:p>
            <a:pPr>
              <a:spcAft>
                <a:spcPts val="450"/>
              </a:spcAft>
              <a:buFont typeface="Arial"/>
              <a:buChar char="•"/>
            </a:pPr>
            <a:endParaRPr lang="en-US" sz="2000" b="1" dirty="0">
              <a:solidFill>
                <a:srgbClr val="002060"/>
              </a:solidFill>
            </a:endParaRPr>
          </a:p>
          <a:p>
            <a:pPr>
              <a:spcAft>
                <a:spcPts val="450"/>
              </a:spcAft>
              <a:buFont typeface="Arial"/>
              <a:buChar char="•"/>
            </a:pPr>
            <a:r>
              <a:rPr lang="en-US" sz="2000" b="1" dirty="0">
                <a:solidFill>
                  <a:srgbClr val="002060"/>
                </a:solidFill>
              </a:rPr>
              <a:t> Colorado economy can adjust to gradually declining fossil fuel industry</a:t>
            </a:r>
          </a:p>
        </p:txBody>
      </p:sp>
      <p:sp>
        <p:nvSpPr>
          <p:cNvPr id="4" name="Title 3"/>
          <p:cNvSpPr>
            <a:spLocks noGrp="1"/>
          </p:cNvSpPr>
          <p:nvPr>
            <p:ph type="title"/>
          </p:nvPr>
        </p:nvSpPr>
        <p:spPr>
          <a:xfrm>
            <a:off x="1371600" y="290805"/>
            <a:ext cx="6294120" cy="1673066"/>
          </a:xfrm>
        </p:spPr>
        <p:txBody>
          <a:bodyPr>
            <a:noAutofit/>
          </a:bodyPr>
          <a:lstStyle/>
          <a:p>
            <a:pPr algn="ctr"/>
            <a:r>
              <a:rPr lang="en-US" sz="3200" b="1" dirty="0">
                <a:solidFill>
                  <a:srgbClr val="002060"/>
                </a:solidFill>
                <a:latin typeface="Source Sans Pro"/>
                <a:cs typeface="Source Sans Pro"/>
              </a:rPr>
              <a:t>The Transition to Renewable Energy and</a:t>
            </a:r>
            <a:br>
              <a:rPr lang="en-US" sz="3200" b="1" dirty="0">
                <a:solidFill>
                  <a:srgbClr val="002060"/>
                </a:solidFill>
                <a:latin typeface="Source Sans Pro"/>
                <a:cs typeface="Source Sans Pro"/>
              </a:rPr>
            </a:br>
            <a:r>
              <a:rPr lang="en-US" sz="3200" b="1" dirty="0">
                <a:solidFill>
                  <a:srgbClr val="002060"/>
                </a:solidFill>
                <a:latin typeface="Source Sans Pro"/>
                <a:cs typeface="Source Sans Pro"/>
              </a:rPr>
              <a:t>The Colorado Economy</a:t>
            </a:r>
            <a:endParaRPr lang="en-US" sz="3200" b="1" dirty="0">
              <a:solidFill>
                <a:srgbClr val="002060"/>
              </a:solidFill>
            </a:endParaRPr>
          </a:p>
        </p:txBody>
      </p:sp>
      <p:sp>
        <p:nvSpPr>
          <p:cNvPr id="5" name="Rectangle 4"/>
          <p:cNvSpPr/>
          <p:nvPr/>
        </p:nvSpPr>
        <p:spPr>
          <a:xfrm>
            <a:off x="5105400" y="6355613"/>
            <a:ext cx="2959400" cy="307777"/>
          </a:xfrm>
          <a:prstGeom prst="rect">
            <a:avLst/>
          </a:prstGeom>
        </p:spPr>
        <p:txBody>
          <a:bodyPr wrap="none">
            <a:spAutoFit/>
          </a:bodyPr>
          <a:lstStyle/>
          <a:p>
            <a:r>
              <a:rPr lang="en-US" sz="1400" dirty="0">
                <a:solidFill>
                  <a:schemeClr val="tx1">
                    <a:lumMod val="95000"/>
                    <a:lumOff val="5000"/>
                  </a:schemeClr>
                </a:solidFill>
                <a:latin typeface="Source Sans Pro"/>
              </a:rPr>
              <a:t>Kathleen Wells, Denver CCL, 2017</a:t>
            </a:r>
            <a:endParaRPr lang="en-US" sz="1400" dirty="0"/>
          </a:p>
        </p:txBody>
      </p:sp>
    </p:spTree>
    <p:extLst>
      <p:ext uri="{BB962C8B-B14F-4D97-AF65-F5344CB8AC3E}">
        <p14:creationId xmlns:p14="http://schemas.microsoft.com/office/powerpoint/2010/main" val="26219202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002060"/>
                </a:solidFill>
              </a:rPr>
              <a:t>Fossil Fuel Industry in Colorado: 2014 Summary</a:t>
            </a:r>
            <a:br>
              <a:rPr lang="en-US" sz="2400" b="1" dirty="0">
                <a:solidFill>
                  <a:srgbClr val="002060"/>
                </a:solidFill>
              </a:rPr>
            </a:br>
            <a:r>
              <a:rPr lang="en-US" sz="2400" b="1" dirty="0">
                <a:solidFill>
                  <a:srgbClr val="002060"/>
                </a:solidFill>
              </a:rPr>
              <a:t>(</a:t>
            </a:r>
            <a:r>
              <a:rPr lang="en-US" sz="1500" b="1" dirty="0">
                <a:solidFill>
                  <a:srgbClr val="002060"/>
                </a:solidFill>
              </a:rPr>
              <a:t>abstracted from work of Phil Nelson</a:t>
            </a:r>
            <a:r>
              <a:rPr lang="en-US" sz="2400" b="1" dirty="0">
                <a:solidFill>
                  <a:srgbClr val="002060"/>
                </a:solidFill>
              </a:rPr>
              <a:t>)</a:t>
            </a:r>
          </a:p>
        </p:txBody>
      </p:sp>
      <p:sp>
        <p:nvSpPr>
          <p:cNvPr id="3" name="Rectangle 2"/>
          <p:cNvSpPr/>
          <p:nvPr/>
        </p:nvSpPr>
        <p:spPr>
          <a:xfrm>
            <a:off x="1524000" y="1905000"/>
            <a:ext cx="6222534" cy="4524315"/>
          </a:xfrm>
          <a:prstGeom prst="rect">
            <a:avLst/>
          </a:prstGeom>
        </p:spPr>
        <p:txBody>
          <a:bodyPr wrap="square">
            <a:spAutoFit/>
          </a:bodyPr>
          <a:lstStyle/>
          <a:p>
            <a:r>
              <a:rPr lang="en-US" sz="2400" b="1" dirty="0"/>
              <a:t>Oil and gas contributed </a:t>
            </a:r>
            <a:r>
              <a:rPr lang="en-US" sz="2400" b="1" dirty="0">
                <a:highlight>
                  <a:srgbClr val="FFFF00"/>
                </a:highlight>
              </a:rPr>
              <a:t>4% of state revenues </a:t>
            </a:r>
            <a:r>
              <a:rPr lang="en-US" sz="2400" b="1" dirty="0"/>
              <a:t>in 2014.</a:t>
            </a:r>
          </a:p>
          <a:p>
            <a:endParaRPr lang="en-US" sz="2400" b="1" dirty="0"/>
          </a:p>
          <a:p>
            <a:r>
              <a:rPr lang="en-US" sz="2400" b="1" dirty="0">
                <a:highlight>
                  <a:srgbClr val="FFFF00"/>
                </a:highlight>
              </a:rPr>
              <a:t>Employment in clean-tech (23,400) closing in on that of oil and gas (38,650).</a:t>
            </a:r>
          </a:p>
          <a:p>
            <a:endParaRPr lang="en-US" sz="2400" b="1" dirty="0"/>
          </a:p>
          <a:p>
            <a:r>
              <a:rPr lang="en-US" sz="2400" b="1" dirty="0"/>
              <a:t>Colorado distributes funds to counties impacted by oil and gas drilling.</a:t>
            </a:r>
          </a:p>
          <a:p>
            <a:endParaRPr lang="en-US" sz="2400" b="1" dirty="0"/>
          </a:p>
          <a:p>
            <a:r>
              <a:rPr lang="en-US" sz="2400" b="1" dirty="0"/>
              <a:t>Tax revenues from oil and gas are distributed to a variety of entities, as determined by legislation.</a:t>
            </a:r>
          </a:p>
        </p:txBody>
      </p:sp>
      <p:sp>
        <p:nvSpPr>
          <p:cNvPr id="4" name="Rectangle 3"/>
          <p:cNvSpPr/>
          <p:nvPr/>
        </p:nvSpPr>
        <p:spPr>
          <a:xfrm>
            <a:off x="5105400" y="6355613"/>
            <a:ext cx="3758401" cy="369332"/>
          </a:xfrm>
          <a:prstGeom prst="rect">
            <a:avLst/>
          </a:prstGeom>
        </p:spPr>
        <p:txBody>
          <a:bodyPr wrap="none">
            <a:spAutoFit/>
          </a:bodyPr>
          <a:lstStyle/>
          <a:p>
            <a:r>
              <a:rPr lang="en-US" dirty="0">
                <a:solidFill>
                  <a:schemeClr val="tx1">
                    <a:lumMod val="95000"/>
                    <a:lumOff val="5000"/>
                  </a:schemeClr>
                </a:solidFill>
                <a:latin typeface="Source Sans Pro"/>
              </a:rPr>
              <a:t>Kathleen Wells, Denver CCL, 2017</a:t>
            </a:r>
            <a:endParaRPr lang="en-US" dirty="0"/>
          </a:p>
        </p:txBody>
      </p:sp>
    </p:spTree>
    <p:extLst>
      <p:ext uri="{BB962C8B-B14F-4D97-AF65-F5344CB8AC3E}">
        <p14:creationId xmlns:p14="http://schemas.microsoft.com/office/powerpoint/2010/main" val="40380017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Links Energy/Other</a:t>
            </a:r>
          </a:p>
        </p:txBody>
      </p:sp>
      <p:sp>
        <p:nvSpPr>
          <p:cNvPr id="3" name="Content Placeholder 2"/>
          <p:cNvSpPr>
            <a:spLocks noGrp="1"/>
          </p:cNvSpPr>
          <p:nvPr>
            <p:ph idx="1"/>
          </p:nvPr>
        </p:nvSpPr>
        <p:spPr/>
        <p:txBody>
          <a:bodyPr>
            <a:normAutofit/>
          </a:bodyPr>
          <a:lstStyle/>
          <a:p>
            <a:r>
              <a:rPr lang="en-US" sz="1800" b="1" dirty="0"/>
              <a:t>U.S. Energy Information Administration </a:t>
            </a:r>
            <a:r>
              <a:rPr lang="en-US" sz="1800" dirty="0">
                <a:hlinkClick r:id="rId2"/>
              </a:rPr>
              <a:t>https://www.eia.gov/ </a:t>
            </a:r>
          </a:p>
          <a:p>
            <a:r>
              <a:rPr lang="en-US" sz="1800" b="1" dirty="0"/>
              <a:t>CRES </a:t>
            </a:r>
            <a:r>
              <a:rPr lang="en-US" sz="1800" dirty="0">
                <a:hlinkClick r:id="rId2"/>
              </a:rPr>
              <a:t>https://www.cres-energy.org/</a:t>
            </a:r>
            <a:r>
              <a:rPr lang="en-US" sz="1800" dirty="0"/>
              <a:t> </a:t>
            </a:r>
          </a:p>
          <a:p>
            <a:pPr lvl="1"/>
            <a:r>
              <a:rPr lang="en-US" sz="1800" dirty="0"/>
              <a:t>YouTube </a:t>
            </a:r>
            <a:r>
              <a:rPr lang="en-US" sz="1800" dirty="0">
                <a:hlinkClick r:id="rId3"/>
              </a:rPr>
              <a:t>https://www.youtube.com/channel/UCr81EUb2qVJVfmmlJMxEHVw</a:t>
            </a:r>
            <a:r>
              <a:rPr lang="en-US" sz="1800" dirty="0"/>
              <a:t> </a:t>
            </a:r>
          </a:p>
          <a:p>
            <a:pPr lvl="1"/>
            <a:r>
              <a:rPr lang="en-US" sz="1800" dirty="0"/>
              <a:t>NREL Presentation: GREG WILSON </a:t>
            </a:r>
            <a:r>
              <a:rPr lang="en-US" sz="1800" dirty="0">
                <a:hlinkClick r:id="rId4"/>
              </a:rPr>
              <a:t>https://www.youtube.com/watch?v=7CDPHxcnq4c&amp;t=23s</a:t>
            </a:r>
            <a:r>
              <a:rPr lang="en-US" sz="1800" dirty="0"/>
              <a:t> </a:t>
            </a:r>
          </a:p>
          <a:p>
            <a:pPr lvl="1"/>
            <a:r>
              <a:rPr lang="en-US" sz="1800" dirty="0"/>
              <a:t>Governor Ritter Presentation </a:t>
            </a:r>
            <a:r>
              <a:rPr lang="en-US" sz="1800" dirty="0">
                <a:hlinkClick r:id="rId5"/>
              </a:rPr>
              <a:t>https://www.youtube.com/watch?v=agowW1QKwms&amp;t=6s</a:t>
            </a:r>
            <a:r>
              <a:rPr lang="en-US" sz="1800" dirty="0"/>
              <a:t> </a:t>
            </a:r>
          </a:p>
          <a:p>
            <a:pPr lvl="2"/>
            <a:endParaRPr lang="en-US" sz="1400" dirty="0">
              <a:hlinkClick r:id="rId6"/>
            </a:endParaRPr>
          </a:p>
          <a:p>
            <a:r>
              <a:rPr lang="en-US" sz="2200" dirty="0">
                <a:hlinkClick r:id="rId6"/>
              </a:rPr>
              <a:t>https://skepticalscience.com/How-Green-is-My-EV.html</a:t>
            </a:r>
            <a:r>
              <a:rPr lang="en-US" sz="2200" dirty="0"/>
              <a:t> </a:t>
            </a:r>
          </a:p>
          <a:p>
            <a:r>
              <a:rPr lang="en-US" sz="2200" dirty="0">
                <a:hlinkClick r:id="rId7"/>
              </a:rPr>
              <a:t>http://energyshouldbe.org/</a:t>
            </a:r>
            <a:r>
              <a:rPr lang="en-US" sz="2200" dirty="0"/>
              <a:t> </a:t>
            </a:r>
          </a:p>
          <a:p>
            <a:pPr lvl="1"/>
            <a:r>
              <a:rPr lang="en-US" sz="1800" dirty="0"/>
              <a:t>Why Storage is Key for a Renewable Energy Future: </a:t>
            </a:r>
            <a:r>
              <a:rPr lang="en-US" sz="1800" dirty="0">
                <a:hlinkClick r:id="rId8"/>
              </a:rPr>
              <a:t>https://www.youtube.com/watch?v=Yc_hULwykvQ&amp;t=13s</a:t>
            </a:r>
            <a:r>
              <a:rPr lang="en-US" sz="1800" dirty="0"/>
              <a:t> </a:t>
            </a:r>
          </a:p>
          <a:p>
            <a:pPr lvl="1"/>
            <a:r>
              <a:rPr lang="en-US" sz="1800" dirty="0"/>
              <a:t>Clean Energy through Open Electricity Markets: </a:t>
            </a:r>
            <a:r>
              <a:rPr lang="en-US" sz="1800" dirty="0">
                <a:hlinkClick r:id="rId9"/>
              </a:rPr>
              <a:t>https://www.youtube.com/watch?v=seGwTKTm38A</a:t>
            </a:r>
            <a:r>
              <a:rPr lang="en-US" sz="1800" dirty="0"/>
              <a:t> </a:t>
            </a:r>
            <a:endParaRPr lang="en-US" sz="2200" dirty="0"/>
          </a:p>
          <a:p>
            <a:endParaRPr lang="en-US" sz="2200" dirty="0"/>
          </a:p>
          <a:p>
            <a:endParaRPr lang="en-US" sz="1800" dirty="0"/>
          </a:p>
          <a:p>
            <a:endParaRPr lang="en-US" sz="1800" dirty="0"/>
          </a:p>
        </p:txBody>
      </p:sp>
    </p:spTree>
    <p:extLst>
      <p:ext uri="{BB962C8B-B14F-4D97-AF65-F5344CB8AC3E}">
        <p14:creationId xmlns:p14="http://schemas.microsoft.com/office/powerpoint/2010/main" val="408100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 y="1905000"/>
            <a:ext cx="9144000" cy="2554545"/>
          </a:xfrm>
          <a:prstGeom prst="rect">
            <a:avLst/>
          </a:prstGeom>
          <a:noFill/>
        </p:spPr>
        <p:txBody>
          <a:bodyPr wrap="square" rtlCol="0">
            <a:spAutoFit/>
          </a:bodyPr>
          <a:lstStyle/>
          <a:p>
            <a:pPr algn="ctr"/>
            <a:r>
              <a:rPr lang="en-US" sz="2000" b="1" dirty="0">
                <a:solidFill>
                  <a:srgbClr val="385623"/>
                </a:solidFill>
                <a:latin typeface="Calibri" panose="020F0502020204030204" pitchFamily="34" charset="0"/>
                <a:ea typeface="Times New Roman" panose="02020603050405020304" pitchFamily="18" charset="0"/>
                <a:cs typeface="Times New Roman" panose="02020603050405020304" pitchFamily="18" charset="0"/>
              </a:rPr>
              <a:t>“ASK NOT WHAT YOU OUGHT TO DO, RATHER ASK WHAT YOU MUST DO!” </a:t>
            </a:r>
          </a:p>
          <a:p>
            <a:pPr algn="ctr"/>
            <a:r>
              <a:rPr lang="en-US" sz="2000" b="1" dirty="0">
                <a:solidFill>
                  <a:srgbClr val="385623"/>
                </a:solidFill>
                <a:latin typeface="Calibri" panose="020F0502020204030204" pitchFamily="34" charset="0"/>
                <a:ea typeface="Times New Roman" panose="02020603050405020304" pitchFamily="18" charset="0"/>
                <a:cs typeface="Times New Roman" panose="02020603050405020304" pitchFamily="18" charset="0"/>
              </a:rPr>
              <a:t>(attributed to a philosopher – please let me know who)</a:t>
            </a:r>
          </a:p>
          <a:p>
            <a:pPr algn="ct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000" b="1" dirty="0">
                <a:solidFill>
                  <a:srgbClr val="385623"/>
                </a:solidFill>
                <a:latin typeface="Calibri" panose="020F0502020204030204" pitchFamily="34" charset="0"/>
                <a:ea typeface="Times New Roman" panose="02020603050405020304" pitchFamily="18" charset="0"/>
                <a:cs typeface="Times New Roman" panose="02020603050405020304" pitchFamily="18" charset="0"/>
              </a:rPr>
              <a:t>AND</a:t>
            </a:r>
          </a:p>
          <a:p>
            <a:pPr algn="ct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000" b="1" dirty="0">
                <a:solidFill>
                  <a:srgbClr val="385623"/>
                </a:solidFill>
                <a:latin typeface="Calibri" panose="020F0502020204030204" pitchFamily="34" charset="0"/>
                <a:ea typeface="Times New Roman" panose="02020603050405020304" pitchFamily="18" charset="0"/>
                <a:cs typeface="Times New Roman" panose="02020603050405020304" pitchFamily="18" charset="0"/>
              </a:rPr>
              <a:t>For those that say “it can’t be done” I say: Stay out of the way of those that are DOING IT!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000" dirty="0"/>
          </a:p>
        </p:txBody>
      </p:sp>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In closing</a:t>
            </a:r>
          </a:p>
        </p:txBody>
      </p:sp>
    </p:spTree>
    <p:extLst>
      <p:ext uri="{BB962C8B-B14F-4D97-AF65-F5344CB8AC3E}">
        <p14:creationId xmlns:p14="http://schemas.microsoft.com/office/powerpoint/2010/main" val="15253210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41090"/>
            <a:ext cx="7154228" cy="5638800"/>
          </a:xfrm>
          <a:prstGeom prst="rect">
            <a:avLst/>
          </a:prstGeom>
        </p:spPr>
      </p:pic>
      <p:sp>
        <p:nvSpPr>
          <p:cNvPr id="4" name="Rectangle 3"/>
          <p:cNvSpPr/>
          <p:nvPr/>
        </p:nvSpPr>
        <p:spPr>
          <a:xfrm>
            <a:off x="7861130" y="6488668"/>
            <a:ext cx="1033168" cy="369332"/>
          </a:xfrm>
          <a:prstGeom prst="rect">
            <a:avLst/>
          </a:prstGeom>
        </p:spPr>
        <p:txBody>
          <a:bodyPr wrap="none">
            <a:spAutoFit/>
          </a:bodyPr>
          <a:lstStyle/>
          <a:p>
            <a:r>
              <a:rPr lang="en-US" dirty="0">
                <a:solidFill>
                  <a:srgbClr val="1F497D"/>
                </a:solidFill>
                <a:latin typeface="Calibri" panose="020F0502020204030204" pitchFamily="34" charset="0"/>
                <a:ea typeface="Calibri" panose="020F0502020204030204" pitchFamily="34" charset="0"/>
              </a:rPr>
              <a:t>Joel Pett </a:t>
            </a:r>
            <a:endParaRPr lang="en-US" dirty="0"/>
          </a:p>
        </p:txBody>
      </p:sp>
      <p:sp>
        <p:nvSpPr>
          <p:cNvPr id="5" name="Title 1"/>
          <p:cNvSpPr txBox="1">
            <a:spLocks/>
          </p:cNvSpPr>
          <p:nvPr/>
        </p:nvSpPr>
        <p:spPr>
          <a:xfrm>
            <a:off x="457200" y="9148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What if?</a:t>
            </a:r>
          </a:p>
        </p:txBody>
      </p:sp>
    </p:spTree>
    <p:extLst>
      <p:ext uri="{BB962C8B-B14F-4D97-AF65-F5344CB8AC3E}">
        <p14:creationId xmlns:p14="http://schemas.microsoft.com/office/powerpoint/2010/main" val="42520494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5" name="Content Placeholder 4"/>
          <p:cNvSpPr>
            <a:spLocks noGrp="1"/>
          </p:cNvSpPr>
          <p:nvPr>
            <p:ph idx="1"/>
          </p:nvPr>
        </p:nvSpPr>
        <p:spPr/>
        <p:txBody>
          <a:bodyPr>
            <a:normAutofit/>
          </a:bodyPr>
          <a:lstStyle/>
          <a:p>
            <a:r>
              <a:rPr lang="en-US" sz="2000" dirty="0"/>
              <a:t>OLLI West for giving me to opportunity to give this talk</a:t>
            </a:r>
          </a:p>
          <a:p>
            <a:r>
              <a:rPr lang="en-US" sz="2000" dirty="0"/>
              <a:t>Ron Larson</a:t>
            </a:r>
          </a:p>
          <a:p>
            <a:r>
              <a:rPr lang="en-US" sz="2000" dirty="0"/>
              <a:t>Phil Nelson, CCL</a:t>
            </a:r>
          </a:p>
          <a:p>
            <a:r>
              <a:rPr lang="en-US" sz="2000" dirty="0"/>
              <a:t>Kathleen Wells, CCL</a:t>
            </a:r>
          </a:p>
          <a:p>
            <a:r>
              <a:rPr lang="en-US" sz="2000" dirty="0"/>
              <a:t>Steve Stevens</a:t>
            </a:r>
          </a:p>
          <a:p>
            <a:r>
              <a:rPr lang="en-US" sz="2000" dirty="0"/>
              <a:t>Martin Voelker, CRES</a:t>
            </a:r>
          </a:p>
          <a:p>
            <a:r>
              <a:rPr lang="en-US" sz="2000" dirty="0"/>
              <a:t>All my colleagues committed to future Sustainability</a:t>
            </a:r>
          </a:p>
          <a:p>
            <a:r>
              <a:rPr lang="en-US" sz="2000" dirty="0"/>
              <a:t>And anyone else I’ve omitted</a:t>
            </a:r>
          </a:p>
        </p:txBody>
      </p:sp>
    </p:spTree>
    <p:extLst>
      <p:ext uri="{BB962C8B-B14F-4D97-AF65-F5344CB8AC3E}">
        <p14:creationId xmlns:p14="http://schemas.microsoft.com/office/powerpoint/2010/main" val="20064003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54"/>
            <a:ext cx="9144000" cy="43038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00400" y="3993368"/>
            <a:ext cx="5943600" cy="276999"/>
          </a:xfrm>
          <a:prstGeom prst="rect">
            <a:avLst/>
          </a:prstGeom>
        </p:spPr>
        <p:txBody>
          <a:bodyPr wrap="square">
            <a:spAutoFit/>
          </a:bodyPr>
          <a:lstStyle/>
          <a:p>
            <a:r>
              <a:rPr lang="en-US" sz="1200" dirty="0">
                <a:hlinkClick r:id="rId3"/>
              </a:rPr>
              <a:t>https://i.kinja-img.com/gawker-media/image/upload/t_original/ihsllhptnnm4vb7wuvgq.jpg</a:t>
            </a:r>
            <a:r>
              <a:rPr lang="en-US" sz="1200" dirty="0"/>
              <a:t> </a:t>
            </a:r>
          </a:p>
        </p:txBody>
      </p:sp>
      <p:sp>
        <p:nvSpPr>
          <p:cNvPr id="3" name="Rectangle 2"/>
          <p:cNvSpPr/>
          <p:nvPr/>
        </p:nvSpPr>
        <p:spPr>
          <a:xfrm>
            <a:off x="1066800" y="4648200"/>
            <a:ext cx="7391400" cy="1938992"/>
          </a:xfrm>
          <a:prstGeom prst="rect">
            <a:avLst/>
          </a:prstGeom>
        </p:spPr>
        <p:txBody>
          <a:bodyPr wrap="square">
            <a:spAutoFit/>
          </a:bodyPr>
          <a:lstStyle/>
          <a:p>
            <a:pPr algn="ctr"/>
            <a:r>
              <a:rPr lang="en-US" sz="24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Paul Belanger</a:t>
            </a:r>
          </a:p>
          <a:p>
            <a:pPr algn="ctr"/>
            <a:r>
              <a:rPr lang="en-US" sz="2400" b="1" dirty="0">
                <a:solidFill>
                  <a:srgbClr val="C45911"/>
                </a:solidFill>
                <a:latin typeface="Calibri" panose="020F0502020204030204" pitchFamily="34" charset="0"/>
                <a:ea typeface="Times New Roman" panose="02020603050405020304" pitchFamily="18" charset="0"/>
                <a:cs typeface="Times New Roman" panose="02020603050405020304" pitchFamily="18" charset="0"/>
                <a:hlinkClick r:id="rId4"/>
              </a:rPr>
              <a:t>http://denverclimatestudygroup.com/</a:t>
            </a:r>
            <a:r>
              <a:rPr lang="en-US" sz="2400" b="1" dirty="0">
                <a:solidFill>
                  <a:srgbClr val="C4591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5"/>
              </a:rPr>
              <a:t>https://www.facebook.com/denverclimatestudygroup/</a:t>
            </a:r>
            <a:r>
              <a:rPr lang="en-US" sz="2400" b="1" dirty="0">
                <a:solidFill>
                  <a:srgbClr val="C45911"/>
                </a:solidFill>
                <a:latin typeface="Calibri" panose="020F0502020204030204" pitchFamily="34" charset="0"/>
                <a:ea typeface="Times New Roman" panose="02020603050405020304" pitchFamily="18" charset="0"/>
                <a:cs typeface="Times New Roman" panose="02020603050405020304" pitchFamily="18" charset="0"/>
              </a:rPr>
              <a:t>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6"/>
              </a:rPr>
              <a:t>pebelanger@glassdesignresources.com</a:t>
            </a:r>
            <a:r>
              <a:rPr lang="en-US" sz="24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c. 303-249-7966; </a:t>
            </a:r>
            <a:endParaRPr lang="en-US" sz="2400" b="1" dirty="0"/>
          </a:p>
        </p:txBody>
      </p:sp>
    </p:spTree>
    <p:extLst>
      <p:ext uri="{BB962C8B-B14F-4D97-AF65-F5344CB8AC3E}">
        <p14:creationId xmlns:p14="http://schemas.microsoft.com/office/powerpoint/2010/main" val="2051402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304800" y="1600200"/>
            <a:ext cx="5105400" cy="472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Comic Sans MS" pitchFamily="66" charset="0"/>
              <a:cs typeface="Arial" charset="0"/>
            </a:endParaRPr>
          </a:p>
        </p:txBody>
      </p:sp>
      <p:sp>
        <p:nvSpPr>
          <p:cNvPr id="40963" name="Rectangle 2"/>
          <p:cNvSpPr>
            <a:spLocks noGrp="1" noChangeArrowheads="1"/>
          </p:cNvSpPr>
          <p:nvPr>
            <p:ph type="title"/>
          </p:nvPr>
        </p:nvSpPr>
        <p:spPr>
          <a:xfrm>
            <a:off x="457200" y="76200"/>
            <a:ext cx="8229600" cy="1143000"/>
          </a:xfrm>
          <a:ln>
            <a:noFill/>
          </a:ln>
        </p:spPr>
        <p:txBody>
          <a:bodyPr/>
          <a:lstStyle/>
          <a:p>
            <a:pPr eaLnBrk="1" hangingPunct="1">
              <a:tabLst>
                <a:tab pos="2005013" algn="l"/>
              </a:tabLst>
            </a:pPr>
            <a:r>
              <a:rPr lang="en-US" sz="3200" dirty="0"/>
              <a:t>The CO</a:t>
            </a:r>
            <a:r>
              <a:rPr lang="en-US" sz="3200" baseline="-25000" dirty="0"/>
              <a:t>2</a:t>
            </a:r>
            <a:r>
              <a:rPr lang="en-US" sz="3200" dirty="0"/>
              <a:t> greenhouse gas effect is concentrated in the polar regions ! ! !</a:t>
            </a:r>
          </a:p>
        </p:txBody>
      </p:sp>
      <p:pic>
        <p:nvPicPr>
          <p:cNvPr id="40964" name="Picture 8" descr="BlueMarbleW"/>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74000" y1="53250" x2="74000" y2="52750"/>
                        <a14:foregroundMark x1="73833" y1="52750" x2="73333" y2="42000"/>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1267619"/>
            <a:ext cx="81534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5" name="Picture 9" descr="BlueMarbleH20"/>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1333" y1="51000" x2="25667" y2="55250"/>
                        <a14:foregroundMark x1="23500" y1="46250" x2="27500" y2="36500"/>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1244600"/>
            <a:ext cx="81534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6" name="Picture 10" descr="BlueMarbleH20CO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750" b="100000" l="10000" r="90000"/>
                    </a14:imgEffect>
                  </a14:imgLayer>
                </a14:imgProps>
              </a:ext>
              <a:ext uri="{28A0092B-C50C-407E-A947-70E740481C1C}">
                <a14:useLocalDpi xmlns:a14="http://schemas.microsoft.com/office/drawing/2010/main" val="0"/>
              </a:ext>
            </a:extLst>
          </a:blip>
          <a:srcRect/>
          <a:stretch>
            <a:fillRect/>
          </a:stretch>
        </p:blipFill>
        <p:spPr bwMode="auto">
          <a:xfrm>
            <a:off x="-1219200" y="1244600"/>
            <a:ext cx="807720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8" name="Text Box 12"/>
          <p:cNvSpPr txBox="1">
            <a:spLocks noChangeArrowheads="1"/>
          </p:cNvSpPr>
          <p:nvPr/>
        </p:nvSpPr>
        <p:spPr bwMode="auto">
          <a:xfrm>
            <a:off x="5557549" y="1538317"/>
            <a:ext cx="3505200" cy="4524315"/>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Comic Sans MS" pitchFamily="66" charset="0"/>
                <a:cs typeface="Arial" charset="0"/>
              </a:defRPr>
            </a:lvl1pPr>
            <a:lvl2pPr marL="742950" indent="-285750" eaLnBrk="0" hangingPunct="0">
              <a:defRPr>
                <a:solidFill>
                  <a:schemeClr val="bg1"/>
                </a:solidFill>
                <a:latin typeface="Comic Sans MS" pitchFamily="66" charset="0"/>
                <a:cs typeface="Arial" charset="0"/>
              </a:defRPr>
            </a:lvl2pPr>
            <a:lvl3pPr marL="1143000" indent="-228600" eaLnBrk="0" hangingPunct="0">
              <a:defRPr>
                <a:solidFill>
                  <a:schemeClr val="bg1"/>
                </a:solidFill>
                <a:latin typeface="Comic Sans MS" pitchFamily="66" charset="0"/>
                <a:cs typeface="Arial" charset="0"/>
              </a:defRPr>
            </a:lvl3pPr>
            <a:lvl4pPr marL="1600200" indent="-228600" eaLnBrk="0" hangingPunct="0">
              <a:defRPr>
                <a:solidFill>
                  <a:schemeClr val="bg1"/>
                </a:solidFill>
                <a:latin typeface="Comic Sans MS" pitchFamily="66" charset="0"/>
                <a:cs typeface="Arial" charset="0"/>
              </a:defRPr>
            </a:lvl4pPr>
            <a:lvl5pPr marL="2057400" indent="-228600" eaLnBrk="0" hangingPunct="0">
              <a:defRPr>
                <a:solidFill>
                  <a:schemeClr val="bg1"/>
                </a:solidFill>
                <a:latin typeface="Comic Sans MS" pitchFamily="66" charset="0"/>
                <a:cs typeface="Arial" charset="0"/>
              </a:defRPr>
            </a:lvl5pPr>
            <a:lvl6pPr marL="2514600" indent="-228600" eaLnBrk="0" fontAlgn="base" hangingPunct="0">
              <a:spcBef>
                <a:spcPct val="0"/>
              </a:spcBef>
              <a:spcAft>
                <a:spcPct val="0"/>
              </a:spcAft>
              <a:defRPr>
                <a:solidFill>
                  <a:schemeClr val="bg1"/>
                </a:solidFill>
                <a:latin typeface="Comic Sans MS" pitchFamily="66" charset="0"/>
                <a:cs typeface="Arial" charset="0"/>
              </a:defRPr>
            </a:lvl6pPr>
            <a:lvl7pPr marL="2971800" indent="-228600" eaLnBrk="0" fontAlgn="base" hangingPunct="0">
              <a:spcBef>
                <a:spcPct val="0"/>
              </a:spcBef>
              <a:spcAft>
                <a:spcPct val="0"/>
              </a:spcAft>
              <a:defRPr>
                <a:solidFill>
                  <a:schemeClr val="bg1"/>
                </a:solidFill>
                <a:latin typeface="Comic Sans MS" pitchFamily="66" charset="0"/>
                <a:cs typeface="Arial" charset="0"/>
              </a:defRPr>
            </a:lvl7pPr>
            <a:lvl8pPr marL="3429000" indent="-228600" eaLnBrk="0" fontAlgn="base" hangingPunct="0">
              <a:spcBef>
                <a:spcPct val="0"/>
              </a:spcBef>
              <a:spcAft>
                <a:spcPct val="0"/>
              </a:spcAft>
              <a:defRPr>
                <a:solidFill>
                  <a:schemeClr val="bg1"/>
                </a:solidFill>
                <a:latin typeface="Comic Sans MS" pitchFamily="66" charset="0"/>
                <a:cs typeface="Arial" charset="0"/>
              </a:defRPr>
            </a:lvl8pPr>
            <a:lvl9pPr marL="3886200" indent="-228600" eaLnBrk="0" fontAlgn="base" hangingPunct="0">
              <a:spcBef>
                <a:spcPct val="0"/>
              </a:spcBef>
              <a:spcAft>
                <a:spcPct val="0"/>
              </a:spcAft>
              <a:defRPr>
                <a:solidFill>
                  <a:schemeClr val="bg1"/>
                </a:solidFill>
                <a:latin typeface="Comic Sans MS" pitchFamily="66" charset="0"/>
                <a:cs typeface="Arial" charset="0"/>
              </a:defRPr>
            </a:lvl9pPr>
          </a:lstStyle>
          <a:p>
            <a:pPr eaLnBrk="1" hangingPunct="1"/>
            <a:r>
              <a:rPr lang="en-US" sz="2400" dirty="0">
                <a:solidFill>
                  <a:schemeClr val="accent6">
                    <a:lumMod val="50000"/>
                  </a:schemeClr>
                </a:solidFill>
                <a:latin typeface="Arial" charset="0"/>
              </a:rPr>
              <a:t>The large H</a:t>
            </a:r>
            <a:r>
              <a:rPr lang="en-US" sz="2400" baseline="-25000" dirty="0">
                <a:solidFill>
                  <a:schemeClr val="accent6">
                    <a:lumMod val="50000"/>
                  </a:schemeClr>
                </a:solidFill>
                <a:latin typeface="Arial" charset="0"/>
              </a:rPr>
              <a:t>2</a:t>
            </a:r>
            <a:r>
              <a:rPr lang="en-US" sz="2400" dirty="0">
                <a:solidFill>
                  <a:schemeClr val="accent6">
                    <a:lumMod val="50000"/>
                  </a:schemeClr>
                </a:solidFill>
                <a:latin typeface="Arial" charset="0"/>
              </a:rPr>
              <a:t>O</a:t>
            </a:r>
          </a:p>
          <a:p>
            <a:pPr eaLnBrk="1" hangingPunct="1"/>
            <a:r>
              <a:rPr lang="en-US" sz="2400" dirty="0">
                <a:solidFill>
                  <a:schemeClr val="accent6">
                    <a:lumMod val="50000"/>
                  </a:schemeClr>
                </a:solidFill>
                <a:latin typeface="Arial" charset="0"/>
              </a:rPr>
              <a:t> greenhouse effect</a:t>
            </a:r>
          </a:p>
          <a:p>
            <a:pPr eaLnBrk="1" hangingPunct="1"/>
            <a:r>
              <a:rPr lang="en-US" sz="2400" dirty="0">
                <a:solidFill>
                  <a:schemeClr val="accent6">
                    <a:lumMod val="50000"/>
                  </a:schemeClr>
                </a:solidFill>
                <a:latin typeface="Arial" charset="0"/>
              </a:rPr>
              <a:t>is controlled by temperature – </a:t>
            </a:r>
          </a:p>
          <a:p>
            <a:pPr eaLnBrk="1" hangingPunct="1"/>
            <a:r>
              <a:rPr lang="en-US" sz="2400" dirty="0">
                <a:solidFill>
                  <a:schemeClr val="accent6">
                    <a:lumMod val="50000"/>
                  </a:schemeClr>
                </a:solidFill>
                <a:latin typeface="Arial" charset="0"/>
              </a:rPr>
              <a:t>H</a:t>
            </a:r>
            <a:r>
              <a:rPr lang="en-US" sz="2400" baseline="-25000" dirty="0">
                <a:solidFill>
                  <a:schemeClr val="accent6">
                    <a:lumMod val="50000"/>
                  </a:schemeClr>
                </a:solidFill>
                <a:latin typeface="Arial" charset="0"/>
              </a:rPr>
              <a:t>2</a:t>
            </a:r>
            <a:r>
              <a:rPr lang="en-US" sz="2400" dirty="0">
                <a:solidFill>
                  <a:schemeClr val="accent6">
                    <a:lumMod val="50000"/>
                  </a:schemeClr>
                </a:solidFill>
                <a:latin typeface="Arial" charset="0"/>
              </a:rPr>
              <a:t>O saturation doubles with every </a:t>
            </a:r>
          </a:p>
          <a:p>
            <a:pPr eaLnBrk="1" hangingPunct="1"/>
            <a:r>
              <a:rPr lang="en-US" sz="2400" dirty="0">
                <a:solidFill>
                  <a:schemeClr val="accent6">
                    <a:lumMod val="50000"/>
                  </a:schemeClr>
                </a:solidFill>
                <a:latin typeface="Arial" charset="0"/>
              </a:rPr>
              <a:t>10°C Increase</a:t>
            </a:r>
          </a:p>
          <a:p>
            <a:pPr eaLnBrk="1" hangingPunct="1"/>
            <a:endParaRPr lang="en-US" sz="2400" dirty="0">
              <a:solidFill>
                <a:schemeClr val="accent6">
                  <a:lumMod val="50000"/>
                </a:schemeClr>
              </a:solidFill>
              <a:latin typeface="Arial" charset="0"/>
            </a:endParaRPr>
          </a:p>
          <a:p>
            <a:pPr eaLnBrk="1" hangingPunct="1"/>
            <a:r>
              <a:rPr lang="en-US" sz="2400" dirty="0">
                <a:solidFill>
                  <a:schemeClr val="accent6">
                    <a:lumMod val="50000"/>
                  </a:schemeClr>
                </a:solidFill>
                <a:latin typeface="Arial" charset="0"/>
              </a:rPr>
              <a:t>As a result It is concentrated in </a:t>
            </a:r>
          </a:p>
          <a:p>
            <a:pPr eaLnBrk="1" hangingPunct="1"/>
            <a:r>
              <a:rPr lang="en-US" sz="2400" dirty="0">
                <a:solidFill>
                  <a:schemeClr val="accent6">
                    <a:lumMod val="50000"/>
                  </a:schemeClr>
                </a:solidFill>
                <a:latin typeface="Arial" charset="0"/>
              </a:rPr>
              <a:t>the lower atmosphere </a:t>
            </a:r>
          </a:p>
          <a:p>
            <a:pPr eaLnBrk="1" hangingPunct="1"/>
            <a:r>
              <a:rPr lang="en-US" sz="2400" dirty="0">
                <a:solidFill>
                  <a:schemeClr val="accent6">
                    <a:lumMod val="50000"/>
                  </a:schemeClr>
                </a:solidFill>
                <a:latin typeface="Arial" charset="0"/>
              </a:rPr>
              <a:t>of the tropics</a:t>
            </a:r>
          </a:p>
        </p:txBody>
      </p:sp>
      <p:grpSp>
        <p:nvGrpSpPr>
          <p:cNvPr id="173072" name="Group 16"/>
          <p:cNvGrpSpPr>
            <a:grpSpLocks/>
          </p:cNvGrpSpPr>
          <p:nvPr/>
        </p:nvGrpSpPr>
        <p:grpSpPr bwMode="auto">
          <a:xfrm>
            <a:off x="5715000" y="2286000"/>
            <a:ext cx="3277110" cy="3048000"/>
            <a:chOff x="3660" y="1296"/>
            <a:chExt cx="1812" cy="1920"/>
          </a:xfrm>
          <a:noFill/>
        </p:grpSpPr>
        <p:sp>
          <p:nvSpPr>
            <p:cNvPr id="40970" name="Rectangle 15"/>
            <p:cNvSpPr>
              <a:spLocks noChangeArrowheads="1"/>
            </p:cNvSpPr>
            <p:nvPr/>
          </p:nvSpPr>
          <p:spPr bwMode="auto">
            <a:xfrm>
              <a:off x="3888" y="1296"/>
              <a:ext cx="1584" cy="1920"/>
            </a:xfrm>
            <a:prstGeom prst="rect">
              <a:avLst/>
            </a:prstGeom>
            <a:grp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40971" name="Text Box 14"/>
            <p:cNvSpPr txBox="1">
              <a:spLocks noChangeArrowheads="1"/>
            </p:cNvSpPr>
            <p:nvPr/>
          </p:nvSpPr>
          <p:spPr bwMode="auto">
            <a:xfrm>
              <a:off x="3660" y="1872"/>
              <a:ext cx="1764" cy="1221"/>
            </a:xfrm>
            <a:prstGeom prst="rect">
              <a:avLst/>
            </a:prstGeom>
            <a:grp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bg1"/>
                  </a:solidFill>
                  <a:latin typeface="Comic Sans MS" pitchFamily="66" charset="0"/>
                  <a:cs typeface="Arial" charset="0"/>
                </a:defRPr>
              </a:lvl1pPr>
              <a:lvl2pPr marL="742950" indent="-285750" eaLnBrk="0" hangingPunct="0">
                <a:defRPr>
                  <a:solidFill>
                    <a:schemeClr val="bg1"/>
                  </a:solidFill>
                  <a:latin typeface="Comic Sans MS" pitchFamily="66" charset="0"/>
                  <a:cs typeface="Arial" charset="0"/>
                </a:defRPr>
              </a:lvl2pPr>
              <a:lvl3pPr marL="1143000" indent="-228600" eaLnBrk="0" hangingPunct="0">
                <a:defRPr>
                  <a:solidFill>
                    <a:schemeClr val="bg1"/>
                  </a:solidFill>
                  <a:latin typeface="Comic Sans MS" pitchFamily="66" charset="0"/>
                  <a:cs typeface="Arial" charset="0"/>
                </a:defRPr>
              </a:lvl3pPr>
              <a:lvl4pPr marL="1600200" indent="-228600" eaLnBrk="0" hangingPunct="0">
                <a:defRPr>
                  <a:solidFill>
                    <a:schemeClr val="bg1"/>
                  </a:solidFill>
                  <a:latin typeface="Comic Sans MS" pitchFamily="66" charset="0"/>
                  <a:cs typeface="Arial" charset="0"/>
                </a:defRPr>
              </a:lvl4pPr>
              <a:lvl5pPr marL="2057400" indent="-228600" eaLnBrk="0" hangingPunct="0">
                <a:defRPr>
                  <a:solidFill>
                    <a:schemeClr val="bg1"/>
                  </a:solidFill>
                  <a:latin typeface="Comic Sans MS" pitchFamily="66" charset="0"/>
                  <a:cs typeface="Arial" charset="0"/>
                </a:defRPr>
              </a:lvl5pPr>
              <a:lvl6pPr marL="2514600" indent="-228600" eaLnBrk="0" fontAlgn="base" hangingPunct="0">
                <a:spcBef>
                  <a:spcPct val="0"/>
                </a:spcBef>
                <a:spcAft>
                  <a:spcPct val="0"/>
                </a:spcAft>
                <a:defRPr>
                  <a:solidFill>
                    <a:schemeClr val="bg1"/>
                  </a:solidFill>
                  <a:latin typeface="Comic Sans MS" pitchFamily="66" charset="0"/>
                  <a:cs typeface="Arial" charset="0"/>
                </a:defRPr>
              </a:lvl6pPr>
              <a:lvl7pPr marL="2971800" indent="-228600" eaLnBrk="0" fontAlgn="base" hangingPunct="0">
                <a:spcBef>
                  <a:spcPct val="0"/>
                </a:spcBef>
                <a:spcAft>
                  <a:spcPct val="0"/>
                </a:spcAft>
                <a:defRPr>
                  <a:solidFill>
                    <a:schemeClr val="bg1"/>
                  </a:solidFill>
                  <a:latin typeface="Comic Sans MS" pitchFamily="66" charset="0"/>
                  <a:cs typeface="Arial" charset="0"/>
                </a:defRPr>
              </a:lvl7pPr>
              <a:lvl8pPr marL="3429000" indent="-228600" eaLnBrk="0" fontAlgn="base" hangingPunct="0">
                <a:spcBef>
                  <a:spcPct val="0"/>
                </a:spcBef>
                <a:spcAft>
                  <a:spcPct val="0"/>
                </a:spcAft>
                <a:defRPr>
                  <a:solidFill>
                    <a:schemeClr val="bg1"/>
                  </a:solidFill>
                  <a:latin typeface="Comic Sans MS" pitchFamily="66" charset="0"/>
                  <a:cs typeface="Arial" charset="0"/>
                </a:defRPr>
              </a:lvl8pPr>
              <a:lvl9pPr marL="3886200" indent="-228600" eaLnBrk="0" fontAlgn="base" hangingPunct="0">
                <a:spcBef>
                  <a:spcPct val="0"/>
                </a:spcBef>
                <a:spcAft>
                  <a:spcPct val="0"/>
                </a:spcAft>
                <a:defRPr>
                  <a:solidFill>
                    <a:schemeClr val="bg1"/>
                  </a:solidFill>
                  <a:latin typeface="Comic Sans MS" pitchFamily="66" charset="0"/>
                  <a:cs typeface="Arial" charset="0"/>
                </a:defRPr>
              </a:lvl9pPr>
            </a:lstStyle>
            <a:p>
              <a:pPr eaLnBrk="1" hangingPunct="1">
                <a:spcBef>
                  <a:spcPct val="50000"/>
                </a:spcBef>
              </a:pPr>
              <a:r>
                <a:rPr lang="en-US" sz="2400" dirty="0">
                  <a:solidFill>
                    <a:schemeClr val="tx1"/>
                  </a:solidFill>
                  <a:latin typeface="Arial" charset="0"/>
                </a:rPr>
                <a:t>CO</a:t>
              </a:r>
              <a:r>
                <a:rPr lang="en-US" sz="2400" baseline="-25000" dirty="0">
                  <a:solidFill>
                    <a:schemeClr val="tx1"/>
                  </a:solidFill>
                  <a:latin typeface="Arial" charset="0"/>
                </a:rPr>
                <a:t>2  </a:t>
              </a:r>
              <a:r>
                <a:rPr lang="en-US" sz="2400" dirty="0">
                  <a:solidFill>
                    <a:schemeClr val="tx1"/>
                  </a:solidFill>
                  <a:latin typeface="Arial" charset="0"/>
                </a:rPr>
                <a:t>and other Greenhouse gases are evenly distributed throughout the atmosphere</a:t>
              </a:r>
              <a:r>
                <a:rPr lang="en-US" baseline="-25000" dirty="0">
                  <a:solidFill>
                    <a:schemeClr val="tx1"/>
                  </a:solidFill>
                  <a:latin typeface="Arial" charset="0"/>
                </a:rPr>
                <a:t>	</a:t>
              </a:r>
              <a:endParaRPr lang="en-US" dirty="0">
                <a:solidFill>
                  <a:schemeClr val="tx1"/>
                </a:solidFill>
                <a:latin typeface="Arial" charset="0"/>
              </a:endParaRPr>
            </a:p>
          </p:txBody>
        </p:sp>
      </p:grpSp>
      <p:sp>
        <p:nvSpPr>
          <p:cNvPr id="2" name="TextBox 1"/>
          <p:cNvSpPr txBox="1"/>
          <p:nvPr/>
        </p:nvSpPr>
        <p:spPr>
          <a:xfrm>
            <a:off x="5486400" y="1447800"/>
            <a:ext cx="3048000" cy="954107"/>
          </a:xfrm>
          <a:prstGeom prst="rect">
            <a:avLst/>
          </a:prstGeom>
          <a:noFill/>
        </p:spPr>
        <p:txBody>
          <a:bodyPr wrap="square" rtlCol="0">
            <a:spAutoFit/>
          </a:bodyPr>
          <a:lstStyle/>
          <a:p>
            <a:r>
              <a:rPr lang="en-US" sz="2800" b="1" dirty="0">
                <a:latin typeface="+mn-lt"/>
              </a:rPr>
              <a:t>Particularly in the Arctic !</a:t>
            </a:r>
          </a:p>
        </p:txBody>
      </p:sp>
      <p:sp>
        <p:nvSpPr>
          <p:cNvPr id="4" name="TextBox 3"/>
          <p:cNvSpPr txBox="1"/>
          <p:nvPr/>
        </p:nvSpPr>
        <p:spPr>
          <a:xfrm>
            <a:off x="632691" y="304800"/>
            <a:ext cx="7772400" cy="646331"/>
          </a:xfrm>
          <a:prstGeom prst="rect">
            <a:avLst/>
          </a:prstGeom>
          <a:noFill/>
        </p:spPr>
        <p:txBody>
          <a:bodyPr wrap="square" rtlCol="0">
            <a:spAutoFit/>
          </a:bodyPr>
          <a:lstStyle/>
          <a:p>
            <a:r>
              <a:rPr lang="en-US" sz="3600" dirty="0">
                <a:solidFill>
                  <a:schemeClr val="bg1"/>
                </a:solidFill>
                <a:latin typeface="Arial" pitchFamily="34" charset="0"/>
                <a:cs typeface="Arial" pitchFamily="34" charset="0"/>
              </a:rPr>
              <a:t>The Earth and its atmosphere</a:t>
            </a:r>
          </a:p>
        </p:txBody>
      </p:sp>
      <p:sp>
        <p:nvSpPr>
          <p:cNvPr id="6" name="TextBox 5"/>
          <p:cNvSpPr txBox="1"/>
          <p:nvPr/>
        </p:nvSpPr>
        <p:spPr>
          <a:xfrm>
            <a:off x="0" y="329625"/>
            <a:ext cx="9110297" cy="584775"/>
          </a:xfrm>
          <a:prstGeom prst="rect">
            <a:avLst/>
          </a:prstGeom>
          <a:noFill/>
        </p:spPr>
        <p:txBody>
          <a:bodyPr wrap="square" rtlCol="0">
            <a:spAutoFit/>
          </a:bodyPr>
          <a:lstStyle/>
          <a:p>
            <a:r>
              <a:rPr lang="en-US" sz="3200" dirty="0">
                <a:solidFill>
                  <a:schemeClr val="accent6">
                    <a:lumMod val="40000"/>
                    <a:lumOff val="60000"/>
                  </a:schemeClr>
                </a:solidFill>
                <a:latin typeface="Arial" pitchFamily="34" charset="0"/>
                <a:cs typeface="Arial" pitchFamily="34" charset="0"/>
              </a:rPr>
              <a:t>The most potent greenhouse gas is H</a:t>
            </a:r>
            <a:r>
              <a:rPr lang="en-US" sz="3200" baseline="-25000" dirty="0">
                <a:solidFill>
                  <a:schemeClr val="accent6">
                    <a:lumMod val="40000"/>
                    <a:lumOff val="60000"/>
                  </a:schemeClr>
                </a:solidFill>
                <a:latin typeface="Arial" pitchFamily="34" charset="0"/>
                <a:cs typeface="Arial" pitchFamily="34" charset="0"/>
              </a:rPr>
              <a:t>2</a:t>
            </a:r>
            <a:r>
              <a:rPr lang="en-US" sz="3200" dirty="0">
                <a:solidFill>
                  <a:schemeClr val="accent6">
                    <a:lumMod val="40000"/>
                    <a:lumOff val="60000"/>
                  </a:schemeClr>
                </a:solidFill>
                <a:latin typeface="Arial" pitchFamily="34" charset="0"/>
                <a:cs typeface="Arial" pitchFamily="34" charset="0"/>
              </a:rPr>
              <a:t>O  - vapor</a:t>
            </a:r>
          </a:p>
        </p:txBody>
      </p:sp>
    </p:spTree>
    <p:extLst>
      <p:ext uri="{BB962C8B-B14F-4D97-AF65-F5344CB8AC3E}">
        <p14:creationId xmlns:p14="http://schemas.microsoft.com/office/powerpoint/2010/main" val="944882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173065"/>
                                        </p:tgtEl>
                                        <p:attrNameLst>
                                          <p:attrName>style.visibility</p:attrName>
                                        </p:attrNameLst>
                                      </p:cBhvr>
                                      <p:to>
                                        <p:strVal val="visible"/>
                                      </p:to>
                                    </p:set>
                                    <p:animEffect transition="in" filter="fade">
                                      <p:cBhvr>
                                        <p:cTn id="12" dur="2000"/>
                                        <p:tgtEl>
                                          <p:spTgt spid="173065"/>
                                        </p:tgtEl>
                                      </p:cBhvr>
                                    </p:animEffect>
                                  </p:childTnLst>
                                </p:cTn>
                              </p:par>
                              <p:par>
                                <p:cTn id="13" presetID="1" presetClass="entr" presetSubtype="0" fill="hold" grpId="1" nodeType="withEffect">
                                  <p:stCondLst>
                                    <p:cond delay="0"/>
                                  </p:stCondLst>
                                  <p:childTnLst>
                                    <p:set>
                                      <p:cBhvr>
                                        <p:cTn id="14" dur="1" fill="hold">
                                          <p:stCondLst>
                                            <p:cond delay="0"/>
                                          </p:stCondLst>
                                        </p:cTn>
                                        <p:tgtEl>
                                          <p:spTgt spid="1730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173068"/>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73066"/>
                                        </p:tgtEl>
                                        <p:attrNameLst>
                                          <p:attrName>style.visibility</p:attrName>
                                        </p:attrNameLst>
                                      </p:cBhvr>
                                      <p:to>
                                        <p:strVal val="visible"/>
                                      </p:to>
                                    </p:set>
                                    <p:animEffect transition="in" filter="fade">
                                      <p:cBhvr>
                                        <p:cTn id="24" dur="2000"/>
                                        <p:tgtEl>
                                          <p:spTgt spid="173066"/>
                                        </p:tgtEl>
                                      </p:cBhvr>
                                    </p:animEffect>
                                  </p:childTnLst>
                                </p:cTn>
                              </p:par>
                              <p:par>
                                <p:cTn id="25" presetID="10" presetClass="entr" presetSubtype="0" fill="hold" nodeType="withEffect">
                                  <p:stCondLst>
                                    <p:cond delay="0"/>
                                  </p:stCondLst>
                                  <p:childTnLst>
                                    <p:set>
                                      <p:cBhvr>
                                        <p:cTn id="26" dur="1" fill="hold">
                                          <p:stCondLst>
                                            <p:cond delay="0"/>
                                          </p:stCondLst>
                                        </p:cTn>
                                        <p:tgtEl>
                                          <p:spTgt spid="173072"/>
                                        </p:tgtEl>
                                        <p:attrNameLst>
                                          <p:attrName>style.visibility</p:attrName>
                                        </p:attrNameLst>
                                      </p:cBhvr>
                                      <p:to>
                                        <p:strVal val="visible"/>
                                      </p:to>
                                    </p:set>
                                    <p:animEffect transition="in" filter="fade">
                                      <p:cBhvr>
                                        <p:cTn id="27" dur="2000"/>
                                        <p:tgtEl>
                                          <p:spTgt spid="17307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963"/>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173068" grpId="0"/>
      <p:bldP spid="173068" grpId="1"/>
      <p:bldP spid="4" grpId="0"/>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7" name="TextBox 6"/>
          <p:cNvSpPr txBox="1"/>
          <p:nvPr/>
        </p:nvSpPr>
        <p:spPr>
          <a:xfrm>
            <a:off x="1080105" y="4196108"/>
            <a:ext cx="1346104" cy="954107"/>
          </a:xfrm>
          <a:prstGeom prst="rect">
            <a:avLst/>
          </a:prstGeom>
          <a:noFill/>
          <a:ln w="12700">
            <a:solidFill>
              <a:schemeClr val="bg1">
                <a:lumMod val="95000"/>
              </a:schemeClr>
            </a:solidFill>
          </a:ln>
        </p:spPr>
        <p:txBody>
          <a:bodyPr wrap="square" rtlCol="0">
            <a:spAutoFit/>
          </a:bodyPr>
          <a:lstStyle/>
          <a:p>
            <a:r>
              <a:rPr lang="en-US" sz="2800" dirty="0">
                <a:solidFill>
                  <a:srgbClr val="FFFF00"/>
                </a:solidFill>
              </a:rPr>
              <a:t>Human Activity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670" y="1322426"/>
            <a:ext cx="1828796" cy="1828796"/>
          </a:xfrm>
          <a:prstGeom prst="rect">
            <a:avLst/>
          </a:prstGeom>
        </p:spPr>
      </p:pic>
      <p:sp>
        <p:nvSpPr>
          <p:cNvPr id="4" name="TextBox 3"/>
          <p:cNvSpPr txBox="1"/>
          <p:nvPr/>
        </p:nvSpPr>
        <p:spPr>
          <a:xfrm>
            <a:off x="4672094" y="1719203"/>
            <a:ext cx="2942924" cy="1384995"/>
          </a:xfrm>
          <a:prstGeom prst="rect">
            <a:avLst/>
          </a:prstGeom>
          <a:noFill/>
          <a:ln w="15875">
            <a:solidFill>
              <a:schemeClr val="bg1">
                <a:lumMod val="95000"/>
              </a:schemeClr>
            </a:solidFill>
          </a:ln>
        </p:spPr>
        <p:txBody>
          <a:bodyPr wrap="square" rtlCol="0">
            <a:spAutoFit/>
          </a:bodyPr>
          <a:lstStyle/>
          <a:p>
            <a:r>
              <a:rPr lang="en-US" sz="2800" dirty="0">
                <a:solidFill>
                  <a:srgbClr val="FFFF00"/>
                </a:solidFill>
              </a:rPr>
              <a:t>Warmer Air, Warmer Water (Global Warming)</a:t>
            </a:r>
          </a:p>
        </p:txBody>
      </p:sp>
      <p:sp>
        <p:nvSpPr>
          <p:cNvPr id="5" name="TextBox 4"/>
          <p:cNvSpPr txBox="1"/>
          <p:nvPr/>
        </p:nvSpPr>
        <p:spPr>
          <a:xfrm>
            <a:off x="4776965" y="3864825"/>
            <a:ext cx="2672207" cy="2246769"/>
          </a:xfrm>
          <a:prstGeom prst="rect">
            <a:avLst/>
          </a:prstGeom>
          <a:noFill/>
          <a:ln w="12700">
            <a:solidFill>
              <a:schemeClr val="bg1">
                <a:lumMod val="95000"/>
              </a:schemeClr>
            </a:solidFill>
          </a:ln>
        </p:spPr>
        <p:txBody>
          <a:bodyPr wrap="square" rtlCol="0">
            <a:spAutoFit/>
          </a:bodyPr>
          <a:lstStyle/>
          <a:p>
            <a:r>
              <a:rPr lang="en-US" sz="2800" dirty="0">
                <a:solidFill>
                  <a:srgbClr val="FFFF00"/>
                </a:solidFill>
              </a:rPr>
              <a:t>Atmosphere  Biosphere </a:t>
            </a:r>
          </a:p>
          <a:p>
            <a:r>
              <a:rPr lang="en-US" sz="2800" dirty="0">
                <a:solidFill>
                  <a:srgbClr val="FFFF00"/>
                </a:solidFill>
              </a:rPr>
              <a:t>Hydrosphere Cryosphere</a:t>
            </a:r>
          </a:p>
          <a:p>
            <a:r>
              <a:rPr lang="en-US" sz="2800" dirty="0">
                <a:solidFill>
                  <a:srgbClr val="FFFF00"/>
                </a:solidFill>
              </a:rPr>
              <a:t>(Climate Change)</a:t>
            </a:r>
          </a:p>
        </p:txBody>
      </p:sp>
      <p:sp>
        <p:nvSpPr>
          <p:cNvPr id="6" name="TextBox 5"/>
          <p:cNvSpPr txBox="1"/>
          <p:nvPr/>
        </p:nvSpPr>
        <p:spPr>
          <a:xfrm>
            <a:off x="5004400" y="543919"/>
            <a:ext cx="2248593" cy="707886"/>
          </a:xfrm>
          <a:prstGeom prst="rect">
            <a:avLst/>
          </a:prstGeom>
          <a:noFill/>
          <a:ln>
            <a:solidFill>
              <a:schemeClr val="accent3">
                <a:lumMod val="20000"/>
                <a:lumOff val="80000"/>
              </a:schemeClr>
            </a:solidFill>
          </a:ln>
        </p:spPr>
        <p:txBody>
          <a:bodyPr wrap="square" rtlCol="0">
            <a:spAutoFit/>
          </a:bodyPr>
          <a:lstStyle/>
          <a:p>
            <a:r>
              <a:rPr lang="en-US" sz="2000" dirty="0">
                <a:solidFill>
                  <a:srgbClr val="FFFF00"/>
                </a:solidFill>
              </a:rPr>
              <a:t>More Water Vapor and Clouds</a:t>
            </a:r>
          </a:p>
        </p:txBody>
      </p:sp>
      <p:cxnSp>
        <p:nvCxnSpPr>
          <p:cNvPr id="10" name="Straight Connector 9"/>
          <p:cNvCxnSpPr/>
          <p:nvPr/>
        </p:nvCxnSpPr>
        <p:spPr>
          <a:xfrm flipH="1" flipV="1">
            <a:off x="2657856" y="2328672"/>
            <a:ext cx="1502174" cy="9877"/>
          </a:xfrm>
          <a:prstGeom prst="line">
            <a:avLst/>
          </a:prstGeom>
          <a:ln w="60325">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 idx="1"/>
          </p:cNvCxnSpPr>
          <p:nvPr/>
        </p:nvCxnSpPr>
        <p:spPr>
          <a:xfrm>
            <a:off x="2572512" y="4779264"/>
            <a:ext cx="2204453" cy="208946"/>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743456" y="3297936"/>
            <a:ext cx="18288" cy="810768"/>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998464" y="3151222"/>
            <a:ext cx="12192" cy="679126"/>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2649334">
            <a:off x="5478097" y="4817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Arc 24"/>
          <p:cNvSpPr/>
          <p:nvPr/>
        </p:nvSpPr>
        <p:spPr>
          <a:xfrm rot="13631910">
            <a:off x="4252801" y="6341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TextBox 26"/>
          <p:cNvSpPr txBox="1"/>
          <p:nvPr/>
        </p:nvSpPr>
        <p:spPr>
          <a:xfrm>
            <a:off x="3511296" y="4232684"/>
            <a:ext cx="508009" cy="523220"/>
          </a:xfrm>
          <a:prstGeom prst="rect">
            <a:avLst/>
          </a:prstGeom>
          <a:noFill/>
        </p:spPr>
        <p:txBody>
          <a:bodyPr wrap="square" rtlCol="0">
            <a:spAutoFit/>
          </a:bodyPr>
          <a:lstStyle/>
          <a:p>
            <a:r>
              <a:rPr lang="en-US" sz="2800" dirty="0">
                <a:solidFill>
                  <a:srgbClr val="FFFF00"/>
                </a:solidFill>
              </a:rPr>
              <a:t>J</a:t>
            </a:r>
          </a:p>
        </p:txBody>
      </p:sp>
      <p:cxnSp>
        <p:nvCxnSpPr>
          <p:cNvPr id="29" name="Straight Connector 28"/>
          <p:cNvCxnSpPr/>
          <p:nvPr/>
        </p:nvCxnSpPr>
        <p:spPr>
          <a:xfrm>
            <a:off x="7534656" y="81686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516368" y="786384"/>
            <a:ext cx="91300" cy="294733"/>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7680" y="237134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13032" y="2194560"/>
            <a:ext cx="42651" cy="31699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Tree>
    <p:extLst>
      <p:ext uri="{BB962C8B-B14F-4D97-AF65-F5344CB8AC3E}">
        <p14:creationId xmlns:p14="http://schemas.microsoft.com/office/powerpoint/2010/main" val="3735500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noAutofit/>
          </a:bodyPr>
          <a:lstStyle/>
          <a:p>
            <a:r>
              <a:rPr lang="en-US" sz="3600" b="1" dirty="0"/>
              <a:t>EMISSIONS FROM HUMAN ACTIVITIES LARGELY TO BLAME</a:t>
            </a:r>
          </a:p>
        </p:txBody>
      </p:sp>
      <p:sp>
        <p:nvSpPr>
          <p:cNvPr id="3" name="Content Placeholder 2"/>
          <p:cNvSpPr>
            <a:spLocks noGrp="1"/>
          </p:cNvSpPr>
          <p:nvPr>
            <p:ph idx="1"/>
          </p:nvPr>
        </p:nvSpPr>
        <p:spPr>
          <a:xfrm>
            <a:off x="457200" y="1874837"/>
            <a:ext cx="8229600" cy="4525963"/>
          </a:xfrm>
        </p:spPr>
        <p:txBody>
          <a:bodyPr/>
          <a:lstStyle/>
          <a:p>
            <a:r>
              <a:rPr lang="en-US" dirty="0"/>
              <a:t>40% increase in CO</a:t>
            </a:r>
            <a:r>
              <a:rPr lang="en-US" baseline="-25000" dirty="0"/>
              <a:t>2</a:t>
            </a:r>
          </a:p>
          <a:p>
            <a:r>
              <a:rPr lang="en-US" dirty="0"/>
              <a:t>Dead carbon altering atmospheric C</a:t>
            </a:r>
            <a:r>
              <a:rPr lang="en-US" baseline="30000" dirty="0"/>
              <a:t>14</a:t>
            </a:r>
          </a:p>
          <a:p>
            <a:r>
              <a:rPr lang="en-US" dirty="0"/>
              <a:t>That Carbon is more negative/enriched in C</a:t>
            </a:r>
            <a:r>
              <a:rPr lang="en-US" baseline="30000" dirty="0"/>
              <a:t>12</a:t>
            </a:r>
          </a:p>
          <a:p>
            <a:pPr marL="0" indent="0">
              <a:buNone/>
            </a:pPr>
            <a:r>
              <a:rPr lang="en-US" dirty="0"/>
              <a:t> </a:t>
            </a:r>
          </a:p>
        </p:txBody>
      </p:sp>
      <p:pic>
        <p:nvPicPr>
          <p:cNvPr id="5" name="Picture 2" descr="\\DMNS-FILESRV3\home\KJohnson\Papers 5-12-08\Global Warming References\New climate\Clean Keeling Curve.png"/>
          <p:cNvPicPr>
            <a:picLocks noChangeAspect="1" noChangeArrowheads="1"/>
          </p:cNvPicPr>
          <p:nvPr/>
        </p:nvPicPr>
        <p:blipFill>
          <a:blip r:embed="rId2" cstate="print">
            <a:lum bright="-10000" contrast="10000"/>
          </a:blip>
          <a:srcRect/>
          <a:stretch>
            <a:fillRect/>
          </a:stretch>
        </p:blipFill>
        <p:spPr bwMode="auto">
          <a:xfrm>
            <a:off x="2209800" y="3629915"/>
            <a:ext cx="4503495" cy="3228085"/>
          </a:xfrm>
          <a:prstGeom prst="rect">
            <a:avLst/>
          </a:prstGeom>
          <a:noFill/>
          <a:ln w="9525">
            <a:noFill/>
            <a:miter lim="800000"/>
            <a:headEnd/>
            <a:tailEnd/>
          </a:ln>
        </p:spPr>
      </p:pic>
      <p:pic>
        <p:nvPicPr>
          <p:cNvPr id="6" name="Picture 2" descr="\\DMNS-FILESRV3\home\KJohnson\Papers 5-12-08\Global Warming References\New climate\keeling_bw.jpg"/>
          <p:cNvPicPr>
            <a:picLocks noChangeAspect="1" noChangeArrowheads="1"/>
          </p:cNvPicPr>
          <p:nvPr/>
        </p:nvPicPr>
        <p:blipFill>
          <a:blip r:embed="rId3" cstate="print"/>
          <a:srcRect/>
          <a:stretch>
            <a:fillRect/>
          </a:stretch>
        </p:blipFill>
        <p:spPr bwMode="auto">
          <a:xfrm>
            <a:off x="2895600" y="4093020"/>
            <a:ext cx="1177920" cy="1150937"/>
          </a:xfrm>
          <a:prstGeom prst="rect">
            <a:avLst/>
          </a:prstGeom>
          <a:noFill/>
          <a:ln w="9525">
            <a:noFill/>
            <a:miter lim="800000"/>
            <a:headEnd/>
            <a:tailEnd/>
          </a:ln>
        </p:spPr>
      </p:pic>
    </p:spTree>
    <p:extLst>
      <p:ext uri="{BB962C8B-B14F-4D97-AF65-F5344CB8AC3E}">
        <p14:creationId xmlns:p14="http://schemas.microsoft.com/office/powerpoint/2010/main" val="1392640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File:Radiative-forcings.svg">
            <a:hlinkClick r:id="rId3"/>
          </p:cNvPr>
          <p:cNvPicPr>
            <a:picLocks noChangeAspect="1" noChangeArrowheads="1"/>
          </p:cNvPicPr>
          <p:nvPr/>
        </p:nvPicPr>
        <p:blipFill>
          <a:blip r:embed="rId4" cstate="print"/>
          <a:srcRect/>
          <a:stretch>
            <a:fillRect/>
          </a:stretch>
        </p:blipFill>
        <p:spPr bwMode="auto">
          <a:xfrm>
            <a:off x="1384300" y="1100138"/>
            <a:ext cx="6626225" cy="5302250"/>
          </a:xfrm>
          <a:prstGeom prst="rect">
            <a:avLst/>
          </a:prstGeom>
          <a:noFill/>
          <a:ln w="9525">
            <a:noFill/>
            <a:miter lim="800000"/>
            <a:headEnd/>
            <a:tailEnd/>
          </a:ln>
        </p:spPr>
      </p:pic>
      <p:sp>
        <p:nvSpPr>
          <p:cNvPr id="9219" name="Text Box 4"/>
          <p:cNvSpPr txBox="1">
            <a:spLocks noChangeArrowheads="1"/>
          </p:cNvSpPr>
          <p:nvPr/>
        </p:nvSpPr>
        <p:spPr bwMode="auto">
          <a:xfrm>
            <a:off x="6986588" y="6384925"/>
            <a:ext cx="1377950" cy="369888"/>
          </a:xfrm>
          <a:prstGeom prst="rect">
            <a:avLst/>
          </a:prstGeom>
          <a:noFill/>
          <a:ln w="9525">
            <a:solidFill>
              <a:schemeClr val="tx1"/>
            </a:solidFill>
            <a:miter lim="800000"/>
            <a:headEnd/>
            <a:tailEnd/>
          </a:ln>
        </p:spPr>
        <p:txBody>
          <a:bodyPr wrap="none">
            <a:spAutoFit/>
          </a:bodyPr>
          <a:lstStyle/>
          <a:p>
            <a:r>
              <a:rPr lang="en-US" dirty="0"/>
              <a:t>IPCC, 2007</a:t>
            </a:r>
          </a:p>
        </p:txBody>
      </p:sp>
      <p:sp>
        <p:nvSpPr>
          <p:cNvPr id="9220" name="Rectangle 5"/>
          <p:cNvSpPr>
            <a:spLocks noChangeArrowheads="1"/>
          </p:cNvSpPr>
          <p:nvPr/>
        </p:nvSpPr>
        <p:spPr bwMode="auto">
          <a:xfrm>
            <a:off x="2682875" y="6346825"/>
            <a:ext cx="4002088" cy="369888"/>
          </a:xfrm>
          <a:prstGeom prst="rect">
            <a:avLst/>
          </a:prstGeom>
          <a:noFill/>
          <a:ln w="9525">
            <a:solidFill>
              <a:schemeClr val="tx1"/>
            </a:solidFill>
            <a:miter lim="800000"/>
            <a:headEnd/>
            <a:tailEnd/>
          </a:ln>
        </p:spPr>
        <p:txBody>
          <a:bodyPr wrap="none" anchor="ctr">
            <a:spAutoFit/>
          </a:bodyPr>
          <a:lstStyle/>
          <a:p>
            <a:r>
              <a:rPr lang="en-US" dirty="0"/>
              <a:t>Incoming Solar irradiance: 342 W/m</a:t>
            </a:r>
            <a:r>
              <a:rPr lang="en-US" baseline="30000" dirty="0"/>
              <a:t>2</a:t>
            </a:r>
            <a:r>
              <a:rPr lang="en-US" dirty="0"/>
              <a:t> </a:t>
            </a:r>
          </a:p>
        </p:txBody>
      </p:sp>
      <p:sp>
        <p:nvSpPr>
          <p:cNvPr id="9221" name="TextBox 1"/>
          <p:cNvSpPr txBox="1">
            <a:spLocks noChangeArrowheads="1"/>
          </p:cNvSpPr>
          <p:nvPr/>
        </p:nvSpPr>
        <p:spPr bwMode="auto">
          <a:xfrm>
            <a:off x="0" y="355600"/>
            <a:ext cx="9144000" cy="646113"/>
          </a:xfrm>
          <a:prstGeom prst="rect">
            <a:avLst/>
          </a:prstGeom>
          <a:noFill/>
          <a:ln w="9525">
            <a:noFill/>
            <a:miter lim="800000"/>
            <a:headEnd/>
            <a:tailEnd/>
          </a:ln>
        </p:spPr>
        <p:txBody>
          <a:bodyPr>
            <a:spAutoFit/>
          </a:bodyPr>
          <a:lstStyle/>
          <a:p>
            <a:pPr algn="ctr"/>
            <a:r>
              <a:rPr lang="en-US" sz="3600" b="1" dirty="0"/>
              <a:t>GLOBAL WARMING CONCERNS</a:t>
            </a:r>
          </a:p>
        </p:txBody>
      </p:sp>
    </p:spTree>
    <p:extLst>
      <p:ext uri="{BB962C8B-B14F-4D97-AF65-F5344CB8AC3E}">
        <p14:creationId xmlns:p14="http://schemas.microsoft.com/office/powerpoint/2010/main" val="1585852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6565"/>
          </a:xfrm>
        </p:spPr>
        <p:txBody>
          <a:bodyPr>
            <a:normAutofit fontScale="90000"/>
          </a:bodyPr>
          <a:lstStyle/>
          <a:p>
            <a:r>
              <a:rPr lang="en-US" dirty="0"/>
              <a:t>How global warming stacks up</a:t>
            </a:r>
          </a:p>
        </p:txBody>
      </p:sp>
      <p:sp>
        <p:nvSpPr>
          <p:cNvPr id="3" name="Content Placeholder 2"/>
          <p:cNvSpPr>
            <a:spLocks noGrp="1"/>
          </p:cNvSpPr>
          <p:nvPr>
            <p:ph idx="1"/>
          </p:nvPr>
        </p:nvSpPr>
        <p:spPr>
          <a:xfrm>
            <a:off x="0" y="2705598"/>
            <a:ext cx="9144000" cy="4146540"/>
          </a:xfrm>
        </p:spPr>
        <p:txBody>
          <a:bodyPr>
            <a:normAutofit/>
          </a:bodyPr>
          <a:lstStyle/>
          <a:p>
            <a:r>
              <a:rPr lang="en-US" sz="2800" dirty="0">
                <a:hlinkClick r:id="rId3"/>
              </a:rPr>
              <a:t>https://www.youtube.com/watch?v=-gHUHoqBn-Y</a:t>
            </a:r>
            <a:endParaRPr lang="en-US" sz="2800" dirty="0"/>
          </a:p>
          <a:p>
            <a:r>
              <a:rPr lang="en-US" sz="2800" dirty="0"/>
              <a:t>Published on Sep 15, 2016</a:t>
            </a:r>
          </a:p>
          <a:p>
            <a:r>
              <a:rPr lang="en-US" sz="2800" dirty="0"/>
              <a:t>Skeptics of manmade climate change offer various natural causes to explain why the Earth has warmed 1.4 degrees Fahrenheit since 1880. But can these account for the planet’s rising temperature? Watch to see how much different factors, both natural and industrial, contribute to global warming, based on findings from NASA’s Goddard Institute for Space Studies.</a:t>
            </a:r>
          </a:p>
        </p:txBody>
      </p:sp>
      <p:pic>
        <p:nvPicPr>
          <p:cNvPr id="4" name="Picture 3"/>
          <p:cNvPicPr>
            <a:picLocks noChangeAspect="1"/>
          </p:cNvPicPr>
          <p:nvPr/>
        </p:nvPicPr>
        <p:blipFill>
          <a:blip r:embed="rId4"/>
          <a:stretch>
            <a:fillRect/>
          </a:stretch>
        </p:blipFill>
        <p:spPr>
          <a:xfrm>
            <a:off x="2028825" y="761585"/>
            <a:ext cx="5086350" cy="1871393"/>
          </a:xfrm>
          <a:prstGeom prst="rect">
            <a:avLst/>
          </a:prstGeom>
        </p:spPr>
      </p:pic>
    </p:spTree>
    <p:extLst>
      <p:ext uri="{BB962C8B-B14F-4D97-AF65-F5344CB8AC3E}">
        <p14:creationId xmlns:p14="http://schemas.microsoft.com/office/powerpoint/2010/main" val="247271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image001"/>
          <p:cNvSpPr>
            <a:spLocks noChangeAspect="1" noChangeArrowheads="1"/>
          </p:cNvSpPr>
          <p:nvPr/>
        </p:nvSpPr>
        <p:spPr bwMode="auto">
          <a:xfrm>
            <a:off x="508000" y="0"/>
            <a:ext cx="8128000" cy="6858000"/>
          </a:xfrm>
          <a:prstGeom prst="rect">
            <a:avLst/>
          </a:prstGeom>
          <a:noFill/>
          <a:ln w="9525">
            <a:noFill/>
            <a:miter lim="800000"/>
            <a:headEnd/>
            <a:tailEnd/>
          </a:ln>
        </p:spPr>
        <p:txBody>
          <a:bodyPr/>
          <a:lstStyle/>
          <a:p>
            <a:endParaRPr lang="en-US" dirty="0"/>
          </a:p>
        </p:txBody>
      </p:sp>
      <p:sp>
        <p:nvSpPr>
          <p:cNvPr id="44035" name="AutoShape 3" descr="image001"/>
          <p:cNvSpPr>
            <a:spLocks noChangeAspect="1" noChangeArrowheads="1"/>
          </p:cNvSpPr>
          <p:nvPr/>
        </p:nvSpPr>
        <p:spPr bwMode="auto">
          <a:xfrm>
            <a:off x="508000" y="0"/>
            <a:ext cx="8128000" cy="6858000"/>
          </a:xfrm>
          <a:prstGeom prst="rect">
            <a:avLst/>
          </a:prstGeom>
          <a:noFill/>
          <a:ln w="9525">
            <a:noFill/>
            <a:miter lim="800000"/>
            <a:headEnd/>
            <a:tailEnd/>
          </a:ln>
        </p:spPr>
        <p:txBody>
          <a:bodyPr/>
          <a:lstStyle/>
          <a:p>
            <a:endParaRPr lang="en-US" dirty="0"/>
          </a:p>
        </p:txBody>
      </p:sp>
      <p:sp>
        <p:nvSpPr>
          <p:cNvPr id="44036" name="AutoShape 4" descr="image001"/>
          <p:cNvSpPr>
            <a:spLocks noChangeAspect="1" noChangeArrowheads="1"/>
          </p:cNvSpPr>
          <p:nvPr/>
        </p:nvSpPr>
        <p:spPr bwMode="auto">
          <a:xfrm>
            <a:off x="508000" y="0"/>
            <a:ext cx="8128000" cy="6858000"/>
          </a:xfrm>
          <a:prstGeom prst="rect">
            <a:avLst/>
          </a:prstGeom>
          <a:noFill/>
          <a:ln w="9525">
            <a:noFill/>
            <a:miter lim="800000"/>
            <a:headEnd/>
            <a:tailEnd/>
          </a:ln>
        </p:spPr>
        <p:txBody>
          <a:bodyPr/>
          <a:lstStyle/>
          <a:p>
            <a:endParaRPr lang="en-US" dirty="0"/>
          </a:p>
        </p:txBody>
      </p:sp>
      <p:pic>
        <p:nvPicPr>
          <p:cNvPr id="44037" name="Picture 5"/>
          <p:cNvPicPr>
            <a:picLocks noChangeAspect="1" noChangeArrowheads="1"/>
          </p:cNvPicPr>
          <p:nvPr/>
        </p:nvPicPr>
        <p:blipFill>
          <a:blip r:embed="rId2" cstate="print"/>
          <a:srcRect/>
          <a:stretch>
            <a:fillRect/>
          </a:stretch>
        </p:blipFill>
        <p:spPr bwMode="auto">
          <a:xfrm>
            <a:off x="514350" y="0"/>
            <a:ext cx="8115300" cy="6846888"/>
          </a:xfrm>
          <a:prstGeom prst="rect">
            <a:avLst/>
          </a:prstGeom>
          <a:noFill/>
          <a:ln w="9525">
            <a:noFill/>
            <a:miter lim="800000"/>
            <a:headEnd/>
            <a:tailEnd/>
          </a:ln>
        </p:spPr>
      </p:pic>
    </p:spTree>
    <p:extLst>
      <p:ext uri="{BB962C8B-B14F-4D97-AF65-F5344CB8AC3E}">
        <p14:creationId xmlns:p14="http://schemas.microsoft.com/office/powerpoint/2010/main" val="12844482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551356"/>
            <a:ext cx="9143999" cy="4363808"/>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286000" y="2252798"/>
            <a:ext cx="4827010" cy="1569660"/>
          </a:xfrm>
          <a:prstGeom prst="rect">
            <a:avLst/>
          </a:prstGeom>
          <a:noFill/>
        </p:spPr>
        <p:txBody>
          <a:bodyPr wrap="square" rtlCol="0">
            <a:spAutoFit/>
          </a:bodyPr>
          <a:lstStyle/>
          <a:p>
            <a:pPr algn="ctr"/>
            <a:r>
              <a:rPr lang="en-US" sz="3200" b="1" i="1" dirty="0">
                <a:solidFill>
                  <a:schemeClr val="accent1">
                    <a:lumMod val="50000"/>
                  </a:schemeClr>
                </a:solidFill>
                <a:latin typeface="Lucida Fax" panose="02060602050505020204" pitchFamily="18" charset="0"/>
              </a:rPr>
              <a:t>Global warming: </a:t>
            </a:r>
          </a:p>
          <a:p>
            <a:pPr algn="ctr"/>
            <a:endParaRPr lang="en-US" sz="3200" b="1" i="1" dirty="0">
              <a:solidFill>
                <a:schemeClr val="accent1">
                  <a:lumMod val="50000"/>
                </a:schemeClr>
              </a:solidFill>
              <a:latin typeface="Lucida Fax" panose="02060602050505020204" pitchFamily="18" charset="0"/>
            </a:endParaRPr>
          </a:p>
          <a:p>
            <a:pPr algn="ctr"/>
            <a:r>
              <a:rPr lang="en-US" sz="3200" b="1" i="1" dirty="0">
                <a:solidFill>
                  <a:schemeClr val="accent1">
                    <a:lumMod val="50000"/>
                  </a:schemeClr>
                </a:solidFill>
                <a:latin typeface="Lucida Fax" panose="02060602050505020204" pitchFamily="18" charset="0"/>
              </a:rPr>
              <a:t>The Consequences</a:t>
            </a:r>
          </a:p>
        </p:txBody>
      </p:sp>
      <p:sp>
        <p:nvSpPr>
          <p:cNvPr id="8" name="TextBox 7"/>
          <p:cNvSpPr txBox="1"/>
          <p:nvPr/>
        </p:nvSpPr>
        <p:spPr>
          <a:xfrm>
            <a:off x="2590195" y="566155"/>
            <a:ext cx="4052455"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Adapting to our Changing Climate</a:t>
            </a:r>
            <a:endParaRPr lang="en-US" sz="1091" b="1" i="1" dirty="0">
              <a:solidFill>
                <a:srgbClr val="0070C0"/>
              </a:solidFill>
              <a:latin typeface="Lucida Fax" panose="02060602050505020204" pitchFamily="18" charset="0"/>
            </a:endParaRP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Tree>
    <p:extLst>
      <p:ext uri="{BB962C8B-B14F-4D97-AF65-F5344CB8AC3E}">
        <p14:creationId xmlns:p14="http://schemas.microsoft.com/office/powerpoint/2010/main" val="1860741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7" name="TextBox 6"/>
          <p:cNvSpPr txBox="1"/>
          <p:nvPr/>
        </p:nvSpPr>
        <p:spPr>
          <a:xfrm>
            <a:off x="1080105" y="4196108"/>
            <a:ext cx="1346104" cy="954107"/>
          </a:xfrm>
          <a:prstGeom prst="rect">
            <a:avLst/>
          </a:prstGeom>
          <a:noFill/>
          <a:ln w="12700">
            <a:solidFill>
              <a:schemeClr val="bg1">
                <a:lumMod val="95000"/>
              </a:schemeClr>
            </a:solidFill>
          </a:ln>
        </p:spPr>
        <p:txBody>
          <a:bodyPr wrap="square" rtlCol="0">
            <a:spAutoFit/>
          </a:bodyPr>
          <a:lstStyle/>
          <a:p>
            <a:r>
              <a:rPr lang="en-US" sz="2800" dirty="0">
                <a:solidFill>
                  <a:srgbClr val="FFFF00"/>
                </a:solidFill>
              </a:rPr>
              <a:t>Human Activity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670" y="1322426"/>
            <a:ext cx="1828796" cy="1828796"/>
          </a:xfrm>
          <a:prstGeom prst="rect">
            <a:avLst/>
          </a:prstGeom>
        </p:spPr>
      </p:pic>
      <p:sp>
        <p:nvSpPr>
          <p:cNvPr id="4" name="TextBox 3"/>
          <p:cNvSpPr txBox="1"/>
          <p:nvPr/>
        </p:nvSpPr>
        <p:spPr>
          <a:xfrm>
            <a:off x="4672094" y="1719203"/>
            <a:ext cx="2942924" cy="1384995"/>
          </a:xfrm>
          <a:prstGeom prst="rect">
            <a:avLst/>
          </a:prstGeom>
          <a:noFill/>
          <a:ln w="15875">
            <a:solidFill>
              <a:schemeClr val="bg1">
                <a:lumMod val="95000"/>
              </a:schemeClr>
            </a:solidFill>
          </a:ln>
        </p:spPr>
        <p:txBody>
          <a:bodyPr wrap="square" rtlCol="0">
            <a:spAutoFit/>
          </a:bodyPr>
          <a:lstStyle/>
          <a:p>
            <a:r>
              <a:rPr lang="en-US" sz="2800" dirty="0">
                <a:solidFill>
                  <a:srgbClr val="FFFF00"/>
                </a:solidFill>
              </a:rPr>
              <a:t>Warmer Air, Warmer Water (Global Warming)</a:t>
            </a:r>
          </a:p>
        </p:txBody>
      </p:sp>
      <p:sp>
        <p:nvSpPr>
          <p:cNvPr id="6" name="TextBox 5"/>
          <p:cNvSpPr txBox="1"/>
          <p:nvPr/>
        </p:nvSpPr>
        <p:spPr>
          <a:xfrm>
            <a:off x="5004400" y="543919"/>
            <a:ext cx="2248593" cy="707886"/>
          </a:xfrm>
          <a:prstGeom prst="rect">
            <a:avLst/>
          </a:prstGeom>
          <a:noFill/>
          <a:ln>
            <a:solidFill>
              <a:schemeClr val="accent3">
                <a:lumMod val="20000"/>
                <a:lumOff val="80000"/>
              </a:schemeClr>
            </a:solidFill>
          </a:ln>
        </p:spPr>
        <p:txBody>
          <a:bodyPr wrap="square" rtlCol="0">
            <a:spAutoFit/>
          </a:bodyPr>
          <a:lstStyle/>
          <a:p>
            <a:r>
              <a:rPr lang="en-US" sz="2000" dirty="0">
                <a:solidFill>
                  <a:srgbClr val="FFFF00"/>
                </a:solidFill>
              </a:rPr>
              <a:t>More Water Vapor and Clouds</a:t>
            </a:r>
          </a:p>
        </p:txBody>
      </p:sp>
      <p:cxnSp>
        <p:nvCxnSpPr>
          <p:cNvPr id="10" name="Straight Connector 9"/>
          <p:cNvCxnSpPr/>
          <p:nvPr/>
        </p:nvCxnSpPr>
        <p:spPr>
          <a:xfrm flipH="1" flipV="1">
            <a:off x="2657856" y="2328672"/>
            <a:ext cx="1502174" cy="9877"/>
          </a:xfrm>
          <a:prstGeom prst="line">
            <a:avLst/>
          </a:prstGeom>
          <a:ln w="60325">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V="1">
            <a:off x="2572512" y="4772766"/>
            <a:ext cx="2204453" cy="6498"/>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743456" y="3297936"/>
            <a:ext cx="18288" cy="810768"/>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998464" y="3151222"/>
            <a:ext cx="12192" cy="679126"/>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2649334">
            <a:off x="5478097" y="4817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Arc 24"/>
          <p:cNvSpPr/>
          <p:nvPr/>
        </p:nvSpPr>
        <p:spPr>
          <a:xfrm rot="13631910">
            <a:off x="4252801" y="6341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TextBox 26"/>
          <p:cNvSpPr txBox="1"/>
          <p:nvPr/>
        </p:nvSpPr>
        <p:spPr>
          <a:xfrm>
            <a:off x="3511296" y="4232684"/>
            <a:ext cx="508009" cy="523220"/>
          </a:xfrm>
          <a:prstGeom prst="rect">
            <a:avLst/>
          </a:prstGeom>
          <a:noFill/>
        </p:spPr>
        <p:txBody>
          <a:bodyPr wrap="square" rtlCol="0">
            <a:spAutoFit/>
          </a:bodyPr>
          <a:lstStyle/>
          <a:p>
            <a:r>
              <a:rPr lang="en-US" sz="2800" dirty="0">
                <a:solidFill>
                  <a:srgbClr val="FFFF00"/>
                </a:solidFill>
              </a:rPr>
              <a:t>J</a:t>
            </a:r>
          </a:p>
        </p:txBody>
      </p:sp>
      <p:cxnSp>
        <p:nvCxnSpPr>
          <p:cNvPr id="29" name="Straight Connector 28"/>
          <p:cNvCxnSpPr/>
          <p:nvPr/>
        </p:nvCxnSpPr>
        <p:spPr>
          <a:xfrm>
            <a:off x="7534656" y="81686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516368" y="786384"/>
            <a:ext cx="91300" cy="294733"/>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7680" y="237134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13032" y="2194560"/>
            <a:ext cx="42651" cy="31699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710145" y="3791052"/>
            <a:ext cx="2806224" cy="2466492"/>
          </a:xfrm>
          <a:prstGeom prst="rect">
            <a:avLst/>
          </a:prstGeom>
          <a:noFill/>
          <a:ln w="139700">
            <a:solidFill>
              <a:srgbClr val="17A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
        <p:nvSpPr>
          <p:cNvPr id="21" name="TextBox 20"/>
          <p:cNvSpPr txBox="1"/>
          <p:nvPr/>
        </p:nvSpPr>
        <p:spPr>
          <a:xfrm>
            <a:off x="4792592" y="3877372"/>
            <a:ext cx="2672207" cy="2246769"/>
          </a:xfrm>
          <a:prstGeom prst="rect">
            <a:avLst/>
          </a:prstGeom>
          <a:noFill/>
          <a:ln w="12700">
            <a:solidFill>
              <a:schemeClr val="bg1">
                <a:lumMod val="95000"/>
              </a:schemeClr>
            </a:solidFill>
          </a:ln>
        </p:spPr>
        <p:txBody>
          <a:bodyPr wrap="square" rtlCol="0">
            <a:spAutoFit/>
          </a:bodyPr>
          <a:lstStyle/>
          <a:p>
            <a:r>
              <a:rPr lang="en-US" sz="2800" dirty="0">
                <a:solidFill>
                  <a:srgbClr val="FFFF00"/>
                </a:solidFill>
              </a:rPr>
              <a:t>Atmosphere  Biosphere </a:t>
            </a:r>
          </a:p>
          <a:p>
            <a:r>
              <a:rPr lang="en-US" sz="2800" dirty="0">
                <a:solidFill>
                  <a:srgbClr val="FFFF00"/>
                </a:solidFill>
              </a:rPr>
              <a:t>Hydrosphere Cryosphere</a:t>
            </a:r>
          </a:p>
          <a:p>
            <a:r>
              <a:rPr lang="en-US" sz="2800" dirty="0">
                <a:solidFill>
                  <a:srgbClr val="FFFF00"/>
                </a:solidFill>
              </a:rPr>
              <a:t>(Climate Change)</a:t>
            </a:r>
          </a:p>
        </p:txBody>
      </p:sp>
    </p:spTree>
    <p:extLst>
      <p:ext uri="{BB962C8B-B14F-4D97-AF65-F5344CB8AC3E}">
        <p14:creationId xmlns:p14="http://schemas.microsoft.com/office/powerpoint/2010/main" val="299480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808567" y="5304586"/>
            <a:ext cx="2441864" cy="152718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0"/>
            <a:ext cx="9144000" cy="6337313"/>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8" name="TextBox 7"/>
          <p:cNvSpPr txBox="1"/>
          <p:nvPr/>
        </p:nvSpPr>
        <p:spPr>
          <a:xfrm>
            <a:off x="-152400" y="88530"/>
            <a:ext cx="915228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i="1" dirty="0">
                <a:solidFill>
                  <a:srgbClr val="0070C0"/>
                </a:solidFill>
                <a:latin typeface="Lucida Fax" panose="02060602050505020204" pitchFamily="18" charset="0"/>
              </a:rPr>
              <a:t>Mitigating &amp; Adapting to our Changing Climate</a:t>
            </a:r>
          </a:p>
        </p:txBody>
      </p:sp>
      <p:sp>
        <p:nvSpPr>
          <p:cNvPr id="5" name="TextBox 4"/>
          <p:cNvSpPr txBox="1"/>
          <p:nvPr/>
        </p:nvSpPr>
        <p:spPr>
          <a:xfrm>
            <a:off x="-8288" y="1980486"/>
            <a:ext cx="9152288" cy="4832092"/>
          </a:xfrm>
          <a:prstGeom prst="rect">
            <a:avLst/>
          </a:prstGeom>
          <a:noFill/>
        </p:spPr>
        <p:txBody>
          <a:bodyPr wrap="square" rtlCol="0">
            <a:spAutoFit/>
          </a:bodyPr>
          <a:lstStyle/>
          <a:p>
            <a:r>
              <a:rPr lang="en-US" sz="2800" b="1" dirty="0">
                <a:latin typeface="Lucida Fax" panose="02060602050505020204" pitchFamily="18" charset="0"/>
              </a:rPr>
              <a:t>Part 1: Global Warming:</a:t>
            </a:r>
          </a:p>
          <a:p>
            <a:pPr marL="971550" lvl="1" indent="-514350">
              <a:buFont typeface="+mj-lt"/>
              <a:buAutoNum type="alphaUcPeriod"/>
            </a:pPr>
            <a:r>
              <a:rPr lang="en-US" sz="2800" b="1" dirty="0">
                <a:latin typeface="Lucida Fax" panose="02060602050505020204" pitchFamily="18" charset="0"/>
              </a:rPr>
              <a:t>The Science</a:t>
            </a:r>
          </a:p>
          <a:p>
            <a:pPr marL="800100" lvl="1" indent="-342900">
              <a:buFont typeface="+mj-lt"/>
              <a:buAutoNum type="alphaUcPeriod"/>
            </a:pPr>
            <a:r>
              <a:rPr lang="en-US" sz="2800" b="1" dirty="0">
                <a:latin typeface="Lucida Fax" panose="02060602050505020204" pitchFamily="18" charset="0"/>
              </a:rPr>
              <a:t>The Consequences</a:t>
            </a:r>
          </a:p>
          <a:p>
            <a:pPr marL="1314450" lvl="2" indent="-400050">
              <a:buFont typeface="+mj-lt"/>
              <a:buAutoNum type="romanLcPeriod"/>
            </a:pPr>
            <a:r>
              <a:rPr lang="en-US" sz="2800" b="1" dirty="0">
                <a:latin typeface="Lucida Fax" panose="02060602050505020204" pitchFamily="18" charset="0"/>
              </a:rPr>
              <a:t>Warming &amp; Extreme weather</a:t>
            </a:r>
          </a:p>
          <a:p>
            <a:pPr marL="1257300" lvl="2" indent="-342900">
              <a:buFont typeface="+mj-lt"/>
              <a:buAutoNum type="romanLcPeriod"/>
            </a:pPr>
            <a:r>
              <a:rPr lang="en-US" sz="2800" b="1" dirty="0">
                <a:latin typeface="Lucida Fax" panose="02060602050505020204" pitchFamily="18" charset="0"/>
              </a:rPr>
              <a:t> Ice, Glacial Melting</a:t>
            </a:r>
          </a:p>
          <a:p>
            <a:pPr marL="1257300" lvl="2" indent="-342900">
              <a:buFont typeface="+mj-lt"/>
              <a:buAutoNum type="romanLcPeriod"/>
            </a:pPr>
            <a:r>
              <a:rPr lang="en-US" sz="2800" b="1" dirty="0">
                <a:latin typeface="Lucida Fax" panose="02060602050505020204" pitchFamily="18" charset="0"/>
              </a:rPr>
              <a:t> Ultimate Sea Level Rise</a:t>
            </a:r>
          </a:p>
          <a:p>
            <a:pPr marL="1257300" lvl="2" indent="-342900">
              <a:buFont typeface="+mj-lt"/>
              <a:buAutoNum type="romanLcPeriod"/>
            </a:pPr>
            <a:r>
              <a:rPr lang="en-US" sz="2800" b="1" dirty="0">
                <a:latin typeface="Lucida Fax" panose="02060602050505020204" pitchFamily="18" charset="0"/>
              </a:rPr>
              <a:t> Associated Refugees</a:t>
            </a:r>
          </a:p>
          <a:p>
            <a:pPr marL="1257300" lvl="2" indent="-342900">
              <a:buFont typeface="+mj-lt"/>
              <a:buAutoNum type="romanLcPeriod"/>
            </a:pPr>
            <a:r>
              <a:rPr lang="en-US" sz="2800" b="1" dirty="0">
                <a:latin typeface="Lucida Fax" panose="02060602050505020204" pitchFamily="18" charset="0"/>
              </a:rPr>
              <a:t> Ocean Acidification</a:t>
            </a:r>
          </a:p>
          <a:p>
            <a:pPr marL="1257300" lvl="2" indent="-342900">
              <a:buFont typeface="+mj-lt"/>
              <a:buAutoNum type="romanLcPeriod"/>
            </a:pPr>
            <a:r>
              <a:rPr lang="en-US" sz="2800" b="1" dirty="0">
                <a:latin typeface="Lucida Fax" panose="02060602050505020204" pitchFamily="18" charset="0"/>
              </a:rPr>
              <a:t> Degraded Sustainability</a:t>
            </a:r>
          </a:p>
          <a:p>
            <a:pPr algn="ctr"/>
            <a:r>
              <a:rPr lang="en-US" sz="2800" b="1" dirty="0">
                <a:latin typeface="Lucida Fax" panose="02060602050505020204" pitchFamily="18" charset="0"/>
              </a:rPr>
              <a:t>BREAK</a:t>
            </a:r>
          </a:p>
          <a:p>
            <a:endParaRPr lang="en-US" sz="2800" b="1" dirty="0">
              <a:latin typeface="Lucida Fax" panose="02060602050505020204" pitchFamily="18" charset="0"/>
            </a:endParaRP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16" name="TextBox 15"/>
          <p:cNvSpPr txBox="1"/>
          <p:nvPr/>
        </p:nvSpPr>
        <p:spPr>
          <a:xfrm>
            <a:off x="2397516" y="1457266"/>
            <a:ext cx="4052455" cy="523220"/>
          </a:xfrm>
          <a:prstGeom prst="rect">
            <a:avLst/>
          </a:prstGeom>
          <a:noFill/>
        </p:spPr>
        <p:txBody>
          <a:bodyPr wrap="square" rtlCol="0">
            <a:spAutoFit/>
          </a:bodyPr>
          <a:lstStyle/>
          <a:p>
            <a:pPr algn="ctr"/>
            <a:r>
              <a:rPr lang="en-US" sz="2800" b="1" i="1" dirty="0">
                <a:solidFill>
                  <a:schemeClr val="accent1">
                    <a:lumMod val="50000"/>
                  </a:schemeClr>
                </a:solidFill>
                <a:latin typeface="Lucida Fax" panose="02060602050505020204" pitchFamily="18" charset="0"/>
              </a:rPr>
              <a:t>OUTLINE</a:t>
            </a:r>
          </a:p>
        </p:txBody>
      </p:sp>
    </p:spTree>
    <p:extLst>
      <p:ext uri="{BB962C8B-B14F-4D97-AF65-F5344CB8AC3E}">
        <p14:creationId xmlns:p14="http://schemas.microsoft.com/office/powerpoint/2010/main" val="4209610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525123"/>
            <a:ext cx="9143999" cy="4363808"/>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362200" y="1828800"/>
            <a:ext cx="4827010" cy="1569660"/>
          </a:xfrm>
          <a:prstGeom prst="rect">
            <a:avLst/>
          </a:prstGeom>
          <a:noFill/>
        </p:spPr>
        <p:txBody>
          <a:bodyPr wrap="square" rtlCol="0">
            <a:spAutoFit/>
          </a:bodyPr>
          <a:lstStyle/>
          <a:p>
            <a:pPr algn="ctr"/>
            <a:r>
              <a:rPr lang="en-US" sz="3200" b="1" i="1" dirty="0">
                <a:solidFill>
                  <a:schemeClr val="accent1">
                    <a:lumMod val="50000"/>
                  </a:schemeClr>
                </a:solidFill>
                <a:latin typeface="Lucida Fax" panose="02060602050505020204" pitchFamily="18" charset="0"/>
              </a:rPr>
              <a:t>Global warming: </a:t>
            </a:r>
          </a:p>
          <a:p>
            <a:pPr algn="ctr"/>
            <a:endParaRPr lang="en-US" sz="3200" b="1" i="1" dirty="0">
              <a:solidFill>
                <a:schemeClr val="accent1">
                  <a:lumMod val="50000"/>
                </a:schemeClr>
              </a:solidFill>
              <a:latin typeface="Lucida Fax" panose="02060602050505020204" pitchFamily="18" charset="0"/>
            </a:endParaRPr>
          </a:p>
          <a:p>
            <a:pPr algn="ctr"/>
            <a:r>
              <a:rPr lang="en-US" sz="3200" b="1" i="1" dirty="0">
                <a:solidFill>
                  <a:schemeClr val="accent1">
                    <a:lumMod val="50000"/>
                  </a:schemeClr>
                </a:solidFill>
                <a:latin typeface="Lucida Fax" panose="02060602050505020204" pitchFamily="18" charset="0"/>
              </a:rPr>
              <a:t>The Consequences</a:t>
            </a:r>
          </a:p>
        </p:txBody>
      </p:sp>
      <p:sp>
        <p:nvSpPr>
          <p:cNvPr id="8" name="TextBox 7"/>
          <p:cNvSpPr txBox="1"/>
          <p:nvPr/>
        </p:nvSpPr>
        <p:spPr>
          <a:xfrm>
            <a:off x="2590195" y="566155"/>
            <a:ext cx="4052455"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Adapting to our Changing Climate</a:t>
            </a:r>
            <a:endParaRPr lang="en-US" sz="1091" b="1" i="1" dirty="0">
              <a:solidFill>
                <a:srgbClr val="0070C0"/>
              </a:solidFill>
              <a:latin typeface="Lucida Fax" panose="02060602050505020204" pitchFamily="18" charset="0"/>
            </a:endParaRP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3" name="Rectangle 2"/>
          <p:cNvSpPr/>
          <p:nvPr/>
        </p:nvSpPr>
        <p:spPr>
          <a:xfrm>
            <a:off x="-8289" y="3627360"/>
            <a:ext cx="9144000" cy="954107"/>
          </a:xfrm>
          <a:prstGeom prst="rect">
            <a:avLst/>
          </a:prstGeom>
        </p:spPr>
        <p:txBody>
          <a:bodyPr wrap="square">
            <a:spAutoFit/>
          </a:bodyPr>
          <a:lstStyle/>
          <a:p>
            <a:pPr marL="400050" indent="-400050" algn="ctr">
              <a:buFont typeface="+mj-lt"/>
              <a:buAutoNum type="romanLcPeriod"/>
            </a:pPr>
            <a:r>
              <a:rPr lang="en-US" sz="2800" b="1" dirty="0">
                <a:latin typeface="Lucida Fax" panose="02060602050505020204" pitchFamily="18" charset="0"/>
              </a:rPr>
              <a:t>Warming &amp; Extreme Weather</a:t>
            </a:r>
          </a:p>
          <a:p>
            <a:pPr algn="ctr"/>
            <a:r>
              <a:rPr lang="en-US" sz="2800" b="1" dirty="0">
                <a:latin typeface="Lucida Fax" panose="02060602050505020204" pitchFamily="18" charset="0"/>
              </a:rPr>
              <a:t>It’s what people identify with most easily</a:t>
            </a:r>
          </a:p>
        </p:txBody>
      </p:sp>
    </p:spTree>
    <p:extLst>
      <p:ext uri="{BB962C8B-B14F-4D97-AF65-F5344CB8AC3E}">
        <p14:creationId xmlns:p14="http://schemas.microsoft.com/office/powerpoint/2010/main" val="4171506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446" y="256169"/>
            <a:ext cx="8924076" cy="905083"/>
          </a:xfrm>
        </p:spPr>
        <p:txBody>
          <a:bodyPr>
            <a:normAutofit fontScale="90000"/>
          </a:bodyPr>
          <a:lstStyle/>
          <a:p>
            <a:pPr algn="ctr"/>
            <a:r>
              <a:rPr lang="en-US" sz="3100" b="1" dirty="0">
                <a:solidFill>
                  <a:srgbClr val="FFFF00"/>
                </a:solidFill>
              </a:rPr>
              <a:t>U.S. posts second-warmest year (2016) on record, </a:t>
            </a:r>
            <a:br>
              <a:rPr lang="en-US" sz="3100" b="1" dirty="0">
                <a:solidFill>
                  <a:srgbClr val="FFFF00"/>
                </a:solidFill>
              </a:rPr>
            </a:br>
            <a:r>
              <a:rPr lang="en-US" sz="3100" b="1" dirty="0">
                <a:solidFill>
                  <a:srgbClr val="FFFF00"/>
                </a:solidFill>
              </a:rPr>
              <a:t>breadth of warmth ‘unparalleled’  </a:t>
            </a:r>
            <a:r>
              <a:rPr lang="en-US" sz="2000" b="1" dirty="0">
                <a:solidFill>
                  <a:srgbClr val="FFFF00"/>
                </a:solidFill>
              </a:rPr>
              <a:t>Washington Post, 9 Jan 2017</a:t>
            </a:r>
            <a:br>
              <a:rPr lang="en-US" sz="3600" dirty="0">
                <a:solidFill>
                  <a:srgbClr val="FFFF00"/>
                </a:solidFill>
              </a:rPr>
            </a:br>
            <a:r>
              <a:rPr lang="en-US" sz="3600" dirty="0">
                <a:solidFill>
                  <a:srgbClr val="FFFF00"/>
                </a:solidFill>
              </a:rPr>
              <a:t>                       </a:t>
            </a:r>
            <a:endParaRPr lang="en-US" sz="36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2716" y="1085229"/>
            <a:ext cx="6958869" cy="5242599"/>
          </a:xfrm>
        </p:spPr>
      </p:pic>
      <p:sp>
        <p:nvSpPr>
          <p:cNvPr id="7" name="TextBox 6"/>
          <p:cNvSpPr txBox="1"/>
          <p:nvPr/>
        </p:nvSpPr>
        <p:spPr>
          <a:xfrm>
            <a:off x="0" y="1828800"/>
            <a:ext cx="2526323" cy="3416320"/>
          </a:xfrm>
          <a:prstGeom prst="rect">
            <a:avLst/>
          </a:prstGeom>
          <a:solidFill>
            <a:schemeClr val="accent1">
              <a:lumMod val="50000"/>
            </a:schemeClr>
          </a:solidFill>
        </p:spPr>
        <p:txBody>
          <a:bodyPr wrap="square" rtlCol="0">
            <a:spAutoFit/>
          </a:bodyPr>
          <a:lstStyle/>
          <a:p>
            <a:pPr lvl="0" defTabSz="457200">
              <a:defRPr/>
            </a:pPr>
            <a:r>
              <a:rPr lang="en-US" dirty="0">
                <a:solidFill>
                  <a:srgbClr val="FFFF00"/>
                </a:solidFill>
              </a:rPr>
              <a:t>NOAA:</a:t>
            </a:r>
          </a:p>
          <a:p>
            <a:pPr marL="285750" lvl="0" indent="-285750" defTabSz="457200">
              <a:buFont typeface="Arial" panose="020B0604020202020204" pitchFamily="34" charset="0"/>
              <a:buChar char="•"/>
              <a:defRPr/>
            </a:pPr>
            <a:r>
              <a:rPr lang="en-US" dirty="0">
                <a:solidFill>
                  <a:srgbClr val="FFFF00"/>
                </a:solidFill>
              </a:rPr>
              <a:t>“</a:t>
            </a: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The breadth of the 2016 warmth is unparalleled in the nation’s climate history,”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“No other year had as many states breaking or close to breaking their warmest annual-average temperature.”</a:t>
            </a:r>
          </a:p>
        </p:txBody>
      </p:sp>
    </p:spTree>
    <p:extLst>
      <p:ext uri="{BB962C8B-B14F-4D97-AF65-F5344CB8AC3E}">
        <p14:creationId xmlns:p14="http://schemas.microsoft.com/office/powerpoint/2010/main" val="2309191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91" y="68580"/>
            <a:ext cx="8932333" cy="891188"/>
          </a:xfrm>
        </p:spPr>
        <p:txBody>
          <a:bodyPr>
            <a:normAutofit fontScale="90000"/>
          </a:bodyPr>
          <a:lstStyle/>
          <a:p>
            <a:br>
              <a:rPr lang="en-US" sz="3600" b="1" dirty="0">
                <a:solidFill>
                  <a:srgbClr val="002060"/>
                </a:solidFill>
              </a:rPr>
            </a:br>
            <a:r>
              <a:rPr lang="en-US" sz="3600" b="1" dirty="0">
                <a:solidFill>
                  <a:srgbClr val="002060"/>
                </a:solidFill>
              </a:rPr>
              <a:t>In Colorado, an increase in the minimum annual temperature over 120 years.</a:t>
            </a:r>
          </a:p>
        </p:txBody>
      </p:sp>
      <p:sp>
        <p:nvSpPr>
          <p:cNvPr id="8" name="TextBox 7"/>
          <p:cNvSpPr txBox="1"/>
          <p:nvPr/>
        </p:nvSpPr>
        <p:spPr>
          <a:xfrm>
            <a:off x="6355080" y="2114198"/>
            <a:ext cx="2690144" cy="3170099"/>
          </a:xfrm>
          <a:prstGeom prst="rect">
            <a:avLst/>
          </a:prstGeom>
          <a:solidFill>
            <a:srgbClr val="002060"/>
          </a:solidFill>
        </p:spPr>
        <p:txBody>
          <a:bodyPr wrap="square" rtlCol="0">
            <a:spAutoFit/>
          </a:bodyPr>
          <a:lstStyle/>
          <a:p>
            <a:r>
              <a:rPr lang="en-US" sz="2000" dirty="0">
                <a:solidFill>
                  <a:srgbClr val="FFFF00"/>
                </a:solidFill>
              </a:rPr>
              <a:t>Jagged brown line—annual temperature</a:t>
            </a:r>
          </a:p>
          <a:p>
            <a:r>
              <a:rPr lang="en-US" sz="2000" dirty="0">
                <a:solidFill>
                  <a:srgbClr val="FFFF00"/>
                </a:solidFill>
              </a:rPr>
              <a:t>Solid blue line—smoothed trend line</a:t>
            </a:r>
          </a:p>
          <a:p>
            <a:r>
              <a:rPr lang="en-US" sz="2000" dirty="0">
                <a:solidFill>
                  <a:srgbClr val="FFFF00"/>
                </a:solidFill>
              </a:rPr>
              <a:t>Blue shading—95% confidence interval</a:t>
            </a:r>
          </a:p>
          <a:p>
            <a:endParaRPr lang="en-US" sz="2000" dirty="0">
              <a:solidFill>
                <a:srgbClr val="FFFF00"/>
              </a:solidFill>
            </a:endParaRPr>
          </a:p>
          <a:p>
            <a:r>
              <a:rPr lang="en-US" sz="2000" dirty="0">
                <a:solidFill>
                  <a:srgbClr val="FFFF00"/>
                </a:solidFill>
              </a:rPr>
              <a:t>Source:  National Climatic Data Center, NOAA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1" y="1726408"/>
            <a:ext cx="6142197" cy="4606648"/>
          </a:xfrm>
          <a:prstGeom prst="rect">
            <a:avLst/>
          </a:prstGeom>
        </p:spPr>
      </p:pic>
      <p:cxnSp>
        <p:nvCxnSpPr>
          <p:cNvPr id="6" name="Straight Connector 5"/>
          <p:cNvCxnSpPr/>
          <p:nvPr/>
        </p:nvCxnSpPr>
        <p:spPr>
          <a:xfrm flipV="1">
            <a:off x="645459" y="4453666"/>
            <a:ext cx="5518673" cy="150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14973" y="3229087"/>
            <a:ext cx="5518673" cy="150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9863" y="4410635"/>
            <a:ext cx="849426" cy="369332"/>
          </a:xfrm>
          <a:prstGeom prst="rect">
            <a:avLst/>
          </a:prstGeom>
          <a:noFill/>
        </p:spPr>
        <p:txBody>
          <a:bodyPr wrap="square" rtlCol="0">
            <a:spAutoFit/>
          </a:bodyPr>
          <a:lstStyle/>
          <a:p>
            <a:r>
              <a:rPr lang="en-US" dirty="0"/>
              <a:t>30 F</a:t>
            </a:r>
          </a:p>
        </p:txBody>
      </p:sp>
      <p:sp>
        <p:nvSpPr>
          <p:cNvPr id="10" name="TextBox 9"/>
          <p:cNvSpPr txBox="1"/>
          <p:nvPr/>
        </p:nvSpPr>
        <p:spPr>
          <a:xfrm>
            <a:off x="141651" y="3196818"/>
            <a:ext cx="849426" cy="369332"/>
          </a:xfrm>
          <a:prstGeom prst="rect">
            <a:avLst/>
          </a:prstGeom>
          <a:noFill/>
        </p:spPr>
        <p:txBody>
          <a:bodyPr wrap="square" rtlCol="0">
            <a:spAutoFit/>
          </a:bodyPr>
          <a:lstStyle/>
          <a:p>
            <a:r>
              <a:rPr lang="en-US" dirty="0"/>
              <a:t>32 F</a:t>
            </a:r>
          </a:p>
        </p:txBody>
      </p:sp>
      <p:sp>
        <p:nvSpPr>
          <p:cNvPr id="11" name="TextBox 10"/>
          <p:cNvSpPr txBox="1"/>
          <p:nvPr/>
        </p:nvSpPr>
        <p:spPr>
          <a:xfrm>
            <a:off x="294051" y="5855750"/>
            <a:ext cx="849426" cy="369332"/>
          </a:xfrm>
          <a:prstGeom prst="rect">
            <a:avLst/>
          </a:prstGeom>
          <a:noFill/>
        </p:spPr>
        <p:txBody>
          <a:bodyPr wrap="square" rtlCol="0">
            <a:spAutoFit/>
          </a:bodyPr>
          <a:lstStyle/>
          <a:p>
            <a:r>
              <a:rPr lang="en-US" dirty="0"/>
              <a:t>1895</a:t>
            </a:r>
          </a:p>
        </p:txBody>
      </p:sp>
      <p:sp>
        <p:nvSpPr>
          <p:cNvPr id="12" name="TextBox 11"/>
          <p:cNvSpPr txBox="1"/>
          <p:nvPr/>
        </p:nvSpPr>
        <p:spPr>
          <a:xfrm>
            <a:off x="5760718" y="5857538"/>
            <a:ext cx="849426" cy="369332"/>
          </a:xfrm>
          <a:prstGeom prst="rect">
            <a:avLst/>
          </a:prstGeom>
          <a:noFill/>
        </p:spPr>
        <p:txBody>
          <a:bodyPr wrap="square" rtlCol="0">
            <a:spAutoFit/>
          </a:bodyPr>
          <a:lstStyle/>
          <a:p>
            <a:r>
              <a:rPr lang="en-US" dirty="0"/>
              <a:t>2015</a:t>
            </a:r>
          </a:p>
        </p:txBody>
      </p:sp>
    </p:spTree>
    <p:extLst>
      <p:ext uri="{BB962C8B-B14F-4D97-AF65-F5344CB8AC3E}">
        <p14:creationId xmlns:p14="http://schemas.microsoft.com/office/powerpoint/2010/main" val="1673637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942" y="81021"/>
            <a:ext cx="8776466" cy="1041720"/>
          </a:xfrm>
        </p:spPr>
        <p:txBody>
          <a:bodyPr>
            <a:noAutofit/>
          </a:bodyPr>
          <a:lstStyle/>
          <a:p>
            <a:r>
              <a:rPr lang="en-US" sz="3600" b="1" dirty="0">
                <a:solidFill>
                  <a:srgbClr val="FFFF00"/>
                </a:solidFill>
              </a:rPr>
              <a:t>Hot nights have increased at a startling rate in Washington, D.C.</a:t>
            </a:r>
          </a:p>
        </p:txBody>
      </p:sp>
      <p:sp>
        <p:nvSpPr>
          <p:cNvPr id="6" name="TextBox 5"/>
          <p:cNvSpPr txBox="1"/>
          <p:nvPr/>
        </p:nvSpPr>
        <p:spPr>
          <a:xfrm>
            <a:off x="4745620" y="6481630"/>
            <a:ext cx="405959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Washington Post July 25, 2016 </a:t>
            </a:r>
          </a:p>
        </p:txBody>
      </p:sp>
      <p:sp>
        <p:nvSpPr>
          <p:cNvPr id="7" name="TextBox 6"/>
          <p:cNvSpPr txBox="1"/>
          <p:nvPr/>
        </p:nvSpPr>
        <p:spPr>
          <a:xfrm>
            <a:off x="112891" y="1076444"/>
            <a:ext cx="8932333"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Since the turn of the 19</a:t>
            </a:r>
            <a:r>
              <a:rPr kumimoji="0" lang="en-US" sz="2400" b="0" i="0" u="none" strike="noStrike" kern="1200" cap="none" spc="0" normalizeH="0" baseline="30000" noProof="0" dirty="0">
                <a:ln>
                  <a:noFill/>
                </a:ln>
                <a:solidFill>
                  <a:srgbClr val="FFFF00"/>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 century, Washington, D.C., has witnessed a stunning increase in unusually warm nights.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mn-cs"/>
              </a:rPr>
              <a:t>Happening five to 10 times more frequently than they used to.</a:t>
            </a:r>
          </a:p>
        </p:txBody>
      </p:sp>
      <p:grpSp>
        <p:nvGrpSpPr>
          <p:cNvPr id="4" name="Group 3"/>
          <p:cNvGrpSpPr/>
          <p:nvPr/>
        </p:nvGrpSpPr>
        <p:grpSpPr>
          <a:xfrm>
            <a:off x="1325880" y="2676407"/>
            <a:ext cx="6675120" cy="3724393"/>
            <a:chOff x="1325880" y="2676407"/>
            <a:chExt cx="6675120" cy="3724393"/>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880" y="2676407"/>
              <a:ext cx="6675120" cy="3724393"/>
            </a:xfrm>
            <a:prstGeom prst="rect">
              <a:avLst/>
            </a:prstGeom>
          </p:spPr>
        </p:pic>
        <p:sp>
          <p:nvSpPr>
            <p:cNvPr id="5" name="TextBox 4"/>
            <p:cNvSpPr txBox="1"/>
            <p:nvPr/>
          </p:nvSpPr>
          <p:spPr>
            <a:xfrm>
              <a:off x="1443988" y="3511281"/>
              <a:ext cx="488987"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8" name="TextBox 7"/>
            <p:cNvSpPr txBox="1"/>
            <p:nvPr/>
          </p:nvSpPr>
          <p:spPr>
            <a:xfrm>
              <a:off x="2257063" y="3870100"/>
              <a:ext cx="326406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Number of days in a year with minimum temperature greater than 80F, from 1872 to 2016</a:t>
              </a:r>
            </a:p>
          </p:txBody>
        </p:sp>
      </p:grpSp>
    </p:spTree>
    <p:extLst>
      <p:ext uri="{BB962C8B-B14F-4D97-AF65-F5344CB8AC3E}">
        <p14:creationId xmlns:p14="http://schemas.microsoft.com/office/powerpoint/2010/main" val="2480031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33495" y="4223134"/>
            <a:ext cx="9067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marL="285750" indent="-285750">
              <a:buFont typeface="Arial" panose="020B0604020202020204" pitchFamily="34" charset="0"/>
              <a:buChar char="•"/>
            </a:pPr>
            <a:r>
              <a:rPr lang="en-US" altLang="en-US" sz="1600" b="1" dirty="0">
                <a:latin typeface="Times New Roman" pitchFamily="18" charset="0"/>
                <a:cs typeface="Times New Roman" pitchFamily="18" charset="0"/>
              </a:rPr>
              <a:t>Vertical axis: Northern Hemisphere: </a:t>
            </a:r>
            <a:r>
              <a:rPr lang="en-US" altLang="en-US" sz="1600" dirty="0">
                <a:latin typeface="Times New Roman" pitchFamily="18" charset="0"/>
                <a:cs typeface="Times New Roman" pitchFamily="18" charset="0"/>
              </a:rPr>
              <a:t>Frequency of local June-July-August temperature anomalies </a:t>
            </a:r>
            <a:r>
              <a:rPr lang="en-US" altLang="en-US" sz="1600" b="1" dirty="0">
                <a:highlight>
                  <a:srgbClr val="FFFF00"/>
                </a:highlight>
                <a:latin typeface="Times New Roman" pitchFamily="18" charset="0"/>
                <a:cs typeface="Times New Roman" pitchFamily="18" charset="0"/>
              </a:rPr>
              <a:t>(relative to 1951-1980 mean)</a:t>
            </a:r>
            <a:endParaRPr lang="en-US" altLang="en-US" sz="1600" dirty="0">
              <a:latin typeface="Times New Roman" pitchFamily="18" charset="0"/>
              <a:cs typeface="Times New Roman" pitchFamily="18" charset="0"/>
            </a:endParaRPr>
          </a:p>
          <a:p>
            <a:pPr marL="285750" indent="-285750">
              <a:buFont typeface="Arial" panose="020B0604020202020204" pitchFamily="34" charset="0"/>
              <a:buChar char="•"/>
            </a:pPr>
            <a:r>
              <a:rPr lang="en-US" altLang="en-US" sz="1600" b="1" dirty="0">
                <a:latin typeface="Times New Roman" pitchFamily="18" charset="0"/>
                <a:cs typeface="Times New Roman" pitchFamily="18" charset="0"/>
              </a:rPr>
              <a:t>Horizontal axis: </a:t>
            </a:r>
            <a:r>
              <a:rPr lang="en-US" altLang="en-US" sz="1600" dirty="0">
                <a:latin typeface="Times New Roman" pitchFamily="18" charset="0"/>
                <a:cs typeface="Times New Roman" pitchFamily="18" charset="0"/>
              </a:rPr>
              <a:t>Units of local standard deviation. </a:t>
            </a:r>
          </a:p>
          <a:p>
            <a:pPr marL="285750" indent="-285750">
              <a:buFont typeface="Arial" panose="020B0604020202020204" pitchFamily="34" charset="0"/>
              <a:buChar char="•"/>
            </a:pPr>
            <a:r>
              <a:rPr lang="en-US" altLang="en-US" sz="1600" dirty="0">
                <a:latin typeface="Times New Roman" pitchFamily="18" charset="0"/>
                <a:cs typeface="Times New Roman" pitchFamily="18" charset="0"/>
              </a:rPr>
              <a:t>OBSERVATION:</a:t>
            </a:r>
          </a:p>
          <a:p>
            <a:pPr marL="1028700" lvl="1">
              <a:buFont typeface="Arial" panose="020B0604020202020204" pitchFamily="34" charset="0"/>
              <a:buChar char="•"/>
            </a:pPr>
            <a:r>
              <a:rPr lang="en-US" altLang="en-US" sz="1600" dirty="0">
                <a:latin typeface="Times New Roman" pitchFamily="18" charset="0"/>
                <a:cs typeface="Times New Roman" pitchFamily="18" charset="0"/>
              </a:rPr>
              <a:t>1951-1980 match closely the normal distribution ("bell curve", shown in green) separated:</a:t>
            </a:r>
          </a:p>
          <a:p>
            <a:pPr marL="1028700" lvl="1">
              <a:buFont typeface="Arial" panose="020B0604020202020204" pitchFamily="34" charset="0"/>
              <a:buChar char="•"/>
            </a:pPr>
            <a:r>
              <a:rPr lang="en-US" altLang="en-US" sz="1600" dirty="0">
                <a:latin typeface="Times New Roman" pitchFamily="18" charset="0"/>
                <a:cs typeface="Times New Roman" pitchFamily="18" charset="0"/>
              </a:rPr>
              <a:t>cold (blue), typical (white) and hot (red) seasons = 33.3% probability for each</a:t>
            </a:r>
          </a:p>
          <a:p>
            <a:pPr marL="1028700" lvl="1">
              <a:buFont typeface="Arial" panose="020B0604020202020204" pitchFamily="34" charset="0"/>
              <a:buChar char="•"/>
            </a:pPr>
            <a:r>
              <a:rPr lang="en-US" altLang="en-US" sz="1600" dirty="0">
                <a:latin typeface="Times New Roman" pitchFamily="18" charset="0"/>
                <a:cs typeface="Times New Roman" pitchFamily="18" charset="0"/>
              </a:rPr>
              <a:t>SHIFT to the right as a consequence of the global warming of the past </a:t>
            </a:r>
            <a:r>
              <a:rPr lang="en-US" altLang="en-US" sz="1600" dirty="0">
                <a:highlight>
                  <a:srgbClr val="FFFF00"/>
                </a:highlight>
                <a:latin typeface="Times New Roman" pitchFamily="18" charset="0"/>
                <a:cs typeface="Times New Roman" pitchFamily="18" charset="0"/>
              </a:rPr>
              <a:t>three decades </a:t>
            </a:r>
          </a:p>
          <a:p>
            <a:pPr marL="1028700" lvl="1">
              <a:buFont typeface="Arial" panose="020B0604020202020204" pitchFamily="34" charset="0"/>
              <a:buChar char="•"/>
            </a:pPr>
            <a:r>
              <a:rPr lang="en-US" altLang="en-US" sz="1600" dirty="0">
                <a:highlight>
                  <a:srgbClr val="FFFF00"/>
                </a:highlight>
                <a:latin typeface="Times New Roman" pitchFamily="18" charset="0"/>
                <a:cs typeface="Times New Roman" pitchFamily="18" charset="0"/>
              </a:rPr>
              <a:t>CONCLUSION: </a:t>
            </a:r>
            <a:r>
              <a:rPr lang="en-US" altLang="en-US" sz="1600" dirty="0">
                <a:latin typeface="Times New Roman" pitchFamily="18" charset="0"/>
                <a:cs typeface="Times New Roman" pitchFamily="18" charset="0"/>
              </a:rPr>
              <a:t> cool summers now cover only half of one side of a six-sided die, white covers one side, red covers four sides, and an extremely hot (red-brown) anomaly covers half of one side. </a:t>
            </a:r>
          </a:p>
        </p:txBody>
      </p:sp>
      <p:sp>
        <p:nvSpPr>
          <p:cNvPr id="13315" name="TextBox 4"/>
          <p:cNvSpPr txBox="1">
            <a:spLocks noChangeArrowheads="1"/>
          </p:cNvSpPr>
          <p:nvPr/>
        </p:nvSpPr>
        <p:spPr bwMode="auto">
          <a:xfrm>
            <a:off x="228600" y="0"/>
            <a:ext cx="89916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spcAft>
                <a:spcPts val="600"/>
              </a:spcAft>
            </a:pPr>
            <a:r>
              <a:rPr lang="en-US" altLang="en-US" sz="2800" b="1" dirty="0"/>
              <a:t>Loaded Climate Dice: </a:t>
            </a:r>
          </a:p>
          <a:p>
            <a:pPr marL="342900" indent="-342900">
              <a:spcAft>
                <a:spcPts val="600"/>
              </a:spcAft>
              <a:buFont typeface="Arial" panose="020B0604020202020204" pitchFamily="34" charset="0"/>
              <a:buChar char="•"/>
            </a:pPr>
            <a:r>
              <a:rPr lang="en-US" altLang="en-US" sz="2400" b="1" dirty="0"/>
              <a:t>global warming is increasing extreme weather events.</a:t>
            </a:r>
          </a:p>
          <a:p>
            <a:pPr marL="342900" indent="-342900">
              <a:spcAft>
                <a:spcPts val="600"/>
              </a:spcAft>
              <a:buFont typeface="Arial" panose="020B0604020202020204" pitchFamily="34" charset="0"/>
              <a:buChar char="•"/>
            </a:pPr>
            <a:r>
              <a:rPr lang="en-US" altLang="en-US" sz="2400" b="1" dirty="0"/>
              <a:t>Extreme summer heat anomalies now cover about 10% of land area, up from 0.2%. </a:t>
            </a:r>
          </a:p>
          <a:p>
            <a:pPr>
              <a:spcAft>
                <a:spcPts val="600"/>
              </a:spcAft>
            </a:pPr>
            <a:r>
              <a:rPr lang="en-US" altLang="en-US" sz="2000" b="1" dirty="0"/>
              <a:t>This is based on observations, not models. </a:t>
            </a:r>
          </a:p>
        </p:txBody>
      </p:sp>
      <p:sp>
        <p:nvSpPr>
          <p:cNvPr id="2" name="Rectangle 1"/>
          <p:cNvSpPr/>
          <p:nvPr/>
        </p:nvSpPr>
        <p:spPr>
          <a:xfrm>
            <a:off x="4343400" y="6500680"/>
            <a:ext cx="4876800" cy="276999"/>
          </a:xfrm>
          <a:prstGeom prst="rect">
            <a:avLst/>
          </a:prstGeom>
        </p:spPr>
        <p:txBody>
          <a:bodyPr wrap="square">
            <a:spAutoFit/>
          </a:bodyPr>
          <a:lstStyle/>
          <a:p>
            <a:r>
              <a:rPr lang="en-US" altLang="en-US" sz="1200" i="1" dirty="0">
                <a:latin typeface="Times New Roman" pitchFamily="18" charset="0"/>
                <a:cs typeface="Times New Roman" pitchFamily="18" charset="0"/>
              </a:rPr>
              <a:t>Source: Hansen, J., Sato, M., and Ruedy, R., Proc. Natl. Acad. Sci., 2012.</a:t>
            </a:r>
          </a:p>
        </p:txBody>
      </p:sp>
    </p:spTree>
    <p:extLst>
      <p:ext uri="{BB962C8B-B14F-4D97-AF65-F5344CB8AC3E}">
        <p14:creationId xmlns:p14="http://schemas.microsoft.com/office/powerpoint/2010/main" val="262854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3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P spid="133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446" y="173614"/>
            <a:ext cx="3065640" cy="2187749"/>
          </a:xfrm>
        </p:spPr>
        <p:txBody>
          <a:bodyPr>
            <a:normAutofit fontScale="90000"/>
          </a:bodyPr>
          <a:lstStyle/>
          <a:p>
            <a:r>
              <a:rPr lang="en-US" sz="2800" b="1" dirty="0">
                <a:solidFill>
                  <a:srgbClr val="FFFF00"/>
                </a:solidFill>
              </a:rPr>
              <a:t>North America is flooded in warmth and there is no sign of real winter  </a:t>
            </a:r>
            <a:r>
              <a:rPr lang="en-US" sz="1600" b="1" dirty="0">
                <a:solidFill>
                  <a:srgbClr val="FFFF00"/>
                </a:solidFill>
              </a:rPr>
              <a:t>Washington Post, 10 Nov 2016</a:t>
            </a:r>
            <a:r>
              <a:rPr lang="en-US" sz="3600" dirty="0">
                <a:solidFill>
                  <a:srgbClr val="FFFF00"/>
                </a:solidFill>
              </a:rPr>
              <a:t>                   </a:t>
            </a:r>
            <a:endParaRPr lang="en-US" sz="3600" dirty="0"/>
          </a:p>
        </p:txBody>
      </p:sp>
      <p:sp>
        <p:nvSpPr>
          <p:cNvPr id="8" name="TextBox 7"/>
          <p:cNvSpPr txBox="1"/>
          <p:nvPr/>
        </p:nvSpPr>
        <p:spPr>
          <a:xfrm>
            <a:off x="176673" y="2794034"/>
            <a:ext cx="2857929"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The United States experienced its third-warmest October on record, and warmth has continued through the first third of November.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00"/>
                </a:solidFill>
                <a:effectLst/>
                <a:uLnTx/>
                <a:uFillTx/>
                <a:latin typeface="Calibri" panose="020F0502020204030204"/>
                <a:ea typeface="+mn-ea"/>
                <a:cs typeface="+mn-cs"/>
              </a:rPr>
              <a:t>[This fall has been so warm, some cities are setting records for latest first freeze] </a:t>
            </a: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0" name="TextBox 9"/>
          <p:cNvSpPr txBox="1"/>
          <p:nvPr/>
        </p:nvSpPr>
        <p:spPr>
          <a:xfrm>
            <a:off x="3308577" y="5934114"/>
            <a:ext cx="549670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Temperature difference from normal over the Northern Hemisphere, Nov. 10, 2016. (Climate Reanalyzer, Climate Change Institute, University of Maine, USA.)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8481" y="292318"/>
            <a:ext cx="5445951" cy="5611091"/>
          </a:xfrm>
          <a:prstGeom prst="rect">
            <a:avLst/>
          </a:prstGeom>
        </p:spPr>
      </p:pic>
      <p:sp>
        <p:nvSpPr>
          <p:cNvPr id="4" name="Rectangle 3"/>
          <p:cNvSpPr/>
          <p:nvPr/>
        </p:nvSpPr>
        <p:spPr>
          <a:xfrm>
            <a:off x="6553200" y="173614"/>
            <a:ext cx="2362200" cy="5883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626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846852"/>
            <a:ext cx="6233275" cy="4683760"/>
          </a:xfrm>
          <a:prstGeom prst="rect">
            <a:avLst/>
          </a:prstGeom>
        </p:spPr>
      </p:pic>
      <p:sp>
        <p:nvSpPr>
          <p:cNvPr id="2" name="Title 1"/>
          <p:cNvSpPr>
            <a:spLocks noGrp="1"/>
          </p:cNvSpPr>
          <p:nvPr>
            <p:ph type="title"/>
          </p:nvPr>
        </p:nvSpPr>
        <p:spPr>
          <a:xfrm>
            <a:off x="0" y="846852"/>
            <a:ext cx="3285367" cy="4334748"/>
          </a:xfrm>
          <a:solidFill>
            <a:schemeClr val="accent1">
              <a:lumMod val="50000"/>
            </a:schemeClr>
          </a:solidFill>
        </p:spPr>
        <p:txBody>
          <a:bodyPr>
            <a:normAutofit fontScale="90000"/>
          </a:bodyPr>
          <a:lstStyle/>
          <a:p>
            <a:r>
              <a:rPr lang="en-US" sz="3100" b="1" dirty="0">
                <a:solidFill>
                  <a:srgbClr val="FFFF00"/>
                </a:solidFill>
              </a:rPr>
              <a:t>There has never been a hotter February day in Denver, Colorado Springs or Pueblo </a:t>
            </a:r>
            <a:br>
              <a:rPr lang="en-US" sz="2400" b="1" dirty="0">
                <a:solidFill>
                  <a:srgbClr val="FFFF00"/>
                </a:solidFill>
              </a:rPr>
            </a:br>
            <a:br>
              <a:rPr lang="en-US" sz="2400" b="1" dirty="0">
                <a:solidFill>
                  <a:srgbClr val="FFFF00"/>
                </a:solidFill>
              </a:rPr>
            </a:br>
            <a:r>
              <a:rPr lang="en-US" sz="2400" b="1" dirty="0">
                <a:solidFill>
                  <a:srgbClr val="FFFF00"/>
                </a:solidFill>
              </a:rPr>
              <a:t>The temperature reached </a:t>
            </a:r>
            <a:r>
              <a:rPr lang="en-US" sz="2400" b="1" u="sng" dirty="0">
                <a:solidFill>
                  <a:srgbClr val="FFFF00"/>
                </a:solidFill>
              </a:rPr>
              <a:t>80 degrees </a:t>
            </a:r>
            <a:r>
              <a:rPr lang="en-US" sz="2400" b="1" dirty="0">
                <a:solidFill>
                  <a:srgbClr val="FFFF00"/>
                </a:solidFill>
              </a:rPr>
              <a:t>— yes, seriously — at </a:t>
            </a:r>
            <a:r>
              <a:rPr lang="en-US" sz="2400" b="1" u="sng" dirty="0">
                <a:solidFill>
                  <a:srgbClr val="FFFF00"/>
                </a:solidFill>
              </a:rPr>
              <a:t>Denver International Airport</a:t>
            </a:r>
            <a:br>
              <a:rPr lang="en-US" sz="2400" b="1" dirty="0">
                <a:solidFill>
                  <a:srgbClr val="FFFF00"/>
                </a:solidFill>
              </a:rPr>
            </a:br>
            <a:br>
              <a:rPr lang="en-US" sz="2400" b="1" dirty="0">
                <a:solidFill>
                  <a:srgbClr val="FFFF00"/>
                </a:solidFill>
              </a:rPr>
            </a:br>
            <a:r>
              <a:rPr lang="en-US" sz="2200" b="1" dirty="0">
                <a:solidFill>
                  <a:srgbClr val="FFFF00"/>
                </a:solidFill>
              </a:rPr>
              <a:t>Denver Post 17 Feb 2017</a:t>
            </a:r>
          </a:p>
        </p:txBody>
      </p:sp>
    </p:spTree>
    <p:extLst>
      <p:ext uri="{BB962C8B-B14F-4D97-AF65-F5344CB8AC3E}">
        <p14:creationId xmlns:p14="http://schemas.microsoft.com/office/powerpoint/2010/main" val="2578165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2-22 at 11.38.14 AM.png"/>
          <p:cNvPicPr>
            <a:picLocks noChangeAspect="1"/>
          </p:cNvPicPr>
          <p:nvPr/>
        </p:nvPicPr>
        <p:blipFill>
          <a:blip r:embed="rId2"/>
          <a:stretch>
            <a:fillRect/>
          </a:stretch>
        </p:blipFill>
        <p:spPr>
          <a:xfrm>
            <a:off x="831381" y="1338439"/>
            <a:ext cx="7599009" cy="4309886"/>
          </a:xfrm>
          <a:prstGeom prst="rect">
            <a:avLst/>
          </a:prstGeom>
        </p:spPr>
      </p:pic>
      <p:sp>
        <p:nvSpPr>
          <p:cNvPr id="2" name="Title 1"/>
          <p:cNvSpPr>
            <a:spLocks noGrp="1"/>
          </p:cNvSpPr>
          <p:nvPr>
            <p:ph type="title"/>
          </p:nvPr>
        </p:nvSpPr>
        <p:spPr>
          <a:xfrm>
            <a:off x="3119041" y="955059"/>
            <a:ext cx="3835004" cy="383381"/>
          </a:xfrm>
        </p:spPr>
        <p:txBody>
          <a:bodyPr>
            <a:normAutofit fontScale="90000"/>
          </a:bodyPr>
          <a:lstStyle/>
          <a:p>
            <a:r>
              <a:rPr lang="en-US" sz="1800" b="1" dirty="0">
                <a:solidFill>
                  <a:srgbClr val="0092D2"/>
                </a:solidFill>
              </a:rPr>
              <a:t>Nasa Climate Change Website: January 2017</a:t>
            </a:r>
          </a:p>
        </p:txBody>
      </p:sp>
      <p:sp>
        <p:nvSpPr>
          <p:cNvPr id="5" name="Rectangle 4"/>
          <p:cNvSpPr/>
          <p:nvPr/>
        </p:nvSpPr>
        <p:spPr>
          <a:xfrm>
            <a:off x="6954044" y="5648325"/>
            <a:ext cx="1903598" cy="300082"/>
          </a:xfrm>
          <a:prstGeom prst="rect">
            <a:avLst/>
          </a:prstGeom>
        </p:spPr>
        <p:txBody>
          <a:bodyPr wrap="none">
            <a:spAutoFit/>
          </a:bodyPr>
          <a:lstStyle/>
          <a:p>
            <a:r>
              <a:rPr lang="en-US" sz="1350" u="sng" dirty="0">
                <a:hlinkClick r:id="rId3"/>
              </a:rPr>
              <a:t>http://climate.nasa.gov/</a:t>
            </a:r>
            <a:endParaRPr lang="en-US" sz="1350" dirty="0"/>
          </a:p>
        </p:txBody>
      </p:sp>
    </p:spTree>
    <p:extLst>
      <p:ext uri="{BB962C8B-B14F-4D97-AF65-F5344CB8AC3E}">
        <p14:creationId xmlns:p14="http://schemas.microsoft.com/office/powerpoint/2010/main" val="1897222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600200" y="112713"/>
            <a:ext cx="5648325" cy="1304925"/>
          </a:xfrm>
          <a:prstGeom prst="rect">
            <a:avLst/>
          </a:prstGeom>
        </p:spPr>
      </p:pic>
      <p:pic>
        <p:nvPicPr>
          <p:cNvPr id="5" name="Picture 4"/>
          <p:cNvPicPr>
            <a:picLocks noChangeAspect="1"/>
          </p:cNvPicPr>
          <p:nvPr/>
        </p:nvPicPr>
        <p:blipFill>
          <a:blip r:embed="rId3"/>
          <a:stretch>
            <a:fillRect/>
          </a:stretch>
        </p:blipFill>
        <p:spPr>
          <a:xfrm>
            <a:off x="235284" y="1545273"/>
            <a:ext cx="2729832" cy="2038478"/>
          </a:xfrm>
          <a:prstGeom prst="rect">
            <a:avLst/>
          </a:prstGeom>
        </p:spPr>
      </p:pic>
      <p:sp>
        <p:nvSpPr>
          <p:cNvPr id="7" name="Rectangle 6"/>
          <p:cNvSpPr/>
          <p:nvPr/>
        </p:nvSpPr>
        <p:spPr>
          <a:xfrm>
            <a:off x="271579" y="3681649"/>
            <a:ext cx="6019800" cy="1200329"/>
          </a:xfrm>
          <a:prstGeom prst="rect">
            <a:avLst/>
          </a:prstGeom>
        </p:spPr>
        <p:txBody>
          <a:bodyPr wrap="square">
            <a:spAutoFit/>
          </a:bodyPr>
          <a:lstStyle/>
          <a:p>
            <a:r>
              <a:rPr lang="en-US" dirty="0">
                <a:solidFill>
                  <a:srgbClr val="002060"/>
                </a:solidFill>
                <a:latin typeface="Segoe UI" panose="020B0502040204020203" pitchFamily="34" charset="0"/>
              </a:rPr>
              <a:t>she wrestles with the question that’s been bothering her all week: </a:t>
            </a:r>
            <a:r>
              <a:rPr lang="en-US" b="1" dirty="0">
                <a:solidFill>
                  <a:srgbClr val="002060"/>
                </a:solidFill>
                <a:highlight>
                  <a:srgbClr val="FFFF00"/>
                </a:highlight>
                <a:latin typeface="Segoe UI" panose="020B0502040204020203" pitchFamily="34" charset="0"/>
              </a:rPr>
              <a:t>How humans can know that potentially ruinous climate change is happening yet balk at trying to stop it</a:t>
            </a:r>
            <a:r>
              <a:rPr lang="en-US" b="1" dirty="0">
                <a:solidFill>
                  <a:srgbClr val="002060"/>
                </a:solidFill>
                <a:latin typeface="Segoe UI" panose="020B0502040204020203" pitchFamily="34" charset="0"/>
              </a:rPr>
              <a:t>.</a:t>
            </a:r>
            <a:endParaRPr lang="en-US" dirty="0">
              <a:solidFill>
                <a:srgbClr val="002060"/>
              </a:solidFill>
            </a:endParaRPr>
          </a:p>
        </p:txBody>
      </p:sp>
      <p:sp>
        <p:nvSpPr>
          <p:cNvPr id="8" name="Rectangle 7"/>
          <p:cNvSpPr/>
          <p:nvPr/>
        </p:nvSpPr>
        <p:spPr>
          <a:xfrm>
            <a:off x="211123" y="4979876"/>
            <a:ext cx="8680116" cy="1323439"/>
          </a:xfrm>
          <a:prstGeom prst="rect">
            <a:avLst/>
          </a:prstGeom>
        </p:spPr>
        <p:txBody>
          <a:bodyPr wrap="square">
            <a:spAutoFit/>
          </a:bodyPr>
          <a:lstStyle/>
          <a:p>
            <a:r>
              <a:rPr lang="en-US" sz="1600" b="1" dirty="0">
                <a:solidFill>
                  <a:srgbClr val="4A4949"/>
                </a:solidFill>
                <a:latin typeface="Segoe UI" panose="020B0502040204020203" pitchFamily="34" charset="0"/>
              </a:rPr>
              <a:t>“</a:t>
            </a:r>
            <a:r>
              <a:rPr lang="en-US" sz="1600" dirty="0">
                <a:solidFill>
                  <a:srgbClr val="4A4949"/>
                </a:solidFill>
                <a:latin typeface="Segoe UI" panose="020B0502040204020203" pitchFamily="34" charset="0"/>
              </a:rPr>
              <a:t>We understand we are sealing our own fate. We can see it happening,” Morse said with fat, wet snowflakes pelting her face. “And we mostly know how to solve it. We know what is producing emissions and we know what we have to do.”</a:t>
            </a:r>
          </a:p>
          <a:p>
            <a:r>
              <a:rPr lang="en-US" sz="1600" b="1" dirty="0">
                <a:solidFill>
                  <a:srgbClr val="4A4949"/>
                </a:solidFill>
                <a:latin typeface="Segoe UI" panose="020B0502040204020203" pitchFamily="34" charset="0"/>
              </a:rPr>
              <a:t>“</a:t>
            </a:r>
            <a:r>
              <a:rPr lang="en-US" sz="1600" b="1" dirty="0">
                <a:solidFill>
                  <a:srgbClr val="4A4949"/>
                </a:solidFill>
                <a:highlight>
                  <a:srgbClr val="FFFF00"/>
                </a:highlight>
                <a:latin typeface="Segoe UI" panose="020B0502040204020203" pitchFamily="34" charset="0"/>
              </a:rPr>
              <a:t>Part of it is that everyone is so busy living their lives day to day. And we don’t have a good system in place for solving global problems. This is a global problem,” </a:t>
            </a:r>
            <a:r>
              <a:rPr lang="en-US" sz="1600" b="1" dirty="0">
                <a:solidFill>
                  <a:srgbClr val="4A4949"/>
                </a:solidFill>
                <a:latin typeface="Segoe UI" panose="020B0502040204020203" pitchFamily="34" charset="0"/>
              </a:rPr>
              <a:t>she said.</a:t>
            </a:r>
            <a:endParaRPr lang="en-US" sz="1600" b="1" i="0" dirty="0">
              <a:solidFill>
                <a:srgbClr val="4A4949"/>
              </a:solidFill>
              <a:effectLst/>
              <a:latin typeface="Segoe UI" panose="020B0502040204020203" pitchFamily="34" charset="0"/>
            </a:endParaRPr>
          </a:p>
        </p:txBody>
      </p:sp>
      <p:sp>
        <p:nvSpPr>
          <p:cNvPr id="3" name="TextBox 2"/>
          <p:cNvSpPr txBox="1"/>
          <p:nvPr/>
        </p:nvSpPr>
        <p:spPr>
          <a:xfrm>
            <a:off x="3281479" y="1830642"/>
            <a:ext cx="5410200" cy="1384995"/>
          </a:xfrm>
          <a:prstGeom prst="rect">
            <a:avLst/>
          </a:prstGeom>
          <a:noFill/>
        </p:spPr>
        <p:txBody>
          <a:bodyPr wrap="square" rtlCol="0">
            <a:spAutoFit/>
          </a:bodyPr>
          <a:lstStyle/>
          <a:p>
            <a:r>
              <a:rPr lang="en-US" sz="2800" b="1" dirty="0"/>
              <a:t>Niwot Ridge: A NOAA Scientist, Jen Morse, collects CO2 flasks; measurements reached 413 ppm</a:t>
            </a:r>
          </a:p>
        </p:txBody>
      </p:sp>
      <p:sp>
        <p:nvSpPr>
          <p:cNvPr id="9" name="Rectangle 8"/>
          <p:cNvSpPr/>
          <p:nvPr/>
        </p:nvSpPr>
        <p:spPr>
          <a:xfrm>
            <a:off x="0" y="6376977"/>
            <a:ext cx="9067800" cy="369332"/>
          </a:xfrm>
          <a:prstGeom prst="rect">
            <a:avLst/>
          </a:prstGeom>
        </p:spPr>
        <p:txBody>
          <a:bodyPr wrap="square">
            <a:spAutoFit/>
          </a:bodyPr>
          <a:lstStyle/>
          <a:p>
            <a:r>
              <a:rPr lang="en-US" dirty="0">
                <a:hlinkClick r:id="rId4"/>
              </a:rPr>
              <a:t>http://www.denverpost.com/2017/04/03/measuring-climate-change-in-the-rockies/</a:t>
            </a:r>
            <a:r>
              <a:rPr lang="en-US" dirty="0"/>
              <a:t> </a:t>
            </a:r>
          </a:p>
        </p:txBody>
      </p:sp>
    </p:spTree>
    <p:extLst>
      <p:ext uri="{BB962C8B-B14F-4D97-AF65-F5344CB8AC3E}">
        <p14:creationId xmlns:p14="http://schemas.microsoft.com/office/powerpoint/2010/main" val="1382879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525123"/>
            <a:ext cx="9143999" cy="4363808"/>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362200" y="1828800"/>
            <a:ext cx="4827010" cy="1569660"/>
          </a:xfrm>
          <a:prstGeom prst="rect">
            <a:avLst/>
          </a:prstGeom>
          <a:noFill/>
        </p:spPr>
        <p:txBody>
          <a:bodyPr wrap="square" rtlCol="0">
            <a:spAutoFit/>
          </a:bodyPr>
          <a:lstStyle/>
          <a:p>
            <a:pPr algn="ctr"/>
            <a:r>
              <a:rPr lang="en-US" sz="3200" b="1" i="1" dirty="0">
                <a:solidFill>
                  <a:schemeClr val="accent1">
                    <a:lumMod val="50000"/>
                  </a:schemeClr>
                </a:solidFill>
                <a:latin typeface="Lucida Fax" panose="02060602050505020204" pitchFamily="18" charset="0"/>
              </a:rPr>
              <a:t>Global warming: </a:t>
            </a:r>
          </a:p>
          <a:p>
            <a:pPr algn="ctr"/>
            <a:endParaRPr lang="en-US" sz="3200" b="1" i="1" dirty="0">
              <a:solidFill>
                <a:schemeClr val="accent1">
                  <a:lumMod val="50000"/>
                </a:schemeClr>
              </a:solidFill>
              <a:latin typeface="Lucida Fax" panose="02060602050505020204" pitchFamily="18" charset="0"/>
            </a:endParaRPr>
          </a:p>
          <a:p>
            <a:pPr algn="ctr"/>
            <a:r>
              <a:rPr lang="en-US" sz="3200" b="1" i="1" dirty="0">
                <a:solidFill>
                  <a:schemeClr val="accent1">
                    <a:lumMod val="50000"/>
                  </a:schemeClr>
                </a:solidFill>
                <a:latin typeface="Lucida Fax" panose="02060602050505020204" pitchFamily="18" charset="0"/>
              </a:rPr>
              <a:t>The Consequences</a:t>
            </a:r>
          </a:p>
        </p:txBody>
      </p:sp>
      <p:sp>
        <p:nvSpPr>
          <p:cNvPr id="8" name="TextBox 7"/>
          <p:cNvSpPr txBox="1"/>
          <p:nvPr/>
        </p:nvSpPr>
        <p:spPr>
          <a:xfrm>
            <a:off x="2590195" y="566155"/>
            <a:ext cx="4052455"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Adapting to our Changing Climate</a:t>
            </a:r>
            <a:endParaRPr lang="en-US" sz="1091" b="1" i="1" dirty="0">
              <a:solidFill>
                <a:srgbClr val="0070C0"/>
              </a:solidFill>
              <a:latin typeface="Lucida Fax" panose="02060602050505020204" pitchFamily="18" charset="0"/>
            </a:endParaRP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3" name="Rectangle 2"/>
          <p:cNvSpPr/>
          <p:nvPr/>
        </p:nvSpPr>
        <p:spPr>
          <a:xfrm>
            <a:off x="-8289" y="3761158"/>
            <a:ext cx="9144000" cy="523220"/>
          </a:xfrm>
          <a:prstGeom prst="rect">
            <a:avLst/>
          </a:prstGeom>
        </p:spPr>
        <p:txBody>
          <a:bodyPr wrap="square">
            <a:spAutoFit/>
          </a:bodyPr>
          <a:lstStyle/>
          <a:p>
            <a:pPr marL="571500" indent="-571500" algn="ctr">
              <a:buFont typeface="+mj-lt"/>
              <a:buAutoNum type="romanLcPeriod" startAt="2"/>
            </a:pPr>
            <a:r>
              <a:rPr lang="en-US" sz="2800" b="1" dirty="0">
                <a:latin typeface="Lucida Fax" panose="02060602050505020204" pitchFamily="18" charset="0"/>
              </a:rPr>
              <a:t>Ice &amp; Glacial Melting</a:t>
            </a:r>
          </a:p>
        </p:txBody>
      </p:sp>
    </p:spTree>
    <p:extLst>
      <p:ext uri="{BB962C8B-B14F-4D97-AF65-F5344CB8AC3E}">
        <p14:creationId xmlns:p14="http://schemas.microsoft.com/office/powerpoint/2010/main" val="558761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808567" y="5304586"/>
            <a:ext cx="2441864" cy="152718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0"/>
            <a:ext cx="9144000" cy="6165307"/>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545772" y="1372086"/>
            <a:ext cx="4052455" cy="523220"/>
          </a:xfrm>
          <a:prstGeom prst="rect">
            <a:avLst/>
          </a:prstGeom>
          <a:noFill/>
        </p:spPr>
        <p:txBody>
          <a:bodyPr wrap="square" rtlCol="0">
            <a:spAutoFit/>
          </a:bodyPr>
          <a:lstStyle/>
          <a:p>
            <a:pPr algn="ctr"/>
            <a:r>
              <a:rPr lang="en-US" sz="2800" b="1" i="1" dirty="0">
                <a:solidFill>
                  <a:schemeClr val="accent1">
                    <a:lumMod val="50000"/>
                  </a:schemeClr>
                </a:solidFill>
                <a:latin typeface="Lucida Fax" panose="02060602050505020204" pitchFamily="18" charset="0"/>
              </a:rPr>
              <a:t>OUTLINE (cont.)</a:t>
            </a:r>
          </a:p>
        </p:txBody>
      </p:sp>
      <p:sp>
        <p:nvSpPr>
          <p:cNvPr id="5" name="TextBox 4"/>
          <p:cNvSpPr txBox="1"/>
          <p:nvPr/>
        </p:nvSpPr>
        <p:spPr>
          <a:xfrm>
            <a:off x="6626" y="1860581"/>
            <a:ext cx="9152288" cy="4401205"/>
          </a:xfrm>
          <a:prstGeom prst="rect">
            <a:avLst/>
          </a:prstGeom>
          <a:noFill/>
        </p:spPr>
        <p:txBody>
          <a:bodyPr wrap="square" rtlCol="0">
            <a:spAutoFit/>
          </a:bodyPr>
          <a:lstStyle/>
          <a:p>
            <a:r>
              <a:rPr lang="en-US" sz="2800" b="1" dirty="0">
                <a:latin typeface="Lucida Fax" panose="02060602050505020204" pitchFamily="18" charset="0"/>
              </a:rPr>
              <a:t>Part 2: Solutions:</a:t>
            </a:r>
          </a:p>
          <a:p>
            <a:endParaRPr lang="en-US" sz="2800" b="1" dirty="0">
              <a:latin typeface="Lucida Fax" panose="02060602050505020204" pitchFamily="18" charset="0"/>
            </a:endParaRPr>
          </a:p>
          <a:p>
            <a:pPr marL="342900" indent="-342900">
              <a:buFont typeface="Arial" panose="020B0604020202020204" pitchFamily="34" charset="0"/>
              <a:buChar char="•"/>
            </a:pPr>
            <a:r>
              <a:rPr lang="en-US" sz="2800" b="1" dirty="0">
                <a:latin typeface="Lucida Fax" panose="02060602050505020204" pitchFamily="18" charset="0"/>
              </a:rPr>
              <a:t>Overcome our Inertia and Apathy</a:t>
            </a:r>
          </a:p>
          <a:p>
            <a:pPr marL="342900" indent="-342900">
              <a:buFont typeface="Arial" panose="020B0604020202020204" pitchFamily="34" charset="0"/>
              <a:buChar char="•"/>
            </a:pPr>
            <a:endParaRPr lang="en-US" sz="2800" b="1" dirty="0">
              <a:latin typeface="Lucida Fax" panose="02060602050505020204" pitchFamily="18" charset="0"/>
            </a:endParaRPr>
          </a:p>
          <a:p>
            <a:pPr marL="971550" lvl="1" indent="-514350">
              <a:buFont typeface="+mj-lt"/>
              <a:buAutoNum type="alphaUcPeriod"/>
            </a:pPr>
            <a:r>
              <a:rPr lang="en-US" sz="2800" b="1" dirty="0">
                <a:latin typeface="Lucida Fax" panose="02060602050505020204" pitchFamily="18" charset="0"/>
              </a:rPr>
              <a:t> Reduce Carbon Emissions in Electric Generation, Transportation and in Heating</a:t>
            </a:r>
          </a:p>
          <a:p>
            <a:pPr marL="800100" lvl="1" indent="-342900">
              <a:buFont typeface="+mj-lt"/>
              <a:buAutoNum type="alphaUcPeriod"/>
            </a:pPr>
            <a:r>
              <a:rPr lang="en-US" sz="2800" b="1" dirty="0">
                <a:latin typeface="Lucida Fax" panose="02060602050505020204" pitchFamily="18" charset="0"/>
              </a:rPr>
              <a:t> Carbon Dioxide Removal (CDR); Negative Emission Technology (NET); Greenhouse Gas Removal (GGR)</a:t>
            </a: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16" name="TextBox 15"/>
          <p:cNvSpPr txBox="1"/>
          <p:nvPr/>
        </p:nvSpPr>
        <p:spPr>
          <a:xfrm>
            <a:off x="-152400" y="88530"/>
            <a:ext cx="915228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i="1" dirty="0">
                <a:solidFill>
                  <a:srgbClr val="0070C0"/>
                </a:solidFill>
                <a:latin typeface="Lucida Fax" panose="02060602050505020204" pitchFamily="18" charset="0"/>
              </a:rPr>
              <a:t>Mitigating &amp; Adapting to our Changing Climate</a:t>
            </a:r>
          </a:p>
        </p:txBody>
      </p:sp>
    </p:spTree>
    <p:extLst>
      <p:ext uri="{BB962C8B-B14F-4D97-AF65-F5344CB8AC3E}">
        <p14:creationId xmlns:p14="http://schemas.microsoft.com/office/powerpoint/2010/main" val="4232634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6113823"/>
            <a:ext cx="7010400" cy="646331"/>
          </a:xfrm>
          <a:prstGeom prst="rect">
            <a:avLst/>
          </a:prstGeom>
          <a:noFill/>
        </p:spPr>
        <p:txBody>
          <a:bodyPr wrap="square" rtlCol="0">
            <a:spAutoFit/>
          </a:bodyPr>
          <a:lstStyle/>
          <a:p>
            <a:r>
              <a:rPr lang="en-US" dirty="0"/>
              <a:t>For more see: </a:t>
            </a:r>
            <a:r>
              <a:rPr lang="en-US" dirty="0">
                <a:hlinkClick r:id="rId3"/>
              </a:rPr>
              <a:t>http://www.skepticalscience.com/melting-ice-global-warming.htm</a:t>
            </a:r>
            <a:r>
              <a:rPr lang="en-US" dirty="0"/>
              <a:t> </a:t>
            </a:r>
          </a:p>
        </p:txBody>
      </p:sp>
      <p:sp>
        <p:nvSpPr>
          <p:cNvPr id="5" name="Rectangle 4"/>
          <p:cNvSpPr/>
          <p:nvPr/>
        </p:nvSpPr>
        <p:spPr>
          <a:xfrm>
            <a:off x="7858125" y="6099535"/>
            <a:ext cx="1314450" cy="553998"/>
          </a:xfrm>
          <a:prstGeom prst="rect">
            <a:avLst/>
          </a:prstGeom>
        </p:spPr>
        <p:txBody>
          <a:bodyPr wrap="square">
            <a:spAutoFit/>
          </a:bodyPr>
          <a:lstStyle/>
          <a:p>
            <a:r>
              <a:rPr lang="en-US" sz="1000" dirty="0"/>
              <a:t>http://nsidc.org/arcticseaicenews/2016/06/</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4228"/>
            <a:ext cx="7753350" cy="5987736"/>
          </a:xfrm>
          <a:prstGeom prst="rect">
            <a:avLst/>
          </a:prstGeom>
        </p:spPr>
      </p:pic>
    </p:spTree>
    <p:extLst>
      <p:ext uri="{BB962C8B-B14F-4D97-AF65-F5344CB8AC3E}">
        <p14:creationId xmlns:p14="http://schemas.microsoft.com/office/powerpoint/2010/main" val="4044355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sz="3600" b="1" dirty="0"/>
              <a:t>12. ARCTIC ICE vs. ANTARCTIC SEA ICE</a:t>
            </a:r>
            <a:endParaRPr lang="en-US" sz="1600" b="1" dirty="0"/>
          </a:p>
        </p:txBody>
      </p:sp>
      <p:sp>
        <p:nvSpPr>
          <p:cNvPr id="3" name="Content Placeholder 2"/>
          <p:cNvSpPr>
            <a:spLocks noGrp="1"/>
          </p:cNvSpPr>
          <p:nvPr>
            <p:ph idx="1"/>
          </p:nvPr>
        </p:nvSpPr>
        <p:spPr>
          <a:xfrm>
            <a:off x="0" y="1447800"/>
            <a:ext cx="9144000" cy="2362200"/>
          </a:xfrm>
        </p:spPr>
        <p:txBody>
          <a:bodyPr/>
          <a:lstStyle/>
          <a:p>
            <a:r>
              <a:rPr lang="en-US" dirty="0"/>
              <a:t>Ans. More moisture in air around Antarctica (AA) to nucleate sea ice</a:t>
            </a:r>
          </a:p>
          <a:p>
            <a:r>
              <a:rPr lang="en-US" dirty="0"/>
              <a:t>Despite &gt; AA is does not compensate for Arctic loss</a:t>
            </a:r>
          </a:p>
        </p:txBody>
      </p:sp>
      <p:sp>
        <p:nvSpPr>
          <p:cNvPr id="6" name="Rectangle 5"/>
          <p:cNvSpPr/>
          <p:nvPr/>
        </p:nvSpPr>
        <p:spPr>
          <a:xfrm>
            <a:off x="6893867" y="5943600"/>
            <a:ext cx="2250133" cy="646331"/>
          </a:xfrm>
          <a:prstGeom prst="rect">
            <a:avLst/>
          </a:prstGeom>
        </p:spPr>
        <p:txBody>
          <a:bodyPr wrap="square">
            <a:spAutoFit/>
          </a:bodyPr>
          <a:lstStyle/>
          <a:p>
            <a:r>
              <a:rPr lang="en-US" dirty="0"/>
              <a:t>http://nsidc.org/arcticseaicenews/2015/</a:t>
            </a:r>
          </a:p>
        </p:txBody>
      </p:sp>
      <p:pic>
        <p:nvPicPr>
          <p:cNvPr id="7" name="Picture 6"/>
          <p:cNvPicPr>
            <a:picLocks noChangeAspect="1"/>
          </p:cNvPicPr>
          <p:nvPr/>
        </p:nvPicPr>
        <p:blipFill>
          <a:blip r:embed="rId2"/>
          <a:stretch>
            <a:fillRect/>
          </a:stretch>
        </p:blipFill>
        <p:spPr>
          <a:xfrm>
            <a:off x="19050" y="3120330"/>
            <a:ext cx="6324600" cy="3737670"/>
          </a:xfrm>
          <a:prstGeom prst="rect">
            <a:avLst/>
          </a:prstGeom>
        </p:spPr>
      </p:pic>
      <p:sp>
        <p:nvSpPr>
          <p:cNvPr id="8" name="TextBox 7"/>
          <p:cNvSpPr txBox="1"/>
          <p:nvPr/>
        </p:nvSpPr>
        <p:spPr>
          <a:xfrm>
            <a:off x="7153275" y="4292024"/>
            <a:ext cx="1219200" cy="584775"/>
          </a:xfrm>
          <a:prstGeom prst="rect">
            <a:avLst/>
          </a:prstGeom>
          <a:noFill/>
        </p:spPr>
        <p:txBody>
          <a:bodyPr wrap="square" rtlCol="0">
            <a:spAutoFit/>
          </a:bodyPr>
          <a:lstStyle/>
          <a:p>
            <a:r>
              <a:rPr lang="en-US" sz="3200" b="1" dirty="0">
                <a:solidFill>
                  <a:srgbClr val="FF0000"/>
                </a:solidFill>
              </a:rPr>
              <a:t>2015</a:t>
            </a:r>
          </a:p>
        </p:txBody>
      </p:sp>
    </p:spTree>
    <p:extLst>
      <p:ext uri="{BB962C8B-B14F-4D97-AF65-F5344CB8AC3E}">
        <p14:creationId xmlns:p14="http://schemas.microsoft.com/office/powerpoint/2010/main" val="2574228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5010" y="1494457"/>
            <a:ext cx="5133975" cy="5363543"/>
          </a:xfrm>
          <a:prstGeom prst="rect">
            <a:avLst/>
          </a:prstGeom>
        </p:spPr>
      </p:pic>
      <p:grpSp>
        <p:nvGrpSpPr>
          <p:cNvPr id="15" name="Group 14"/>
          <p:cNvGrpSpPr/>
          <p:nvPr/>
        </p:nvGrpSpPr>
        <p:grpSpPr>
          <a:xfrm>
            <a:off x="1958973" y="2501964"/>
            <a:ext cx="5226047" cy="3922896"/>
            <a:chOff x="869953" y="1001378"/>
            <a:chExt cx="7404094" cy="5798380"/>
          </a:xfrm>
        </p:grpSpPr>
        <p:pic>
          <p:nvPicPr>
            <p:cNvPr id="16" name="Picture 2" descr="http://digital.olivesoftware.com/Olive/ODN/DenverPost/get/TDP-2017-04-05/image.ashx?kind=block&amp;href=TDP%2F2017%2F04%2F05&amp;id=Pc0190300&amp;ext=.jpg&amp;ts=201704051049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53" y="1001378"/>
              <a:ext cx="7404094" cy="28377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http://digital.olivesoftware.com/Olive/ODN/DenverPost/get/TDP-2017-04-05/image.ashx?kind=block&amp;href=TDP%2F2017%2F04%2F05&amp;id=Pc0190400&amp;ext=.jpg&amp;ts=201704051049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973" y="3951454"/>
              <a:ext cx="7396073" cy="284830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457199" y="152400"/>
            <a:ext cx="8229600" cy="838200"/>
          </a:xfrm>
        </p:spPr>
        <p:txBody>
          <a:bodyPr/>
          <a:lstStyle/>
          <a:p>
            <a:r>
              <a:rPr lang="en-US" dirty="0"/>
              <a:t>Evidence</a:t>
            </a:r>
          </a:p>
        </p:txBody>
      </p:sp>
      <p:sp>
        <p:nvSpPr>
          <p:cNvPr id="5" name="Rectangle 4"/>
          <p:cNvSpPr/>
          <p:nvPr/>
        </p:nvSpPr>
        <p:spPr>
          <a:xfrm>
            <a:off x="76199" y="838200"/>
            <a:ext cx="8991598" cy="584775"/>
          </a:xfrm>
          <a:prstGeom prst="rect">
            <a:avLst/>
          </a:prstGeom>
        </p:spPr>
        <p:txBody>
          <a:bodyPr wrap="square">
            <a:spAutoFit/>
          </a:bodyPr>
          <a:lstStyle/>
          <a:p>
            <a:pPr algn="ctr"/>
            <a:r>
              <a:rPr lang="en-US" sz="3200" b="1" dirty="0"/>
              <a:t>Wednesday, Denver Post 4/5/2017</a:t>
            </a:r>
          </a:p>
        </p:txBody>
      </p:sp>
      <p:sp>
        <p:nvSpPr>
          <p:cNvPr id="3" name="TextBox 2"/>
          <p:cNvSpPr txBox="1"/>
          <p:nvPr/>
        </p:nvSpPr>
        <p:spPr>
          <a:xfrm>
            <a:off x="5181600" y="2430640"/>
            <a:ext cx="762000" cy="400110"/>
          </a:xfrm>
          <a:prstGeom prst="rect">
            <a:avLst/>
          </a:prstGeom>
          <a:noFill/>
        </p:spPr>
        <p:txBody>
          <a:bodyPr wrap="square" rtlCol="0">
            <a:spAutoFit/>
          </a:bodyPr>
          <a:lstStyle/>
          <a:p>
            <a:r>
              <a:rPr lang="en-US" sz="2000" b="1" dirty="0"/>
              <a:t>2015</a:t>
            </a:r>
          </a:p>
        </p:txBody>
      </p:sp>
      <p:sp>
        <p:nvSpPr>
          <p:cNvPr id="6" name="TextBox 5"/>
          <p:cNvSpPr txBox="1"/>
          <p:nvPr/>
        </p:nvSpPr>
        <p:spPr>
          <a:xfrm>
            <a:off x="2895600" y="2405270"/>
            <a:ext cx="762000" cy="400110"/>
          </a:xfrm>
          <a:prstGeom prst="rect">
            <a:avLst/>
          </a:prstGeom>
          <a:noFill/>
        </p:spPr>
        <p:txBody>
          <a:bodyPr wrap="square" rtlCol="0">
            <a:spAutoFit/>
          </a:bodyPr>
          <a:lstStyle/>
          <a:p>
            <a:r>
              <a:rPr lang="en-US" sz="2000" b="1" dirty="0"/>
              <a:t>2006</a:t>
            </a:r>
          </a:p>
        </p:txBody>
      </p:sp>
      <p:sp>
        <p:nvSpPr>
          <p:cNvPr id="8" name="TextBox 7"/>
          <p:cNvSpPr txBox="1"/>
          <p:nvPr/>
        </p:nvSpPr>
        <p:spPr>
          <a:xfrm>
            <a:off x="2743200" y="4648200"/>
            <a:ext cx="762000" cy="400110"/>
          </a:xfrm>
          <a:prstGeom prst="rect">
            <a:avLst/>
          </a:prstGeom>
          <a:noFill/>
        </p:spPr>
        <p:txBody>
          <a:bodyPr wrap="square" rtlCol="0">
            <a:spAutoFit/>
          </a:bodyPr>
          <a:lstStyle/>
          <a:p>
            <a:r>
              <a:rPr lang="en-US" sz="2000" b="1" dirty="0"/>
              <a:t>2007</a:t>
            </a:r>
          </a:p>
        </p:txBody>
      </p:sp>
      <p:sp>
        <p:nvSpPr>
          <p:cNvPr id="10" name="TextBox 9"/>
          <p:cNvSpPr txBox="1"/>
          <p:nvPr/>
        </p:nvSpPr>
        <p:spPr>
          <a:xfrm>
            <a:off x="5334000" y="4628322"/>
            <a:ext cx="762000" cy="400110"/>
          </a:xfrm>
          <a:prstGeom prst="rect">
            <a:avLst/>
          </a:prstGeom>
          <a:noFill/>
        </p:spPr>
        <p:txBody>
          <a:bodyPr wrap="square" rtlCol="0">
            <a:spAutoFit/>
          </a:bodyPr>
          <a:lstStyle/>
          <a:p>
            <a:r>
              <a:rPr lang="en-US" sz="2000" b="1" dirty="0"/>
              <a:t>2015</a:t>
            </a:r>
          </a:p>
        </p:txBody>
      </p:sp>
      <p:sp>
        <p:nvSpPr>
          <p:cNvPr id="11" name="Arrow: Right 10"/>
          <p:cNvSpPr/>
          <p:nvPr/>
        </p:nvSpPr>
        <p:spPr>
          <a:xfrm>
            <a:off x="4191000" y="3276600"/>
            <a:ext cx="6096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p:cNvSpPr/>
          <p:nvPr/>
        </p:nvSpPr>
        <p:spPr>
          <a:xfrm>
            <a:off x="4184374" y="5325443"/>
            <a:ext cx="609600" cy="533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879574" y="6127474"/>
            <a:ext cx="1676400" cy="400110"/>
          </a:xfrm>
          <a:prstGeom prst="rect">
            <a:avLst/>
          </a:prstGeom>
          <a:noFill/>
        </p:spPr>
        <p:txBody>
          <a:bodyPr wrap="square" rtlCol="0">
            <a:spAutoFit/>
          </a:bodyPr>
          <a:lstStyle/>
          <a:p>
            <a:r>
              <a:rPr lang="en-US" sz="2000" b="1" dirty="0"/>
              <a:t>Juneau, AK</a:t>
            </a:r>
          </a:p>
        </p:txBody>
      </p:sp>
      <p:sp>
        <p:nvSpPr>
          <p:cNvPr id="14" name="TextBox 13"/>
          <p:cNvSpPr txBox="1"/>
          <p:nvPr/>
        </p:nvSpPr>
        <p:spPr>
          <a:xfrm>
            <a:off x="3657600" y="3954640"/>
            <a:ext cx="1676400" cy="400110"/>
          </a:xfrm>
          <a:prstGeom prst="rect">
            <a:avLst/>
          </a:prstGeom>
          <a:noFill/>
        </p:spPr>
        <p:txBody>
          <a:bodyPr wrap="square" rtlCol="0">
            <a:spAutoFit/>
          </a:bodyPr>
          <a:lstStyle/>
          <a:p>
            <a:r>
              <a:rPr lang="en-US" sz="2000" b="1" dirty="0"/>
              <a:t>Switzerland</a:t>
            </a:r>
          </a:p>
        </p:txBody>
      </p:sp>
    </p:spTree>
    <p:extLst>
      <p:ext uri="{BB962C8B-B14F-4D97-AF65-F5344CB8AC3E}">
        <p14:creationId xmlns:p14="http://schemas.microsoft.com/office/powerpoint/2010/main" val="1099651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525123"/>
            <a:ext cx="9143999" cy="4363808"/>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362200" y="1828800"/>
            <a:ext cx="4827010" cy="1569660"/>
          </a:xfrm>
          <a:prstGeom prst="rect">
            <a:avLst/>
          </a:prstGeom>
          <a:noFill/>
        </p:spPr>
        <p:txBody>
          <a:bodyPr wrap="square" rtlCol="0">
            <a:spAutoFit/>
          </a:bodyPr>
          <a:lstStyle/>
          <a:p>
            <a:pPr algn="ctr"/>
            <a:r>
              <a:rPr lang="en-US" sz="3200" b="1" i="1" dirty="0">
                <a:solidFill>
                  <a:schemeClr val="accent1">
                    <a:lumMod val="50000"/>
                  </a:schemeClr>
                </a:solidFill>
                <a:latin typeface="Lucida Fax" panose="02060602050505020204" pitchFamily="18" charset="0"/>
              </a:rPr>
              <a:t>Global warming: </a:t>
            </a:r>
          </a:p>
          <a:p>
            <a:pPr algn="ctr"/>
            <a:endParaRPr lang="en-US" sz="3200" b="1" i="1" dirty="0">
              <a:solidFill>
                <a:schemeClr val="accent1">
                  <a:lumMod val="50000"/>
                </a:schemeClr>
              </a:solidFill>
              <a:latin typeface="Lucida Fax" panose="02060602050505020204" pitchFamily="18" charset="0"/>
            </a:endParaRPr>
          </a:p>
          <a:p>
            <a:pPr algn="ctr"/>
            <a:r>
              <a:rPr lang="en-US" sz="3200" b="1" i="1" dirty="0">
                <a:solidFill>
                  <a:schemeClr val="accent1">
                    <a:lumMod val="50000"/>
                  </a:schemeClr>
                </a:solidFill>
                <a:latin typeface="Lucida Fax" panose="02060602050505020204" pitchFamily="18" charset="0"/>
              </a:rPr>
              <a:t>The Consequences</a:t>
            </a:r>
          </a:p>
        </p:txBody>
      </p:sp>
      <p:sp>
        <p:nvSpPr>
          <p:cNvPr id="8" name="TextBox 7"/>
          <p:cNvSpPr txBox="1"/>
          <p:nvPr/>
        </p:nvSpPr>
        <p:spPr>
          <a:xfrm>
            <a:off x="2590195" y="566155"/>
            <a:ext cx="4052455"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Adapting to our Changing Climate</a:t>
            </a:r>
            <a:endParaRPr lang="en-US" sz="1091" b="1" i="1" dirty="0">
              <a:solidFill>
                <a:srgbClr val="0070C0"/>
              </a:solidFill>
              <a:latin typeface="Lucida Fax" panose="02060602050505020204" pitchFamily="18" charset="0"/>
            </a:endParaRP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3" name="Rectangle 2"/>
          <p:cNvSpPr/>
          <p:nvPr/>
        </p:nvSpPr>
        <p:spPr>
          <a:xfrm>
            <a:off x="-8289" y="3743007"/>
            <a:ext cx="9144000" cy="523220"/>
          </a:xfrm>
          <a:prstGeom prst="rect">
            <a:avLst/>
          </a:prstGeom>
        </p:spPr>
        <p:txBody>
          <a:bodyPr wrap="square">
            <a:spAutoFit/>
          </a:bodyPr>
          <a:lstStyle/>
          <a:p>
            <a:pPr marL="571500" indent="-571500" algn="ctr">
              <a:buFont typeface="+mj-lt"/>
              <a:buAutoNum type="romanLcPeriod" startAt="3"/>
            </a:pPr>
            <a:r>
              <a:rPr lang="en-US" sz="2800" b="1" dirty="0">
                <a:latin typeface="Lucida Fax" panose="02060602050505020204" pitchFamily="18" charset="0"/>
              </a:rPr>
              <a:t>Sea Level Rise</a:t>
            </a:r>
          </a:p>
        </p:txBody>
      </p:sp>
    </p:spTree>
    <p:extLst>
      <p:ext uri="{BB962C8B-B14F-4D97-AF65-F5344CB8AC3E}">
        <p14:creationId xmlns:p14="http://schemas.microsoft.com/office/powerpoint/2010/main" val="2031585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74638"/>
            <a:ext cx="4876800" cy="1143000"/>
          </a:xfrm>
        </p:spPr>
        <p:txBody>
          <a:bodyPr>
            <a:normAutofit/>
          </a:bodyPr>
          <a:lstStyle/>
          <a:p>
            <a:r>
              <a:rPr lang="en-US" sz="3200" b="1" dirty="0"/>
              <a:t>14: HOW FAST IS SEA LEVEL RISING?</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82" y="26158"/>
            <a:ext cx="361963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85" y="1371600"/>
            <a:ext cx="8021638" cy="473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0" y="6296279"/>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altLang="en-US" sz="1400" b="1" dirty="0">
                <a:latin typeface="Times New Roman" pitchFamily="18" charset="0"/>
                <a:cs typeface="Times New Roman" pitchFamily="18" charset="0"/>
              </a:rPr>
              <a:t>Blue: Sea level change from tide-gauge data </a:t>
            </a:r>
            <a:r>
              <a:rPr lang="en-US" altLang="en-US" sz="1400" b="1" i="1" dirty="0">
                <a:latin typeface="Times New Roman" pitchFamily="18" charset="0"/>
                <a:cs typeface="Times New Roman" pitchFamily="18" charset="0"/>
              </a:rPr>
              <a:t>(Church J.A. and White N.J., Geophys. Res. Lett. 2006; 33: L01602)</a:t>
            </a:r>
            <a:endParaRPr lang="en-US" altLang="en-US" sz="1400" b="1" dirty="0">
              <a:latin typeface="Times New Roman" pitchFamily="18" charset="0"/>
              <a:cs typeface="Times New Roman" pitchFamily="18" charset="0"/>
            </a:endParaRPr>
          </a:p>
          <a:p>
            <a:r>
              <a:rPr lang="en-US" altLang="en-US" sz="1400" b="1" dirty="0">
                <a:latin typeface="Times New Roman" pitchFamily="18" charset="0"/>
                <a:cs typeface="Times New Roman" pitchFamily="18" charset="0"/>
              </a:rPr>
              <a:t>Red: Univ. Colorado sea level analyses in satellite era </a:t>
            </a:r>
            <a:r>
              <a:rPr lang="en-US" altLang="en-US" sz="1400" b="1" i="1" dirty="0">
                <a:latin typeface="Times New Roman" pitchFamily="18" charset="0"/>
                <a:cs typeface="Times New Roman" pitchFamily="18" charset="0"/>
              </a:rPr>
              <a:t>(http://www.columbia.edu/~mhs119/SeaLevel/)</a:t>
            </a:r>
            <a:r>
              <a:rPr lang="en-US" altLang="en-US" sz="1400" b="1" dirty="0">
                <a:latin typeface="Times New Roman" pitchFamily="18" charset="0"/>
                <a:cs typeface="Times New Roman" pitchFamily="18" charset="0"/>
              </a:rPr>
              <a:t>.</a:t>
            </a:r>
          </a:p>
        </p:txBody>
      </p:sp>
    </p:spTree>
    <p:extLst>
      <p:ext uri="{BB962C8B-B14F-4D97-AF65-F5344CB8AC3E}">
        <p14:creationId xmlns:p14="http://schemas.microsoft.com/office/powerpoint/2010/main" val="1748368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525123"/>
            <a:ext cx="9143999" cy="4363808"/>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362200" y="1828800"/>
            <a:ext cx="4827010" cy="1569660"/>
          </a:xfrm>
          <a:prstGeom prst="rect">
            <a:avLst/>
          </a:prstGeom>
          <a:noFill/>
        </p:spPr>
        <p:txBody>
          <a:bodyPr wrap="square" rtlCol="0">
            <a:spAutoFit/>
          </a:bodyPr>
          <a:lstStyle/>
          <a:p>
            <a:pPr algn="ctr"/>
            <a:r>
              <a:rPr lang="en-US" sz="3200" b="1" i="1" dirty="0">
                <a:solidFill>
                  <a:schemeClr val="accent1">
                    <a:lumMod val="50000"/>
                  </a:schemeClr>
                </a:solidFill>
                <a:latin typeface="Lucida Fax" panose="02060602050505020204" pitchFamily="18" charset="0"/>
              </a:rPr>
              <a:t>Global warming: </a:t>
            </a:r>
          </a:p>
          <a:p>
            <a:pPr algn="ctr"/>
            <a:endParaRPr lang="en-US" sz="3200" b="1" i="1" dirty="0">
              <a:solidFill>
                <a:schemeClr val="accent1">
                  <a:lumMod val="50000"/>
                </a:schemeClr>
              </a:solidFill>
              <a:latin typeface="Lucida Fax" panose="02060602050505020204" pitchFamily="18" charset="0"/>
            </a:endParaRPr>
          </a:p>
          <a:p>
            <a:pPr algn="ctr"/>
            <a:r>
              <a:rPr lang="en-US" sz="3200" b="1" i="1" dirty="0">
                <a:solidFill>
                  <a:schemeClr val="accent1">
                    <a:lumMod val="50000"/>
                  </a:schemeClr>
                </a:solidFill>
                <a:latin typeface="Lucida Fax" panose="02060602050505020204" pitchFamily="18" charset="0"/>
              </a:rPr>
              <a:t>The Consequences</a:t>
            </a:r>
          </a:p>
        </p:txBody>
      </p:sp>
      <p:sp>
        <p:nvSpPr>
          <p:cNvPr id="8" name="TextBox 7"/>
          <p:cNvSpPr txBox="1"/>
          <p:nvPr/>
        </p:nvSpPr>
        <p:spPr>
          <a:xfrm>
            <a:off x="2590195" y="566155"/>
            <a:ext cx="4052455"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Adapting to our Changing Climate</a:t>
            </a:r>
            <a:endParaRPr lang="en-US" sz="1091" b="1" i="1" dirty="0">
              <a:solidFill>
                <a:srgbClr val="0070C0"/>
              </a:solidFill>
              <a:latin typeface="Lucida Fax" panose="02060602050505020204" pitchFamily="18" charset="0"/>
            </a:endParaRP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3" name="Rectangle 2"/>
          <p:cNvSpPr/>
          <p:nvPr/>
        </p:nvSpPr>
        <p:spPr>
          <a:xfrm>
            <a:off x="-8289" y="3743007"/>
            <a:ext cx="9144000" cy="523220"/>
          </a:xfrm>
          <a:prstGeom prst="rect">
            <a:avLst/>
          </a:prstGeom>
        </p:spPr>
        <p:txBody>
          <a:bodyPr wrap="square">
            <a:spAutoFit/>
          </a:bodyPr>
          <a:lstStyle/>
          <a:p>
            <a:pPr marL="571500" indent="-571500" algn="ctr">
              <a:buFont typeface="+mj-lt"/>
              <a:buAutoNum type="romanLcPeriod" startAt="4"/>
            </a:pPr>
            <a:r>
              <a:rPr lang="en-US" sz="2800" b="1" dirty="0">
                <a:latin typeface="Lucida Fax" panose="02060602050505020204" pitchFamily="18" charset="0"/>
              </a:rPr>
              <a:t>Associated Refugees</a:t>
            </a:r>
          </a:p>
        </p:txBody>
      </p:sp>
    </p:spTree>
    <p:extLst>
      <p:ext uri="{BB962C8B-B14F-4D97-AF65-F5344CB8AC3E}">
        <p14:creationId xmlns:p14="http://schemas.microsoft.com/office/powerpoint/2010/main" val="1911844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 have not seen anything yet regarding future refugee problems</a:t>
            </a:r>
          </a:p>
        </p:txBody>
      </p:sp>
      <p:pic>
        <p:nvPicPr>
          <p:cNvPr id="4" name="Picture 3"/>
          <p:cNvPicPr>
            <a:picLocks noChangeAspect="1"/>
          </p:cNvPicPr>
          <p:nvPr/>
        </p:nvPicPr>
        <p:blipFill>
          <a:blip r:embed="rId2"/>
          <a:stretch>
            <a:fillRect/>
          </a:stretch>
        </p:blipFill>
        <p:spPr>
          <a:xfrm>
            <a:off x="0" y="2035375"/>
            <a:ext cx="9144000" cy="4097414"/>
          </a:xfrm>
          <a:prstGeom prst="rect">
            <a:avLst/>
          </a:prstGeom>
        </p:spPr>
      </p:pic>
    </p:spTree>
    <p:extLst>
      <p:ext uri="{BB962C8B-B14F-4D97-AF65-F5344CB8AC3E}">
        <p14:creationId xmlns:p14="http://schemas.microsoft.com/office/powerpoint/2010/main" val="656578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525123"/>
            <a:ext cx="9143999" cy="4363808"/>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362200" y="1828800"/>
            <a:ext cx="4827010" cy="1569660"/>
          </a:xfrm>
          <a:prstGeom prst="rect">
            <a:avLst/>
          </a:prstGeom>
          <a:noFill/>
        </p:spPr>
        <p:txBody>
          <a:bodyPr wrap="square" rtlCol="0">
            <a:spAutoFit/>
          </a:bodyPr>
          <a:lstStyle/>
          <a:p>
            <a:pPr algn="ctr"/>
            <a:r>
              <a:rPr lang="en-US" sz="3200" b="1" i="1" dirty="0">
                <a:solidFill>
                  <a:schemeClr val="accent1">
                    <a:lumMod val="50000"/>
                  </a:schemeClr>
                </a:solidFill>
                <a:latin typeface="Lucida Fax" panose="02060602050505020204" pitchFamily="18" charset="0"/>
              </a:rPr>
              <a:t>Global warming: </a:t>
            </a:r>
          </a:p>
          <a:p>
            <a:pPr algn="ctr"/>
            <a:endParaRPr lang="en-US" sz="3200" b="1" i="1" dirty="0">
              <a:solidFill>
                <a:schemeClr val="accent1">
                  <a:lumMod val="50000"/>
                </a:schemeClr>
              </a:solidFill>
              <a:latin typeface="Lucida Fax" panose="02060602050505020204" pitchFamily="18" charset="0"/>
            </a:endParaRPr>
          </a:p>
          <a:p>
            <a:pPr algn="ctr"/>
            <a:r>
              <a:rPr lang="en-US" sz="3200" b="1" i="1" dirty="0">
                <a:solidFill>
                  <a:schemeClr val="accent1">
                    <a:lumMod val="50000"/>
                  </a:schemeClr>
                </a:solidFill>
                <a:latin typeface="Lucida Fax" panose="02060602050505020204" pitchFamily="18" charset="0"/>
              </a:rPr>
              <a:t>The Consequences</a:t>
            </a:r>
          </a:p>
        </p:txBody>
      </p:sp>
      <p:sp>
        <p:nvSpPr>
          <p:cNvPr id="8" name="TextBox 7"/>
          <p:cNvSpPr txBox="1"/>
          <p:nvPr/>
        </p:nvSpPr>
        <p:spPr>
          <a:xfrm>
            <a:off x="2590195" y="566155"/>
            <a:ext cx="4052455"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Adapting to our Changing Climate</a:t>
            </a:r>
            <a:endParaRPr lang="en-US" sz="1091" b="1" i="1" dirty="0">
              <a:solidFill>
                <a:srgbClr val="0070C0"/>
              </a:solidFill>
              <a:latin typeface="Lucida Fax" panose="02060602050505020204" pitchFamily="18" charset="0"/>
            </a:endParaRP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3" name="Rectangle 2"/>
          <p:cNvSpPr/>
          <p:nvPr/>
        </p:nvSpPr>
        <p:spPr>
          <a:xfrm>
            <a:off x="-8289" y="3743007"/>
            <a:ext cx="9144000" cy="523220"/>
          </a:xfrm>
          <a:prstGeom prst="rect">
            <a:avLst/>
          </a:prstGeom>
        </p:spPr>
        <p:txBody>
          <a:bodyPr wrap="square">
            <a:spAutoFit/>
          </a:bodyPr>
          <a:lstStyle/>
          <a:p>
            <a:pPr marL="571500" indent="-571500" algn="ctr">
              <a:buFont typeface="+mj-lt"/>
              <a:buAutoNum type="romanLcPeriod" startAt="5"/>
            </a:pPr>
            <a:r>
              <a:rPr lang="en-US" sz="2800" b="1" dirty="0">
                <a:latin typeface="Lucida Fax" panose="02060602050505020204" pitchFamily="18" charset="0"/>
              </a:rPr>
              <a:t>Ocean Acidification</a:t>
            </a:r>
          </a:p>
        </p:txBody>
      </p:sp>
    </p:spTree>
    <p:extLst>
      <p:ext uri="{BB962C8B-B14F-4D97-AF65-F5344CB8AC3E}">
        <p14:creationId xmlns:p14="http://schemas.microsoft.com/office/powerpoint/2010/main" val="4213472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95626" y="6487415"/>
            <a:ext cx="4445897" cy="276999"/>
          </a:xfrm>
          <a:prstGeom prst="rect">
            <a:avLst/>
          </a:prstGeom>
        </p:spPr>
        <p:txBody>
          <a:bodyPr wrap="none">
            <a:spAutoFit/>
          </a:bodyPr>
          <a:lstStyle/>
          <a:p>
            <a:r>
              <a:rPr lang="en-US" sz="1200" dirty="0">
                <a:solidFill>
                  <a:srgbClr val="002060"/>
                </a:solidFill>
                <a:latin typeface="TimesNewRomanPSMT"/>
              </a:rPr>
              <a:t>From Where has all the carbon gone: </a:t>
            </a:r>
            <a:r>
              <a:rPr lang="en-US" sz="1200" dirty="0">
                <a:solidFill>
                  <a:srgbClr val="002060"/>
                </a:solidFill>
                <a:latin typeface="TimesNewRomanPSMT"/>
                <a:hlinkClick r:id="rId2"/>
              </a:rPr>
              <a:t>Scott.Denning@ColoState.edu</a:t>
            </a:r>
            <a:r>
              <a:rPr lang="en-US" sz="1200" dirty="0">
                <a:solidFill>
                  <a:srgbClr val="002060"/>
                </a:solidFill>
                <a:latin typeface="TimesNewRomanPSMT"/>
              </a:rPr>
              <a:t> </a:t>
            </a:r>
            <a:endParaRPr lang="en-US" sz="1200" dirty="0">
              <a:solidFill>
                <a:srgbClr val="002060"/>
              </a:solidFill>
            </a:endParaRPr>
          </a:p>
        </p:txBody>
      </p:sp>
      <p:sp>
        <p:nvSpPr>
          <p:cNvPr id="6" name="Title 1"/>
          <p:cNvSpPr>
            <a:spLocks noGrp="1"/>
          </p:cNvSpPr>
          <p:nvPr>
            <p:ph type="title"/>
          </p:nvPr>
        </p:nvSpPr>
        <p:spPr>
          <a:xfrm>
            <a:off x="0" y="152400"/>
            <a:ext cx="9144000" cy="1292859"/>
          </a:xfrm>
        </p:spPr>
        <p:txBody>
          <a:bodyPr>
            <a:noAutofit/>
          </a:bodyPr>
          <a:lstStyle/>
          <a:p>
            <a:pPr algn="ctr"/>
            <a:r>
              <a:rPr lang="en-US" sz="2800" b="1" dirty="0">
                <a:solidFill>
                  <a:srgbClr val="002060"/>
                </a:solidFill>
                <a:latin typeface="Source Sans Pro"/>
                <a:cs typeface="Source Sans Pro"/>
              </a:rPr>
              <a:t>Ocean Acidification</a:t>
            </a:r>
            <a:br>
              <a:rPr lang="en-US" sz="2800" b="1" dirty="0">
                <a:solidFill>
                  <a:srgbClr val="002060"/>
                </a:solidFill>
                <a:latin typeface="Source Sans Pro"/>
                <a:cs typeface="Source Sans Pro"/>
              </a:rPr>
            </a:br>
            <a:r>
              <a:rPr lang="en-US" sz="2800" b="1" dirty="0">
                <a:solidFill>
                  <a:srgbClr val="002060"/>
                </a:solidFill>
                <a:latin typeface="Source Sans Pro"/>
                <a:cs typeface="Source Sans Pro"/>
              </a:rPr>
              <a:t>What’s will be its impact on the food chain?</a:t>
            </a:r>
          </a:p>
        </p:txBody>
      </p:sp>
      <p:pic>
        <p:nvPicPr>
          <p:cNvPr id="7" name="Picture 6"/>
          <p:cNvPicPr>
            <a:picLocks noChangeAspect="1"/>
          </p:cNvPicPr>
          <p:nvPr/>
        </p:nvPicPr>
        <p:blipFill>
          <a:blip r:embed="rId3"/>
          <a:stretch>
            <a:fillRect/>
          </a:stretch>
        </p:blipFill>
        <p:spPr>
          <a:xfrm>
            <a:off x="1295400" y="1445259"/>
            <a:ext cx="6696075" cy="4962525"/>
          </a:xfrm>
          <a:prstGeom prst="rect">
            <a:avLst/>
          </a:prstGeom>
        </p:spPr>
      </p:pic>
    </p:spTree>
    <p:extLst>
      <p:ext uri="{BB962C8B-B14F-4D97-AF65-F5344CB8AC3E}">
        <p14:creationId xmlns:p14="http://schemas.microsoft.com/office/powerpoint/2010/main" val="4047765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525123"/>
            <a:ext cx="9143999" cy="4363808"/>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362200" y="1828800"/>
            <a:ext cx="4827010" cy="1569660"/>
          </a:xfrm>
          <a:prstGeom prst="rect">
            <a:avLst/>
          </a:prstGeom>
          <a:noFill/>
        </p:spPr>
        <p:txBody>
          <a:bodyPr wrap="square" rtlCol="0">
            <a:spAutoFit/>
          </a:bodyPr>
          <a:lstStyle/>
          <a:p>
            <a:pPr algn="ctr"/>
            <a:r>
              <a:rPr lang="en-US" sz="3200" b="1" i="1" dirty="0">
                <a:solidFill>
                  <a:schemeClr val="accent1">
                    <a:lumMod val="50000"/>
                  </a:schemeClr>
                </a:solidFill>
                <a:latin typeface="Lucida Fax" panose="02060602050505020204" pitchFamily="18" charset="0"/>
              </a:rPr>
              <a:t>Global warming: </a:t>
            </a:r>
          </a:p>
          <a:p>
            <a:pPr algn="ctr"/>
            <a:endParaRPr lang="en-US" sz="3200" b="1" i="1" dirty="0">
              <a:solidFill>
                <a:schemeClr val="accent1">
                  <a:lumMod val="50000"/>
                </a:schemeClr>
              </a:solidFill>
              <a:latin typeface="Lucida Fax" panose="02060602050505020204" pitchFamily="18" charset="0"/>
            </a:endParaRPr>
          </a:p>
          <a:p>
            <a:pPr algn="ctr"/>
            <a:r>
              <a:rPr lang="en-US" sz="3200" b="1" i="1" dirty="0">
                <a:solidFill>
                  <a:schemeClr val="accent1">
                    <a:lumMod val="50000"/>
                  </a:schemeClr>
                </a:solidFill>
                <a:latin typeface="Lucida Fax" panose="02060602050505020204" pitchFamily="18" charset="0"/>
              </a:rPr>
              <a:t>The Consequences</a:t>
            </a:r>
          </a:p>
        </p:txBody>
      </p:sp>
      <p:sp>
        <p:nvSpPr>
          <p:cNvPr id="8" name="TextBox 7"/>
          <p:cNvSpPr txBox="1"/>
          <p:nvPr/>
        </p:nvSpPr>
        <p:spPr>
          <a:xfrm>
            <a:off x="2590195" y="566155"/>
            <a:ext cx="4052455"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Adapting to our Changing Climate</a:t>
            </a:r>
            <a:endParaRPr lang="en-US" sz="1091" b="1" i="1" dirty="0">
              <a:solidFill>
                <a:srgbClr val="0070C0"/>
              </a:solidFill>
              <a:latin typeface="Lucida Fax" panose="02060602050505020204" pitchFamily="18" charset="0"/>
            </a:endParaRP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3" name="Rectangle 2"/>
          <p:cNvSpPr/>
          <p:nvPr/>
        </p:nvSpPr>
        <p:spPr>
          <a:xfrm>
            <a:off x="-8289" y="3743007"/>
            <a:ext cx="9144000" cy="523220"/>
          </a:xfrm>
          <a:prstGeom prst="rect">
            <a:avLst/>
          </a:prstGeom>
        </p:spPr>
        <p:txBody>
          <a:bodyPr wrap="square">
            <a:spAutoFit/>
          </a:bodyPr>
          <a:lstStyle/>
          <a:p>
            <a:pPr marL="571500" indent="-571500" algn="ctr">
              <a:buFont typeface="+mj-lt"/>
              <a:buAutoNum type="romanLcPeriod" startAt="6"/>
            </a:pPr>
            <a:r>
              <a:rPr lang="en-US" sz="2800" b="1" dirty="0">
                <a:latin typeface="Lucida Fax" panose="02060602050505020204" pitchFamily="18" charset="0"/>
              </a:rPr>
              <a:t>Degraded Sustainability</a:t>
            </a:r>
          </a:p>
        </p:txBody>
      </p:sp>
    </p:spTree>
    <p:extLst>
      <p:ext uri="{BB962C8B-B14F-4D97-AF65-F5344CB8AC3E}">
        <p14:creationId xmlns:p14="http://schemas.microsoft.com/office/powerpoint/2010/main" val="631851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2590195" y="304800"/>
            <a:ext cx="4184828" cy="4584131"/>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656381" y="1645220"/>
            <a:ext cx="4052455" cy="400110"/>
          </a:xfrm>
          <a:prstGeom prst="rect">
            <a:avLst/>
          </a:prstGeom>
          <a:noFill/>
        </p:spPr>
        <p:txBody>
          <a:bodyPr wrap="square" rtlCol="0">
            <a:spAutoFit/>
          </a:bodyPr>
          <a:lstStyle/>
          <a:p>
            <a:pPr algn="ctr"/>
            <a:r>
              <a:rPr lang="en-US" sz="2000" b="1" i="1" dirty="0">
                <a:solidFill>
                  <a:schemeClr val="accent1">
                    <a:lumMod val="50000"/>
                  </a:schemeClr>
                </a:solidFill>
                <a:latin typeface="Lucida Fax" panose="02060602050505020204" pitchFamily="18" charset="0"/>
              </a:rPr>
              <a:t>POP QUIZ</a:t>
            </a:r>
          </a:p>
        </p:txBody>
      </p:sp>
      <p:sp>
        <p:nvSpPr>
          <p:cNvPr id="5" name="TextBox 4"/>
          <p:cNvSpPr txBox="1"/>
          <p:nvPr/>
        </p:nvSpPr>
        <p:spPr>
          <a:xfrm>
            <a:off x="2634618" y="2106941"/>
            <a:ext cx="4184828" cy="2031325"/>
          </a:xfrm>
          <a:prstGeom prst="rect">
            <a:avLst/>
          </a:prstGeom>
          <a:noFill/>
        </p:spPr>
        <p:txBody>
          <a:bodyPr wrap="square" rtlCol="0">
            <a:spAutoFit/>
          </a:bodyPr>
          <a:lstStyle/>
          <a:p>
            <a:pPr marL="342900" indent="-342900">
              <a:buFont typeface="+mj-lt"/>
              <a:buAutoNum type="arabicPeriod"/>
            </a:pPr>
            <a:r>
              <a:rPr lang="en-US" b="1" dirty="0">
                <a:latin typeface="Lucida Fax" panose="02060602050505020204" pitchFamily="18" charset="0"/>
              </a:rPr>
              <a:t>Do you think climate change is an urgent problem?</a:t>
            </a:r>
          </a:p>
          <a:p>
            <a:pPr marL="1257300" lvl="2" indent="-342900">
              <a:buFont typeface="+mj-lt"/>
              <a:buAutoNum type="romanLcPeriod"/>
            </a:pPr>
            <a:endParaRPr lang="en-US" b="1" dirty="0">
              <a:latin typeface="Lucida Fax" panose="02060602050505020204" pitchFamily="18" charset="0"/>
            </a:endParaRPr>
          </a:p>
          <a:p>
            <a:pPr marL="1257300" lvl="2" indent="-342900">
              <a:buFont typeface="+mj-lt"/>
              <a:buAutoNum type="romanLcPeriod"/>
            </a:pPr>
            <a:endParaRPr lang="en-US" b="1" dirty="0">
              <a:latin typeface="Lucida Fax" panose="02060602050505020204" pitchFamily="18" charset="0"/>
            </a:endParaRPr>
          </a:p>
          <a:p>
            <a:pPr marL="342900" indent="-342900">
              <a:buFont typeface="+mj-lt"/>
              <a:buAutoNum type="arabicPeriod"/>
            </a:pPr>
            <a:r>
              <a:rPr lang="en-US" b="1" dirty="0">
                <a:latin typeface="Lucida Fax" panose="02060602050505020204" pitchFamily="18" charset="0"/>
              </a:rPr>
              <a:t>Do you think getting the world off fossil fuels is difficult?</a:t>
            </a: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16" name="TextBox 15"/>
          <p:cNvSpPr txBox="1"/>
          <p:nvPr/>
        </p:nvSpPr>
        <p:spPr>
          <a:xfrm>
            <a:off x="2971800" y="4164499"/>
            <a:ext cx="3642101" cy="523220"/>
          </a:xfrm>
          <a:prstGeom prst="rect">
            <a:avLst/>
          </a:prstGeom>
          <a:noFill/>
        </p:spPr>
        <p:txBody>
          <a:bodyPr wrap="square" rtlCol="0">
            <a:spAutoFit/>
          </a:bodyPr>
          <a:lstStyle/>
          <a:p>
            <a:pPr algn="ctr"/>
            <a:r>
              <a:rPr lang="en-US" sz="1400" b="1" dirty="0">
                <a:solidFill>
                  <a:schemeClr val="tx2">
                    <a:lumMod val="50000"/>
                  </a:schemeClr>
                </a:solidFill>
                <a:latin typeface="Lucida Fax" panose="02060602050505020204" pitchFamily="18" charset="0"/>
              </a:rPr>
              <a:t>MOST answer Yes to one or the other, but not both</a:t>
            </a:r>
          </a:p>
        </p:txBody>
      </p:sp>
      <p:sp>
        <p:nvSpPr>
          <p:cNvPr id="17" name="TextBox 16"/>
          <p:cNvSpPr txBox="1"/>
          <p:nvPr/>
        </p:nvSpPr>
        <p:spPr>
          <a:xfrm>
            <a:off x="2594371" y="422447"/>
            <a:ext cx="4052455"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i="1" dirty="0">
                <a:solidFill>
                  <a:srgbClr val="0070C0"/>
                </a:solidFill>
                <a:latin typeface="Lucida Fax" panose="02060602050505020204" pitchFamily="18" charset="0"/>
              </a:rPr>
              <a:t>Mitigating &amp; Adapting to our Changing Climate</a:t>
            </a:r>
          </a:p>
        </p:txBody>
      </p:sp>
    </p:spTree>
    <p:extLst>
      <p:ext uri="{BB962C8B-B14F-4D97-AF65-F5344CB8AC3E}">
        <p14:creationId xmlns:p14="http://schemas.microsoft.com/office/powerpoint/2010/main" val="150839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773478"/>
            <a:ext cx="7886700" cy="1352473"/>
          </a:xfrm>
        </p:spPr>
        <p:txBody>
          <a:bodyPr>
            <a:normAutofit/>
          </a:bodyPr>
          <a:lstStyle/>
          <a:p>
            <a:pPr marL="0" indent="0">
              <a:buNone/>
            </a:pPr>
            <a:r>
              <a:rPr lang="en-US" sz="5400" dirty="0">
                <a:solidFill>
                  <a:srgbClr val="FFFF00"/>
                </a:solidFill>
              </a:rPr>
              <a:t>                 Floods</a:t>
            </a:r>
          </a:p>
        </p:txBody>
      </p:sp>
    </p:spTree>
    <p:extLst>
      <p:ext uri="{BB962C8B-B14F-4D97-AF65-F5344CB8AC3E}">
        <p14:creationId xmlns:p14="http://schemas.microsoft.com/office/powerpoint/2010/main" val="3330219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773478"/>
            <a:ext cx="7886700" cy="1352473"/>
          </a:xfrm>
        </p:spPr>
        <p:txBody>
          <a:bodyPr>
            <a:normAutofit/>
          </a:bodyPr>
          <a:lstStyle/>
          <a:p>
            <a:pPr marL="0" indent="0">
              <a:buNone/>
            </a:pPr>
            <a:r>
              <a:rPr lang="en-US" sz="5400" dirty="0">
                <a:solidFill>
                  <a:srgbClr val="FFFF00"/>
                </a:solidFill>
              </a:rPr>
              <a:t>                 Drought</a:t>
            </a:r>
          </a:p>
        </p:txBody>
      </p:sp>
    </p:spTree>
    <p:extLst>
      <p:ext uri="{BB962C8B-B14F-4D97-AF65-F5344CB8AC3E}">
        <p14:creationId xmlns:p14="http://schemas.microsoft.com/office/powerpoint/2010/main" val="1838222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6400"/>
            <a:ext cx="7886700" cy="1352473"/>
          </a:xfrm>
        </p:spPr>
        <p:txBody>
          <a:bodyPr>
            <a:normAutofit/>
          </a:bodyPr>
          <a:lstStyle/>
          <a:p>
            <a:pPr marL="0" indent="0">
              <a:buNone/>
            </a:pPr>
            <a:r>
              <a:rPr lang="en-US" sz="5400" dirty="0">
                <a:solidFill>
                  <a:schemeClr val="bg1"/>
                </a:solidFill>
              </a:rPr>
              <a:t>                  </a:t>
            </a:r>
            <a:r>
              <a:rPr lang="en-US" sz="5400" dirty="0">
                <a:solidFill>
                  <a:srgbClr val="FFFF00"/>
                </a:solidFill>
              </a:rPr>
              <a:t>Wildfires</a:t>
            </a:r>
          </a:p>
        </p:txBody>
      </p:sp>
    </p:spTree>
    <p:extLst>
      <p:ext uri="{BB962C8B-B14F-4D97-AF65-F5344CB8AC3E}">
        <p14:creationId xmlns:p14="http://schemas.microsoft.com/office/powerpoint/2010/main" val="3916693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91" y="68580"/>
            <a:ext cx="8932333" cy="891188"/>
          </a:xfrm>
        </p:spPr>
        <p:txBody>
          <a:bodyPr>
            <a:normAutofit fontScale="90000"/>
          </a:bodyPr>
          <a:lstStyle/>
          <a:p>
            <a:br>
              <a:rPr lang="en-US" sz="3600" dirty="0"/>
            </a:br>
            <a:r>
              <a:rPr lang="en-US" sz="3600" dirty="0">
                <a:solidFill>
                  <a:srgbClr val="FFFF00"/>
                </a:solidFill>
              </a:rPr>
              <a:t>The 2015 wildfire season was the worst on record in the U.S., with more than 10 million acres burned</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59" y="1592551"/>
            <a:ext cx="8797762" cy="4945409"/>
          </a:xfrm>
          <a:prstGeom prst="rect">
            <a:avLst/>
          </a:prstGeom>
        </p:spPr>
      </p:pic>
      <p:sp>
        <p:nvSpPr>
          <p:cNvPr id="8" name="TextBox 7"/>
          <p:cNvSpPr txBox="1"/>
          <p:nvPr/>
        </p:nvSpPr>
        <p:spPr>
          <a:xfrm>
            <a:off x="6355080" y="2114198"/>
            <a:ext cx="2690144" cy="4093428"/>
          </a:xfrm>
          <a:prstGeom prst="rect">
            <a:avLst/>
          </a:prstGeom>
          <a:solidFill>
            <a:srgbClr val="002060"/>
          </a:solidFill>
        </p:spPr>
        <p:txBody>
          <a:bodyPr wrap="square" rtlCol="0">
            <a:spAutoFit/>
          </a:bodyPr>
          <a:lstStyle/>
          <a:p>
            <a:r>
              <a:rPr lang="en-US" sz="2000" dirty="0">
                <a:solidFill>
                  <a:srgbClr val="FFFF00"/>
                </a:solidFill>
              </a:rPr>
              <a:t>There are now three times more large wildfires burning across the West each year than in the 1970s. </a:t>
            </a:r>
          </a:p>
          <a:p>
            <a:endParaRPr lang="en-US" sz="2000" dirty="0">
              <a:solidFill>
                <a:srgbClr val="FFFF00"/>
              </a:solidFill>
            </a:endParaRPr>
          </a:p>
          <a:p>
            <a:r>
              <a:rPr lang="en-US" sz="2000" dirty="0">
                <a:solidFill>
                  <a:srgbClr val="FFFF00"/>
                </a:solidFill>
              </a:rPr>
              <a:t>The annual area burned in these wildfires has increased six-fold. And wildfire season is now an average of 105 days longer than it was in the 1970s.</a:t>
            </a:r>
          </a:p>
        </p:txBody>
      </p:sp>
    </p:spTree>
    <p:extLst>
      <p:ext uri="{BB962C8B-B14F-4D97-AF65-F5344CB8AC3E}">
        <p14:creationId xmlns:p14="http://schemas.microsoft.com/office/powerpoint/2010/main" val="1248473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Are Consequences Statistically Significant?</a:t>
            </a:r>
          </a:p>
        </p:txBody>
      </p:sp>
      <p:sp>
        <p:nvSpPr>
          <p:cNvPr id="3" name="Content Placeholder 2"/>
          <p:cNvSpPr>
            <a:spLocks noGrp="1"/>
          </p:cNvSpPr>
          <p:nvPr>
            <p:ph idx="1"/>
          </p:nvPr>
        </p:nvSpPr>
        <p:spPr>
          <a:xfrm>
            <a:off x="473765" y="2133600"/>
            <a:ext cx="8229600" cy="4525963"/>
          </a:xfrm>
        </p:spPr>
        <p:txBody>
          <a:bodyPr/>
          <a:lstStyle/>
          <a:p>
            <a:endParaRPr lang="en-US" dirty="0"/>
          </a:p>
          <a:p>
            <a:r>
              <a:rPr lang="en-US" dirty="0"/>
              <a:t>Attribution and risk</a:t>
            </a:r>
          </a:p>
          <a:p>
            <a:endParaRPr lang="en-US" dirty="0"/>
          </a:p>
          <a:p>
            <a:endParaRPr lang="en-US" dirty="0"/>
          </a:p>
          <a:p>
            <a:endParaRPr lang="en-US" dirty="0"/>
          </a:p>
          <a:p>
            <a:r>
              <a:rPr lang="en-US" dirty="0"/>
              <a:t>Maybe they are not currently statistical but </a:t>
            </a:r>
            <a:r>
              <a:rPr lang="en-US" dirty="0">
                <a:highlight>
                  <a:srgbClr val="FFFF00"/>
                </a:highlight>
              </a:rPr>
              <a:t>should be wait for that?</a:t>
            </a:r>
          </a:p>
          <a:p>
            <a:pPr marL="0" indent="0">
              <a:buNone/>
            </a:pPr>
            <a:endParaRPr lang="en-US" dirty="0"/>
          </a:p>
        </p:txBody>
      </p:sp>
      <p:sp>
        <p:nvSpPr>
          <p:cNvPr id="4" name="TextBox 3"/>
          <p:cNvSpPr txBox="1"/>
          <p:nvPr/>
        </p:nvSpPr>
        <p:spPr>
          <a:xfrm>
            <a:off x="892865" y="3581400"/>
            <a:ext cx="7391400" cy="1077218"/>
          </a:xfrm>
          <a:prstGeom prst="rect">
            <a:avLst/>
          </a:prstGeom>
          <a:noFill/>
        </p:spPr>
        <p:txBody>
          <a:bodyPr wrap="square" rtlCol="0">
            <a:spAutoFit/>
          </a:bodyPr>
          <a:lstStyle/>
          <a:p>
            <a:pPr algn="ctr"/>
            <a:r>
              <a:rPr lang="en-US" sz="3200" b="1" dirty="0">
                <a:solidFill>
                  <a:srgbClr val="002060"/>
                </a:solidFill>
              </a:rPr>
              <a:t>The Attribution confidence varies</a:t>
            </a:r>
          </a:p>
          <a:p>
            <a:pPr algn="ctr"/>
            <a:r>
              <a:rPr lang="en-US" sz="3200" b="1" dirty="0">
                <a:solidFill>
                  <a:srgbClr val="002060"/>
                </a:solidFill>
              </a:rPr>
              <a:t>There are other factors as well</a:t>
            </a:r>
          </a:p>
        </p:txBody>
      </p:sp>
    </p:spTree>
    <p:extLst>
      <p:ext uri="{BB962C8B-B14F-4D97-AF65-F5344CB8AC3E}">
        <p14:creationId xmlns:p14="http://schemas.microsoft.com/office/powerpoint/2010/main" val="3766792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0"/>
            <a:ext cx="7886700" cy="1352473"/>
          </a:xfrm>
        </p:spPr>
        <p:txBody>
          <a:bodyPr>
            <a:normAutofit/>
          </a:bodyPr>
          <a:lstStyle/>
          <a:p>
            <a:pPr marL="0" indent="0" algn="ctr">
              <a:buNone/>
            </a:pPr>
            <a:r>
              <a:rPr lang="en-US" sz="5400" dirty="0">
                <a:solidFill>
                  <a:srgbClr val="FFFF00"/>
                </a:solidFill>
              </a:rPr>
              <a:t>Pollution</a:t>
            </a:r>
          </a:p>
        </p:txBody>
      </p:sp>
      <p:sp>
        <p:nvSpPr>
          <p:cNvPr id="4" name="TextBox 3"/>
          <p:cNvSpPr txBox="1"/>
          <p:nvPr/>
        </p:nvSpPr>
        <p:spPr>
          <a:xfrm>
            <a:off x="1028700" y="3200400"/>
            <a:ext cx="7391400" cy="1569660"/>
          </a:xfrm>
          <a:prstGeom prst="rect">
            <a:avLst/>
          </a:prstGeom>
          <a:noFill/>
        </p:spPr>
        <p:txBody>
          <a:bodyPr wrap="square" rtlCol="0">
            <a:spAutoFit/>
          </a:bodyPr>
          <a:lstStyle/>
          <a:p>
            <a:pPr algn="ctr"/>
            <a:r>
              <a:rPr lang="en-US" sz="3200" b="1" dirty="0">
                <a:solidFill>
                  <a:srgbClr val="002060"/>
                </a:solidFill>
              </a:rPr>
              <a:t>Not Attributable to climate change </a:t>
            </a:r>
          </a:p>
          <a:p>
            <a:pPr algn="ctr"/>
            <a:r>
              <a:rPr lang="en-US" sz="3200" b="1" dirty="0">
                <a:solidFill>
                  <a:srgbClr val="002060"/>
                </a:solidFill>
              </a:rPr>
              <a:t>But is related to our fossil fuel burning that is causing climate change</a:t>
            </a:r>
          </a:p>
        </p:txBody>
      </p:sp>
    </p:spTree>
    <p:extLst>
      <p:ext uri="{BB962C8B-B14F-4D97-AF65-F5344CB8AC3E}">
        <p14:creationId xmlns:p14="http://schemas.microsoft.com/office/powerpoint/2010/main" val="3069329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10" y="210181"/>
            <a:ext cx="8229600" cy="731838"/>
          </a:xfrm>
        </p:spPr>
        <p:txBody>
          <a:bodyPr>
            <a:normAutofit fontScale="90000"/>
          </a:bodyPr>
          <a:lstStyle/>
          <a:p>
            <a:r>
              <a:rPr lang="en-US" dirty="0"/>
              <a:t>Denver’s Brown Cloud</a:t>
            </a:r>
          </a:p>
        </p:txBody>
      </p:sp>
      <p:sp>
        <p:nvSpPr>
          <p:cNvPr id="3" name="Content Placeholder 2"/>
          <p:cNvSpPr>
            <a:spLocks noGrp="1"/>
          </p:cNvSpPr>
          <p:nvPr>
            <p:ph idx="1"/>
          </p:nvPr>
        </p:nvSpPr>
        <p:spPr/>
        <p:txBody>
          <a:bodyPr/>
          <a:lstStyle/>
          <a:p>
            <a:endParaRPr lang="en-US" dirty="0"/>
          </a:p>
        </p:txBody>
      </p:sp>
      <p:pic>
        <p:nvPicPr>
          <p:cNvPr id="4098" name="Picture 2" descr="Image result for denver brown clo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20" y="1143000"/>
            <a:ext cx="8079980" cy="50892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528126"/>
            <a:ext cx="9144000" cy="276999"/>
          </a:xfrm>
          <a:prstGeom prst="rect">
            <a:avLst/>
          </a:prstGeom>
        </p:spPr>
        <p:txBody>
          <a:bodyPr wrap="square">
            <a:spAutoFit/>
          </a:bodyPr>
          <a:lstStyle/>
          <a:p>
            <a:r>
              <a:rPr lang="en-US" sz="1200" dirty="0"/>
              <a:t>http://www.gettyimages.com/detail/news-photo/the-worst-brown-cloud-since-last-winter-shrouds-downtown-news-photo/161325217</a:t>
            </a:r>
          </a:p>
        </p:txBody>
      </p:sp>
    </p:spTree>
    <p:extLst>
      <p:ext uri="{BB962C8B-B14F-4D97-AF65-F5344CB8AC3E}">
        <p14:creationId xmlns:p14="http://schemas.microsoft.com/office/powerpoint/2010/main" val="3218867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Vs. NO Brown Cloud – all the time!</a:t>
            </a:r>
          </a:p>
        </p:txBody>
      </p:sp>
      <p:pic>
        <p:nvPicPr>
          <p:cNvPr id="5" name="Picture 4"/>
          <p:cNvPicPr>
            <a:picLocks noChangeAspect="1"/>
          </p:cNvPicPr>
          <p:nvPr/>
        </p:nvPicPr>
        <p:blipFill>
          <a:blip r:embed="rId2"/>
          <a:stretch>
            <a:fillRect/>
          </a:stretch>
        </p:blipFill>
        <p:spPr>
          <a:xfrm>
            <a:off x="1905000" y="1600200"/>
            <a:ext cx="5562600" cy="4933497"/>
          </a:xfrm>
          <a:prstGeom prst="rect">
            <a:avLst/>
          </a:prstGeom>
        </p:spPr>
      </p:pic>
    </p:spTree>
    <p:extLst>
      <p:ext uri="{BB962C8B-B14F-4D97-AF65-F5344CB8AC3E}">
        <p14:creationId xmlns:p14="http://schemas.microsoft.com/office/powerpoint/2010/main" val="3310059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213" y="554980"/>
            <a:ext cx="7886700" cy="994419"/>
          </a:xfrm>
        </p:spPr>
        <p:txBody>
          <a:bodyPr>
            <a:noAutofit/>
          </a:bodyPr>
          <a:lstStyle/>
          <a:p>
            <a:pPr algn="ctr"/>
            <a:r>
              <a:rPr lang="en-US" sz="3600" b="1" u="sng" dirty="0">
                <a:solidFill>
                  <a:srgbClr val="002060"/>
                </a:solidFill>
              </a:rPr>
              <a:t>The American Public and Climate Change</a:t>
            </a:r>
            <a:br>
              <a:rPr lang="en-US" sz="3600" b="1" u="sng" dirty="0">
                <a:solidFill>
                  <a:srgbClr val="002060"/>
                </a:solidFill>
              </a:rPr>
            </a:br>
            <a:endParaRPr lang="en-US" sz="3600" b="1" u="sng" dirty="0">
              <a:solidFill>
                <a:srgbClr val="002060"/>
              </a:solidFill>
            </a:endParaRPr>
          </a:p>
        </p:txBody>
      </p:sp>
      <p:sp>
        <p:nvSpPr>
          <p:cNvPr id="3" name="TextBox 2"/>
          <p:cNvSpPr txBox="1"/>
          <p:nvPr/>
        </p:nvSpPr>
        <p:spPr>
          <a:xfrm>
            <a:off x="700835" y="1446715"/>
            <a:ext cx="7808183" cy="830997"/>
          </a:xfrm>
          <a:prstGeom prst="rect">
            <a:avLst/>
          </a:prstGeom>
          <a:noFill/>
        </p:spPr>
        <p:txBody>
          <a:bodyPr wrap="square" rtlCol="0">
            <a:spAutoFit/>
          </a:bodyPr>
          <a:lstStyle/>
          <a:p>
            <a:pPr algn="ctr"/>
            <a:r>
              <a:rPr lang="en-US" sz="2400" b="1" dirty="0">
                <a:solidFill>
                  <a:srgbClr val="002060"/>
                </a:solidFill>
              </a:rPr>
              <a:t>Yale Program on Climate Change Communication</a:t>
            </a:r>
            <a:br>
              <a:rPr lang="en-US" sz="2400" b="1" dirty="0">
                <a:solidFill>
                  <a:srgbClr val="002060"/>
                </a:solidFill>
              </a:rPr>
            </a:br>
            <a:endParaRPr lang="en-US" sz="2400" b="1" dirty="0">
              <a:solidFill>
                <a:srgbClr val="002060"/>
              </a:solidFill>
            </a:endParaRPr>
          </a:p>
        </p:txBody>
      </p:sp>
      <p:sp>
        <p:nvSpPr>
          <p:cNvPr id="4" name="TextBox 3"/>
          <p:cNvSpPr txBox="1"/>
          <p:nvPr/>
        </p:nvSpPr>
        <p:spPr>
          <a:xfrm>
            <a:off x="-1" y="4008790"/>
            <a:ext cx="8991601" cy="1697901"/>
          </a:xfrm>
          <a:prstGeom prst="rect">
            <a:avLst/>
          </a:prstGeom>
          <a:noFill/>
        </p:spPr>
        <p:txBody>
          <a:bodyPr wrap="square" rtlCol="0">
            <a:spAutoFit/>
          </a:bodyPr>
          <a:lstStyle/>
          <a:p>
            <a:pPr lvl="2">
              <a:spcAft>
                <a:spcPts val="450"/>
              </a:spcAft>
              <a:buFont typeface="Arial"/>
              <a:buChar char="•"/>
            </a:pPr>
            <a:r>
              <a:rPr lang="en-US" sz="3200" dirty="0"/>
              <a:t> 70% believe global warming is occurring</a:t>
            </a:r>
          </a:p>
          <a:p>
            <a:pPr lvl="2">
              <a:spcAft>
                <a:spcPts val="450"/>
              </a:spcAft>
              <a:buFont typeface="Arial"/>
              <a:buChar char="•"/>
            </a:pPr>
            <a:r>
              <a:rPr lang="en-US" sz="3200" dirty="0">
                <a:solidFill>
                  <a:srgbClr val="000000"/>
                </a:solidFill>
              </a:rPr>
              <a:t> 55% understand it is caused by human activity</a:t>
            </a:r>
          </a:p>
          <a:p>
            <a:pPr lvl="2">
              <a:spcAft>
                <a:spcPts val="450"/>
              </a:spcAft>
              <a:buFont typeface="Arial"/>
              <a:buChar char="•"/>
            </a:pPr>
            <a:r>
              <a:rPr lang="en-US" sz="3200" dirty="0">
                <a:solidFill>
                  <a:srgbClr val="000000"/>
                </a:solidFill>
              </a:rPr>
              <a:t>  </a:t>
            </a:r>
            <a:r>
              <a:rPr lang="en-US" sz="3200" dirty="0">
                <a:solidFill>
                  <a:srgbClr val="000000"/>
                </a:solidFill>
                <a:highlight>
                  <a:srgbClr val="FFFF00"/>
                </a:highlight>
              </a:rPr>
              <a:t>Only 5%  believe anything can or will be done </a:t>
            </a:r>
            <a:endParaRPr lang="en-US" sz="3200" dirty="0">
              <a:highlight>
                <a:srgbClr val="FFFF00"/>
              </a:highlight>
            </a:endParaRPr>
          </a:p>
        </p:txBody>
      </p:sp>
      <p:sp>
        <p:nvSpPr>
          <p:cNvPr id="5" name="TextBox 4"/>
          <p:cNvSpPr txBox="1"/>
          <p:nvPr/>
        </p:nvSpPr>
        <p:spPr>
          <a:xfrm>
            <a:off x="1179002" y="2493989"/>
            <a:ext cx="6943121" cy="1077218"/>
          </a:xfrm>
          <a:prstGeom prst="rect">
            <a:avLst/>
          </a:prstGeom>
          <a:noFill/>
        </p:spPr>
        <p:txBody>
          <a:bodyPr wrap="square" rtlCol="0">
            <a:spAutoFit/>
          </a:bodyPr>
          <a:lstStyle/>
          <a:p>
            <a:pPr algn="ctr"/>
            <a:r>
              <a:rPr lang="en-US" sz="3200" dirty="0">
                <a:solidFill>
                  <a:srgbClr val="0D0D0D"/>
                </a:solidFill>
              </a:rPr>
              <a:t>Climate Change and the American Mind - November, 2016</a:t>
            </a:r>
          </a:p>
        </p:txBody>
      </p:sp>
      <p:sp>
        <p:nvSpPr>
          <p:cNvPr id="6" name="Rectangle 5"/>
          <p:cNvSpPr/>
          <p:nvPr/>
        </p:nvSpPr>
        <p:spPr>
          <a:xfrm>
            <a:off x="152400" y="6486675"/>
            <a:ext cx="3010568" cy="300082"/>
          </a:xfrm>
          <a:prstGeom prst="rect">
            <a:avLst/>
          </a:prstGeom>
        </p:spPr>
        <p:txBody>
          <a:bodyPr wrap="none">
            <a:spAutoFit/>
          </a:bodyPr>
          <a:lstStyle/>
          <a:p>
            <a:r>
              <a:rPr lang="en-US" sz="135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http://climatecommunication.yale.edu/</a:t>
            </a:r>
            <a:r>
              <a:rPr lang="en-US" sz="1350" dirty="0">
                <a:latin typeface="Calibri" panose="020F0502020204030204" pitchFamily="34" charset="0"/>
                <a:ea typeface="Calibri" panose="020F0502020204030204" pitchFamily="34" charset="0"/>
                <a:cs typeface="Times New Roman" panose="02020603050405020304" pitchFamily="18" charset="0"/>
              </a:rPr>
              <a:t> </a:t>
            </a:r>
            <a:endParaRPr lang="en-US" sz="1350" dirty="0"/>
          </a:p>
        </p:txBody>
      </p:sp>
      <p:sp>
        <p:nvSpPr>
          <p:cNvPr id="7" name="Rectangle 6"/>
          <p:cNvSpPr/>
          <p:nvPr/>
        </p:nvSpPr>
        <p:spPr>
          <a:xfrm>
            <a:off x="5105400" y="6355613"/>
            <a:ext cx="3758401" cy="369332"/>
          </a:xfrm>
          <a:prstGeom prst="rect">
            <a:avLst/>
          </a:prstGeom>
        </p:spPr>
        <p:txBody>
          <a:bodyPr wrap="none">
            <a:spAutoFit/>
          </a:bodyPr>
          <a:lstStyle/>
          <a:p>
            <a:r>
              <a:rPr lang="en-US" dirty="0">
                <a:solidFill>
                  <a:schemeClr val="tx1">
                    <a:lumMod val="95000"/>
                    <a:lumOff val="5000"/>
                  </a:schemeClr>
                </a:solidFill>
                <a:latin typeface="Source Sans Pro"/>
              </a:rPr>
              <a:t>Kathleen Wells, Denver CCL, 2017</a:t>
            </a:r>
            <a:endParaRPr lang="en-US" dirty="0"/>
          </a:p>
        </p:txBody>
      </p:sp>
    </p:spTree>
    <p:extLst>
      <p:ext uri="{BB962C8B-B14F-4D97-AF65-F5344CB8AC3E}">
        <p14:creationId xmlns:p14="http://schemas.microsoft.com/office/powerpoint/2010/main" val="2991770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804661" cy="1206603"/>
          </a:xfrm>
        </p:spPr>
        <p:txBody>
          <a:bodyPr>
            <a:noAutofit/>
          </a:bodyPr>
          <a:lstStyle/>
          <a:p>
            <a:pPr algn="ctr"/>
            <a:r>
              <a:rPr lang="en-US" sz="3600" b="1" u="sng" dirty="0">
                <a:solidFill>
                  <a:srgbClr val="002060"/>
                </a:solidFill>
                <a:latin typeface="Source Sans Pro"/>
                <a:cs typeface="Source Sans Pro"/>
              </a:rPr>
              <a:t>Yale Program on Climate Change Communication</a:t>
            </a:r>
          </a:p>
        </p:txBody>
      </p:sp>
      <p:sp>
        <p:nvSpPr>
          <p:cNvPr id="3" name="TextBox 2"/>
          <p:cNvSpPr txBox="1"/>
          <p:nvPr/>
        </p:nvSpPr>
        <p:spPr>
          <a:xfrm>
            <a:off x="691228" y="1941920"/>
            <a:ext cx="6239219" cy="5527154"/>
          </a:xfrm>
          <a:prstGeom prst="rect">
            <a:avLst/>
          </a:prstGeom>
          <a:noFill/>
        </p:spPr>
        <p:txBody>
          <a:bodyPr wrap="square" rtlCol="0">
            <a:spAutoFit/>
          </a:bodyPr>
          <a:lstStyle/>
          <a:p>
            <a:pPr>
              <a:spcAft>
                <a:spcPts val="450"/>
              </a:spcAft>
              <a:buFont typeface="Arial"/>
              <a:buChar char="•"/>
            </a:pPr>
            <a:r>
              <a:rPr lang="en-US" sz="3600" dirty="0">
                <a:latin typeface="Source Sans Pro"/>
                <a:cs typeface="Source Sans Pro"/>
              </a:rPr>
              <a:t> 76%  Environmental issue</a:t>
            </a:r>
          </a:p>
          <a:p>
            <a:pPr>
              <a:spcAft>
                <a:spcPts val="450"/>
              </a:spcAft>
              <a:buFont typeface="Arial"/>
              <a:buChar char="•"/>
            </a:pPr>
            <a:r>
              <a:rPr lang="en-US" sz="3600" dirty="0">
                <a:latin typeface="Source Sans Pro"/>
                <a:cs typeface="Source Sans Pro"/>
              </a:rPr>
              <a:t> 70%  Scientific issue</a:t>
            </a:r>
          </a:p>
          <a:p>
            <a:pPr>
              <a:spcAft>
                <a:spcPts val="450"/>
              </a:spcAft>
              <a:buFont typeface="Arial"/>
              <a:buChar char="•"/>
            </a:pPr>
            <a:r>
              <a:rPr lang="en-US" sz="3600" dirty="0">
                <a:latin typeface="Source Sans Pro"/>
                <a:cs typeface="Source Sans Pro"/>
              </a:rPr>
              <a:t> 65%  Agricultural issue</a:t>
            </a:r>
          </a:p>
          <a:p>
            <a:pPr>
              <a:spcAft>
                <a:spcPts val="450"/>
              </a:spcAft>
              <a:buFont typeface="Arial"/>
              <a:buChar char="•"/>
            </a:pPr>
            <a:r>
              <a:rPr lang="en-US" sz="3600" dirty="0">
                <a:latin typeface="Source Sans Pro"/>
                <a:cs typeface="Source Sans Pro"/>
              </a:rPr>
              <a:t> 62%  Health issue</a:t>
            </a:r>
          </a:p>
          <a:p>
            <a:pPr>
              <a:spcAft>
                <a:spcPts val="450"/>
              </a:spcAft>
              <a:buFont typeface="Arial"/>
              <a:buChar char="•"/>
            </a:pPr>
            <a:r>
              <a:rPr lang="en-US" sz="3600" dirty="0">
                <a:latin typeface="Source Sans Pro"/>
                <a:cs typeface="Source Sans Pro"/>
              </a:rPr>
              <a:t> 61%  Severe weather issue</a:t>
            </a:r>
          </a:p>
          <a:p>
            <a:pPr>
              <a:spcAft>
                <a:spcPts val="450"/>
              </a:spcAft>
              <a:buFont typeface="Arial"/>
              <a:buChar char="•"/>
            </a:pPr>
            <a:r>
              <a:rPr lang="en-US" sz="3600" dirty="0">
                <a:latin typeface="Source Sans Pro"/>
                <a:cs typeface="Source Sans Pro"/>
              </a:rPr>
              <a:t> 60%  Economic issue</a:t>
            </a:r>
          </a:p>
          <a:p>
            <a:pPr>
              <a:spcAft>
                <a:spcPts val="450"/>
              </a:spcAft>
              <a:buFont typeface="Arial"/>
              <a:buChar char="•"/>
            </a:pPr>
            <a:r>
              <a:rPr lang="en-US" sz="3600" dirty="0">
                <a:latin typeface="Source Sans Pro"/>
                <a:cs typeface="Source Sans Pro"/>
              </a:rPr>
              <a:t> 56%  Political issue</a:t>
            </a:r>
          </a:p>
          <a:p>
            <a:pPr>
              <a:spcAft>
                <a:spcPts val="450"/>
              </a:spcAft>
              <a:buFont typeface="Arial"/>
              <a:buChar char="•"/>
            </a:pPr>
            <a:r>
              <a:rPr lang="en-US" sz="3600" dirty="0">
                <a:latin typeface="Source Sans Pro"/>
                <a:cs typeface="Source Sans Pro"/>
              </a:rPr>
              <a:t> 37%  Moral issue</a:t>
            </a:r>
            <a:br>
              <a:rPr lang="en-US" sz="3600" b="1" dirty="0"/>
            </a:br>
            <a:endParaRPr lang="en-US" sz="3600" dirty="0"/>
          </a:p>
        </p:txBody>
      </p:sp>
      <p:sp>
        <p:nvSpPr>
          <p:cNvPr id="5" name="TextBox 4"/>
          <p:cNvSpPr txBox="1"/>
          <p:nvPr/>
        </p:nvSpPr>
        <p:spPr>
          <a:xfrm>
            <a:off x="2049779" y="1602568"/>
            <a:ext cx="5295901" cy="369332"/>
          </a:xfrm>
          <a:prstGeom prst="rect">
            <a:avLst/>
          </a:prstGeom>
          <a:noFill/>
        </p:spPr>
        <p:txBody>
          <a:bodyPr wrap="square" rtlCol="0">
            <a:spAutoFit/>
          </a:bodyPr>
          <a:lstStyle/>
          <a:p>
            <a:pPr algn="ctr"/>
            <a:r>
              <a:rPr lang="en-US" b="1" dirty="0">
                <a:solidFill>
                  <a:srgbClr val="002060"/>
                </a:solidFill>
                <a:latin typeface="Source Sans Pro"/>
                <a:cs typeface="Source Sans Pro"/>
              </a:rPr>
              <a:t>How Americans Construe Climate Change:</a:t>
            </a:r>
            <a:endParaRPr lang="en-US" b="1" dirty="0">
              <a:solidFill>
                <a:srgbClr val="002060"/>
              </a:solidFill>
            </a:endParaRPr>
          </a:p>
        </p:txBody>
      </p:sp>
      <p:sp>
        <p:nvSpPr>
          <p:cNvPr id="6" name="Rectangle 5"/>
          <p:cNvSpPr/>
          <p:nvPr/>
        </p:nvSpPr>
        <p:spPr>
          <a:xfrm>
            <a:off x="5257800" y="6055531"/>
            <a:ext cx="3010568" cy="300082"/>
          </a:xfrm>
          <a:prstGeom prst="rect">
            <a:avLst/>
          </a:prstGeom>
        </p:spPr>
        <p:txBody>
          <a:bodyPr wrap="none">
            <a:spAutoFit/>
          </a:bodyPr>
          <a:lstStyle/>
          <a:p>
            <a:r>
              <a:rPr lang="en-US" sz="135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http://climatecommunication.yale.edu/</a:t>
            </a:r>
            <a:r>
              <a:rPr lang="en-US" sz="1350" dirty="0">
                <a:latin typeface="Calibri" panose="020F0502020204030204" pitchFamily="34" charset="0"/>
                <a:ea typeface="Calibri" panose="020F0502020204030204" pitchFamily="34" charset="0"/>
                <a:cs typeface="Times New Roman" panose="02020603050405020304" pitchFamily="18" charset="0"/>
              </a:rPr>
              <a:t> </a:t>
            </a:r>
            <a:endParaRPr lang="en-US" sz="1350" dirty="0"/>
          </a:p>
        </p:txBody>
      </p:sp>
      <p:sp>
        <p:nvSpPr>
          <p:cNvPr id="7" name="Rectangle 6"/>
          <p:cNvSpPr/>
          <p:nvPr/>
        </p:nvSpPr>
        <p:spPr>
          <a:xfrm>
            <a:off x="5105400" y="6355613"/>
            <a:ext cx="3758401" cy="369332"/>
          </a:xfrm>
          <a:prstGeom prst="rect">
            <a:avLst/>
          </a:prstGeom>
          <a:noFill/>
        </p:spPr>
        <p:txBody>
          <a:bodyPr wrap="none">
            <a:spAutoFit/>
          </a:bodyPr>
          <a:lstStyle/>
          <a:p>
            <a:r>
              <a:rPr lang="en-US" dirty="0">
                <a:solidFill>
                  <a:schemeClr val="tx1">
                    <a:lumMod val="95000"/>
                    <a:lumOff val="5000"/>
                  </a:schemeClr>
                </a:solidFill>
                <a:latin typeface="Source Sans Pro"/>
              </a:rPr>
              <a:t>Kathleen Wells, Denver CCL, 2017</a:t>
            </a:r>
            <a:endParaRPr lang="en-US" dirty="0"/>
          </a:p>
        </p:txBody>
      </p:sp>
    </p:spTree>
    <p:extLst>
      <p:ext uri="{BB962C8B-B14F-4D97-AF65-F5344CB8AC3E}">
        <p14:creationId xmlns:p14="http://schemas.microsoft.com/office/powerpoint/2010/main" val="2426109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2590195" y="304800"/>
            <a:ext cx="4184828" cy="4584131"/>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656381" y="1645220"/>
            <a:ext cx="4052455" cy="400110"/>
          </a:xfrm>
          <a:prstGeom prst="rect">
            <a:avLst/>
          </a:prstGeom>
          <a:noFill/>
        </p:spPr>
        <p:txBody>
          <a:bodyPr wrap="square" rtlCol="0">
            <a:spAutoFit/>
          </a:bodyPr>
          <a:lstStyle/>
          <a:p>
            <a:pPr algn="ctr"/>
            <a:r>
              <a:rPr lang="en-US" sz="2000" b="1" i="1" dirty="0">
                <a:solidFill>
                  <a:schemeClr val="accent1">
                    <a:lumMod val="50000"/>
                  </a:schemeClr>
                </a:solidFill>
                <a:latin typeface="Lucida Fax" panose="02060602050505020204" pitchFamily="18" charset="0"/>
              </a:rPr>
              <a:t>POP QUIZ</a:t>
            </a: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17" name="TextBox 16"/>
          <p:cNvSpPr txBox="1"/>
          <p:nvPr/>
        </p:nvSpPr>
        <p:spPr>
          <a:xfrm>
            <a:off x="2594371" y="422447"/>
            <a:ext cx="4052455"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i="1" dirty="0">
                <a:solidFill>
                  <a:srgbClr val="0070C0"/>
                </a:solidFill>
                <a:latin typeface="Lucida Fax" panose="02060602050505020204" pitchFamily="18" charset="0"/>
              </a:rPr>
              <a:t>Mitigating &amp; Adapting to our Changing Climate</a:t>
            </a:r>
          </a:p>
        </p:txBody>
      </p:sp>
      <p:sp>
        <p:nvSpPr>
          <p:cNvPr id="18" name="TextBox 17"/>
          <p:cNvSpPr txBox="1"/>
          <p:nvPr/>
        </p:nvSpPr>
        <p:spPr>
          <a:xfrm>
            <a:off x="2634618" y="2106941"/>
            <a:ext cx="4184828" cy="2031325"/>
          </a:xfrm>
          <a:prstGeom prst="rect">
            <a:avLst/>
          </a:prstGeom>
          <a:noFill/>
        </p:spPr>
        <p:txBody>
          <a:bodyPr wrap="square" rtlCol="0">
            <a:spAutoFit/>
          </a:bodyPr>
          <a:lstStyle/>
          <a:p>
            <a:pPr marL="342900" indent="-342900">
              <a:buFont typeface="+mj-lt"/>
              <a:buAutoNum type="arabicPeriod"/>
            </a:pPr>
            <a:r>
              <a:rPr lang="en-US" b="1" dirty="0">
                <a:latin typeface="Lucida Fax" panose="02060602050505020204" pitchFamily="18" charset="0"/>
              </a:rPr>
              <a:t>Do you think climate change is an urgent problem?</a:t>
            </a:r>
          </a:p>
          <a:p>
            <a:pPr marL="342900" indent="-342900">
              <a:buFont typeface="+mj-lt"/>
              <a:buAutoNum type="arabicPeriod"/>
            </a:pPr>
            <a:endParaRPr lang="en-US" b="1" dirty="0">
              <a:latin typeface="Lucida Fax" panose="02060602050505020204" pitchFamily="18" charset="0"/>
            </a:endParaRPr>
          </a:p>
          <a:p>
            <a:pPr marL="342900" indent="-342900">
              <a:buFont typeface="+mj-lt"/>
              <a:buAutoNum type="arabicPeriod"/>
            </a:pPr>
            <a:endParaRPr lang="en-US" b="1" dirty="0">
              <a:latin typeface="Lucida Fax" panose="02060602050505020204" pitchFamily="18" charset="0"/>
            </a:endParaRPr>
          </a:p>
          <a:p>
            <a:pPr marL="342900" indent="-342900">
              <a:buFont typeface="+mj-lt"/>
              <a:buAutoNum type="arabicPeriod"/>
            </a:pPr>
            <a:r>
              <a:rPr lang="en-US" b="1" dirty="0">
                <a:latin typeface="Lucida Fax" panose="02060602050505020204" pitchFamily="18" charset="0"/>
              </a:rPr>
              <a:t>Do you think getting the world off fossil fuels is difficult?</a:t>
            </a:r>
          </a:p>
        </p:txBody>
      </p:sp>
      <p:sp>
        <p:nvSpPr>
          <p:cNvPr id="19" name="TextBox 18"/>
          <p:cNvSpPr txBox="1"/>
          <p:nvPr/>
        </p:nvSpPr>
        <p:spPr>
          <a:xfrm>
            <a:off x="2862691" y="4216067"/>
            <a:ext cx="3728682" cy="523220"/>
          </a:xfrm>
          <a:prstGeom prst="rect">
            <a:avLst/>
          </a:prstGeom>
          <a:noFill/>
        </p:spPr>
        <p:txBody>
          <a:bodyPr wrap="square" rtlCol="0">
            <a:spAutoFit/>
          </a:bodyPr>
          <a:lstStyle/>
          <a:p>
            <a:pPr algn="ctr"/>
            <a:r>
              <a:rPr lang="en-US" sz="1400" b="1" dirty="0">
                <a:solidFill>
                  <a:schemeClr val="tx2">
                    <a:lumMod val="50000"/>
                  </a:schemeClr>
                </a:solidFill>
                <a:latin typeface="Lucida Fax" panose="02060602050505020204" pitchFamily="18" charset="0"/>
              </a:rPr>
              <a:t>IF you answered “yes” to both you’re in a minority</a:t>
            </a:r>
          </a:p>
        </p:txBody>
      </p:sp>
    </p:spTree>
    <p:extLst>
      <p:ext uri="{BB962C8B-B14F-4D97-AF65-F5344CB8AC3E}">
        <p14:creationId xmlns:p14="http://schemas.microsoft.com/office/powerpoint/2010/main" val="9889420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p:spPr>
        <p:txBody>
          <a:bodyPr>
            <a:normAutofit fontScale="90000"/>
          </a:bodyPr>
          <a:lstStyle/>
          <a:p>
            <a:r>
              <a:rPr lang="en-US" b="1" dirty="0"/>
              <a:t>How does one respond to Deniers of climate change?</a:t>
            </a:r>
            <a:br>
              <a:rPr lang="en-US" b="1" dirty="0"/>
            </a:br>
            <a:r>
              <a:rPr lang="en-US" b="1" dirty="0"/>
              <a:t>With Simple Facts and Logic</a:t>
            </a:r>
            <a:br>
              <a:rPr lang="en-US" b="1" dirty="0"/>
            </a:br>
            <a:endParaRPr lang="en-US" dirty="0"/>
          </a:p>
        </p:txBody>
      </p:sp>
      <p:sp>
        <p:nvSpPr>
          <p:cNvPr id="3" name="Content Placeholder 2"/>
          <p:cNvSpPr>
            <a:spLocks noGrp="1"/>
          </p:cNvSpPr>
          <p:nvPr>
            <p:ph idx="1"/>
          </p:nvPr>
        </p:nvSpPr>
        <p:spPr>
          <a:xfrm>
            <a:off x="447261" y="1905000"/>
            <a:ext cx="8229600" cy="5638800"/>
          </a:xfrm>
        </p:spPr>
        <p:txBody>
          <a:bodyPr>
            <a:noAutofit/>
          </a:bodyPr>
          <a:lstStyle/>
          <a:p>
            <a:pPr fontAlgn="base"/>
            <a:r>
              <a:rPr lang="en-US" sz="2000" b="1" dirty="0"/>
              <a:t>1.  Is climate changing? YES</a:t>
            </a:r>
            <a:endParaRPr lang="en-US" sz="2000" dirty="0"/>
          </a:p>
          <a:p>
            <a:pPr lvl="1" fontAlgn="base"/>
            <a:r>
              <a:rPr lang="en-US" sz="1400" dirty="0"/>
              <a:t>Scientific ….</a:t>
            </a:r>
          </a:p>
          <a:p>
            <a:pPr fontAlgn="base"/>
            <a:r>
              <a:rPr lang="en-US" sz="2000" b="1" dirty="0"/>
              <a:t>2. Do people have anything to do with it? YES</a:t>
            </a:r>
            <a:endParaRPr lang="en-US" sz="2000" dirty="0"/>
          </a:p>
          <a:p>
            <a:pPr lvl="1" fontAlgn="base"/>
            <a:r>
              <a:rPr lang="en-US" sz="1400" dirty="0"/>
              <a:t>Greenhouse gas emissions (primarily carbon dioxide from fossil fuel burning) have to warm the atmosphere—it is what they do. ….</a:t>
            </a:r>
          </a:p>
          <a:p>
            <a:pPr fontAlgn="base"/>
            <a:r>
              <a:rPr lang="en-US" sz="2000" b="1" dirty="0"/>
              <a:t>3. Is climate change bad? YES</a:t>
            </a:r>
            <a:endParaRPr lang="en-US" sz="2000" dirty="0"/>
          </a:p>
          <a:p>
            <a:pPr lvl="1" fontAlgn="base"/>
            <a:r>
              <a:rPr lang="en-US" sz="1400" dirty="0"/>
              <a:t>…change in the environment of stable civilizations is disruptive to those civilizations….</a:t>
            </a:r>
          </a:p>
          <a:p>
            <a:pPr lvl="1" fontAlgn="base"/>
            <a:r>
              <a:rPr lang="en-US" sz="1400" dirty="0"/>
              <a:t>Alterations in areas in which crops can be grown… when leaves fall, when insects emerge, etc.), …</a:t>
            </a:r>
          </a:p>
          <a:p>
            <a:pPr lvl="1" fontAlgn="base"/>
            <a:r>
              <a:rPr lang="en-US" sz="1400" dirty="0"/>
              <a:t>Shifting storm tracks, and rising sea level may have devastating economic, social, and political consequences on modern societies.</a:t>
            </a:r>
          </a:p>
          <a:p>
            <a:pPr lvl="1" fontAlgn="base"/>
            <a:r>
              <a:rPr lang="en-US" sz="1400" dirty="0"/>
              <a:t>Ocean Acidification</a:t>
            </a:r>
          </a:p>
          <a:p>
            <a:pPr fontAlgn="base"/>
            <a:r>
              <a:rPr lang="en-US" sz="2000" b="1" dirty="0"/>
              <a:t>4. Can we do anything about it? YES</a:t>
            </a:r>
            <a:endParaRPr lang="en-US" sz="2000" dirty="0"/>
          </a:p>
          <a:p>
            <a:pPr lvl="1" fontAlgn="base"/>
            <a:r>
              <a:rPr lang="en-US" sz="1400" dirty="0"/>
              <a:t>….cessation of emissions can stabilize climate in the 21st century….</a:t>
            </a:r>
          </a:p>
          <a:p>
            <a:pPr fontAlgn="base"/>
            <a:r>
              <a:rPr lang="en-US" sz="2000" b="1" dirty="0"/>
              <a:t>5. Is it worth doing anything about? YES</a:t>
            </a:r>
            <a:endParaRPr lang="en-US" sz="2000" dirty="0"/>
          </a:p>
          <a:p>
            <a:pPr lvl="1" fontAlgn="base"/>
            <a:r>
              <a:rPr lang="en-US" sz="1400" dirty="0"/>
              <a:t>Economic analyses ….</a:t>
            </a:r>
          </a:p>
        </p:txBody>
      </p:sp>
      <p:sp>
        <p:nvSpPr>
          <p:cNvPr id="4" name="Rectangle 3"/>
          <p:cNvSpPr/>
          <p:nvPr/>
        </p:nvSpPr>
        <p:spPr>
          <a:xfrm>
            <a:off x="3342861" y="6427113"/>
            <a:ext cx="5334000" cy="430887"/>
          </a:xfrm>
          <a:prstGeom prst="rect">
            <a:avLst/>
          </a:prstGeom>
        </p:spPr>
        <p:txBody>
          <a:bodyPr wrap="square">
            <a:spAutoFit/>
          </a:bodyPr>
          <a:lstStyle/>
          <a:p>
            <a:r>
              <a:rPr lang="en-US" sz="1100" dirty="0">
                <a:hlinkClick r:id="rId2"/>
              </a:rPr>
              <a:t>https://eos.org/editors-vox/responding-to-climate-change-deniers-with-simple-facts-and-logic?utm_source=eos&amp;utm_medium=email&amp;utm_campaign=EosBuzz033117</a:t>
            </a:r>
            <a:r>
              <a:rPr lang="en-US" sz="1100" dirty="0"/>
              <a:t> </a:t>
            </a:r>
          </a:p>
        </p:txBody>
      </p:sp>
    </p:spTree>
    <p:extLst>
      <p:ext uri="{BB962C8B-B14F-4D97-AF65-F5344CB8AC3E}">
        <p14:creationId xmlns:p14="http://schemas.microsoft.com/office/powerpoint/2010/main" val="480591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DO?</a:t>
            </a:r>
          </a:p>
        </p:txBody>
      </p:sp>
      <p:sp>
        <p:nvSpPr>
          <p:cNvPr id="3" name="Content Placeholder 2"/>
          <p:cNvSpPr>
            <a:spLocks noGrp="1"/>
          </p:cNvSpPr>
          <p:nvPr>
            <p:ph idx="1"/>
          </p:nvPr>
        </p:nvSpPr>
        <p:spPr>
          <a:xfrm>
            <a:off x="0" y="1600200"/>
            <a:ext cx="9144000" cy="4525963"/>
          </a:xfrm>
        </p:spPr>
        <p:txBody>
          <a:bodyPr/>
          <a:lstStyle/>
          <a:p>
            <a:r>
              <a:rPr lang="en-US" dirty="0"/>
              <a:t>PLEASE </a:t>
            </a:r>
            <a:r>
              <a:rPr lang="en-US" dirty="0">
                <a:highlight>
                  <a:srgbClr val="FFFF00"/>
                </a:highlight>
              </a:rPr>
              <a:t>QUESTION MOTIVES</a:t>
            </a:r>
            <a:r>
              <a:rPr lang="en-US" dirty="0"/>
              <a:t> IF ONE SAYS:</a:t>
            </a:r>
            <a:br>
              <a:rPr lang="en-US" dirty="0"/>
            </a:br>
            <a:r>
              <a:rPr lang="en-US" dirty="0"/>
              <a:t> “Well I’m not really sure how much is man-made”</a:t>
            </a:r>
          </a:p>
          <a:p>
            <a:endParaRPr lang="en-US" dirty="0"/>
          </a:p>
          <a:p>
            <a:r>
              <a:rPr lang="en-US" dirty="0"/>
              <a:t>AND </a:t>
            </a:r>
            <a:r>
              <a:rPr lang="en-US" dirty="0">
                <a:highlight>
                  <a:srgbClr val="FFFF00"/>
                </a:highlight>
              </a:rPr>
              <a:t>ASK or think about their credentials!</a:t>
            </a:r>
          </a:p>
          <a:p>
            <a:pPr lvl="1"/>
            <a:r>
              <a:rPr lang="en-US" dirty="0">
                <a:highlight>
                  <a:srgbClr val="FFFF00"/>
                </a:highlight>
              </a:rPr>
              <a:t>Are they climate scientists?</a:t>
            </a:r>
          </a:p>
          <a:p>
            <a:endParaRPr lang="en-US" dirty="0"/>
          </a:p>
          <a:p>
            <a:r>
              <a:rPr lang="en-US" dirty="0"/>
              <a:t>AND Don’t spend too much time (waste?) expecting to change world views</a:t>
            </a:r>
          </a:p>
        </p:txBody>
      </p:sp>
    </p:spTree>
    <p:extLst>
      <p:ext uri="{BB962C8B-B14F-4D97-AF65-F5344CB8AC3E}">
        <p14:creationId xmlns:p14="http://schemas.microsoft.com/office/powerpoint/2010/main" val="1142664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Links on Climate</a:t>
            </a:r>
          </a:p>
        </p:txBody>
      </p:sp>
      <p:sp>
        <p:nvSpPr>
          <p:cNvPr id="3" name="Content Placeholder 2"/>
          <p:cNvSpPr>
            <a:spLocks noGrp="1"/>
          </p:cNvSpPr>
          <p:nvPr>
            <p:ph idx="1"/>
          </p:nvPr>
        </p:nvSpPr>
        <p:spPr/>
        <p:txBody>
          <a:bodyPr>
            <a:normAutofit/>
          </a:bodyPr>
          <a:lstStyle/>
          <a:p>
            <a:r>
              <a:rPr lang="en-US" sz="1800" dirty="0">
                <a:hlinkClick r:id="rId2"/>
              </a:rPr>
              <a:t>https://skepticalscience.com/</a:t>
            </a:r>
            <a:endParaRPr lang="en-US" sz="1800" dirty="0"/>
          </a:p>
          <a:p>
            <a:pPr lvl="1"/>
            <a:r>
              <a:rPr lang="en-US" sz="1400" dirty="0">
                <a:hlinkClick r:id="rId3"/>
              </a:rPr>
              <a:t>https://skepticalscience.com/denial101x-videos-and-references.html</a:t>
            </a:r>
            <a:r>
              <a:rPr lang="en-US" sz="1400" dirty="0"/>
              <a:t> </a:t>
            </a:r>
          </a:p>
          <a:p>
            <a:r>
              <a:rPr lang="en-US" sz="1800" dirty="0">
                <a:hlinkClick r:id="rId4"/>
              </a:rPr>
              <a:t>http://www.realclimate.org/</a:t>
            </a:r>
            <a:endParaRPr lang="en-US" sz="1800" dirty="0"/>
          </a:p>
          <a:p>
            <a:r>
              <a:rPr lang="en-US" sz="1800" dirty="0">
                <a:hlinkClick r:id="rId5"/>
              </a:rPr>
              <a:t>http://climatecentral.org/</a:t>
            </a:r>
            <a:r>
              <a:rPr lang="en-US" sz="1800" dirty="0"/>
              <a:t> </a:t>
            </a:r>
          </a:p>
          <a:p>
            <a:r>
              <a:rPr lang="en-US" sz="1800" dirty="0">
                <a:hlinkClick r:id="rId6"/>
              </a:rPr>
              <a:t>https://climate.nasa.gov/</a:t>
            </a:r>
            <a:r>
              <a:rPr lang="en-US" sz="1800" dirty="0"/>
              <a:t> </a:t>
            </a:r>
            <a:r>
              <a:rPr lang="en-US" sz="1800" dirty="0">
                <a:hlinkClick r:id="rId7"/>
              </a:rPr>
              <a:t>https://climate.nasa.gov/causes/</a:t>
            </a:r>
            <a:r>
              <a:rPr lang="en-US" sz="1800" dirty="0"/>
              <a:t> , etc.</a:t>
            </a:r>
          </a:p>
          <a:p>
            <a:r>
              <a:rPr lang="en-US" sz="2200" dirty="0"/>
              <a:t>Jeffrey Bennett: </a:t>
            </a:r>
            <a:r>
              <a:rPr lang="en-US" sz="1800" u="sng" dirty="0">
                <a:hlinkClick r:id="rId8"/>
              </a:rPr>
              <a:t>http://www.globalwarmingprimer.com/tour/</a:t>
            </a:r>
            <a:r>
              <a:rPr lang="en-US" sz="1800" dirty="0"/>
              <a:t> </a:t>
            </a:r>
          </a:p>
          <a:p>
            <a:pPr lvl="1"/>
            <a:r>
              <a:rPr lang="en-US" sz="1400" dirty="0">
                <a:hlinkClick r:id="rId9"/>
              </a:rPr>
              <a:t>http://www.globalwarmingprimer.com/primer/primer4/</a:t>
            </a:r>
            <a:r>
              <a:rPr lang="en-US" sz="1400" dirty="0"/>
              <a:t> </a:t>
            </a:r>
          </a:p>
          <a:p>
            <a:r>
              <a:rPr lang="en-US" sz="1800" dirty="0"/>
              <a:t>Jeff Masters/Weather underground: </a:t>
            </a:r>
            <a:r>
              <a:rPr lang="en-US" sz="1800" u="sng" dirty="0">
                <a:hlinkClick r:id="rId10"/>
              </a:rPr>
              <a:t>https://www.wunderground.com/weather-infographics/climate-change-today</a:t>
            </a:r>
            <a:endParaRPr lang="en-US" sz="1800" dirty="0"/>
          </a:p>
          <a:p>
            <a:pPr lvl="1"/>
            <a:r>
              <a:rPr lang="en-US" sz="1400" u="sng" dirty="0">
                <a:hlinkClick r:id="rId11"/>
              </a:rPr>
              <a:t>https://www.wunderground.com/blog/JeffMasters/show.html</a:t>
            </a:r>
            <a:r>
              <a:rPr lang="en-US" sz="1400" dirty="0"/>
              <a:t> </a:t>
            </a:r>
          </a:p>
          <a:p>
            <a:r>
              <a:rPr lang="en-US" sz="1800" dirty="0">
                <a:hlinkClick r:id="rId12"/>
              </a:rPr>
              <a:t>http://www.nationalgeographic.com/magazine/2017/04/seven-things-to-know-about-climate-change/</a:t>
            </a:r>
            <a:r>
              <a:rPr lang="en-US" sz="1800" dirty="0"/>
              <a:t> </a:t>
            </a:r>
          </a:p>
          <a:p>
            <a:r>
              <a:rPr lang="en-US" sz="1800" dirty="0"/>
              <a:t>Extreme Weather: Phil Nelson: </a:t>
            </a:r>
            <a:r>
              <a:rPr lang="en-US" sz="1800" dirty="0">
                <a:hlinkClick r:id="rId13"/>
              </a:rPr>
              <a:t>https://www.youtube.com/watch?v=gQ1kPMYCFEY&amp;t=9s</a:t>
            </a:r>
            <a:r>
              <a:rPr lang="en-US" sz="1800" dirty="0"/>
              <a:t> </a:t>
            </a:r>
          </a:p>
          <a:p>
            <a:endParaRPr lang="en-US" sz="1800" dirty="0"/>
          </a:p>
          <a:p>
            <a:endParaRPr lang="en-US" sz="1800" dirty="0"/>
          </a:p>
        </p:txBody>
      </p:sp>
    </p:spTree>
    <p:extLst>
      <p:ext uri="{BB962C8B-B14F-4D97-AF65-F5344CB8AC3E}">
        <p14:creationId xmlns:p14="http://schemas.microsoft.com/office/powerpoint/2010/main" val="38124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808567" y="5304586"/>
            <a:ext cx="2441864" cy="152718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0"/>
            <a:ext cx="9144000" cy="6165307"/>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545772" y="1372086"/>
            <a:ext cx="4052455" cy="523220"/>
          </a:xfrm>
          <a:prstGeom prst="rect">
            <a:avLst/>
          </a:prstGeom>
          <a:noFill/>
        </p:spPr>
        <p:txBody>
          <a:bodyPr wrap="square" rtlCol="0">
            <a:spAutoFit/>
          </a:bodyPr>
          <a:lstStyle/>
          <a:p>
            <a:pPr algn="ctr"/>
            <a:r>
              <a:rPr lang="en-US" sz="2800" b="1" i="1" dirty="0">
                <a:solidFill>
                  <a:schemeClr val="accent1">
                    <a:lumMod val="50000"/>
                  </a:schemeClr>
                </a:solidFill>
                <a:latin typeface="Lucida Fax" panose="02060602050505020204" pitchFamily="18" charset="0"/>
              </a:rPr>
              <a:t>OUTLINE (cont.)</a:t>
            </a:r>
          </a:p>
        </p:txBody>
      </p:sp>
      <p:sp>
        <p:nvSpPr>
          <p:cNvPr id="5" name="TextBox 4"/>
          <p:cNvSpPr txBox="1"/>
          <p:nvPr/>
        </p:nvSpPr>
        <p:spPr>
          <a:xfrm>
            <a:off x="32657" y="2194989"/>
            <a:ext cx="9152288" cy="3108543"/>
          </a:xfrm>
          <a:prstGeom prst="rect">
            <a:avLst/>
          </a:prstGeom>
          <a:noFill/>
        </p:spPr>
        <p:txBody>
          <a:bodyPr wrap="square" rtlCol="0">
            <a:spAutoFit/>
          </a:bodyPr>
          <a:lstStyle/>
          <a:p>
            <a:pPr algn="ctr"/>
            <a:r>
              <a:rPr lang="en-US" sz="2800" b="1" dirty="0">
                <a:highlight>
                  <a:srgbClr val="FFFF00"/>
                </a:highlight>
                <a:latin typeface="Lucida Fax" panose="02060602050505020204" pitchFamily="18" charset="0"/>
              </a:rPr>
              <a:t>BREAK</a:t>
            </a:r>
          </a:p>
          <a:p>
            <a:pPr algn="ctr"/>
            <a:endParaRPr lang="en-US" sz="2800" b="1" dirty="0">
              <a:highlight>
                <a:srgbClr val="FFFF00"/>
              </a:highlight>
              <a:latin typeface="Lucida Fax" panose="02060602050505020204" pitchFamily="18" charset="0"/>
            </a:endParaRPr>
          </a:p>
          <a:p>
            <a:pPr algn="ctr"/>
            <a:r>
              <a:rPr lang="en-US" sz="2800" b="1" dirty="0">
                <a:highlight>
                  <a:srgbClr val="FFFF00"/>
                </a:highlight>
                <a:latin typeface="Lucida Fax" panose="02060602050505020204" pitchFamily="18" charset="0"/>
              </a:rPr>
              <a:t>NEXT:</a:t>
            </a:r>
          </a:p>
          <a:p>
            <a:pPr algn="ctr"/>
            <a:endParaRPr lang="en-US" sz="2800" b="1" dirty="0">
              <a:highlight>
                <a:srgbClr val="FFFF00"/>
              </a:highlight>
              <a:latin typeface="Lucida Fax" panose="02060602050505020204" pitchFamily="18" charset="0"/>
            </a:endParaRPr>
          </a:p>
          <a:p>
            <a:r>
              <a:rPr lang="en-US" sz="2800" b="1" dirty="0">
                <a:latin typeface="Lucida Fax" panose="02060602050505020204" pitchFamily="18" charset="0"/>
              </a:rPr>
              <a:t>Part 2: Solutions:</a:t>
            </a:r>
          </a:p>
          <a:p>
            <a:endParaRPr lang="en-US" sz="2800" b="1" dirty="0">
              <a:latin typeface="Lucida Fax" panose="02060602050505020204" pitchFamily="18" charset="0"/>
            </a:endParaRPr>
          </a:p>
          <a:p>
            <a:pPr marL="342900" indent="-342900">
              <a:buFont typeface="Arial" panose="020B0604020202020204" pitchFamily="34" charset="0"/>
              <a:buChar char="•"/>
            </a:pPr>
            <a:r>
              <a:rPr lang="en-US" sz="2800" b="1" dirty="0">
                <a:latin typeface="Lucida Fax" panose="02060602050505020204" pitchFamily="18" charset="0"/>
              </a:rPr>
              <a:t>How to Overcome our Inertia and Apathy</a:t>
            </a: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16" name="TextBox 15"/>
          <p:cNvSpPr txBox="1"/>
          <p:nvPr/>
        </p:nvSpPr>
        <p:spPr>
          <a:xfrm>
            <a:off x="-152400" y="88530"/>
            <a:ext cx="915228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i="1" dirty="0">
                <a:solidFill>
                  <a:srgbClr val="0070C0"/>
                </a:solidFill>
                <a:latin typeface="Lucida Fax" panose="02060602050505020204" pitchFamily="18" charset="0"/>
              </a:rPr>
              <a:t>Mitigating &amp; Adapting to our Changing Climate</a:t>
            </a:r>
          </a:p>
        </p:txBody>
      </p:sp>
    </p:spTree>
    <p:extLst>
      <p:ext uri="{BB962C8B-B14F-4D97-AF65-F5344CB8AC3E}">
        <p14:creationId xmlns:p14="http://schemas.microsoft.com/office/powerpoint/2010/main" val="2840963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54"/>
            <a:ext cx="9144000" cy="43038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00400" y="3993368"/>
            <a:ext cx="5943600" cy="276999"/>
          </a:xfrm>
          <a:prstGeom prst="rect">
            <a:avLst/>
          </a:prstGeom>
        </p:spPr>
        <p:txBody>
          <a:bodyPr wrap="square">
            <a:spAutoFit/>
          </a:bodyPr>
          <a:lstStyle/>
          <a:p>
            <a:r>
              <a:rPr lang="en-US" sz="1200" dirty="0">
                <a:hlinkClick r:id="rId3"/>
              </a:rPr>
              <a:t>https://i.kinja-img.com/gawker-media/image/upload/t_original/ihsllhptnnm4vb7wuvgq.jpg</a:t>
            </a:r>
            <a:r>
              <a:rPr lang="en-US" sz="1200" dirty="0"/>
              <a:t> </a:t>
            </a:r>
          </a:p>
        </p:txBody>
      </p:sp>
      <p:sp>
        <p:nvSpPr>
          <p:cNvPr id="3" name="Rectangle 2"/>
          <p:cNvSpPr/>
          <p:nvPr/>
        </p:nvSpPr>
        <p:spPr>
          <a:xfrm>
            <a:off x="1066800" y="4648200"/>
            <a:ext cx="7391400" cy="1938992"/>
          </a:xfrm>
          <a:prstGeom prst="rect">
            <a:avLst/>
          </a:prstGeom>
        </p:spPr>
        <p:txBody>
          <a:bodyPr wrap="square">
            <a:spAutoFit/>
          </a:bodyPr>
          <a:lstStyle/>
          <a:p>
            <a:pPr algn="ctr"/>
            <a:r>
              <a:rPr lang="en-US" sz="24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Paul Belanger</a:t>
            </a:r>
          </a:p>
          <a:p>
            <a:pPr algn="ctr"/>
            <a:r>
              <a:rPr lang="en-US" sz="2400" b="1" dirty="0">
                <a:solidFill>
                  <a:srgbClr val="C45911"/>
                </a:solidFill>
                <a:latin typeface="Calibri" panose="020F0502020204030204" pitchFamily="34" charset="0"/>
                <a:ea typeface="Times New Roman" panose="02020603050405020304" pitchFamily="18" charset="0"/>
                <a:cs typeface="Times New Roman" panose="02020603050405020304" pitchFamily="18" charset="0"/>
                <a:hlinkClick r:id="rId4"/>
              </a:rPr>
              <a:t>http://denverclimatestudygroup.com/</a:t>
            </a:r>
            <a:r>
              <a:rPr lang="en-US" sz="2400" b="1" dirty="0">
                <a:solidFill>
                  <a:srgbClr val="C4591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5"/>
              </a:rPr>
              <a:t>https://www.facebook.com/denverclimatestudygroup/</a:t>
            </a:r>
            <a:r>
              <a:rPr lang="en-US" sz="2400" b="1" dirty="0">
                <a:solidFill>
                  <a:srgbClr val="C45911"/>
                </a:solidFill>
                <a:latin typeface="Calibri" panose="020F0502020204030204" pitchFamily="34" charset="0"/>
                <a:ea typeface="Times New Roman" panose="02020603050405020304" pitchFamily="18" charset="0"/>
                <a:cs typeface="Times New Roman" panose="02020603050405020304" pitchFamily="18" charset="0"/>
              </a:rPr>
              <a:t>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6"/>
              </a:rPr>
              <a:t>pebelanger@glassdesignresources.com</a:t>
            </a:r>
            <a:r>
              <a:rPr lang="en-US" sz="24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c. 303-249-7966; </a:t>
            </a:r>
            <a:endParaRPr lang="en-US" sz="2400" b="1" dirty="0"/>
          </a:p>
        </p:txBody>
      </p:sp>
    </p:spTree>
    <p:extLst>
      <p:ext uri="{BB962C8B-B14F-4D97-AF65-F5344CB8AC3E}">
        <p14:creationId xmlns:p14="http://schemas.microsoft.com/office/powerpoint/2010/main" val="6072417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808567" y="5304586"/>
            <a:ext cx="2441864" cy="152718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0"/>
            <a:ext cx="9144000" cy="6165307"/>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545772" y="1372086"/>
            <a:ext cx="4052455" cy="523220"/>
          </a:xfrm>
          <a:prstGeom prst="rect">
            <a:avLst/>
          </a:prstGeom>
          <a:noFill/>
        </p:spPr>
        <p:txBody>
          <a:bodyPr wrap="square" rtlCol="0">
            <a:spAutoFit/>
          </a:bodyPr>
          <a:lstStyle/>
          <a:p>
            <a:pPr algn="ctr"/>
            <a:r>
              <a:rPr lang="en-US" sz="2800" b="1" i="1" dirty="0">
                <a:solidFill>
                  <a:schemeClr val="accent1">
                    <a:lumMod val="50000"/>
                  </a:schemeClr>
                </a:solidFill>
                <a:latin typeface="Lucida Fax" panose="02060602050505020204" pitchFamily="18" charset="0"/>
              </a:rPr>
              <a:t>OUTLINE (cont.)</a:t>
            </a:r>
          </a:p>
        </p:txBody>
      </p:sp>
      <p:sp>
        <p:nvSpPr>
          <p:cNvPr id="5" name="TextBox 4"/>
          <p:cNvSpPr txBox="1"/>
          <p:nvPr/>
        </p:nvSpPr>
        <p:spPr>
          <a:xfrm>
            <a:off x="0" y="1978533"/>
            <a:ext cx="9152288" cy="3908762"/>
          </a:xfrm>
          <a:prstGeom prst="rect">
            <a:avLst/>
          </a:prstGeom>
          <a:noFill/>
        </p:spPr>
        <p:txBody>
          <a:bodyPr wrap="square" rtlCol="0">
            <a:spAutoFit/>
          </a:bodyPr>
          <a:lstStyle/>
          <a:p>
            <a:pPr algn="ctr"/>
            <a:r>
              <a:rPr lang="en-US" sz="2800" b="1" dirty="0">
                <a:highlight>
                  <a:srgbClr val="FFFF00"/>
                </a:highlight>
                <a:latin typeface="Lucida Fax" panose="02060602050505020204" pitchFamily="18" charset="0"/>
              </a:rPr>
              <a:t>BREAK</a:t>
            </a:r>
          </a:p>
          <a:p>
            <a:pPr algn="ctr"/>
            <a:endParaRPr lang="en-US" sz="2800" b="1" dirty="0">
              <a:highlight>
                <a:srgbClr val="FFFF00"/>
              </a:highlight>
              <a:latin typeface="Lucida Fax" panose="02060602050505020204" pitchFamily="18" charset="0"/>
            </a:endParaRPr>
          </a:p>
          <a:p>
            <a:pPr algn="ctr"/>
            <a:r>
              <a:rPr lang="en-US" sz="2800" b="1" dirty="0">
                <a:highlight>
                  <a:srgbClr val="FFFF00"/>
                </a:highlight>
                <a:latin typeface="Lucida Fax" panose="02060602050505020204" pitchFamily="18" charset="0"/>
              </a:rPr>
              <a:t>NEXT:</a:t>
            </a:r>
          </a:p>
          <a:p>
            <a:pPr algn="ctr"/>
            <a:r>
              <a:rPr lang="en-US" sz="2800" b="1" dirty="0">
                <a:latin typeface="Lucida Fax" panose="02060602050505020204" pitchFamily="18" charset="0"/>
              </a:rPr>
              <a:t>Part 2: Solutions:</a:t>
            </a:r>
          </a:p>
          <a:p>
            <a:pPr marL="342900" indent="-342900" algn="ctr">
              <a:buFont typeface="Arial" panose="020B0604020202020204" pitchFamily="34" charset="0"/>
              <a:buChar char="•"/>
            </a:pPr>
            <a:r>
              <a:rPr lang="en-US" sz="2800" b="1" dirty="0">
                <a:latin typeface="Lucida Fax" panose="02060602050505020204" pitchFamily="18" charset="0"/>
              </a:rPr>
              <a:t>Overcome our Inertia and Apathy</a:t>
            </a:r>
          </a:p>
          <a:p>
            <a:pPr marL="342900" indent="-342900" algn="ctr">
              <a:buFont typeface="Arial" panose="020B0604020202020204" pitchFamily="34" charset="0"/>
              <a:buChar char="•"/>
            </a:pPr>
            <a:endParaRPr lang="en-US" sz="2800" b="1" dirty="0">
              <a:latin typeface="Lucida Fax" panose="02060602050505020204" pitchFamily="18" charset="0"/>
            </a:endParaRPr>
          </a:p>
          <a:p>
            <a:pPr marL="914400" lvl="1" indent="-457200">
              <a:buFont typeface="+mj-lt"/>
              <a:buAutoNum type="alphaUcPeriod"/>
            </a:pPr>
            <a:r>
              <a:rPr lang="en-US" sz="2000" b="1" dirty="0">
                <a:latin typeface="Lucida Fax" panose="02060602050505020204" pitchFamily="18" charset="0"/>
              </a:rPr>
              <a:t> Reduce Carbon Emissions in Electric Generation, Transportation and in Heating</a:t>
            </a:r>
          </a:p>
          <a:p>
            <a:pPr marL="800100" lvl="1" indent="-342900">
              <a:buFont typeface="+mj-lt"/>
              <a:buAutoNum type="alphaUcPeriod"/>
            </a:pPr>
            <a:r>
              <a:rPr lang="en-US" sz="2000" b="1" dirty="0">
                <a:latin typeface="Lucida Fax" panose="02060602050505020204" pitchFamily="18" charset="0"/>
              </a:rPr>
              <a:t> Carbon Dioxide Removal (CDR); Negative Emission Technology (NET); Greenhouse Gas Removal (GGR)</a:t>
            </a: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16" name="TextBox 15"/>
          <p:cNvSpPr txBox="1"/>
          <p:nvPr/>
        </p:nvSpPr>
        <p:spPr>
          <a:xfrm>
            <a:off x="-152400" y="88530"/>
            <a:ext cx="915228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600" b="1" i="1" dirty="0">
                <a:solidFill>
                  <a:srgbClr val="0070C0"/>
                </a:solidFill>
                <a:latin typeface="Lucida Fax" panose="02060602050505020204" pitchFamily="18" charset="0"/>
              </a:rPr>
              <a:t>Mitigating &amp; Adapting to our Changing Climate</a:t>
            </a:r>
          </a:p>
        </p:txBody>
      </p:sp>
    </p:spTree>
    <p:extLst>
      <p:ext uri="{BB962C8B-B14F-4D97-AF65-F5344CB8AC3E}">
        <p14:creationId xmlns:p14="http://schemas.microsoft.com/office/powerpoint/2010/main" val="1244207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2743200"/>
          </a:xfrm>
        </p:spPr>
        <p:txBody>
          <a:bodyPr>
            <a:normAutofit fontScale="90000"/>
          </a:bodyPr>
          <a:lstStyle/>
          <a:p>
            <a:r>
              <a:rPr lang="en-US" b="1" dirty="0">
                <a:latin typeface="Lucida Fax" panose="02060602050505020204" pitchFamily="18" charset="0"/>
              </a:rPr>
              <a:t>Part 2: Solutions</a:t>
            </a:r>
            <a:br>
              <a:rPr lang="en-US" b="1" dirty="0">
                <a:latin typeface="Lucida Fax" panose="02060602050505020204" pitchFamily="18" charset="0"/>
              </a:rPr>
            </a:br>
            <a:br>
              <a:rPr lang="en-US" b="1" dirty="0">
                <a:latin typeface="Lucida Fax" panose="02060602050505020204" pitchFamily="18" charset="0"/>
              </a:rPr>
            </a:br>
            <a:r>
              <a:rPr lang="en-US" b="1" dirty="0">
                <a:latin typeface="Lucida Fax" panose="02060602050505020204" pitchFamily="18" charset="0"/>
              </a:rPr>
              <a:t>How to Overcome our Inertia and Apathy</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790825"/>
            <a:ext cx="5092390" cy="4067175"/>
          </a:xfrm>
          <a:prstGeom prst="rect">
            <a:avLst/>
          </a:prstGeom>
          <a:noFill/>
        </p:spPr>
      </p:pic>
    </p:spTree>
    <p:extLst>
      <p:ext uri="{BB962C8B-B14F-4D97-AF65-F5344CB8AC3E}">
        <p14:creationId xmlns:p14="http://schemas.microsoft.com/office/powerpoint/2010/main" val="1053717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213" y="554980"/>
            <a:ext cx="7886700" cy="994419"/>
          </a:xfrm>
        </p:spPr>
        <p:txBody>
          <a:bodyPr>
            <a:noAutofit/>
          </a:bodyPr>
          <a:lstStyle/>
          <a:p>
            <a:pPr algn="ctr"/>
            <a:r>
              <a:rPr lang="en-US" sz="3600" b="1" u="sng" dirty="0">
                <a:solidFill>
                  <a:srgbClr val="002060"/>
                </a:solidFill>
              </a:rPr>
              <a:t>The American Public and Climate Change</a:t>
            </a:r>
            <a:br>
              <a:rPr lang="en-US" sz="3600" b="1" u="sng" dirty="0">
                <a:solidFill>
                  <a:srgbClr val="002060"/>
                </a:solidFill>
              </a:rPr>
            </a:br>
            <a:endParaRPr lang="en-US" sz="3600" b="1" u="sng" dirty="0">
              <a:solidFill>
                <a:srgbClr val="002060"/>
              </a:solidFill>
            </a:endParaRPr>
          </a:p>
        </p:txBody>
      </p:sp>
      <p:sp>
        <p:nvSpPr>
          <p:cNvPr id="3" name="TextBox 2"/>
          <p:cNvSpPr txBox="1"/>
          <p:nvPr/>
        </p:nvSpPr>
        <p:spPr>
          <a:xfrm>
            <a:off x="700835" y="1446715"/>
            <a:ext cx="7808183" cy="830997"/>
          </a:xfrm>
          <a:prstGeom prst="rect">
            <a:avLst/>
          </a:prstGeom>
          <a:noFill/>
        </p:spPr>
        <p:txBody>
          <a:bodyPr wrap="square" rtlCol="0">
            <a:spAutoFit/>
          </a:bodyPr>
          <a:lstStyle/>
          <a:p>
            <a:pPr algn="ctr"/>
            <a:r>
              <a:rPr lang="en-US" sz="2400" b="1" dirty="0">
                <a:solidFill>
                  <a:srgbClr val="002060"/>
                </a:solidFill>
              </a:rPr>
              <a:t>Yale Program on Climate Change Communication</a:t>
            </a:r>
            <a:br>
              <a:rPr lang="en-US" sz="2400" b="1" dirty="0">
                <a:solidFill>
                  <a:srgbClr val="002060"/>
                </a:solidFill>
              </a:rPr>
            </a:br>
            <a:endParaRPr lang="en-US" sz="2400" b="1" dirty="0">
              <a:solidFill>
                <a:srgbClr val="002060"/>
              </a:solidFill>
            </a:endParaRPr>
          </a:p>
        </p:txBody>
      </p:sp>
      <p:sp>
        <p:nvSpPr>
          <p:cNvPr id="4" name="TextBox 3"/>
          <p:cNvSpPr txBox="1"/>
          <p:nvPr/>
        </p:nvSpPr>
        <p:spPr>
          <a:xfrm>
            <a:off x="0" y="4008790"/>
            <a:ext cx="9067800" cy="1697901"/>
          </a:xfrm>
          <a:prstGeom prst="rect">
            <a:avLst/>
          </a:prstGeom>
          <a:noFill/>
        </p:spPr>
        <p:txBody>
          <a:bodyPr wrap="square" rtlCol="0">
            <a:spAutoFit/>
          </a:bodyPr>
          <a:lstStyle/>
          <a:p>
            <a:pPr lvl="2">
              <a:spcAft>
                <a:spcPts val="450"/>
              </a:spcAft>
              <a:buFont typeface="Arial"/>
              <a:buChar char="•"/>
            </a:pPr>
            <a:r>
              <a:rPr lang="en-US" sz="3200" dirty="0">
                <a:solidFill>
                  <a:schemeClr val="bg2">
                    <a:lumMod val="50000"/>
                  </a:schemeClr>
                </a:solidFill>
              </a:rPr>
              <a:t> 70% believe global warming is occurring</a:t>
            </a:r>
          </a:p>
          <a:p>
            <a:pPr lvl="2">
              <a:spcAft>
                <a:spcPts val="450"/>
              </a:spcAft>
              <a:buFont typeface="Arial"/>
              <a:buChar char="•"/>
            </a:pPr>
            <a:r>
              <a:rPr lang="en-US" sz="3200" dirty="0">
                <a:solidFill>
                  <a:schemeClr val="bg2">
                    <a:lumMod val="50000"/>
                  </a:schemeClr>
                </a:solidFill>
              </a:rPr>
              <a:t> 55% understand it is caused by human activity</a:t>
            </a:r>
          </a:p>
          <a:p>
            <a:pPr lvl="2">
              <a:spcAft>
                <a:spcPts val="450"/>
              </a:spcAft>
              <a:buFont typeface="Arial"/>
              <a:buChar char="•"/>
            </a:pPr>
            <a:r>
              <a:rPr lang="en-US" sz="3200" dirty="0">
                <a:solidFill>
                  <a:srgbClr val="000000"/>
                </a:solidFill>
              </a:rPr>
              <a:t>   </a:t>
            </a:r>
            <a:r>
              <a:rPr lang="en-US" sz="3200" dirty="0">
                <a:solidFill>
                  <a:srgbClr val="000000"/>
                </a:solidFill>
                <a:highlight>
                  <a:srgbClr val="FFFF00"/>
                </a:highlight>
              </a:rPr>
              <a:t>Only 5%  believe anything can or will be done   </a:t>
            </a:r>
            <a:endParaRPr lang="en-US" sz="3200" dirty="0">
              <a:highlight>
                <a:srgbClr val="FFFF00"/>
              </a:highlight>
            </a:endParaRPr>
          </a:p>
        </p:txBody>
      </p:sp>
      <p:sp>
        <p:nvSpPr>
          <p:cNvPr id="5" name="TextBox 4"/>
          <p:cNvSpPr txBox="1"/>
          <p:nvPr/>
        </p:nvSpPr>
        <p:spPr>
          <a:xfrm>
            <a:off x="1179002" y="2493989"/>
            <a:ext cx="6943121" cy="1077218"/>
          </a:xfrm>
          <a:prstGeom prst="rect">
            <a:avLst/>
          </a:prstGeom>
          <a:noFill/>
        </p:spPr>
        <p:txBody>
          <a:bodyPr wrap="square" rtlCol="0">
            <a:spAutoFit/>
          </a:bodyPr>
          <a:lstStyle/>
          <a:p>
            <a:pPr algn="ctr"/>
            <a:r>
              <a:rPr lang="en-US" sz="3200" dirty="0">
                <a:solidFill>
                  <a:srgbClr val="0D0D0D"/>
                </a:solidFill>
              </a:rPr>
              <a:t>Climate Change and the American Mind - November, 2016</a:t>
            </a:r>
          </a:p>
        </p:txBody>
      </p:sp>
      <p:sp>
        <p:nvSpPr>
          <p:cNvPr id="6" name="Rectangle 5"/>
          <p:cNvSpPr/>
          <p:nvPr/>
        </p:nvSpPr>
        <p:spPr>
          <a:xfrm>
            <a:off x="5614575" y="6030598"/>
            <a:ext cx="3010568" cy="300082"/>
          </a:xfrm>
          <a:prstGeom prst="rect">
            <a:avLst/>
          </a:prstGeom>
        </p:spPr>
        <p:txBody>
          <a:bodyPr wrap="none">
            <a:spAutoFit/>
          </a:bodyPr>
          <a:lstStyle/>
          <a:p>
            <a:r>
              <a:rPr lang="en-US" sz="135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http://climatecommunication.yale.edu/</a:t>
            </a:r>
            <a:r>
              <a:rPr lang="en-US" sz="1350" dirty="0">
                <a:latin typeface="Calibri" panose="020F0502020204030204" pitchFamily="34" charset="0"/>
                <a:ea typeface="Calibri" panose="020F0502020204030204" pitchFamily="34" charset="0"/>
                <a:cs typeface="Times New Roman" panose="02020603050405020304" pitchFamily="18" charset="0"/>
              </a:rPr>
              <a:t> </a:t>
            </a:r>
            <a:endParaRPr lang="en-US" sz="1350" dirty="0"/>
          </a:p>
        </p:txBody>
      </p:sp>
      <p:sp>
        <p:nvSpPr>
          <p:cNvPr id="7" name="Rectangle 6"/>
          <p:cNvSpPr/>
          <p:nvPr/>
        </p:nvSpPr>
        <p:spPr>
          <a:xfrm>
            <a:off x="5105400" y="6355613"/>
            <a:ext cx="3758401" cy="369332"/>
          </a:xfrm>
          <a:prstGeom prst="rect">
            <a:avLst/>
          </a:prstGeom>
        </p:spPr>
        <p:txBody>
          <a:bodyPr wrap="none">
            <a:spAutoFit/>
          </a:bodyPr>
          <a:lstStyle/>
          <a:p>
            <a:r>
              <a:rPr lang="en-US" dirty="0">
                <a:solidFill>
                  <a:schemeClr val="tx1">
                    <a:lumMod val="95000"/>
                    <a:lumOff val="5000"/>
                  </a:schemeClr>
                </a:solidFill>
                <a:latin typeface="Source Sans Pro"/>
              </a:rPr>
              <a:t>Kathleen Wells, Denver CCL, 2017</a:t>
            </a:r>
            <a:endParaRPr lang="en-US" dirty="0"/>
          </a:p>
        </p:txBody>
      </p:sp>
    </p:spTree>
    <p:extLst>
      <p:ext uri="{BB962C8B-B14F-4D97-AF65-F5344CB8AC3E}">
        <p14:creationId xmlns:p14="http://schemas.microsoft.com/office/powerpoint/2010/main" val="3433073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APATHY / INERTIA</a:t>
            </a:r>
            <a:br>
              <a:rPr lang="en-US" dirty="0"/>
            </a:br>
            <a:r>
              <a:rPr lang="en-US" dirty="0">
                <a:highlight>
                  <a:srgbClr val="FFFF00"/>
                </a:highlight>
              </a:rPr>
              <a:t>WHY?</a:t>
            </a:r>
          </a:p>
        </p:txBody>
      </p:sp>
      <p:sp>
        <p:nvSpPr>
          <p:cNvPr id="3" name="Content Placeholder 2"/>
          <p:cNvSpPr>
            <a:spLocks noGrp="1"/>
          </p:cNvSpPr>
          <p:nvPr>
            <p:ph idx="1"/>
          </p:nvPr>
        </p:nvSpPr>
        <p:spPr>
          <a:xfrm>
            <a:off x="457200" y="1600200"/>
            <a:ext cx="4724400" cy="4525963"/>
          </a:xfrm>
        </p:spPr>
        <p:txBody>
          <a:bodyPr/>
          <a:lstStyle/>
          <a:p>
            <a:r>
              <a:rPr lang="en-US" dirty="0"/>
              <a:t>IT’S too late</a:t>
            </a:r>
          </a:p>
          <a:p>
            <a:r>
              <a:rPr lang="en-US" dirty="0"/>
              <a:t>It’s too big a problem</a:t>
            </a:r>
          </a:p>
          <a:p>
            <a:r>
              <a:rPr lang="en-US" dirty="0"/>
              <a:t>It’s up to the government</a:t>
            </a:r>
          </a:p>
          <a:p>
            <a:r>
              <a:rPr lang="en-US" dirty="0"/>
              <a:t>I’m not long for here anyway</a:t>
            </a:r>
          </a:p>
          <a:p>
            <a:r>
              <a:rPr lang="en-US" dirty="0"/>
              <a:t>It’s too expensive</a:t>
            </a:r>
          </a:p>
          <a:p>
            <a:r>
              <a:rPr lang="en-US" dirty="0"/>
              <a:t>I’m too busy</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911183" y="1600200"/>
            <a:ext cx="3949390" cy="3076575"/>
          </a:xfrm>
          <a:prstGeom prst="rect">
            <a:avLst/>
          </a:prstGeom>
          <a:noFill/>
        </p:spPr>
      </p:pic>
      <p:sp>
        <p:nvSpPr>
          <p:cNvPr id="5" name="Rectangle 4"/>
          <p:cNvSpPr/>
          <p:nvPr/>
        </p:nvSpPr>
        <p:spPr>
          <a:xfrm>
            <a:off x="3962400" y="6126163"/>
            <a:ext cx="4572000" cy="646331"/>
          </a:xfrm>
          <a:prstGeom prst="rect">
            <a:avLst/>
          </a:prstGeom>
        </p:spPr>
        <p:txBody>
          <a:bodyPr>
            <a:spAutoFit/>
          </a:bodyPr>
          <a:lstStyle/>
          <a:p>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https://eos.org/articles/climate-scientists-new-hurdle-overcoming-climate-change-apathy</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88672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APATHY / INERTIA</a:t>
            </a:r>
            <a:br>
              <a:rPr lang="en-US" dirty="0"/>
            </a:br>
            <a:r>
              <a:rPr lang="en-US" dirty="0">
                <a:highlight>
                  <a:srgbClr val="FFFF00"/>
                </a:highlight>
              </a:rPr>
              <a:t>vs. good motives:</a:t>
            </a:r>
          </a:p>
        </p:txBody>
      </p:sp>
      <p:sp>
        <p:nvSpPr>
          <p:cNvPr id="3" name="Content Placeholder 2"/>
          <p:cNvSpPr>
            <a:spLocks noGrp="1"/>
          </p:cNvSpPr>
          <p:nvPr>
            <p:ph idx="1"/>
          </p:nvPr>
        </p:nvSpPr>
        <p:spPr>
          <a:xfrm>
            <a:off x="457200" y="1600200"/>
            <a:ext cx="4724400" cy="4525963"/>
          </a:xfrm>
        </p:spPr>
        <p:txBody>
          <a:bodyPr>
            <a:normAutofit lnSpcReduction="10000"/>
          </a:bodyPr>
          <a:lstStyle/>
          <a:p>
            <a:r>
              <a:rPr lang="en-US" dirty="0"/>
              <a:t>IT’S our planet</a:t>
            </a:r>
          </a:p>
          <a:p>
            <a:r>
              <a:rPr lang="en-US" dirty="0"/>
              <a:t>It’s the right thing to do</a:t>
            </a:r>
          </a:p>
          <a:p>
            <a:r>
              <a:rPr lang="en-US" dirty="0"/>
              <a:t>I CARE FOR FUTURE GENERATIONS!</a:t>
            </a:r>
          </a:p>
          <a:p>
            <a:r>
              <a:rPr lang="en-US" dirty="0"/>
              <a:t>It’s for our grandkids, or dogs or cats</a:t>
            </a:r>
          </a:p>
          <a:p>
            <a:r>
              <a:rPr lang="en-US" dirty="0"/>
              <a:t>I believe in promoting the best of human values by example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911183" y="1600200"/>
            <a:ext cx="3949390" cy="3076575"/>
          </a:xfrm>
          <a:prstGeom prst="rect">
            <a:avLst/>
          </a:prstGeom>
          <a:noFill/>
        </p:spPr>
      </p:pic>
      <p:sp>
        <p:nvSpPr>
          <p:cNvPr id="5" name="Rectangle 4"/>
          <p:cNvSpPr/>
          <p:nvPr/>
        </p:nvSpPr>
        <p:spPr>
          <a:xfrm>
            <a:off x="3962400" y="6126163"/>
            <a:ext cx="4572000" cy="646331"/>
          </a:xfrm>
          <a:prstGeom prst="rect">
            <a:avLst/>
          </a:prstGeom>
        </p:spPr>
        <p:txBody>
          <a:bodyPr>
            <a:spAutoFit/>
          </a:bodyPr>
          <a:lstStyle/>
          <a:p>
            <a:r>
              <a:rPr lang="en-US"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https://eos.org/articles/climate-scientists-new-hurdle-overcoming-climate-change-apathy</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Image result for emot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4113558"/>
            <a:ext cx="5334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101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2590195" y="525122"/>
            <a:ext cx="4184828" cy="4779463"/>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722568" y="1644324"/>
            <a:ext cx="4052455" cy="400110"/>
          </a:xfrm>
          <a:prstGeom prst="rect">
            <a:avLst/>
          </a:prstGeom>
          <a:noFill/>
        </p:spPr>
        <p:txBody>
          <a:bodyPr wrap="square" rtlCol="0">
            <a:spAutoFit/>
          </a:bodyPr>
          <a:lstStyle/>
          <a:p>
            <a:pPr algn="ctr"/>
            <a:r>
              <a:rPr lang="en-US" sz="2000" b="1" i="1" dirty="0">
                <a:solidFill>
                  <a:schemeClr val="accent1">
                    <a:lumMod val="50000"/>
                  </a:schemeClr>
                </a:solidFill>
                <a:latin typeface="Lucida Fax" panose="02060602050505020204" pitchFamily="18" charset="0"/>
              </a:rPr>
              <a:t>POP QUIZ</a:t>
            </a:r>
          </a:p>
        </p:txBody>
      </p:sp>
      <p:sp>
        <p:nvSpPr>
          <p:cNvPr id="8" name="TextBox 7"/>
          <p:cNvSpPr txBox="1"/>
          <p:nvPr/>
        </p:nvSpPr>
        <p:spPr>
          <a:xfrm>
            <a:off x="2590195" y="566155"/>
            <a:ext cx="4052455"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Adapting to our Changing Climate</a:t>
            </a:r>
            <a:endParaRPr lang="en-US" sz="1091" b="1" i="1" dirty="0">
              <a:solidFill>
                <a:srgbClr val="0070C0"/>
              </a:solidFill>
              <a:latin typeface="Lucida Fax" panose="02060602050505020204" pitchFamily="18" charset="0"/>
            </a:endParaRPr>
          </a:p>
        </p:txBody>
      </p:sp>
      <p:sp>
        <p:nvSpPr>
          <p:cNvPr id="5" name="TextBox 4"/>
          <p:cNvSpPr txBox="1"/>
          <p:nvPr/>
        </p:nvSpPr>
        <p:spPr>
          <a:xfrm>
            <a:off x="2634618" y="2106941"/>
            <a:ext cx="4184828" cy="1754326"/>
          </a:xfrm>
          <a:prstGeom prst="rect">
            <a:avLst/>
          </a:prstGeom>
          <a:noFill/>
        </p:spPr>
        <p:txBody>
          <a:bodyPr wrap="square" rtlCol="0">
            <a:spAutoFit/>
          </a:bodyPr>
          <a:lstStyle/>
          <a:p>
            <a:pPr marL="342900" indent="-342900">
              <a:buFont typeface="+mj-lt"/>
              <a:buAutoNum type="arabicPeriod"/>
            </a:pPr>
            <a:r>
              <a:rPr lang="en-US" b="1" dirty="0">
                <a:latin typeface="Lucida Fax" panose="02060602050505020204" pitchFamily="18" charset="0"/>
              </a:rPr>
              <a:t>Do you think climate change is an urgent problem?</a:t>
            </a:r>
          </a:p>
          <a:p>
            <a:pPr marL="342900" indent="-342900">
              <a:buFont typeface="+mj-lt"/>
              <a:buAutoNum type="arabicPeriod"/>
            </a:pPr>
            <a:endParaRPr lang="en-US" b="1" dirty="0">
              <a:latin typeface="Lucida Fax" panose="02060602050505020204" pitchFamily="18" charset="0"/>
            </a:endParaRPr>
          </a:p>
          <a:p>
            <a:pPr marL="342900" indent="-342900">
              <a:buFont typeface="+mj-lt"/>
              <a:buAutoNum type="arabicPeriod"/>
            </a:pPr>
            <a:r>
              <a:rPr lang="en-US" b="1" dirty="0">
                <a:latin typeface="Lucida Fax" panose="02060602050505020204" pitchFamily="18" charset="0"/>
              </a:rPr>
              <a:t>Do you think getting the world off fossil fuels is difficult?</a:t>
            </a: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
        <p:nvSpPr>
          <p:cNvPr id="16" name="TextBox 15"/>
          <p:cNvSpPr txBox="1"/>
          <p:nvPr/>
        </p:nvSpPr>
        <p:spPr>
          <a:xfrm>
            <a:off x="2752081" y="3803366"/>
            <a:ext cx="3728682" cy="1415772"/>
          </a:xfrm>
          <a:prstGeom prst="rect">
            <a:avLst/>
          </a:prstGeom>
          <a:noFill/>
        </p:spPr>
        <p:txBody>
          <a:bodyPr wrap="square" rtlCol="0">
            <a:spAutoFit/>
          </a:bodyPr>
          <a:lstStyle/>
          <a:p>
            <a:pPr algn="ctr"/>
            <a:r>
              <a:rPr lang="en-US" sz="1400" b="1" dirty="0">
                <a:solidFill>
                  <a:schemeClr val="tx2">
                    <a:lumMod val="50000"/>
                  </a:schemeClr>
                </a:solidFill>
                <a:latin typeface="Lucida Fax" panose="02060602050505020204" pitchFamily="18" charset="0"/>
              </a:rPr>
              <a:t>My goal/my hope for a take-away:</a:t>
            </a:r>
            <a:endParaRPr lang="en-US" sz="2400" b="1" dirty="0">
              <a:solidFill>
                <a:srgbClr val="FF0000"/>
              </a:solidFill>
              <a:latin typeface="Lucida Fax" panose="02060602050505020204" pitchFamily="18" charset="0"/>
            </a:endParaRPr>
          </a:p>
          <a:p>
            <a:pPr marL="342900" indent="-342900" algn="ctr">
              <a:buAutoNum type="arabicPeriod"/>
            </a:pPr>
            <a:r>
              <a:rPr lang="en-US" sz="2400" b="1" dirty="0">
                <a:solidFill>
                  <a:srgbClr val="FF0000"/>
                </a:solidFill>
                <a:latin typeface="Lucida Fax" panose="02060602050505020204" pitchFamily="18" charset="0"/>
              </a:rPr>
              <a:t>Yes</a:t>
            </a:r>
          </a:p>
          <a:p>
            <a:pPr marL="342900" indent="-342900" algn="ctr">
              <a:buAutoNum type="arabicPeriod"/>
            </a:pPr>
            <a:r>
              <a:rPr lang="en-US" sz="2400" b="1" dirty="0">
                <a:solidFill>
                  <a:srgbClr val="FF0000"/>
                </a:solidFill>
                <a:latin typeface="Lucida Fax" panose="02060602050505020204" pitchFamily="18" charset="0"/>
              </a:rPr>
              <a:t>Yes, but NOT Insurmountable</a:t>
            </a:r>
          </a:p>
        </p:txBody>
      </p:sp>
    </p:spTree>
    <p:extLst>
      <p:ext uri="{BB962C8B-B14F-4D97-AF65-F5344CB8AC3E}">
        <p14:creationId xmlns:p14="http://schemas.microsoft.com/office/powerpoint/2010/main" val="29417253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TO APATHY</a:t>
            </a:r>
          </a:p>
        </p:txBody>
      </p:sp>
      <p:sp>
        <p:nvSpPr>
          <p:cNvPr id="3" name="Content Placeholder 2"/>
          <p:cNvSpPr>
            <a:spLocks noGrp="1"/>
          </p:cNvSpPr>
          <p:nvPr>
            <p:ph idx="1"/>
          </p:nvPr>
        </p:nvSpPr>
        <p:spPr>
          <a:xfrm>
            <a:off x="457200" y="2895600"/>
            <a:ext cx="8229600" cy="838200"/>
          </a:xfrm>
        </p:spPr>
        <p:txBody>
          <a:bodyPr>
            <a:normAutofit fontScale="92500"/>
          </a:bodyPr>
          <a:lstStyle/>
          <a:p>
            <a:pPr marL="0" indent="0" algn="ctr">
              <a:buNone/>
            </a:pPr>
            <a:r>
              <a:rPr lang="en-US" sz="4400" b="1" dirty="0"/>
              <a:t>#1 - CHANGE OUR WAY OF THINKING</a:t>
            </a:r>
          </a:p>
        </p:txBody>
      </p:sp>
    </p:spTree>
    <p:extLst>
      <p:ext uri="{BB962C8B-B14F-4D97-AF65-F5344CB8AC3E}">
        <p14:creationId xmlns:p14="http://schemas.microsoft.com/office/powerpoint/2010/main" val="196857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in human hands</a:t>
            </a:r>
          </a:p>
        </p:txBody>
      </p:sp>
      <p:sp>
        <p:nvSpPr>
          <p:cNvPr id="3" name="Content Placeholder 2"/>
          <p:cNvSpPr>
            <a:spLocks noGrp="1"/>
          </p:cNvSpPr>
          <p:nvPr>
            <p:ph idx="1"/>
          </p:nvPr>
        </p:nvSpPr>
        <p:spPr/>
        <p:txBody>
          <a:bodyPr/>
          <a:lstStyle/>
          <a:p>
            <a:r>
              <a:rPr lang="en-US" dirty="0"/>
              <a:t>Kerry Emanuel, MIT Prof. Meteorology:</a:t>
            </a:r>
          </a:p>
          <a:p>
            <a:r>
              <a:rPr lang="en-US" dirty="0"/>
              <a:t>“…</a:t>
            </a:r>
            <a:r>
              <a:rPr lang="en-US" dirty="0">
                <a:highlight>
                  <a:srgbClr val="FFFF00"/>
                </a:highlight>
              </a:rPr>
              <a:t>there are few, if any, historical examples of civilizations consciously making sacrifices on behalf of descendants two or more generations removed</a:t>
            </a:r>
            <a:r>
              <a:rPr lang="en-US" dirty="0"/>
              <a:t>”</a:t>
            </a:r>
          </a:p>
          <a:p>
            <a:r>
              <a:rPr lang="en-US" dirty="0"/>
              <a:t>NEEDED CABINET POSTION: </a:t>
            </a:r>
          </a:p>
          <a:p>
            <a:pPr lvl="1"/>
            <a:r>
              <a:rPr lang="en-US" sz="3600" b="1" dirty="0">
                <a:highlight>
                  <a:srgbClr val="FFFF00"/>
                </a:highlight>
              </a:rPr>
              <a:t> Secretary of the future</a:t>
            </a:r>
          </a:p>
        </p:txBody>
      </p:sp>
    </p:spTree>
    <p:extLst>
      <p:ext uri="{BB962C8B-B14F-4D97-AF65-F5344CB8AC3E}">
        <p14:creationId xmlns:p14="http://schemas.microsoft.com/office/powerpoint/2010/main" val="2266653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741914"/>
            <a:ext cx="5410200" cy="4061354"/>
          </a:xfrm>
        </p:spPr>
        <p:txBody>
          <a:bodyPr>
            <a:normAutofit fontScale="77500" lnSpcReduction="20000"/>
          </a:bodyPr>
          <a:lstStyle/>
          <a:p>
            <a:r>
              <a:rPr lang="en-US" dirty="0"/>
              <a:t>Climate change is only the most visible of the modifications we've made--up until this point, inadvertently--to the planet.</a:t>
            </a:r>
          </a:p>
          <a:p>
            <a:r>
              <a:rPr lang="en-US" dirty="0"/>
              <a:t>And our current behavior threatens not only our own future but that of countless other creatures. </a:t>
            </a:r>
          </a:p>
          <a:p>
            <a:r>
              <a:rPr lang="en-US" dirty="0">
                <a:highlight>
                  <a:srgbClr val="FFFF00"/>
                </a:highlight>
              </a:rPr>
              <a:t>….shows what a strange and novel development it is for a species to evolve to build machines, and ultimately, global societies with world-shaping influence.</a:t>
            </a:r>
          </a:p>
        </p:txBody>
      </p:sp>
      <p:pic>
        <p:nvPicPr>
          <p:cNvPr id="2050" name="Picture 2" descr="https://images-na.ssl-images-amazon.com/images/I/517vnkaH0dL._SX323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81200"/>
            <a:ext cx="3095625" cy="4752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17" y="5984451"/>
            <a:ext cx="6248400" cy="646331"/>
          </a:xfrm>
          <a:prstGeom prst="rect">
            <a:avLst/>
          </a:prstGeom>
          <a:noFill/>
        </p:spPr>
        <p:txBody>
          <a:bodyPr wrap="square" rtlCol="0">
            <a:spAutoFit/>
          </a:bodyPr>
          <a:lstStyle/>
          <a:p>
            <a:r>
              <a:rPr lang="en-US" dirty="0"/>
              <a:t>BTW – David Grinspoon will be at Conf. World Affairs (CWA), Boulder NEXT week of 4/8: </a:t>
            </a:r>
            <a:r>
              <a:rPr lang="en-US" dirty="0">
                <a:hlinkClick r:id="rId3"/>
              </a:rPr>
              <a:t>http://www.colorado.edu/cwa/</a:t>
            </a:r>
            <a:r>
              <a:rPr lang="en-US" dirty="0"/>
              <a:t> </a:t>
            </a:r>
          </a:p>
        </p:txBody>
      </p:sp>
      <p:sp>
        <p:nvSpPr>
          <p:cNvPr id="7" name="Content Placeholder 2"/>
          <p:cNvSpPr txBox="1">
            <a:spLocks/>
          </p:cNvSpPr>
          <p:nvPr/>
        </p:nvSpPr>
        <p:spPr>
          <a:xfrm>
            <a:off x="1524000" y="228600"/>
            <a:ext cx="61722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dirty="0"/>
              <a:t>We are a planet with brains</a:t>
            </a:r>
          </a:p>
        </p:txBody>
      </p:sp>
    </p:spTree>
    <p:extLst>
      <p:ext uri="{BB962C8B-B14F-4D97-AF65-F5344CB8AC3E}">
        <p14:creationId xmlns:p14="http://schemas.microsoft.com/office/powerpoint/2010/main" val="5235970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Fossil fuels: oil, gas, coal</a:t>
            </a:r>
          </a:p>
        </p:txBody>
      </p:sp>
      <p:sp>
        <p:nvSpPr>
          <p:cNvPr id="3" name="Content Placeholder 2"/>
          <p:cNvSpPr>
            <a:spLocks noGrp="1"/>
          </p:cNvSpPr>
          <p:nvPr>
            <p:ph idx="1"/>
          </p:nvPr>
        </p:nvSpPr>
        <p:spPr>
          <a:xfrm>
            <a:off x="1675" y="2185987"/>
            <a:ext cx="3352800" cy="3505199"/>
          </a:xfrm>
        </p:spPr>
        <p:txBody>
          <a:bodyPr>
            <a:noAutofit/>
          </a:bodyPr>
          <a:lstStyle/>
          <a:p>
            <a:r>
              <a:rPr lang="en-US" dirty="0"/>
              <a:t>We owe a lot to fossil fuels</a:t>
            </a:r>
          </a:p>
          <a:p>
            <a:r>
              <a:rPr lang="en-US" dirty="0"/>
              <a:t>It’s only recently we’ve fully appreciated it’s consequences</a:t>
            </a:r>
          </a:p>
          <a:p>
            <a:r>
              <a:rPr lang="en-US" dirty="0"/>
              <a:t>It’s time for change!</a:t>
            </a:r>
          </a:p>
        </p:txBody>
      </p:sp>
      <p:pic>
        <p:nvPicPr>
          <p:cNvPr id="4" name="Picture 3"/>
          <p:cNvPicPr>
            <a:picLocks noChangeAspect="1"/>
          </p:cNvPicPr>
          <p:nvPr/>
        </p:nvPicPr>
        <p:blipFill>
          <a:blip r:embed="rId2"/>
          <a:stretch>
            <a:fillRect/>
          </a:stretch>
        </p:blipFill>
        <p:spPr>
          <a:xfrm>
            <a:off x="3505200" y="1600200"/>
            <a:ext cx="5353050" cy="4676775"/>
          </a:xfrm>
          <a:prstGeom prst="rect">
            <a:avLst/>
          </a:prstGeom>
        </p:spPr>
      </p:pic>
      <p:sp>
        <p:nvSpPr>
          <p:cNvPr id="5" name="Rectangle 4"/>
          <p:cNvSpPr/>
          <p:nvPr/>
        </p:nvSpPr>
        <p:spPr>
          <a:xfrm>
            <a:off x="4395626" y="6487415"/>
            <a:ext cx="4445897" cy="276999"/>
          </a:xfrm>
          <a:prstGeom prst="rect">
            <a:avLst/>
          </a:prstGeom>
        </p:spPr>
        <p:txBody>
          <a:bodyPr wrap="none">
            <a:spAutoFit/>
          </a:bodyPr>
          <a:lstStyle/>
          <a:p>
            <a:r>
              <a:rPr lang="en-US" sz="1200" dirty="0">
                <a:solidFill>
                  <a:srgbClr val="002060"/>
                </a:solidFill>
                <a:latin typeface="TimesNewRomanPSMT"/>
              </a:rPr>
              <a:t>From Where has all the carbon gone: </a:t>
            </a:r>
            <a:r>
              <a:rPr lang="en-US" sz="1200" dirty="0">
                <a:solidFill>
                  <a:srgbClr val="002060"/>
                </a:solidFill>
                <a:latin typeface="TimesNewRomanPSMT"/>
                <a:hlinkClick r:id="rId3"/>
              </a:rPr>
              <a:t>Scott.Denning@ColoState.edu</a:t>
            </a:r>
            <a:r>
              <a:rPr lang="en-US" sz="1200" dirty="0">
                <a:solidFill>
                  <a:srgbClr val="002060"/>
                </a:solidFill>
                <a:latin typeface="TimesNewRomanPSMT"/>
              </a:rPr>
              <a:t> </a:t>
            </a:r>
            <a:endParaRPr lang="en-US" sz="1200" dirty="0">
              <a:solidFill>
                <a:srgbClr val="002060"/>
              </a:solidFill>
            </a:endParaRPr>
          </a:p>
        </p:txBody>
      </p:sp>
    </p:spTree>
    <p:extLst>
      <p:ext uri="{BB962C8B-B14F-4D97-AF65-F5344CB8AC3E}">
        <p14:creationId xmlns:p14="http://schemas.microsoft.com/office/powerpoint/2010/main" val="25613736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a:t>
            </a:r>
          </a:p>
        </p:txBody>
      </p:sp>
      <p:sp>
        <p:nvSpPr>
          <p:cNvPr id="3" name="Content Placeholder 2"/>
          <p:cNvSpPr>
            <a:spLocks noGrp="1"/>
          </p:cNvSpPr>
          <p:nvPr>
            <p:ph idx="1"/>
          </p:nvPr>
        </p:nvSpPr>
        <p:spPr>
          <a:xfrm>
            <a:off x="434009" y="2156619"/>
            <a:ext cx="8229600" cy="838200"/>
          </a:xfrm>
        </p:spPr>
        <p:txBody>
          <a:bodyPr>
            <a:noAutofit/>
          </a:bodyPr>
          <a:lstStyle/>
          <a:p>
            <a:pPr marL="0" indent="0" algn="ctr">
              <a:buNone/>
            </a:pPr>
            <a:r>
              <a:rPr lang="en-US" sz="3600" b="1" dirty="0"/>
              <a:t>Part A: - REDUCE OUR GREENHOUSE GAS </a:t>
            </a:r>
          </a:p>
          <a:p>
            <a:pPr marL="0" indent="0" algn="ctr">
              <a:buNone/>
            </a:pPr>
            <a:r>
              <a:rPr lang="en-US" sz="3600" b="1" dirty="0"/>
              <a:t>(GHGs) EMISSIONS</a:t>
            </a:r>
          </a:p>
        </p:txBody>
      </p:sp>
      <p:sp>
        <p:nvSpPr>
          <p:cNvPr id="4" name="Rectangle 3"/>
          <p:cNvSpPr/>
          <p:nvPr/>
        </p:nvSpPr>
        <p:spPr>
          <a:xfrm>
            <a:off x="2438400" y="3962400"/>
            <a:ext cx="4572000" cy="2246769"/>
          </a:xfrm>
          <a:prstGeom prst="rect">
            <a:avLst/>
          </a:prstGeom>
        </p:spPr>
        <p:txBody>
          <a:bodyPr>
            <a:spAutoFit/>
          </a:bodyPr>
          <a:lstStyle/>
          <a:p>
            <a:pPr marL="285750" indent="-285750">
              <a:buFont typeface="Arial" panose="020B0604020202020204" pitchFamily="34" charset="0"/>
              <a:buChar char="•"/>
            </a:pPr>
            <a:r>
              <a:rPr lang="en-US" sz="2800" b="1" dirty="0">
                <a:latin typeface="Lucida Fax" panose="02060602050505020204" pitchFamily="18" charset="0"/>
              </a:rPr>
              <a:t>Electric Generation</a:t>
            </a:r>
          </a:p>
          <a:p>
            <a:pPr marL="285750" indent="-285750">
              <a:buFont typeface="Arial" panose="020B0604020202020204" pitchFamily="34" charset="0"/>
              <a:buChar char="•"/>
            </a:pPr>
            <a:endParaRPr lang="en-US" sz="2800" b="1" dirty="0">
              <a:latin typeface="Lucida Fax" panose="02060602050505020204" pitchFamily="18" charset="0"/>
            </a:endParaRPr>
          </a:p>
          <a:p>
            <a:pPr marL="285750" indent="-285750">
              <a:buFont typeface="Arial" panose="020B0604020202020204" pitchFamily="34" charset="0"/>
              <a:buChar char="•"/>
            </a:pPr>
            <a:r>
              <a:rPr lang="en-US" sz="2800" b="1" dirty="0">
                <a:latin typeface="Lucida Fax" panose="02060602050505020204" pitchFamily="18" charset="0"/>
              </a:rPr>
              <a:t>Transportation</a:t>
            </a:r>
          </a:p>
          <a:p>
            <a:pPr marL="285750" indent="-285750">
              <a:buFont typeface="Arial" panose="020B0604020202020204" pitchFamily="34" charset="0"/>
              <a:buChar char="•"/>
            </a:pPr>
            <a:endParaRPr lang="en-US" sz="2800" b="1" dirty="0">
              <a:latin typeface="Lucida Fax" panose="02060602050505020204" pitchFamily="18" charset="0"/>
            </a:endParaRPr>
          </a:p>
          <a:p>
            <a:pPr marL="285750" indent="-285750">
              <a:buFont typeface="Arial" panose="020B0604020202020204" pitchFamily="34" charset="0"/>
              <a:buChar char="•"/>
            </a:pPr>
            <a:r>
              <a:rPr lang="en-US" sz="2800" b="1" dirty="0">
                <a:latin typeface="Lucida Fax" panose="02060602050505020204" pitchFamily="18" charset="0"/>
              </a:rPr>
              <a:t>in Heating</a:t>
            </a:r>
            <a:endParaRPr lang="en-US" sz="2800" dirty="0"/>
          </a:p>
        </p:txBody>
      </p:sp>
    </p:spTree>
    <p:extLst>
      <p:ext uri="{BB962C8B-B14F-4D97-AF65-F5344CB8AC3E}">
        <p14:creationId xmlns:p14="http://schemas.microsoft.com/office/powerpoint/2010/main" val="3459165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of CO</a:t>
            </a:r>
            <a:r>
              <a:rPr lang="en-US" baseline="-25000" dirty="0"/>
              <a:t>2</a:t>
            </a:r>
            <a:r>
              <a:rPr lang="en-US" dirty="0"/>
              <a:t> Emissions</a:t>
            </a:r>
          </a:p>
        </p:txBody>
      </p:sp>
      <p:pic>
        <p:nvPicPr>
          <p:cNvPr id="2050" name="Picture 2" descr="Image result for source of co2 emis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295400"/>
            <a:ext cx="8639175" cy="5019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48400" y="6341579"/>
            <a:ext cx="3048000" cy="369332"/>
          </a:xfrm>
          <a:prstGeom prst="rect">
            <a:avLst/>
          </a:prstGeom>
          <a:noFill/>
        </p:spPr>
        <p:txBody>
          <a:bodyPr wrap="square" rtlCol="0">
            <a:spAutoFit/>
          </a:bodyPr>
          <a:lstStyle/>
          <a:p>
            <a:r>
              <a:rPr lang="en-US" dirty="0"/>
              <a:t>EIA: </a:t>
            </a:r>
            <a:r>
              <a:rPr lang="en-US" dirty="0">
                <a:hlinkClick r:id="rId3"/>
              </a:rPr>
              <a:t>https://www.eia.gov/</a:t>
            </a:r>
            <a:r>
              <a:rPr lang="en-US" dirty="0"/>
              <a:t> </a:t>
            </a:r>
          </a:p>
        </p:txBody>
      </p:sp>
    </p:spTree>
    <p:extLst>
      <p:ext uri="{BB962C8B-B14F-4D97-AF65-F5344CB8AC3E}">
        <p14:creationId xmlns:p14="http://schemas.microsoft.com/office/powerpoint/2010/main" val="3552503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593633" y="1148826"/>
            <a:ext cx="8019682" cy="5289264"/>
            <a:chOff x="645227" y="1547775"/>
            <a:chExt cx="7467600" cy="4221162"/>
          </a:xfrm>
        </p:grpSpPr>
        <p:sp>
          <p:nvSpPr>
            <p:cNvPr id="5" name="Rectangle 4"/>
            <p:cNvSpPr/>
            <p:nvPr/>
          </p:nvSpPr>
          <p:spPr>
            <a:xfrm>
              <a:off x="645227" y="1547775"/>
              <a:ext cx="7467600" cy="4221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stretch>
              <a:fillRect/>
            </a:stretch>
          </p:blipFill>
          <p:spPr>
            <a:xfrm rot="60000">
              <a:off x="1078138" y="1773249"/>
              <a:ext cx="6601774" cy="3861762"/>
            </a:xfrm>
            <a:prstGeom prst="rect">
              <a:avLst/>
            </a:prstGeom>
          </p:spPr>
        </p:pic>
      </p:grpSp>
      <p:sp>
        <p:nvSpPr>
          <p:cNvPr id="9" name="Title 1"/>
          <p:cNvSpPr txBox="1">
            <a:spLocks/>
          </p:cNvSpPr>
          <p:nvPr/>
        </p:nvSpPr>
        <p:spPr>
          <a:xfrm>
            <a:off x="593633" y="228600"/>
            <a:ext cx="8229600" cy="9202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Source of CO</a:t>
            </a:r>
            <a:r>
              <a:rPr lang="en-US" baseline="-25000" dirty="0"/>
              <a:t>2</a:t>
            </a:r>
            <a:r>
              <a:rPr lang="en-US" dirty="0"/>
              <a:t> Emissions</a:t>
            </a:r>
          </a:p>
        </p:txBody>
      </p:sp>
      <p:sp>
        <p:nvSpPr>
          <p:cNvPr id="3" name="TextBox 2"/>
          <p:cNvSpPr txBox="1"/>
          <p:nvPr/>
        </p:nvSpPr>
        <p:spPr>
          <a:xfrm>
            <a:off x="5105400" y="6546177"/>
            <a:ext cx="4509052" cy="369332"/>
          </a:xfrm>
          <a:prstGeom prst="rect">
            <a:avLst/>
          </a:prstGeom>
          <a:noFill/>
        </p:spPr>
        <p:txBody>
          <a:bodyPr wrap="square" rtlCol="0">
            <a:spAutoFit/>
          </a:bodyPr>
          <a:lstStyle/>
          <a:p>
            <a:r>
              <a:rPr lang="en-US" dirty="0"/>
              <a:t>K.K. DuVivier, Energy Law Basics, 2017</a:t>
            </a:r>
          </a:p>
        </p:txBody>
      </p:sp>
    </p:spTree>
    <p:extLst>
      <p:ext uri="{BB962C8B-B14F-4D97-AF65-F5344CB8AC3E}">
        <p14:creationId xmlns:p14="http://schemas.microsoft.com/office/powerpoint/2010/main" val="5049069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us 2016 electrical generation by ty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 y="2321588"/>
            <a:ext cx="4726956" cy="2326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982" y="73720"/>
            <a:ext cx="7886700" cy="858341"/>
          </a:xfrm>
        </p:spPr>
        <p:txBody>
          <a:bodyPr>
            <a:normAutofit/>
          </a:bodyPr>
          <a:lstStyle/>
          <a:p>
            <a:pPr algn="ctr"/>
            <a:r>
              <a:rPr lang="en-US" sz="2400" b="1" u="sng" dirty="0">
                <a:solidFill>
                  <a:srgbClr val="002060"/>
                </a:solidFill>
                <a:latin typeface="Source Sans Pro"/>
                <a:cs typeface="Source Sans Pro"/>
              </a:rPr>
              <a:t>Sources of Electricity in Colorado: 2015</a:t>
            </a:r>
          </a:p>
        </p:txBody>
      </p:sp>
      <p:sp>
        <p:nvSpPr>
          <p:cNvPr id="3" name="TextBox 2"/>
          <p:cNvSpPr txBox="1"/>
          <p:nvPr/>
        </p:nvSpPr>
        <p:spPr>
          <a:xfrm>
            <a:off x="3078190" y="790406"/>
            <a:ext cx="4054420" cy="1200329"/>
          </a:xfrm>
          <a:prstGeom prst="rect">
            <a:avLst/>
          </a:prstGeom>
          <a:noFill/>
        </p:spPr>
        <p:txBody>
          <a:bodyPr wrap="square" rtlCol="0">
            <a:spAutoFit/>
          </a:bodyPr>
          <a:lstStyle/>
          <a:p>
            <a:pPr>
              <a:buFont typeface="Arial"/>
              <a:buChar char="•"/>
            </a:pPr>
            <a:r>
              <a:rPr lang="en-US" sz="2400" dirty="0">
                <a:solidFill>
                  <a:srgbClr val="000000"/>
                </a:solidFill>
                <a:latin typeface="Source Sans Pro"/>
                <a:cs typeface="Source Sans Pro"/>
              </a:rPr>
              <a:t> 6</a:t>
            </a:r>
            <a:r>
              <a:rPr lang="en-US" sz="2400" spc="225" dirty="0">
                <a:solidFill>
                  <a:srgbClr val="000000"/>
                </a:solidFill>
                <a:latin typeface="Source Sans Pro"/>
                <a:cs typeface="Source Sans Pro"/>
              </a:rPr>
              <a:t>0% </a:t>
            </a:r>
            <a:r>
              <a:rPr lang="en-US" sz="2400" dirty="0">
                <a:solidFill>
                  <a:srgbClr val="000000"/>
                </a:solidFill>
                <a:latin typeface="Source Sans Pro"/>
                <a:cs typeface="Source Sans Pro"/>
              </a:rPr>
              <a:t>coal</a:t>
            </a:r>
          </a:p>
          <a:p>
            <a:pPr>
              <a:buFont typeface="Arial"/>
              <a:buChar char="•"/>
            </a:pPr>
            <a:r>
              <a:rPr lang="en-US" sz="2400" dirty="0">
                <a:solidFill>
                  <a:srgbClr val="000000"/>
                </a:solidFill>
                <a:latin typeface="Source Sans Pro"/>
                <a:cs typeface="Source Sans Pro"/>
              </a:rPr>
              <a:t> 2</a:t>
            </a:r>
            <a:r>
              <a:rPr lang="en-US" sz="2400" spc="225" dirty="0">
                <a:solidFill>
                  <a:srgbClr val="000000"/>
                </a:solidFill>
                <a:latin typeface="Source Sans Pro"/>
                <a:cs typeface="Source Sans Pro"/>
              </a:rPr>
              <a:t>2% </a:t>
            </a:r>
            <a:r>
              <a:rPr lang="en-US" sz="2400" dirty="0">
                <a:solidFill>
                  <a:srgbClr val="000000"/>
                </a:solidFill>
                <a:latin typeface="Source Sans Pro"/>
                <a:cs typeface="Source Sans Pro"/>
              </a:rPr>
              <a:t>natural gas</a:t>
            </a:r>
          </a:p>
          <a:p>
            <a:pPr>
              <a:buFont typeface="Arial"/>
              <a:buChar char="•"/>
            </a:pPr>
            <a:r>
              <a:rPr lang="en-US" sz="2400" dirty="0">
                <a:solidFill>
                  <a:srgbClr val="000000"/>
                </a:solidFill>
                <a:latin typeface="Source Sans Pro"/>
                <a:cs typeface="Source Sans Pro"/>
              </a:rPr>
              <a:t> 1</a:t>
            </a:r>
            <a:r>
              <a:rPr lang="en-US" sz="2400" spc="225" dirty="0">
                <a:solidFill>
                  <a:srgbClr val="000000"/>
                </a:solidFill>
                <a:latin typeface="Source Sans Pro"/>
                <a:cs typeface="Source Sans Pro"/>
              </a:rPr>
              <a:t>8% </a:t>
            </a:r>
            <a:r>
              <a:rPr lang="en-US" sz="2400" dirty="0">
                <a:solidFill>
                  <a:srgbClr val="000000"/>
                </a:solidFill>
                <a:latin typeface="Source Sans Pro"/>
                <a:cs typeface="Source Sans Pro"/>
              </a:rPr>
              <a:t>renewable energy</a:t>
            </a:r>
            <a:endParaRPr lang="en-US" sz="2400" b="1" dirty="0"/>
          </a:p>
        </p:txBody>
      </p:sp>
      <p:sp>
        <p:nvSpPr>
          <p:cNvPr id="4" name="TextBox 3"/>
          <p:cNvSpPr txBox="1"/>
          <p:nvPr/>
        </p:nvSpPr>
        <p:spPr>
          <a:xfrm>
            <a:off x="613707" y="4545005"/>
            <a:ext cx="8031249" cy="707886"/>
          </a:xfrm>
          <a:prstGeom prst="rect">
            <a:avLst/>
          </a:prstGeom>
          <a:noFill/>
        </p:spPr>
        <p:txBody>
          <a:bodyPr wrap="square" rtlCol="0">
            <a:spAutoFit/>
          </a:bodyPr>
          <a:lstStyle/>
          <a:p>
            <a:pPr algn="ctr"/>
            <a:r>
              <a:rPr lang="en-US" sz="2000" b="1" u="sng" dirty="0">
                <a:solidFill>
                  <a:srgbClr val="002060"/>
                </a:solidFill>
                <a:latin typeface="Source Sans Pro"/>
                <a:cs typeface="Source Sans Pro"/>
              </a:rPr>
              <a:t>Colorado Is a Magnet for Renewable Energy Companies:</a:t>
            </a:r>
            <a:br>
              <a:rPr lang="en-US" sz="2000" b="1" u="sng" dirty="0">
                <a:solidFill>
                  <a:srgbClr val="002060"/>
                </a:solidFill>
                <a:latin typeface="Source Sans Pro"/>
                <a:cs typeface="Source Sans Pro"/>
              </a:rPr>
            </a:br>
            <a:endParaRPr lang="en-US" sz="2000" b="1" u="sng" dirty="0">
              <a:solidFill>
                <a:srgbClr val="002060"/>
              </a:solidFill>
            </a:endParaRPr>
          </a:p>
        </p:txBody>
      </p:sp>
      <p:sp>
        <p:nvSpPr>
          <p:cNvPr id="5" name="TextBox 4"/>
          <p:cNvSpPr txBox="1"/>
          <p:nvPr/>
        </p:nvSpPr>
        <p:spPr>
          <a:xfrm>
            <a:off x="1672474" y="5155284"/>
            <a:ext cx="5808444" cy="1200329"/>
          </a:xfrm>
          <a:prstGeom prst="rect">
            <a:avLst/>
          </a:prstGeom>
          <a:noFill/>
        </p:spPr>
        <p:txBody>
          <a:bodyPr wrap="square" rtlCol="0">
            <a:spAutoFit/>
          </a:bodyPr>
          <a:lstStyle/>
          <a:p>
            <a:pPr>
              <a:buFont typeface="Arial"/>
              <a:buChar char="•"/>
            </a:pPr>
            <a:r>
              <a:rPr lang="en-US" sz="2400" dirty="0">
                <a:latin typeface="Source Sans Pro"/>
                <a:cs typeface="Source Sans Pro"/>
              </a:rPr>
              <a:t> Colorado 6</a:t>
            </a:r>
            <a:r>
              <a:rPr lang="en-US" sz="2400" baseline="30000" dirty="0">
                <a:latin typeface="Source Sans Pro"/>
                <a:cs typeface="Source Sans Pro"/>
              </a:rPr>
              <a:t>th</a:t>
            </a:r>
            <a:r>
              <a:rPr lang="en-US" sz="2400" dirty="0">
                <a:latin typeface="Source Sans Pro"/>
                <a:cs typeface="Source Sans Pro"/>
              </a:rPr>
              <a:t> in nation overall potential</a:t>
            </a:r>
          </a:p>
          <a:p>
            <a:pPr>
              <a:buFont typeface="Arial"/>
              <a:buChar char="•"/>
            </a:pPr>
            <a:r>
              <a:rPr lang="en-US" sz="2400" dirty="0">
                <a:latin typeface="Source Sans Pro"/>
                <a:cs typeface="Source Sans Pro"/>
              </a:rPr>
              <a:t> Denver 5</a:t>
            </a:r>
            <a:r>
              <a:rPr lang="en-US" sz="2400" baseline="30000" dirty="0">
                <a:latin typeface="Source Sans Pro"/>
                <a:cs typeface="Source Sans Pro"/>
              </a:rPr>
              <a:t>th</a:t>
            </a:r>
            <a:r>
              <a:rPr lang="en-US" sz="2400" dirty="0">
                <a:latin typeface="Source Sans Pro"/>
                <a:cs typeface="Source Sans Pro"/>
              </a:rPr>
              <a:t> in clean-tech employment </a:t>
            </a:r>
          </a:p>
          <a:p>
            <a:pPr>
              <a:buFont typeface="Arial"/>
              <a:buChar char="•"/>
            </a:pPr>
            <a:r>
              <a:rPr lang="en-US" sz="2400" dirty="0">
                <a:latin typeface="Source Sans Pro"/>
                <a:cs typeface="Source Sans Pro"/>
              </a:rPr>
              <a:t> Fastest growing industry in the region</a:t>
            </a:r>
            <a:endParaRPr lang="en-US" sz="2400" dirty="0"/>
          </a:p>
        </p:txBody>
      </p:sp>
      <p:sp>
        <p:nvSpPr>
          <p:cNvPr id="6" name="Rectangle 5"/>
          <p:cNvSpPr/>
          <p:nvPr/>
        </p:nvSpPr>
        <p:spPr>
          <a:xfrm>
            <a:off x="5105400" y="6355613"/>
            <a:ext cx="3758401" cy="369332"/>
          </a:xfrm>
          <a:prstGeom prst="rect">
            <a:avLst/>
          </a:prstGeom>
        </p:spPr>
        <p:txBody>
          <a:bodyPr wrap="none">
            <a:spAutoFit/>
          </a:bodyPr>
          <a:lstStyle/>
          <a:p>
            <a:r>
              <a:rPr lang="en-US" dirty="0">
                <a:solidFill>
                  <a:schemeClr val="tx1">
                    <a:lumMod val="95000"/>
                    <a:lumOff val="5000"/>
                  </a:schemeClr>
                </a:solidFill>
                <a:latin typeface="Source Sans Pro"/>
              </a:rPr>
              <a:t>Kathleen Wells, Denver CCL, 2017</a:t>
            </a:r>
            <a:endParaRPr lang="en-US" dirty="0"/>
          </a:p>
        </p:txBody>
      </p:sp>
      <p:sp>
        <p:nvSpPr>
          <p:cNvPr id="7" name="TextBox 6"/>
          <p:cNvSpPr txBox="1"/>
          <p:nvPr/>
        </p:nvSpPr>
        <p:spPr>
          <a:xfrm>
            <a:off x="4713329" y="2601014"/>
            <a:ext cx="4150472" cy="1938992"/>
          </a:xfrm>
          <a:prstGeom prst="rect">
            <a:avLst/>
          </a:prstGeom>
          <a:noFill/>
        </p:spPr>
        <p:txBody>
          <a:bodyPr wrap="square" rtlCol="0">
            <a:spAutoFit/>
          </a:bodyPr>
          <a:lstStyle/>
          <a:p>
            <a:pPr>
              <a:buFont typeface="Arial"/>
              <a:buChar char="•"/>
            </a:pPr>
            <a:r>
              <a:rPr lang="en-US" sz="2400" dirty="0">
                <a:solidFill>
                  <a:srgbClr val="000000"/>
                </a:solidFill>
                <a:latin typeface="Source Sans Pro"/>
                <a:cs typeface="Source Sans Pro"/>
              </a:rPr>
              <a:t> 32</a:t>
            </a:r>
            <a:r>
              <a:rPr lang="en-US" sz="2400" spc="225" dirty="0">
                <a:solidFill>
                  <a:srgbClr val="000000"/>
                </a:solidFill>
                <a:latin typeface="Source Sans Pro"/>
                <a:cs typeface="Source Sans Pro"/>
              </a:rPr>
              <a:t>% </a:t>
            </a:r>
            <a:r>
              <a:rPr lang="en-US" sz="2400" dirty="0">
                <a:solidFill>
                  <a:srgbClr val="000000"/>
                </a:solidFill>
                <a:latin typeface="Source Sans Pro"/>
                <a:cs typeface="Source Sans Pro"/>
              </a:rPr>
              <a:t>coal</a:t>
            </a:r>
          </a:p>
          <a:p>
            <a:pPr>
              <a:buFont typeface="Arial"/>
              <a:buChar char="•"/>
            </a:pPr>
            <a:r>
              <a:rPr lang="en-US" sz="2400" dirty="0">
                <a:solidFill>
                  <a:srgbClr val="000000"/>
                </a:solidFill>
                <a:latin typeface="Source Sans Pro"/>
                <a:cs typeface="Source Sans Pro"/>
              </a:rPr>
              <a:t> 33</a:t>
            </a:r>
            <a:r>
              <a:rPr lang="en-US" sz="2400" spc="225" dirty="0">
                <a:solidFill>
                  <a:srgbClr val="000000"/>
                </a:solidFill>
                <a:latin typeface="Source Sans Pro"/>
                <a:cs typeface="Source Sans Pro"/>
              </a:rPr>
              <a:t>% </a:t>
            </a:r>
            <a:r>
              <a:rPr lang="en-US" sz="2400" dirty="0">
                <a:solidFill>
                  <a:srgbClr val="000000"/>
                </a:solidFill>
                <a:latin typeface="Source Sans Pro"/>
                <a:cs typeface="Source Sans Pro"/>
              </a:rPr>
              <a:t>natural gas</a:t>
            </a:r>
          </a:p>
          <a:p>
            <a:pPr>
              <a:buFont typeface="Arial"/>
              <a:buChar char="•"/>
            </a:pPr>
            <a:r>
              <a:rPr lang="en-US" sz="2400" dirty="0">
                <a:solidFill>
                  <a:srgbClr val="000000"/>
                </a:solidFill>
                <a:latin typeface="Source Sans Pro"/>
                <a:cs typeface="Source Sans Pro"/>
              </a:rPr>
              <a:t> 1</a:t>
            </a:r>
            <a:r>
              <a:rPr lang="en-US" sz="2400" spc="225" dirty="0">
                <a:solidFill>
                  <a:srgbClr val="000000"/>
                </a:solidFill>
                <a:latin typeface="Source Sans Pro"/>
                <a:cs typeface="Source Sans Pro"/>
              </a:rPr>
              <a:t>9% nuclear</a:t>
            </a:r>
          </a:p>
          <a:p>
            <a:pPr>
              <a:buFont typeface="Arial"/>
              <a:buChar char="•"/>
            </a:pPr>
            <a:r>
              <a:rPr lang="en-US" sz="2400" spc="225" dirty="0">
                <a:solidFill>
                  <a:srgbClr val="000000"/>
                </a:solidFill>
                <a:latin typeface="Source Sans Pro"/>
                <a:cs typeface="Source Sans Pro"/>
              </a:rPr>
              <a:t> 8%+6% </a:t>
            </a:r>
            <a:r>
              <a:rPr lang="en-US" sz="2400" dirty="0">
                <a:solidFill>
                  <a:srgbClr val="000000"/>
                </a:solidFill>
                <a:latin typeface="Source Sans Pro"/>
                <a:cs typeface="Source Sans Pro"/>
              </a:rPr>
              <a:t>renewable/hydro</a:t>
            </a:r>
          </a:p>
          <a:p>
            <a:pPr>
              <a:buFont typeface="Arial"/>
              <a:buChar char="•"/>
            </a:pPr>
            <a:r>
              <a:rPr lang="en-US" sz="2400" dirty="0">
                <a:solidFill>
                  <a:srgbClr val="000000"/>
                </a:solidFill>
                <a:latin typeface="Source Sans Pro"/>
                <a:cs typeface="Source Sans Pro"/>
              </a:rPr>
              <a:t> 1% other</a:t>
            </a:r>
            <a:endParaRPr lang="en-US" sz="2400" b="1" dirty="0"/>
          </a:p>
        </p:txBody>
      </p:sp>
      <p:sp>
        <p:nvSpPr>
          <p:cNvPr id="9" name="Title 1"/>
          <p:cNvSpPr txBox="1">
            <a:spLocks/>
          </p:cNvSpPr>
          <p:nvPr/>
        </p:nvSpPr>
        <p:spPr>
          <a:xfrm>
            <a:off x="769979" y="1742673"/>
            <a:ext cx="7886700" cy="8583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u="sng" dirty="0">
                <a:solidFill>
                  <a:srgbClr val="002060"/>
                </a:solidFill>
                <a:latin typeface="Source Sans Pro"/>
                <a:cs typeface="Source Sans Pro"/>
              </a:rPr>
              <a:t>NATIONALLY</a:t>
            </a:r>
            <a:r>
              <a:rPr lang="en-US" sz="2400" b="1" u="sng" dirty="0">
                <a:solidFill>
                  <a:srgbClr val="002060"/>
                </a:solidFill>
                <a:latin typeface="Source Sans Pro"/>
                <a:cs typeface="Source Sans Pro"/>
              </a:rPr>
              <a:t>:</a:t>
            </a:r>
          </a:p>
        </p:txBody>
      </p:sp>
      <p:sp>
        <p:nvSpPr>
          <p:cNvPr id="8" name="Rectangle 7"/>
          <p:cNvSpPr/>
          <p:nvPr/>
        </p:nvSpPr>
        <p:spPr>
          <a:xfrm>
            <a:off x="380999" y="6428891"/>
            <a:ext cx="5882609" cy="307777"/>
          </a:xfrm>
          <a:prstGeom prst="rect">
            <a:avLst/>
          </a:prstGeom>
        </p:spPr>
        <p:txBody>
          <a:bodyPr wrap="square">
            <a:spAutoFit/>
          </a:bodyPr>
          <a:lstStyle/>
          <a:p>
            <a:r>
              <a:rPr lang="en-US" sz="1400" dirty="0">
                <a:hlinkClick r:id="rId3"/>
              </a:rPr>
              <a:t>https://www.eia.gov/todayinenergy/detail.php?id=25392</a:t>
            </a:r>
            <a:r>
              <a:rPr lang="en-US" sz="1400" dirty="0"/>
              <a:t> </a:t>
            </a:r>
          </a:p>
        </p:txBody>
      </p:sp>
    </p:spTree>
    <p:extLst>
      <p:ext uri="{BB962C8B-B14F-4D97-AF65-F5344CB8AC3E}">
        <p14:creationId xmlns:p14="http://schemas.microsoft.com/office/powerpoint/2010/main" val="1742044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rot="10800000">
            <a:off x="-53573" y="381000"/>
            <a:ext cx="9197573" cy="6172201"/>
          </a:xfrm>
          <a:prstGeom prst="rect">
            <a:avLst/>
          </a:prstGeom>
        </p:spPr>
      </p:pic>
    </p:spTree>
    <p:extLst>
      <p:ext uri="{BB962C8B-B14F-4D97-AF65-F5344CB8AC3E}">
        <p14:creationId xmlns:p14="http://schemas.microsoft.com/office/powerpoint/2010/main" val="17519276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TAKE AWAY:</a:t>
            </a:r>
          </a:p>
        </p:txBody>
      </p:sp>
      <p:sp>
        <p:nvSpPr>
          <p:cNvPr id="3" name="Content Placeholder 2"/>
          <p:cNvSpPr>
            <a:spLocks noGrp="1"/>
          </p:cNvSpPr>
          <p:nvPr>
            <p:ph idx="1"/>
          </p:nvPr>
        </p:nvSpPr>
        <p:spPr>
          <a:xfrm>
            <a:off x="457200" y="2819400"/>
            <a:ext cx="8229600" cy="1905000"/>
          </a:xfrm>
        </p:spPr>
        <p:txBody>
          <a:bodyPr>
            <a:noAutofit/>
          </a:bodyPr>
          <a:lstStyle/>
          <a:p>
            <a:pPr marL="0" indent="0" algn="ctr">
              <a:buNone/>
            </a:pPr>
            <a:r>
              <a:rPr lang="en-US" sz="3600" b="1" dirty="0"/>
              <a:t>ELECTRIFY EVERYTHING BY NON-CARBON SOURCED ELECTRICAL GENERATION!</a:t>
            </a:r>
          </a:p>
          <a:p>
            <a:pPr marL="0" indent="0" algn="ctr">
              <a:buNone/>
            </a:pPr>
            <a:r>
              <a:rPr lang="en-US" sz="3600" b="1" dirty="0"/>
              <a:t>OR SOLAR THERMAL</a:t>
            </a:r>
            <a:endParaRPr lang="en-US" sz="3600" dirty="0"/>
          </a:p>
          <a:p>
            <a:pPr marL="0" indent="0" algn="ctr">
              <a:buNone/>
            </a:pPr>
            <a:endParaRPr lang="en-US" sz="3600" dirty="0"/>
          </a:p>
        </p:txBody>
      </p:sp>
    </p:spTree>
    <p:extLst>
      <p:ext uri="{BB962C8B-B14F-4D97-AF65-F5344CB8AC3E}">
        <p14:creationId xmlns:p14="http://schemas.microsoft.com/office/powerpoint/2010/main" val="847561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4915164"/>
            <a:ext cx="2989683" cy="1942836"/>
          </a:xfrm>
          <a:prstGeom prst="rect">
            <a:avLst/>
          </a:prstGeom>
        </p:spPr>
      </p:pic>
      <p:sp>
        <p:nvSpPr>
          <p:cNvPr id="7" name="Rectangle 6"/>
          <p:cNvSpPr/>
          <p:nvPr/>
        </p:nvSpPr>
        <p:spPr>
          <a:xfrm>
            <a:off x="1922318" y="0"/>
            <a:ext cx="5299364" cy="5558031"/>
          </a:xfrm>
          <a:prstGeom prst="rect">
            <a:avLst/>
          </a:prstGeom>
          <a:solidFill>
            <a:srgbClr val="010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2" name="Rectangle 1"/>
          <p:cNvSpPr/>
          <p:nvPr/>
        </p:nvSpPr>
        <p:spPr>
          <a:xfrm>
            <a:off x="0" y="525123"/>
            <a:ext cx="9143999" cy="4363808"/>
          </a:xfrm>
          <a:prstGeom prst="rect">
            <a:avLst/>
          </a:prstGeom>
          <a:solidFill>
            <a:srgbClr val="BDD7EE"/>
          </a:solidFill>
          <a:ln w="28575">
            <a:solidFill>
              <a:srgbClr val="C099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4" name="TextBox 3"/>
          <p:cNvSpPr txBox="1"/>
          <p:nvPr/>
        </p:nvSpPr>
        <p:spPr>
          <a:xfrm>
            <a:off x="2570284" y="2540605"/>
            <a:ext cx="4052455" cy="1569660"/>
          </a:xfrm>
          <a:prstGeom prst="rect">
            <a:avLst/>
          </a:prstGeom>
          <a:noFill/>
        </p:spPr>
        <p:txBody>
          <a:bodyPr wrap="square" rtlCol="0">
            <a:spAutoFit/>
          </a:bodyPr>
          <a:lstStyle/>
          <a:p>
            <a:pPr algn="ctr"/>
            <a:r>
              <a:rPr lang="en-US" sz="3200" b="1" i="1" dirty="0">
                <a:solidFill>
                  <a:schemeClr val="accent1">
                    <a:lumMod val="50000"/>
                  </a:schemeClr>
                </a:solidFill>
                <a:latin typeface="Lucida Fax" panose="02060602050505020204" pitchFamily="18" charset="0"/>
              </a:rPr>
              <a:t>Global warming:</a:t>
            </a:r>
          </a:p>
          <a:p>
            <a:pPr algn="ctr"/>
            <a:endParaRPr lang="en-US" sz="3200" b="1" i="1" dirty="0">
              <a:solidFill>
                <a:schemeClr val="accent1">
                  <a:lumMod val="50000"/>
                </a:schemeClr>
              </a:solidFill>
              <a:latin typeface="Lucida Fax" panose="02060602050505020204" pitchFamily="18" charset="0"/>
            </a:endParaRPr>
          </a:p>
          <a:p>
            <a:pPr algn="ctr"/>
            <a:r>
              <a:rPr lang="en-US" sz="3200" b="1" i="1" dirty="0">
                <a:solidFill>
                  <a:schemeClr val="accent1">
                    <a:lumMod val="50000"/>
                  </a:schemeClr>
                </a:solidFill>
                <a:latin typeface="Lucida Fax" panose="02060602050505020204" pitchFamily="18" charset="0"/>
              </a:rPr>
              <a:t>The Science</a:t>
            </a:r>
          </a:p>
        </p:txBody>
      </p:sp>
      <p:sp>
        <p:nvSpPr>
          <p:cNvPr id="8" name="TextBox 7"/>
          <p:cNvSpPr txBox="1"/>
          <p:nvPr/>
        </p:nvSpPr>
        <p:spPr>
          <a:xfrm>
            <a:off x="2590195" y="566155"/>
            <a:ext cx="4052455" cy="101566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000" b="1" i="1" dirty="0">
                <a:solidFill>
                  <a:srgbClr val="0070C0"/>
                </a:solidFill>
                <a:latin typeface="Lucida Fax" panose="02060602050505020204" pitchFamily="18" charset="0"/>
              </a:rPr>
              <a:t>Adapting to our Changing Climate</a:t>
            </a:r>
            <a:endParaRPr lang="en-US" sz="1091" b="1" i="1" dirty="0">
              <a:solidFill>
                <a:srgbClr val="0070C0"/>
              </a:solidFill>
              <a:latin typeface="Lucida Fax" panose="02060602050505020204" pitchFamily="18" charset="0"/>
            </a:endParaRPr>
          </a:p>
        </p:txBody>
      </p:sp>
      <p:sp>
        <p:nvSpPr>
          <p:cNvPr id="13" name="TextBox 12"/>
          <p:cNvSpPr txBox="1"/>
          <p:nvPr/>
        </p:nvSpPr>
        <p:spPr>
          <a:xfrm>
            <a:off x="5539653" y="6650737"/>
            <a:ext cx="1649557" cy="218201"/>
          </a:xfrm>
          <a:prstGeom prst="rect">
            <a:avLst/>
          </a:prstGeom>
          <a:noFill/>
        </p:spPr>
        <p:txBody>
          <a:bodyPr wrap="square" rtlCol="0">
            <a:spAutoFit/>
          </a:bodyPr>
          <a:lstStyle/>
          <a:p>
            <a:pPr algn="r"/>
            <a:r>
              <a:rPr lang="en-US" sz="818" dirty="0">
                <a:solidFill>
                  <a:schemeClr val="bg1">
                    <a:lumMod val="75000"/>
                  </a:schemeClr>
                </a:solidFill>
                <a:latin typeface="Lucida Fax" panose="02060602050505020204" pitchFamily="18" charset="0"/>
              </a:rPr>
              <a:t>photo from NASA</a:t>
            </a:r>
          </a:p>
        </p:txBody>
      </p:sp>
      <p:sp>
        <p:nvSpPr>
          <p:cNvPr id="14" name="TextBox 13"/>
          <p:cNvSpPr txBox="1"/>
          <p:nvPr/>
        </p:nvSpPr>
        <p:spPr>
          <a:xfrm>
            <a:off x="1922318" y="6650737"/>
            <a:ext cx="1649557" cy="218201"/>
          </a:xfrm>
          <a:prstGeom prst="rect">
            <a:avLst/>
          </a:prstGeom>
          <a:noFill/>
        </p:spPr>
        <p:txBody>
          <a:bodyPr wrap="square" rtlCol="0">
            <a:spAutoFit/>
          </a:bodyPr>
          <a:lstStyle/>
          <a:p>
            <a:r>
              <a:rPr lang="en-US" sz="818" dirty="0">
                <a:solidFill>
                  <a:schemeClr val="bg1">
                    <a:lumMod val="75000"/>
                  </a:schemeClr>
                </a:solidFill>
                <a:latin typeface="Lucida Fax" panose="02060602050505020204" pitchFamily="18" charset="0"/>
              </a:rPr>
              <a:t>Designed by Anya Hess</a:t>
            </a:r>
          </a:p>
        </p:txBody>
      </p:sp>
      <p:pic>
        <p:nvPicPr>
          <p:cNvPr id="15" name="Picture 14"/>
          <p:cNvPicPr>
            <a:picLocks noChangeAspect="1"/>
          </p:cNvPicPr>
          <p:nvPr/>
        </p:nvPicPr>
        <p:blipFill>
          <a:blip r:embed="rId3"/>
          <a:stretch>
            <a:fillRect/>
          </a:stretch>
        </p:blipFill>
        <p:spPr>
          <a:xfrm>
            <a:off x="4808567" y="5304586"/>
            <a:ext cx="2441864" cy="1527181"/>
          </a:xfrm>
          <a:prstGeom prst="rect">
            <a:avLst/>
          </a:prstGeom>
        </p:spPr>
      </p:pic>
      <p:sp>
        <p:nvSpPr>
          <p:cNvPr id="12" name="TextBox 11"/>
          <p:cNvSpPr txBox="1"/>
          <p:nvPr/>
        </p:nvSpPr>
        <p:spPr>
          <a:xfrm>
            <a:off x="-8289" y="6645268"/>
            <a:ext cx="1869386" cy="218201"/>
          </a:xfrm>
          <a:prstGeom prst="rect">
            <a:avLst/>
          </a:prstGeom>
          <a:noFill/>
        </p:spPr>
        <p:txBody>
          <a:bodyPr wrap="square" rtlCol="0">
            <a:spAutoFit/>
          </a:bodyPr>
          <a:lstStyle/>
          <a:p>
            <a:r>
              <a:rPr lang="en-US" sz="818" b="1" dirty="0">
                <a:latin typeface="Lucida Fax" panose="02060602050505020204" pitchFamily="18" charset="0"/>
              </a:rPr>
              <a:t>Belanger: OLLI West 4/7/2017</a:t>
            </a:r>
          </a:p>
        </p:txBody>
      </p:sp>
    </p:spTree>
    <p:extLst>
      <p:ext uri="{BB962C8B-B14F-4D97-AF65-F5344CB8AC3E}">
        <p14:creationId xmlns:p14="http://schemas.microsoft.com/office/powerpoint/2010/main" val="25931258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0600" cy="1325562"/>
          </a:xfrm>
        </p:spPr>
        <p:txBody>
          <a:bodyPr>
            <a:normAutofit fontScale="90000"/>
          </a:bodyPr>
          <a:lstStyle/>
          <a:p>
            <a:r>
              <a:rPr lang="en-US" b="1" dirty="0"/>
              <a:t>Powering Forward: …America's Energy Revolution</a:t>
            </a:r>
            <a:br>
              <a:rPr lang="en-US" b="1" dirty="0"/>
            </a:br>
            <a:endParaRPr lang="en-US" dirty="0"/>
          </a:p>
        </p:txBody>
      </p:sp>
      <p:sp>
        <p:nvSpPr>
          <p:cNvPr id="3" name="Content Placeholder 2"/>
          <p:cNvSpPr>
            <a:spLocks noGrp="1"/>
          </p:cNvSpPr>
          <p:nvPr>
            <p:ph idx="1"/>
          </p:nvPr>
        </p:nvSpPr>
        <p:spPr>
          <a:xfrm>
            <a:off x="285750" y="1600200"/>
            <a:ext cx="6343650" cy="4876800"/>
          </a:xfrm>
        </p:spPr>
        <p:txBody>
          <a:bodyPr>
            <a:normAutofit fontScale="70000" lnSpcReduction="20000"/>
          </a:bodyPr>
          <a:lstStyle/>
          <a:p>
            <a:r>
              <a:rPr lang="en-US" sz="4500" b="1" dirty="0"/>
              <a:t>A historic energy revolution is underway in the United States &amp; THE WORLD: </a:t>
            </a:r>
          </a:p>
          <a:p>
            <a:pPr lvl="1"/>
            <a:endParaRPr lang="en-US" b="1" dirty="0"/>
          </a:p>
          <a:p>
            <a:pPr lvl="1"/>
            <a:r>
              <a:rPr lang="en-US" b="1" dirty="0"/>
              <a:t>Wind, sunlight, and other sustainable resources</a:t>
            </a:r>
          </a:p>
          <a:p>
            <a:pPr lvl="1"/>
            <a:endParaRPr lang="en-US" b="1" dirty="0"/>
          </a:p>
          <a:p>
            <a:pPr lvl="1"/>
            <a:r>
              <a:rPr lang="en-US" b="1" dirty="0"/>
              <a:t>Power plants on their roofs</a:t>
            </a:r>
          </a:p>
          <a:p>
            <a:pPr lvl="1"/>
            <a:endParaRPr lang="en-US" b="1" dirty="0"/>
          </a:p>
          <a:p>
            <a:pPr lvl="1"/>
            <a:r>
              <a:rPr lang="en-US" b="1" dirty="0"/>
              <a:t>Entire communities are switching to 100 percent renewable energy; </a:t>
            </a:r>
            <a:r>
              <a:rPr lang="en-US" b="1" dirty="0">
                <a:highlight>
                  <a:srgbClr val="FFFF00"/>
                </a:highlight>
              </a:rPr>
              <a:t>Hawaii has such a commitment!</a:t>
            </a:r>
          </a:p>
          <a:p>
            <a:pPr lvl="1"/>
            <a:endParaRPr lang="en-US" b="1" dirty="0"/>
          </a:p>
          <a:p>
            <a:pPr lvl="1"/>
            <a:r>
              <a:rPr lang="en-US" b="1" dirty="0"/>
              <a:t>Urgent need to prevent climate change is causing people around the planet to question their reliance on carbon-intensive oil, coal, and natural gas. </a:t>
            </a:r>
          </a:p>
          <a:p>
            <a:pPr lvl="1"/>
            <a:endParaRPr lang="en-US" b="1" dirty="0"/>
          </a:p>
        </p:txBody>
      </p:sp>
      <p:pic>
        <p:nvPicPr>
          <p:cNvPr id="4098" name="Picture 2" descr="https://images-na.ssl-images-amazon.com/images/I/41Z4ReTy2pL._SX340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133600"/>
            <a:ext cx="2265270"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88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5364" y="3113797"/>
            <a:ext cx="7431381" cy="830997"/>
          </a:xfrm>
          <a:prstGeom prst="rect">
            <a:avLst/>
          </a:prstGeom>
          <a:noFill/>
        </p:spPr>
        <p:txBody>
          <a:bodyPr wrap="square" rtlCol="0">
            <a:spAutoFit/>
          </a:bodyPr>
          <a:lstStyle/>
          <a:p>
            <a:pPr algn="ctr"/>
            <a:r>
              <a:rPr lang="en-US" sz="2400" dirty="0">
                <a:latin typeface="Source Sans Pro"/>
                <a:cs typeface="Source Sans Pro"/>
              </a:rPr>
              <a:t>National Oceanic and Atmospheric Administration estimated in 2016:</a:t>
            </a:r>
            <a:endParaRPr lang="en-US" sz="2400" dirty="0"/>
          </a:p>
        </p:txBody>
      </p:sp>
      <p:sp>
        <p:nvSpPr>
          <p:cNvPr id="4" name="TextBox 3"/>
          <p:cNvSpPr txBox="1"/>
          <p:nvPr/>
        </p:nvSpPr>
        <p:spPr>
          <a:xfrm>
            <a:off x="304800" y="4286250"/>
            <a:ext cx="8496300" cy="1754326"/>
          </a:xfrm>
          <a:prstGeom prst="rect">
            <a:avLst/>
          </a:prstGeom>
          <a:noFill/>
        </p:spPr>
        <p:txBody>
          <a:bodyPr wrap="square" rtlCol="0">
            <a:spAutoFit/>
          </a:bodyPr>
          <a:lstStyle/>
          <a:p>
            <a:pPr algn="ctr">
              <a:spcAft>
                <a:spcPts val="450"/>
              </a:spcAft>
            </a:pPr>
            <a:r>
              <a:rPr lang="en-US" sz="3600" u="sng" dirty="0">
                <a:latin typeface="Source Sans Pro"/>
                <a:cs typeface="Source Sans Pro"/>
              </a:rPr>
              <a:t>“renewable sources could supply (within 15 years) most of the nation’s electricity at costs similar to today’s”</a:t>
            </a:r>
            <a:endParaRPr lang="en-US" sz="3600" u="sng" dirty="0"/>
          </a:p>
        </p:txBody>
      </p:sp>
      <p:pic>
        <p:nvPicPr>
          <p:cNvPr id="5" name="Picture 4" descr="2000px-NOAA_logo.png"/>
          <p:cNvPicPr>
            <a:picLocks noChangeAspect="1"/>
          </p:cNvPicPr>
          <p:nvPr/>
        </p:nvPicPr>
        <p:blipFill>
          <a:blip r:embed="rId2"/>
          <a:stretch>
            <a:fillRect/>
          </a:stretch>
        </p:blipFill>
        <p:spPr>
          <a:xfrm>
            <a:off x="3528536" y="685800"/>
            <a:ext cx="2225039" cy="2225039"/>
          </a:xfrm>
          <a:prstGeom prst="rect">
            <a:avLst/>
          </a:prstGeom>
        </p:spPr>
      </p:pic>
    </p:spTree>
    <p:extLst>
      <p:ext uri="{BB962C8B-B14F-4D97-AF65-F5344CB8AC3E}">
        <p14:creationId xmlns:p14="http://schemas.microsoft.com/office/powerpoint/2010/main" val="855140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886700" cy="706489"/>
          </a:xfrm>
        </p:spPr>
        <p:txBody>
          <a:bodyPr>
            <a:normAutofit/>
          </a:bodyPr>
          <a:lstStyle/>
          <a:p>
            <a:pPr algn="ctr"/>
            <a:r>
              <a:rPr lang="en-US" sz="2400" b="1" u="sng" dirty="0">
                <a:solidFill>
                  <a:srgbClr val="002060"/>
                </a:solidFill>
                <a:latin typeface="Source Sans Pro"/>
                <a:cs typeface="Source Sans Pro"/>
              </a:rPr>
              <a:t>Renewable Energy is Expanding</a:t>
            </a:r>
          </a:p>
        </p:txBody>
      </p:sp>
      <p:sp>
        <p:nvSpPr>
          <p:cNvPr id="4" name="TextBox 3"/>
          <p:cNvSpPr txBox="1"/>
          <p:nvPr/>
        </p:nvSpPr>
        <p:spPr>
          <a:xfrm>
            <a:off x="6019800" y="5867400"/>
            <a:ext cx="3390900" cy="300082"/>
          </a:xfrm>
          <a:prstGeom prst="rect">
            <a:avLst/>
          </a:prstGeom>
          <a:noFill/>
        </p:spPr>
        <p:txBody>
          <a:bodyPr wrap="square" rtlCol="0">
            <a:spAutoFit/>
          </a:bodyPr>
          <a:lstStyle/>
          <a:p>
            <a:pPr algn="ctr"/>
            <a:r>
              <a:rPr lang="en-US" sz="1350" dirty="0">
                <a:hlinkClick r:id="rId2"/>
              </a:rPr>
              <a:t>www.generation180.org</a:t>
            </a:r>
            <a:r>
              <a:rPr lang="en-US" sz="1350" dirty="0"/>
              <a:t> </a:t>
            </a:r>
          </a:p>
        </p:txBody>
      </p:sp>
      <p:sp>
        <p:nvSpPr>
          <p:cNvPr id="5" name="Rectangle 4"/>
          <p:cNvSpPr/>
          <p:nvPr/>
        </p:nvSpPr>
        <p:spPr>
          <a:xfrm>
            <a:off x="5105400" y="6355613"/>
            <a:ext cx="3758401" cy="369332"/>
          </a:xfrm>
          <a:prstGeom prst="rect">
            <a:avLst/>
          </a:prstGeom>
        </p:spPr>
        <p:txBody>
          <a:bodyPr wrap="none">
            <a:spAutoFit/>
          </a:bodyPr>
          <a:lstStyle/>
          <a:p>
            <a:r>
              <a:rPr lang="en-US" dirty="0">
                <a:solidFill>
                  <a:schemeClr val="tx1">
                    <a:lumMod val="95000"/>
                    <a:lumOff val="5000"/>
                  </a:schemeClr>
                </a:solidFill>
                <a:latin typeface="Source Sans Pro"/>
              </a:rPr>
              <a:t>Kathleen Wells, Denver CCL, 2017</a:t>
            </a:r>
            <a:endParaRPr lang="en-US" dirty="0"/>
          </a:p>
        </p:txBody>
      </p:sp>
      <p:pic>
        <p:nvPicPr>
          <p:cNvPr id="6" name="Picture 5"/>
          <p:cNvPicPr>
            <a:picLocks noChangeAspect="1"/>
          </p:cNvPicPr>
          <p:nvPr/>
        </p:nvPicPr>
        <p:blipFill>
          <a:blip r:embed="rId3"/>
          <a:stretch>
            <a:fillRect/>
          </a:stretch>
        </p:blipFill>
        <p:spPr>
          <a:xfrm>
            <a:off x="790203" y="1123220"/>
            <a:ext cx="7791590" cy="4246511"/>
          </a:xfrm>
          <a:prstGeom prst="rect">
            <a:avLst/>
          </a:prstGeom>
        </p:spPr>
      </p:pic>
      <p:sp>
        <p:nvSpPr>
          <p:cNvPr id="3" name="TextBox 2"/>
          <p:cNvSpPr txBox="1"/>
          <p:nvPr/>
        </p:nvSpPr>
        <p:spPr>
          <a:xfrm>
            <a:off x="1447800" y="4953000"/>
            <a:ext cx="2133600" cy="369332"/>
          </a:xfrm>
          <a:prstGeom prst="rect">
            <a:avLst/>
          </a:prstGeom>
          <a:noFill/>
        </p:spPr>
        <p:txBody>
          <a:bodyPr wrap="square" rtlCol="0">
            <a:spAutoFit/>
          </a:bodyPr>
          <a:lstStyle/>
          <a:p>
            <a:pPr algn="ctr"/>
            <a:r>
              <a:rPr lang="en-US" b="1" dirty="0"/>
              <a:t>2010-2015</a:t>
            </a:r>
          </a:p>
        </p:txBody>
      </p:sp>
      <p:sp>
        <p:nvSpPr>
          <p:cNvPr id="7" name="TextBox 6"/>
          <p:cNvSpPr txBox="1"/>
          <p:nvPr/>
        </p:nvSpPr>
        <p:spPr>
          <a:xfrm>
            <a:off x="5486400" y="4953000"/>
            <a:ext cx="2133600" cy="369332"/>
          </a:xfrm>
          <a:prstGeom prst="rect">
            <a:avLst/>
          </a:prstGeom>
          <a:noFill/>
        </p:spPr>
        <p:txBody>
          <a:bodyPr wrap="square" rtlCol="0">
            <a:spAutoFit/>
          </a:bodyPr>
          <a:lstStyle/>
          <a:p>
            <a:pPr algn="ctr"/>
            <a:r>
              <a:rPr lang="en-US" b="1" dirty="0"/>
              <a:t>2015</a:t>
            </a:r>
          </a:p>
        </p:txBody>
      </p:sp>
    </p:spTree>
    <p:extLst>
      <p:ext uri="{BB962C8B-B14F-4D97-AF65-F5344CB8AC3E}">
        <p14:creationId xmlns:p14="http://schemas.microsoft.com/office/powerpoint/2010/main" val="2596167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914400"/>
          </a:xfrm>
        </p:spPr>
        <p:txBody>
          <a:bodyPr/>
          <a:lstStyle/>
          <a:p>
            <a:r>
              <a:rPr lang="en-US" dirty="0"/>
              <a:t>Perceptions</a:t>
            </a:r>
          </a:p>
        </p:txBody>
      </p:sp>
      <p:sp>
        <p:nvSpPr>
          <p:cNvPr id="3" name="Subtitle 2"/>
          <p:cNvSpPr>
            <a:spLocks noGrp="1"/>
          </p:cNvSpPr>
          <p:nvPr>
            <p:ph type="subTitle" idx="1"/>
          </p:nvPr>
        </p:nvSpPr>
        <p:spPr>
          <a:xfrm>
            <a:off x="238539" y="1447800"/>
            <a:ext cx="8229600" cy="5029200"/>
          </a:xfrm>
        </p:spPr>
        <p:txBody>
          <a:bodyPr>
            <a:normAutofit fontScale="92500" lnSpcReduction="20000"/>
          </a:bodyPr>
          <a:lstStyle/>
          <a:p>
            <a:pPr marL="457200" indent="-457200" algn="l">
              <a:buFont typeface="Arial" panose="020B0604020202020204" pitchFamily="34" charset="0"/>
              <a:buChar char="•"/>
            </a:pPr>
            <a:r>
              <a:rPr lang="en-US" sz="1800" b="1" dirty="0">
                <a:solidFill>
                  <a:schemeClr val="tx1"/>
                </a:solidFill>
              </a:rPr>
              <a:t>LAST WEEK’S unfortunate and misguided rollback of Environmental protections has led to a DEPRESSING and widespread belief that the U.S. can no longer meet its commitment under the Paris climate change agreement: </a:t>
            </a:r>
          </a:p>
          <a:p>
            <a:pPr algn="l"/>
            <a:r>
              <a:rPr lang="en-US" sz="1800" b="1" dirty="0">
                <a:solidFill>
                  <a:schemeClr val="tx1"/>
                </a:solidFill>
              </a:rPr>
              <a:t>	</a:t>
            </a:r>
          </a:p>
          <a:p>
            <a:pPr marL="914400" lvl="1" indent="-457200" algn="l">
              <a:buFont typeface="Arial" panose="020B0604020202020204" pitchFamily="34" charset="0"/>
              <a:buChar char="•"/>
            </a:pPr>
            <a:r>
              <a:rPr lang="en-US" sz="1600" b="1" dirty="0">
                <a:solidFill>
                  <a:schemeClr val="tx1"/>
                </a:solidFill>
                <a:highlight>
                  <a:srgbClr val="FFFF00"/>
                </a:highlight>
              </a:rPr>
              <a:t>WRONG!</a:t>
            </a:r>
          </a:p>
          <a:p>
            <a:pPr algn="l"/>
            <a:endParaRPr lang="en-US" sz="1800" b="1" dirty="0">
              <a:solidFill>
                <a:schemeClr val="tx1"/>
              </a:solidFill>
            </a:endParaRPr>
          </a:p>
          <a:p>
            <a:pPr marL="457200" indent="-457200" algn="l">
              <a:buFont typeface="Arial" panose="020B0604020202020204" pitchFamily="34" charset="0"/>
              <a:buChar char="•"/>
            </a:pPr>
            <a:r>
              <a:rPr lang="en-US" sz="1800" b="1" dirty="0">
                <a:solidFill>
                  <a:schemeClr val="tx1"/>
                </a:solidFill>
              </a:rPr>
              <a:t>WE ARE overestimating  Washington’s influence</a:t>
            </a:r>
          </a:p>
          <a:p>
            <a:pPr marL="457200" indent="-457200" algn="l">
              <a:buFont typeface="Arial" panose="020B0604020202020204" pitchFamily="34" charset="0"/>
              <a:buChar char="•"/>
            </a:pPr>
            <a:endParaRPr lang="en-US" sz="1800" b="1" dirty="0">
              <a:solidFill>
                <a:schemeClr val="tx1"/>
              </a:solidFill>
            </a:endParaRPr>
          </a:p>
          <a:p>
            <a:pPr marL="457200" indent="-457200" algn="l">
              <a:buFont typeface="Arial" panose="020B0604020202020204" pitchFamily="34" charset="0"/>
              <a:buChar char="•"/>
            </a:pPr>
            <a:r>
              <a:rPr lang="en-US" sz="1800" b="1" dirty="0">
                <a:solidFill>
                  <a:schemeClr val="tx1"/>
                </a:solidFill>
                <a:highlight>
                  <a:srgbClr val="FFFF00"/>
                </a:highlight>
              </a:rPr>
              <a:t>WE CAN </a:t>
            </a:r>
            <a:r>
              <a:rPr lang="en-US" sz="1800" b="1" dirty="0">
                <a:solidFill>
                  <a:schemeClr val="tx1"/>
                </a:solidFill>
              </a:rPr>
              <a:t>– </a:t>
            </a:r>
            <a:r>
              <a:rPr lang="en-US" sz="1800" b="1" dirty="0">
                <a:solidFill>
                  <a:schemeClr val="tx1"/>
                </a:solidFill>
                <a:highlight>
                  <a:srgbClr val="FFFF00"/>
                </a:highlight>
              </a:rPr>
              <a:t>don’t make the same mistake of those</a:t>
            </a:r>
            <a:r>
              <a:rPr lang="en-US" sz="1800" b="1" dirty="0">
                <a:solidFill>
                  <a:schemeClr val="tx1"/>
                </a:solidFill>
              </a:rPr>
              <a:t>:</a:t>
            </a:r>
          </a:p>
          <a:p>
            <a:pPr marL="914400" lvl="1" indent="-457200" algn="l">
              <a:buFont typeface="Arial" panose="020B0604020202020204" pitchFamily="34" charset="0"/>
              <a:buChar char="•"/>
            </a:pPr>
            <a:r>
              <a:rPr lang="en-US" sz="1500" b="1" dirty="0">
                <a:solidFill>
                  <a:schemeClr val="tx1"/>
                </a:solidFill>
              </a:rPr>
              <a:t>that think they will put coal miners back to work </a:t>
            </a:r>
          </a:p>
          <a:p>
            <a:pPr marL="914400" lvl="1" indent="-457200" algn="l">
              <a:buFont typeface="Arial" panose="020B0604020202020204" pitchFamily="34" charset="0"/>
              <a:buChar char="•"/>
            </a:pPr>
            <a:r>
              <a:rPr lang="en-US" sz="1500" b="1" dirty="0">
                <a:solidFill>
                  <a:schemeClr val="tx1"/>
                </a:solidFill>
              </a:rPr>
              <a:t>that underestimate the role that cities, states, businesses and consumers are playing in driving down emissions of their own</a:t>
            </a:r>
          </a:p>
          <a:p>
            <a:pPr marL="914400" lvl="1" indent="-457200" algn="l">
              <a:buFont typeface="Arial" panose="020B0604020202020204" pitchFamily="34" charset="0"/>
              <a:buChar char="•"/>
            </a:pPr>
            <a:r>
              <a:rPr lang="en-US" sz="1500" b="1" dirty="0">
                <a:solidFill>
                  <a:schemeClr val="tx1"/>
                </a:solidFill>
              </a:rPr>
              <a:t>&gt; 250 coals plants ARE switching to cleaner fuels and/or renewables – because consumers don’t want fuels that poison their air and water – and because there are cheaper alternatives</a:t>
            </a:r>
          </a:p>
          <a:p>
            <a:pPr marL="1371600" lvl="2" indent="-457200" algn="l">
              <a:buFont typeface="Arial" panose="020B0604020202020204" pitchFamily="34" charset="0"/>
              <a:buChar char="•"/>
            </a:pPr>
            <a:r>
              <a:rPr lang="en-US" sz="1500" b="1" dirty="0">
                <a:solidFill>
                  <a:schemeClr val="tx1"/>
                </a:solidFill>
                <a:highlight>
                  <a:srgbClr val="FFFF00"/>
                </a:highlight>
              </a:rPr>
              <a:t>Wind $20/megawatt vs. $30/ for coal plants in region</a:t>
            </a:r>
          </a:p>
          <a:p>
            <a:pPr marL="1371600" lvl="2" indent="-457200" algn="l">
              <a:buFont typeface="Arial" panose="020B0604020202020204" pitchFamily="34" charset="0"/>
              <a:buChar char="•"/>
            </a:pPr>
            <a:r>
              <a:rPr lang="en-US" sz="1500" b="1" dirty="0">
                <a:solidFill>
                  <a:schemeClr val="tx1"/>
                </a:solidFill>
              </a:rPr>
              <a:t>Sierra club “beyond coal program” </a:t>
            </a:r>
            <a:r>
              <a:rPr lang="en-US" sz="1500" b="1" dirty="0">
                <a:solidFill>
                  <a:schemeClr val="tx1"/>
                </a:solidFill>
                <a:hlinkClick r:id="rId2"/>
              </a:rPr>
              <a:t>http://content.sierraclub.org/coal/</a:t>
            </a:r>
            <a:r>
              <a:rPr lang="en-US" sz="1500" b="1" dirty="0">
                <a:solidFill>
                  <a:schemeClr val="tx1"/>
                </a:solidFill>
              </a:rPr>
              <a:t> </a:t>
            </a:r>
          </a:p>
          <a:p>
            <a:pPr marL="1371600" lvl="2" indent="-457200" algn="l">
              <a:buFont typeface="Arial" panose="020B0604020202020204" pitchFamily="34" charset="0"/>
              <a:buChar char="•"/>
            </a:pPr>
            <a:r>
              <a:rPr lang="en-US" sz="1500" b="1" dirty="0">
                <a:solidFill>
                  <a:schemeClr val="tx1"/>
                </a:solidFill>
              </a:rPr>
              <a:t>Vehicle fuel efficiency and </a:t>
            </a:r>
          </a:p>
          <a:p>
            <a:pPr marL="1371600" lvl="2" indent="-457200" algn="l">
              <a:buFont typeface="Arial" panose="020B0604020202020204" pitchFamily="34" charset="0"/>
              <a:buChar char="•"/>
            </a:pPr>
            <a:r>
              <a:rPr lang="en-US" sz="1500" b="1" dirty="0">
                <a:solidFill>
                  <a:schemeClr val="tx1"/>
                </a:solidFill>
              </a:rPr>
              <a:t>EVs with greater range</a:t>
            </a:r>
          </a:p>
          <a:p>
            <a:pPr marL="1371600" lvl="2" indent="-457200" algn="l">
              <a:buFont typeface="Arial" panose="020B0604020202020204" pitchFamily="34" charset="0"/>
              <a:buChar char="•"/>
            </a:pPr>
            <a:r>
              <a:rPr lang="en-US" sz="1500" b="1" dirty="0">
                <a:solidFill>
                  <a:schemeClr val="tx1"/>
                </a:solidFill>
                <a:highlight>
                  <a:srgbClr val="FFFF00"/>
                </a:highlight>
              </a:rPr>
              <a:t>81 companies in 2015 signed pledges (including Apple, Wal-Mart; Anheuser-Busch 100% energy from renewables by 2025</a:t>
            </a:r>
          </a:p>
          <a:p>
            <a:pPr marL="1371600" lvl="2" indent="-457200" algn="l">
              <a:buFont typeface="Arial" panose="020B0604020202020204" pitchFamily="34" charset="0"/>
              <a:buChar char="•"/>
            </a:pPr>
            <a:r>
              <a:rPr lang="en-US" sz="1500" b="1" dirty="0">
                <a:solidFill>
                  <a:schemeClr val="tx1"/>
                </a:solidFill>
                <a:highlight>
                  <a:srgbClr val="FFFF00"/>
                </a:highlight>
              </a:rPr>
              <a:t>Pueblo</a:t>
            </a:r>
            <a:r>
              <a:rPr lang="en-US" sz="1500" b="1" dirty="0">
                <a:solidFill>
                  <a:schemeClr val="tx1"/>
                </a:solidFill>
              </a:rPr>
              <a:t> – similar </a:t>
            </a:r>
            <a:r>
              <a:rPr lang="en-US" sz="1500" b="1" dirty="0">
                <a:solidFill>
                  <a:schemeClr val="tx1"/>
                </a:solidFill>
                <a:hlinkClick r:id="rId3"/>
              </a:rPr>
              <a:t>https://www.compactofmayors.org/</a:t>
            </a:r>
            <a:r>
              <a:rPr lang="en-US" sz="1500" b="1" dirty="0">
                <a:solidFill>
                  <a:schemeClr val="tx1"/>
                </a:solidFill>
              </a:rPr>
              <a:t> </a:t>
            </a:r>
          </a:p>
          <a:p>
            <a:pPr marL="457200" indent="-457200" algn="l">
              <a:buFont typeface="Arial" panose="020B0604020202020204" pitchFamily="34" charset="0"/>
              <a:buChar char="•"/>
            </a:pPr>
            <a:endParaRPr lang="en-US" sz="1800" b="1" dirty="0">
              <a:solidFill>
                <a:schemeClr val="tx1"/>
              </a:solidFill>
            </a:endParaRPr>
          </a:p>
        </p:txBody>
      </p:sp>
      <p:sp>
        <p:nvSpPr>
          <p:cNvPr id="4" name="Rectangle 3"/>
          <p:cNvSpPr/>
          <p:nvPr/>
        </p:nvSpPr>
        <p:spPr>
          <a:xfrm>
            <a:off x="536713" y="6400800"/>
            <a:ext cx="8610600" cy="307777"/>
          </a:xfrm>
          <a:prstGeom prst="rect">
            <a:avLst/>
          </a:prstGeom>
        </p:spPr>
        <p:txBody>
          <a:bodyPr wrap="square">
            <a:spAutoFit/>
          </a:bodyPr>
          <a:lstStyle/>
          <a:p>
            <a:r>
              <a:rPr lang="en-US" sz="1400" dirty="0">
                <a:hlinkClick r:id="rId4"/>
              </a:rPr>
              <a:t>https://www.nytimes.com/2017/03/31/opinion/climate-progress-with-or-without-trump.html?_r=1</a:t>
            </a:r>
            <a:r>
              <a:rPr lang="en-US" sz="1400" dirty="0"/>
              <a:t> </a:t>
            </a:r>
          </a:p>
        </p:txBody>
      </p:sp>
    </p:spTree>
    <p:extLst>
      <p:ext uri="{BB962C8B-B14F-4D97-AF65-F5344CB8AC3E}">
        <p14:creationId xmlns:p14="http://schemas.microsoft.com/office/powerpoint/2010/main" val="3888787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96956"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SOLUTIONS</a:t>
            </a:r>
          </a:p>
        </p:txBody>
      </p:sp>
      <p:sp>
        <p:nvSpPr>
          <p:cNvPr id="8" name="Content Placeholder 2"/>
          <p:cNvSpPr txBox="1">
            <a:spLocks/>
          </p:cNvSpPr>
          <p:nvPr/>
        </p:nvSpPr>
        <p:spPr>
          <a:xfrm>
            <a:off x="152400" y="1143000"/>
            <a:ext cx="82296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Part A: - REDUCE EMISSIONS</a:t>
            </a:r>
          </a:p>
          <a:p>
            <a:pPr marL="0" indent="0" algn="ctr">
              <a:buFont typeface="Arial" panose="020B0604020202020204" pitchFamily="34" charset="0"/>
              <a:buNone/>
            </a:pPr>
            <a:r>
              <a:rPr lang="en-US" sz="3600" b="1" dirty="0">
                <a:highlight>
                  <a:srgbClr val="FFFF00"/>
                </a:highlight>
              </a:rPr>
              <a:t>Liken it to “DIET”</a:t>
            </a:r>
          </a:p>
        </p:txBody>
      </p:sp>
      <p:sp>
        <p:nvSpPr>
          <p:cNvPr id="7" name="Content Placeholder 2"/>
          <p:cNvSpPr txBox="1">
            <a:spLocks/>
          </p:cNvSpPr>
          <p:nvPr/>
        </p:nvSpPr>
        <p:spPr>
          <a:xfrm>
            <a:off x="0" y="3352800"/>
            <a:ext cx="8229600" cy="137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b="1" dirty="0"/>
              <a:t>NOW</a:t>
            </a:r>
          </a:p>
          <a:p>
            <a:pPr marL="0" indent="0" algn="ctr">
              <a:buNone/>
            </a:pPr>
            <a:r>
              <a:rPr lang="en-US" sz="3600" b="1" dirty="0"/>
              <a:t>Part B: - Carbon Dioxide Removal</a:t>
            </a:r>
          </a:p>
          <a:p>
            <a:pPr marL="0" indent="0" algn="ctr">
              <a:buFont typeface="Arial" panose="020B0604020202020204" pitchFamily="34" charset="0"/>
              <a:buNone/>
            </a:pPr>
            <a:r>
              <a:rPr lang="en-US" sz="3600" b="1" dirty="0">
                <a:highlight>
                  <a:srgbClr val="FFFF00"/>
                </a:highlight>
              </a:rPr>
              <a:t>Liken it to “EXERCISE” </a:t>
            </a:r>
          </a:p>
          <a:p>
            <a:pPr marL="0" indent="0" algn="ctr">
              <a:buFont typeface="Arial" panose="020B0604020202020204" pitchFamily="34" charset="0"/>
              <a:buNone/>
            </a:pPr>
            <a:r>
              <a:rPr lang="en-US" sz="3600" b="1" dirty="0">
                <a:highlight>
                  <a:srgbClr val="FFFF00"/>
                </a:highlight>
              </a:rPr>
              <a:t>To get ride of the “fat – CO</a:t>
            </a:r>
            <a:r>
              <a:rPr lang="en-US" sz="3600" b="1" baseline="-25000" dirty="0">
                <a:highlight>
                  <a:srgbClr val="FFFF00"/>
                </a:highlight>
              </a:rPr>
              <a:t>2</a:t>
            </a:r>
            <a:r>
              <a:rPr lang="en-US" sz="3600" b="1" dirty="0">
                <a:highlight>
                  <a:srgbClr val="FFFF00"/>
                </a:highlight>
              </a:rPr>
              <a:t>” we’ve put in the atmosphere</a:t>
            </a:r>
          </a:p>
        </p:txBody>
      </p:sp>
    </p:spTree>
    <p:extLst>
      <p:ext uri="{BB962C8B-B14F-4D97-AF65-F5344CB8AC3E}">
        <p14:creationId xmlns:p14="http://schemas.microsoft.com/office/powerpoint/2010/main" val="3307648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956" y="2362200"/>
            <a:ext cx="8229600" cy="5410200"/>
          </a:xfrm>
        </p:spPr>
        <p:txBody>
          <a:bodyPr>
            <a:noAutofit/>
          </a:bodyPr>
          <a:lstStyle/>
          <a:p>
            <a:pPr marL="0" indent="0">
              <a:buNone/>
            </a:pPr>
            <a:r>
              <a:rPr lang="en-US" sz="2400" b="1" dirty="0"/>
              <a:t>Part of what’s called GEOENGINEERING OPTIONS:</a:t>
            </a:r>
          </a:p>
          <a:p>
            <a:pPr marL="914400" lvl="1" indent="-457200">
              <a:buFont typeface="+mj-lt"/>
              <a:buAutoNum type="arabicPeriod"/>
            </a:pPr>
            <a:r>
              <a:rPr lang="en-US" sz="2400" b="1" dirty="0">
                <a:latin typeface="Lucida Fax" panose="02060602050505020204" pitchFamily="18" charset="0"/>
              </a:rPr>
              <a:t>Solar Radiation Management (SRM) – not discussed today/not recommended</a:t>
            </a:r>
          </a:p>
          <a:p>
            <a:pPr marL="914400" lvl="1" indent="-457200">
              <a:buFont typeface="+mj-lt"/>
              <a:buAutoNum type="arabicPeriod"/>
            </a:pPr>
            <a:r>
              <a:rPr lang="en-US" sz="2400" b="1" dirty="0">
                <a:highlight>
                  <a:srgbClr val="FFFF00"/>
                </a:highlight>
                <a:latin typeface="Lucida Fax" panose="02060602050505020204" pitchFamily="18" charset="0"/>
              </a:rPr>
              <a:t>Carbon Dioxide Removal (CDR); Negative Emission Technology (NET); Greenhouse Gas Removal (GGR)</a:t>
            </a:r>
          </a:p>
          <a:p>
            <a:pPr lvl="2"/>
            <a:r>
              <a:rPr lang="en-US" sz="2000" b="1" dirty="0">
                <a:highlight>
                  <a:srgbClr val="FFFF00"/>
                </a:highlight>
                <a:latin typeface="Lucida Fax" panose="02060602050505020204" pitchFamily="18" charset="0"/>
              </a:rPr>
              <a:t>GOALS of 350.org: </a:t>
            </a:r>
            <a:r>
              <a:rPr lang="en-US" sz="2000" b="1" dirty="0">
                <a:highlight>
                  <a:srgbClr val="FFFF00"/>
                </a:highlight>
                <a:latin typeface="Lucida Fax" panose="02060602050505020204" pitchFamily="18" charset="0"/>
                <a:hlinkClick r:id="rId2"/>
              </a:rPr>
              <a:t>https://350.org/</a:t>
            </a:r>
            <a:r>
              <a:rPr lang="en-US" sz="2000" b="1" dirty="0">
                <a:highlight>
                  <a:srgbClr val="FFFF00"/>
                </a:highlight>
                <a:latin typeface="Lucida Fax" panose="02060602050505020204" pitchFamily="18" charset="0"/>
              </a:rPr>
              <a:t> </a:t>
            </a:r>
            <a:endParaRPr lang="en-US" sz="2000" dirty="0">
              <a:highlight>
                <a:srgbClr val="FFFF00"/>
              </a:highlight>
            </a:endParaRPr>
          </a:p>
          <a:p>
            <a:pPr lvl="2"/>
            <a:endParaRPr lang="en-US" dirty="0"/>
          </a:p>
        </p:txBody>
      </p:sp>
      <p:sp>
        <p:nvSpPr>
          <p:cNvPr id="4" name="Title 1"/>
          <p:cNvSpPr txBox="1">
            <a:spLocks/>
          </p:cNvSpPr>
          <p:nvPr/>
        </p:nvSpPr>
        <p:spPr>
          <a:xfrm>
            <a:off x="496956"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SOLUTIONS</a:t>
            </a:r>
          </a:p>
        </p:txBody>
      </p:sp>
      <p:sp>
        <p:nvSpPr>
          <p:cNvPr id="8" name="Content Placeholder 2"/>
          <p:cNvSpPr txBox="1">
            <a:spLocks/>
          </p:cNvSpPr>
          <p:nvPr/>
        </p:nvSpPr>
        <p:spPr>
          <a:xfrm>
            <a:off x="152400" y="1143000"/>
            <a:ext cx="8229600"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Part B: - Carbon Dioxide Removal</a:t>
            </a:r>
          </a:p>
        </p:txBody>
      </p:sp>
    </p:spTree>
    <p:extLst>
      <p:ext uri="{BB962C8B-B14F-4D97-AF65-F5344CB8AC3E}">
        <p14:creationId xmlns:p14="http://schemas.microsoft.com/office/powerpoint/2010/main" val="436852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034"/>
            <a:ext cx="8229600" cy="1143000"/>
          </a:xfrm>
        </p:spPr>
        <p:txBody>
          <a:bodyPr/>
          <a:lstStyle/>
          <a:p>
            <a:r>
              <a:rPr lang="en-US" dirty="0"/>
              <a:t>One way: Biochar</a:t>
            </a:r>
          </a:p>
        </p:txBody>
      </p:sp>
      <p:pic>
        <p:nvPicPr>
          <p:cNvPr id="1028" name="Picture 4" descr="International Biochar Initia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31" y="1234211"/>
            <a:ext cx="24003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oto of Biocha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04324" y="1303200"/>
            <a:ext cx="2486025" cy="1714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14035" y="6430903"/>
            <a:ext cx="2952090" cy="369332"/>
          </a:xfrm>
          <a:prstGeom prst="rect">
            <a:avLst/>
          </a:prstGeom>
        </p:spPr>
        <p:txBody>
          <a:bodyPr wrap="none">
            <a:spAutoFit/>
          </a:bodyPr>
          <a:lstStyle/>
          <a:p>
            <a:r>
              <a:rPr lang="en-US" dirty="0">
                <a:hlinkClick r:id="rId4"/>
              </a:rPr>
              <a:t>http://www.coolplanet.com/</a:t>
            </a:r>
            <a:r>
              <a:rPr lang="en-US" dirty="0"/>
              <a:t> </a:t>
            </a:r>
          </a:p>
        </p:txBody>
      </p:sp>
      <p:pic>
        <p:nvPicPr>
          <p:cNvPr id="7" name="Picture 6"/>
          <p:cNvPicPr>
            <a:picLocks noChangeAspect="1"/>
          </p:cNvPicPr>
          <p:nvPr/>
        </p:nvPicPr>
        <p:blipFill>
          <a:blip r:embed="rId5"/>
          <a:stretch>
            <a:fillRect/>
          </a:stretch>
        </p:blipFill>
        <p:spPr>
          <a:xfrm>
            <a:off x="740942" y="3653494"/>
            <a:ext cx="7543800" cy="2731243"/>
          </a:xfrm>
          <a:prstGeom prst="rect">
            <a:avLst/>
          </a:prstGeom>
        </p:spPr>
      </p:pic>
      <p:sp>
        <p:nvSpPr>
          <p:cNvPr id="8" name="Rectangle 7"/>
          <p:cNvSpPr/>
          <p:nvPr/>
        </p:nvSpPr>
        <p:spPr>
          <a:xfrm>
            <a:off x="136924" y="2991215"/>
            <a:ext cx="3862789" cy="369332"/>
          </a:xfrm>
          <a:prstGeom prst="rect">
            <a:avLst/>
          </a:prstGeom>
        </p:spPr>
        <p:txBody>
          <a:bodyPr wrap="none">
            <a:spAutoFit/>
          </a:bodyPr>
          <a:lstStyle/>
          <a:p>
            <a:r>
              <a:rPr lang="en-US" dirty="0">
                <a:hlinkClick r:id="rId6"/>
              </a:rPr>
              <a:t>http://www.biochar-international.org/</a:t>
            </a:r>
            <a:r>
              <a:rPr lang="en-US" dirty="0"/>
              <a:t> </a:t>
            </a:r>
          </a:p>
        </p:txBody>
      </p:sp>
      <p:sp>
        <p:nvSpPr>
          <p:cNvPr id="9" name="Rectangle 8"/>
          <p:cNvSpPr/>
          <p:nvPr/>
        </p:nvSpPr>
        <p:spPr>
          <a:xfrm>
            <a:off x="5084554" y="2991215"/>
            <a:ext cx="4029629" cy="369332"/>
          </a:xfrm>
          <a:prstGeom prst="rect">
            <a:avLst/>
          </a:prstGeom>
        </p:spPr>
        <p:txBody>
          <a:bodyPr wrap="none">
            <a:spAutoFit/>
          </a:bodyPr>
          <a:lstStyle/>
          <a:p>
            <a:r>
              <a:rPr lang="en-US" dirty="0">
                <a:hlinkClick r:id="rId7"/>
              </a:rPr>
              <a:t>http://biochar-international.org/biochar</a:t>
            </a:r>
            <a:r>
              <a:rPr lang="en-US" dirty="0"/>
              <a:t> </a:t>
            </a:r>
          </a:p>
        </p:txBody>
      </p:sp>
      <p:sp>
        <p:nvSpPr>
          <p:cNvPr id="10" name="Rectangle 9"/>
          <p:cNvSpPr/>
          <p:nvPr/>
        </p:nvSpPr>
        <p:spPr>
          <a:xfrm>
            <a:off x="1274824" y="6384737"/>
            <a:ext cx="2770182" cy="461665"/>
          </a:xfrm>
          <a:prstGeom prst="rect">
            <a:avLst/>
          </a:prstGeom>
        </p:spPr>
        <p:txBody>
          <a:bodyPr wrap="none">
            <a:spAutoFit/>
          </a:bodyPr>
          <a:lstStyle/>
          <a:p>
            <a:r>
              <a:rPr lang="en-US" sz="2400" dirty="0"/>
              <a:t>A Colorado company</a:t>
            </a:r>
          </a:p>
        </p:txBody>
      </p:sp>
    </p:spTree>
    <p:extLst>
      <p:ext uri="{BB962C8B-B14F-4D97-AF65-F5344CB8AC3E}">
        <p14:creationId xmlns:p14="http://schemas.microsoft.com/office/powerpoint/2010/main" val="5983224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0" y="0"/>
            <a:ext cx="4572000" cy="2448953"/>
          </a:xfrm>
          <a:prstGeom prst="rect">
            <a:avLst/>
          </a:prstGeom>
        </p:spPr>
      </p:pic>
      <p:sp>
        <p:nvSpPr>
          <p:cNvPr id="2" name="Title 1"/>
          <p:cNvSpPr>
            <a:spLocks noGrp="1"/>
          </p:cNvSpPr>
          <p:nvPr>
            <p:ph type="title"/>
          </p:nvPr>
        </p:nvSpPr>
        <p:spPr>
          <a:xfrm>
            <a:off x="257175" y="0"/>
            <a:ext cx="4038600" cy="1630362"/>
          </a:xfrm>
        </p:spPr>
        <p:txBody>
          <a:bodyPr>
            <a:normAutofit fontScale="90000"/>
          </a:bodyPr>
          <a:lstStyle/>
          <a:p>
            <a:r>
              <a:rPr lang="en-US" dirty="0"/>
              <a:t>Colorado Biochar Resolution 17-002</a:t>
            </a:r>
          </a:p>
        </p:txBody>
      </p:sp>
      <p:sp>
        <p:nvSpPr>
          <p:cNvPr id="3" name="Content Placeholder 2"/>
          <p:cNvSpPr>
            <a:spLocks noGrp="1"/>
          </p:cNvSpPr>
          <p:nvPr>
            <p:ph idx="1"/>
          </p:nvPr>
        </p:nvSpPr>
        <p:spPr>
          <a:xfrm>
            <a:off x="319088" y="2161151"/>
            <a:ext cx="8229600" cy="4525963"/>
          </a:xfrm>
        </p:spPr>
        <p:txBody>
          <a:bodyPr>
            <a:normAutofit fontScale="77500" lnSpcReduction="20000"/>
          </a:bodyPr>
          <a:lstStyle/>
          <a:p>
            <a:endParaRPr lang="en-US" dirty="0"/>
          </a:p>
          <a:p>
            <a:r>
              <a:rPr lang="en-US" dirty="0"/>
              <a:t>98 of 100 senators/representatives sponsored:</a:t>
            </a:r>
          </a:p>
          <a:p>
            <a:r>
              <a:rPr lang="en-US" dirty="0">
                <a:highlight>
                  <a:srgbClr val="FFFF00"/>
                </a:highlight>
              </a:rPr>
              <a:t>Be It Resolved by the Senate </a:t>
            </a:r>
            <a:r>
              <a:rPr lang="en-US" dirty="0"/>
              <a:t>of the Seventy-first General Assembly of the State of Colorado, the House of Representatives concurring herein: That we, the members of the Colorado general assembly, </a:t>
            </a:r>
            <a:r>
              <a:rPr lang="en-US" dirty="0">
                <a:highlight>
                  <a:srgbClr val="FFFF00"/>
                </a:highlight>
              </a:rPr>
              <a:t>support</a:t>
            </a:r>
            <a:r>
              <a:rPr lang="en-US" dirty="0"/>
              <a:t> the United States Forest Service, the Agricultural Research Service of the United States Department of Agriculture, and other research into the removal of fuel loads on the forest floor for the creation of </a:t>
            </a:r>
            <a:r>
              <a:rPr lang="en-US" dirty="0">
                <a:highlight>
                  <a:srgbClr val="FFFF00"/>
                </a:highlight>
              </a:rPr>
              <a:t>biochar</a:t>
            </a:r>
            <a:r>
              <a:rPr lang="en-US" dirty="0"/>
              <a:t> and the use of </a:t>
            </a:r>
            <a:r>
              <a:rPr lang="en-US" dirty="0">
                <a:highlight>
                  <a:srgbClr val="FFFF00"/>
                </a:highlight>
              </a:rPr>
              <a:t>biochar</a:t>
            </a:r>
            <a:r>
              <a:rPr lang="en-US" dirty="0"/>
              <a:t> as a soil amendment for reforestation, </a:t>
            </a:r>
            <a:r>
              <a:rPr lang="en-US" dirty="0">
                <a:highlight>
                  <a:srgbClr val="FFFF00"/>
                </a:highlight>
              </a:rPr>
              <a:t>the continued creation of biochar</a:t>
            </a:r>
            <a:r>
              <a:rPr lang="en-US" dirty="0"/>
              <a:t> from woody biomass</a:t>
            </a:r>
          </a:p>
        </p:txBody>
      </p:sp>
      <p:sp>
        <p:nvSpPr>
          <p:cNvPr id="5" name="Rectangle 4"/>
          <p:cNvSpPr/>
          <p:nvPr/>
        </p:nvSpPr>
        <p:spPr>
          <a:xfrm>
            <a:off x="319088" y="6399312"/>
            <a:ext cx="8610600" cy="307777"/>
          </a:xfrm>
          <a:prstGeom prst="rect">
            <a:avLst/>
          </a:prstGeom>
        </p:spPr>
        <p:txBody>
          <a:bodyPr wrap="square">
            <a:spAutoFit/>
          </a:bodyPr>
          <a:lstStyle/>
          <a:p>
            <a:r>
              <a:rPr lang="en-US" sz="1400" dirty="0">
                <a:hlinkClick r:id="rId3"/>
              </a:rPr>
              <a:t>http://leg.colorado.gov/sites/default/files/documents/2017A/bills/2017A_SJR002_enr.pdf</a:t>
            </a:r>
            <a:r>
              <a:rPr lang="en-US" sz="1400" dirty="0"/>
              <a:t> </a:t>
            </a:r>
          </a:p>
        </p:txBody>
      </p:sp>
      <p:sp>
        <p:nvSpPr>
          <p:cNvPr id="6" name="TextBox 5"/>
          <p:cNvSpPr txBox="1"/>
          <p:nvPr/>
        </p:nvSpPr>
        <p:spPr>
          <a:xfrm>
            <a:off x="776287" y="1541814"/>
            <a:ext cx="3000375" cy="707886"/>
          </a:xfrm>
          <a:prstGeom prst="rect">
            <a:avLst/>
          </a:prstGeom>
          <a:noFill/>
        </p:spPr>
        <p:txBody>
          <a:bodyPr wrap="square" rtlCol="0">
            <a:spAutoFit/>
          </a:bodyPr>
          <a:lstStyle/>
          <a:p>
            <a:pPr algn="ctr"/>
            <a:r>
              <a:rPr lang="en-US" sz="2000" b="1" dirty="0"/>
              <a:t>Former State Senator Ellen Roberts (R) SW Colorado</a:t>
            </a:r>
          </a:p>
        </p:txBody>
      </p:sp>
    </p:spTree>
    <p:extLst>
      <p:ext uri="{BB962C8B-B14F-4D97-AF65-F5344CB8AC3E}">
        <p14:creationId xmlns:p14="http://schemas.microsoft.com/office/powerpoint/2010/main" val="2010411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can </a:t>
            </a:r>
            <a:r>
              <a:rPr lang="en-US" sz="6000" dirty="0"/>
              <a:t>WE</a:t>
            </a:r>
            <a:r>
              <a:rPr lang="en-US" dirty="0"/>
              <a:t> do?</a:t>
            </a:r>
          </a:p>
        </p:txBody>
      </p:sp>
    </p:spTree>
    <p:extLst>
      <p:ext uri="{BB962C8B-B14F-4D97-AF65-F5344CB8AC3E}">
        <p14:creationId xmlns:p14="http://schemas.microsoft.com/office/powerpoint/2010/main" val="712254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p:cNvSpPr txBox="1"/>
          <p:nvPr/>
        </p:nvSpPr>
        <p:spPr>
          <a:xfrm>
            <a:off x="301446" y="3331959"/>
            <a:ext cx="3969111" cy="3170099"/>
          </a:xfrm>
          <a:prstGeom prst="rect">
            <a:avLst/>
          </a:prstGeom>
          <a:noFill/>
          <a:ln w="12700">
            <a:solidFill>
              <a:schemeClr val="bg1">
                <a:lumMod val="9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HUMAN RESPONSES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Personal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Family, Friends, Neighbors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Town and 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State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National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International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670" y="739623"/>
            <a:ext cx="1828796" cy="1828796"/>
          </a:xfrm>
          <a:prstGeom prst="rect">
            <a:avLst/>
          </a:prstGeom>
        </p:spPr>
      </p:pic>
      <p:sp>
        <p:nvSpPr>
          <p:cNvPr id="4" name="TextBox 3"/>
          <p:cNvSpPr txBox="1"/>
          <p:nvPr/>
        </p:nvSpPr>
        <p:spPr>
          <a:xfrm>
            <a:off x="5204649" y="1719203"/>
            <a:ext cx="2942924" cy="1384995"/>
          </a:xfrm>
          <a:prstGeom prst="rect">
            <a:avLst/>
          </a:prstGeom>
          <a:noFill/>
          <a:ln w="15875">
            <a:solidFill>
              <a:schemeClr val="bg1">
                <a:lumMod val="9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Warmer Air, Warmer Water (Global Warming)</a:t>
            </a:r>
          </a:p>
        </p:txBody>
      </p:sp>
      <p:sp>
        <p:nvSpPr>
          <p:cNvPr id="6" name="TextBox 5"/>
          <p:cNvSpPr txBox="1"/>
          <p:nvPr/>
        </p:nvSpPr>
        <p:spPr>
          <a:xfrm>
            <a:off x="5516864" y="543919"/>
            <a:ext cx="2248593" cy="707886"/>
          </a:xfrm>
          <a:prstGeom prst="rect">
            <a:avLst/>
          </a:prstGeom>
          <a:noFill/>
          <a:ln>
            <a:solidFill>
              <a:schemeClr val="accent3">
                <a:lumMod val="20000"/>
                <a:lumOff val="8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More Water Vapor and Clouds</a:t>
            </a:r>
          </a:p>
        </p:txBody>
      </p:sp>
      <p:cxnSp>
        <p:nvCxnSpPr>
          <p:cNvPr id="10" name="Straight Connector 9"/>
          <p:cNvCxnSpPr>
            <a:cxnSpLocks/>
          </p:cNvCxnSpPr>
          <p:nvPr/>
        </p:nvCxnSpPr>
        <p:spPr>
          <a:xfrm flipH="1" flipV="1">
            <a:off x="2688000" y="1675538"/>
            <a:ext cx="2122144" cy="43665"/>
          </a:xfrm>
          <a:prstGeom prst="line">
            <a:avLst/>
          </a:prstGeom>
          <a:ln w="60325">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V="1">
            <a:off x="4324505" y="4772766"/>
            <a:ext cx="1025215" cy="26137"/>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1771792" y="2534261"/>
            <a:ext cx="6766" cy="797698"/>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641557" y="3151222"/>
            <a:ext cx="12192" cy="679126"/>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2649334">
            <a:off x="6020703" y="4817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Arc 24"/>
          <p:cNvSpPr/>
          <p:nvPr/>
        </p:nvSpPr>
        <p:spPr>
          <a:xfrm rot="13631910">
            <a:off x="4765265" y="6341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Straight Connector 28"/>
          <p:cNvCxnSpPr/>
          <p:nvPr/>
        </p:nvCxnSpPr>
        <p:spPr>
          <a:xfrm>
            <a:off x="8047120" y="81686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69028" y="786384"/>
            <a:ext cx="91300" cy="294733"/>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10144" y="237134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25496" y="2194560"/>
            <a:ext cx="42651" cy="31699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200" y="3864825"/>
            <a:ext cx="4495800" cy="934078"/>
          </a:xfrm>
          <a:prstGeom prst="rect">
            <a:avLst/>
          </a:prstGeom>
          <a:noFill/>
          <a:ln w="60325">
            <a:solidFill>
              <a:srgbClr val="17A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
        <p:nvSpPr>
          <p:cNvPr id="19" name="TextBox 18"/>
          <p:cNvSpPr txBox="1"/>
          <p:nvPr/>
        </p:nvSpPr>
        <p:spPr>
          <a:xfrm>
            <a:off x="5204649" y="3835479"/>
            <a:ext cx="2672207" cy="2246769"/>
          </a:xfrm>
          <a:prstGeom prst="rect">
            <a:avLst/>
          </a:prstGeom>
          <a:noFill/>
          <a:ln w="12700">
            <a:solidFill>
              <a:schemeClr val="bg1">
                <a:lumMod val="95000"/>
              </a:schemeClr>
            </a:solidFill>
          </a:ln>
        </p:spPr>
        <p:txBody>
          <a:bodyPr wrap="square" rtlCol="0">
            <a:spAutoFit/>
          </a:bodyPr>
          <a:lstStyle/>
          <a:p>
            <a:r>
              <a:rPr lang="en-US" sz="2800" dirty="0">
                <a:solidFill>
                  <a:schemeClr val="accent1">
                    <a:lumMod val="60000"/>
                    <a:lumOff val="40000"/>
                  </a:schemeClr>
                </a:solidFill>
              </a:rPr>
              <a:t>Atmosphere  Biosphere </a:t>
            </a:r>
          </a:p>
          <a:p>
            <a:r>
              <a:rPr lang="en-US" sz="2800" dirty="0">
                <a:solidFill>
                  <a:schemeClr val="accent1">
                    <a:lumMod val="60000"/>
                    <a:lumOff val="40000"/>
                  </a:schemeClr>
                </a:solidFill>
              </a:rPr>
              <a:t>Hydrosphere Cryosphere</a:t>
            </a:r>
          </a:p>
          <a:p>
            <a:r>
              <a:rPr lang="en-US" sz="2800" dirty="0">
                <a:solidFill>
                  <a:schemeClr val="accent1">
                    <a:lumMod val="60000"/>
                    <a:lumOff val="40000"/>
                  </a:schemeClr>
                </a:solidFill>
              </a:rPr>
              <a:t>(Climate Change)</a:t>
            </a:r>
          </a:p>
        </p:txBody>
      </p:sp>
    </p:spTree>
    <p:extLst>
      <p:ext uri="{BB962C8B-B14F-4D97-AF65-F5344CB8AC3E}">
        <p14:creationId xmlns:p14="http://schemas.microsoft.com/office/powerpoint/2010/main" val="3590413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Greenhouse gas analogy</a:t>
            </a:r>
          </a:p>
        </p:txBody>
      </p:sp>
      <p:sp>
        <p:nvSpPr>
          <p:cNvPr id="5" name="Rectangle 4"/>
          <p:cNvSpPr/>
          <p:nvPr/>
        </p:nvSpPr>
        <p:spPr>
          <a:xfrm>
            <a:off x="4395626" y="6487415"/>
            <a:ext cx="4445897" cy="276999"/>
          </a:xfrm>
          <a:prstGeom prst="rect">
            <a:avLst/>
          </a:prstGeom>
        </p:spPr>
        <p:txBody>
          <a:bodyPr wrap="none">
            <a:spAutoFit/>
          </a:bodyPr>
          <a:lstStyle/>
          <a:p>
            <a:r>
              <a:rPr lang="en-US" sz="1200" dirty="0">
                <a:solidFill>
                  <a:srgbClr val="002060"/>
                </a:solidFill>
                <a:latin typeface="TimesNewRomanPSMT"/>
              </a:rPr>
              <a:t>From Where has all the carbon gone: </a:t>
            </a:r>
            <a:r>
              <a:rPr lang="en-US" sz="1200" dirty="0">
                <a:solidFill>
                  <a:srgbClr val="002060"/>
                </a:solidFill>
                <a:latin typeface="TimesNewRomanPSMT"/>
                <a:hlinkClick r:id="rId2"/>
              </a:rPr>
              <a:t>Scott.Denning@ColoState.edu</a:t>
            </a:r>
            <a:r>
              <a:rPr lang="en-US" sz="1200" dirty="0">
                <a:solidFill>
                  <a:srgbClr val="002060"/>
                </a:solidFill>
                <a:latin typeface="TimesNewRomanPSMT"/>
              </a:rPr>
              <a:t> </a:t>
            </a:r>
            <a:endParaRPr lang="en-US" sz="1200" dirty="0">
              <a:solidFill>
                <a:srgbClr val="002060"/>
              </a:solidFill>
            </a:endParaRPr>
          </a:p>
        </p:txBody>
      </p:sp>
      <p:pic>
        <p:nvPicPr>
          <p:cNvPr id="8" name="Picture 7"/>
          <p:cNvPicPr>
            <a:picLocks noChangeAspect="1"/>
          </p:cNvPicPr>
          <p:nvPr/>
        </p:nvPicPr>
        <p:blipFill>
          <a:blip r:embed="rId3"/>
          <a:stretch>
            <a:fillRect/>
          </a:stretch>
        </p:blipFill>
        <p:spPr>
          <a:xfrm>
            <a:off x="1614487" y="1600200"/>
            <a:ext cx="5915025" cy="4400550"/>
          </a:xfrm>
          <a:prstGeom prst="rect">
            <a:avLst/>
          </a:prstGeom>
        </p:spPr>
      </p:pic>
    </p:spTree>
    <p:extLst>
      <p:ext uri="{BB962C8B-B14F-4D97-AF65-F5344CB8AC3E}">
        <p14:creationId xmlns:p14="http://schemas.microsoft.com/office/powerpoint/2010/main" val="23448769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9306" y="96292"/>
            <a:ext cx="8258175" cy="1086772"/>
          </a:xfrm>
        </p:spPr>
        <p:txBody>
          <a:bodyPr>
            <a:normAutofit fontScale="90000"/>
          </a:bodyPr>
          <a:lstStyle/>
          <a:p>
            <a:pPr algn="ctr"/>
            <a:br>
              <a:rPr lang="en-US" sz="3600" dirty="0">
                <a:solidFill>
                  <a:srgbClr val="FFFF00"/>
                </a:solidFill>
              </a:rPr>
            </a:br>
            <a:br>
              <a:rPr lang="en-US" sz="3600" dirty="0">
                <a:solidFill>
                  <a:srgbClr val="FFFF00"/>
                </a:solidFill>
              </a:rPr>
            </a:br>
            <a:r>
              <a:rPr lang="en-US" dirty="0">
                <a:solidFill>
                  <a:srgbClr val="FFFF00"/>
                </a:solidFill>
              </a:rPr>
              <a:t>PERSONAL --  Save Energy at Home</a:t>
            </a:r>
            <a:br>
              <a:rPr lang="en-US" sz="3600" dirty="0">
                <a:solidFill>
                  <a:srgbClr val="FFFF00"/>
                </a:solidFill>
              </a:rPr>
            </a:br>
            <a:br>
              <a:rPr lang="en-US" sz="3600" dirty="0"/>
            </a:br>
            <a:endParaRPr lang="en-US" sz="3600" dirty="0"/>
          </a:p>
        </p:txBody>
      </p:sp>
      <p:sp>
        <p:nvSpPr>
          <p:cNvPr id="7" name="TextBox 6"/>
          <p:cNvSpPr txBox="1"/>
          <p:nvPr/>
        </p:nvSpPr>
        <p:spPr>
          <a:xfrm>
            <a:off x="545959" y="5100614"/>
            <a:ext cx="8226250" cy="954107"/>
          </a:xfrm>
          <a:prstGeom prst="rect">
            <a:avLst/>
          </a:prstGeom>
          <a:noFill/>
        </p:spPr>
        <p:txBody>
          <a:bodyPr wrap="square" rtlCol="0">
            <a:spAutoFit/>
          </a:bodyPr>
          <a:lstStyle/>
          <a:p>
            <a:r>
              <a:rPr lang="en-US" sz="2800" dirty="0">
                <a:solidFill>
                  <a:srgbClr val="FFFF00"/>
                </a:solidFill>
              </a:rPr>
              <a:t>Energy audit, add insulation, replace windows, heating system upgrade, weatherize, crawlspace insulation,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22" y="1254331"/>
            <a:ext cx="8226657" cy="3290663"/>
          </a:xfrm>
          <a:prstGeom prst="rect">
            <a:avLst/>
          </a:prstGeom>
        </p:spPr>
      </p:pic>
      <p:sp>
        <p:nvSpPr>
          <p:cNvPr id="10" name="TextBox 9"/>
          <p:cNvSpPr txBox="1"/>
          <p:nvPr/>
        </p:nvSpPr>
        <p:spPr>
          <a:xfrm>
            <a:off x="5617030" y="4511714"/>
            <a:ext cx="3295864" cy="369332"/>
          </a:xfrm>
          <a:prstGeom prst="rect">
            <a:avLst/>
          </a:prstGeom>
          <a:noFill/>
        </p:spPr>
        <p:txBody>
          <a:bodyPr wrap="square" rtlCol="0">
            <a:spAutoFit/>
          </a:bodyPr>
          <a:lstStyle/>
          <a:p>
            <a:r>
              <a:rPr lang="en-US" dirty="0">
                <a:solidFill>
                  <a:srgbClr val="FFFF00"/>
                </a:solidFill>
              </a:rPr>
              <a:t>GB3 Energy, Golden Colorado</a:t>
            </a:r>
          </a:p>
        </p:txBody>
      </p:sp>
      <p:sp>
        <p:nvSpPr>
          <p:cNvPr id="6" name="TextBox 5"/>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Tree>
    <p:extLst>
      <p:ext uri="{BB962C8B-B14F-4D97-AF65-F5344CB8AC3E}">
        <p14:creationId xmlns:p14="http://schemas.microsoft.com/office/powerpoint/2010/main" val="2854645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We can Invest in Solar Panels or Community Solar</a:t>
            </a:r>
          </a:p>
        </p:txBody>
      </p:sp>
      <p:sp>
        <p:nvSpPr>
          <p:cNvPr id="3" name="Content Placeholder 2"/>
          <p:cNvSpPr>
            <a:spLocks noGrp="1"/>
          </p:cNvSpPr>
          <p:nvPr>
            <p:ph idx="1"/>
          </p:nvPr>
        </p:nvSpPr>
        <p:spPr/>
        <p:txBody>
          <a:bodyPr/>
          <a:lstStyle/>
          <a:p>
            <a:r>
              <a:rPr lang="en-US" dirty="0"/>
              <a:t>AN INVESTMENT - Here’s why:</a:t>
            </a:r>
          </a:p>
          <a:p>
            <a:pPr lvl="1"/>
            <a:r>
              <a:rPr lang="en-US" dirty="0"/>
              <a:t>A personal story</a:t>
            </a:r>
          </a:p>
        </p:txBody>
      </p:sp>
      <p:sp>
        <p:nvSpPr>
          <p:cNvPr id="4" name="Rectangle 3"/>
          <p:cNvSpPr/>
          <p:nvPr/>
        </p:nvSpPr>
        <p:spPr>
          <a:xfrm>
            <a:off x="1219200" y="2667000"/>
            <a:ext cx="6096000" cy="3785652"/>
          </a:xfrm>
          <a:prstGeom prst="rect">
            <a:avLst/>
          </a:prstGeom>
        </p:spPr>
        <p:txBody>
          <a:bodyPr wrap="square">
            <a:spAutoFit/>
          </a:bodyPr>
          <a:lstStyle/>
          <a:p>
            <a:pPr marL="742950" lvl="1" indent="-285750" fontAlgn="base">
              <a:buFont typeface="Arial" panose="020B0604020202020204" pitchFamily="34" charset="0"/>
              <a:buChar char="•"/>
            </a:pPr>
            <a:r>
              <a:rPr lang="en-US" sz="2000" b="1" dirty="0"/>
              <a:t>SPENT:</a:t>
            </a:r>
          </a:p>
          <a:p>
            <a:pPr marL="1200150" lvl="2" indent="-285750" fontAlgn="base">
              <a:buFont typeface="Arial" panose="020B0604020202020204" pitchFamily="34" charset="0"/>
              <a:buChar char="•"/>
            </a:pPr>
            <a:r>
              <a:rPr lang="en-US" sz="2000" b="1" dirty="0"/>
              <a:t> $30,000 (minus 30% fed credit) for 30 panels (rounding out cost)</a:t>
            </a:r>
          </a:p>
          <a:p>
            <a:pPr marL="742950" lvl="1" indent="-285750" fontAlgn="base">
              <a:buFont typeface="Arial" panose="020B0604020202020204" pitchFamily="34" charset="0"/>
              <a:buChar char="•"/>
            </a:pPr>
            <a:r>
              <a:rPr lang="en-US" sz="2000" b="1" dirty="0"/>
              <a:t>RETURN: </a:t>
            </a:r>
          </a:p>
          <a:p>
            <a:pPr marL="1200150" lvl="2" indent="-285750" fontAlgn="base">
              <a:buFont typeface="Arial" panose="020B0604020202020204" pitchFamily="34" charset="0"/>
              <a:buChar char="•"/>
            </a:pPr>
            <a:r>
              <a:rPr lang="en-US" sz="2000" b="1" dirty="0"/>
              <a:t>Saved </a:t>
            </a:r>
            <a:r>
              <a:rPr lang="en-US" sz="2000" b="1" dirty="0">
                <a:highlight>
                  <a:srgbClr val="FFFF00"/>
                </a:highlight>
              </a:rPr>
              <a:t>$1000 </a:t>
            </a:r>
            <a:r>
              <a:rPr lang="en-US" sz="2000" b="1" dirty="0"/>
              <a:t>in electricity for 1 year</a:t>
            </a:r>
          </a:p>
          <a:p>
            <a:pPr marL="1200150" lvl="2" indent="-285750" fontAlgn="base">
              <a:buFont typeface="Arial" panose="020B0604020202020204" pitchFamily="34" charset="0"/>
              <a:buChar char="•"/>
            </a:pPr>
            <a:r>
              <a:rPr lang="en-US" sz="2000" b="1" dirty="0"/>
              <a:t>With my Leaf – powered by solar panels I drove 14,000 miles replacing a car 25mpg say $2.50 / gallon = i.e. I did NOT spend </a:t>
            </a:r>
            <a:r>
              <a:rPr lang="en-US" sz="2000" b="1" dirty="0">
                <a:highlight>
                  <a:srgbClr val="FFFF00"/>
                </a:highlight>
              </a:rPr>
              <a:t>$1,400 on gasoline</a:t>
            </a:r>
          </a:p>
          <a:p>
            <a:pPr marL="1200150" lvl="2" indent="-285750" fontAlgn="base">
              <a:buFont typeface="Arial" panose="020B0604020202020204" pitchFamily="34" charset="0"/>
              <a:buChar char="•"/>
            </a:pPr>
            <a:r>
              <a:rPr lang="en-US" sz="2000" b="1" dirty="0"/>
              <a:t>RETURN $2,400 in ONE year on $30,000 investment! = </a:t>
            </a:r>
            <a:r>
              <a:rPr lang="en-US" sz="2000" b="1" dirty="0">
                <a:highlight>
                  <a:srgbClr val="FFFF00"/>
                </a:highlight>
              </a:rPr>
              <a:t>8%</a:t>
            </a:r>
          </a:p>
          <a:p>
            <a:pPr marL="1200150" lvl="2" indent="-285750" fontAlgn="base">
              <a:buFont typeface="Arial" panose="020B0604020202020204" pitchFamily="34" charset="0"/>
              <a:buChar char="•"/>
            </a:pPr>
            <a:r>
              <a:rPr lang="en-US" sz="2000" b="1" dirty="0"/>
              <a:t>RETURN WITH 30% FED TAX CREDIT = </a:t>
            </a:r>
            <a:r>
              <a:rPr lang="en-US" sz="2000" b="1" dirty="0">
                <a:highlight>
                  <a:srgbClr val="FFFF00"/>
                </a:highlight>
              </a:rPr>
              <a:t>11.4%</a:t>
            </a:r>
          </a:p>
        </p:txBody>
      </p:sp>
    </p:spTree>
    <p:extLst>
      <p:ext uri="{BB962C8B-B14F-4D97-AF65-F5344CB8AC3E}">
        <p14:creationId xmlns:p14="http://schemas.microsoft.com/office/powerpoint/2010/main" val="37568944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Buy and Electric Vehicle (EV)</a:t>
            </a:r>
          </a:p>
        </p:txBody>
      </p:sp>
      <p:sp>
        <p:nvSpPr>
          <p:cNvPr id="3" name="Content Placeholder 2"/>
          <p:cNvSpPr>
            <a:spLocks noGrp="1"/>
          </p:cNvSpPr>
          <p:nvPr>
            <p:ph idx="1"/>
          </p:nvPr>
        </p:nvSpPr>
        <p:spPr/>
        <p:txBody>
          <a:bodyPr>
            <a:normAutofit fontScale="92500"/>
          </a:bodyPr>
          <a:lstStyle/>
          <a:p>
            <a:r>
              <a:rPr lang="en-US" dirty="0"/>
              <a:t>100 mpg equivalent</a:t>
            </a:r>
          </a:p>
          <a:p>
            <a:r>
              <a:rPr lang="en-US" dirty="0"/>
              <a:t>Batteries &gt; 100,000 miles</a:t>
            </a:r>
          </a:p>
          <a:p>
            <a:r>
              <a:rPr lang="en-US" dirty="0"/>
              <a:t>Motor 1,000,000 miles</a:t>
            </a:r>
          </a:p>
          <a:p>
            <a:r>
              <a:rPr lang="en-US" dirty="0"/>
              <a:t>No oil change EVER</a:t>
            </a:r>
          </a:p>
          <a:p>
            <a:r>
              <a:rPr lang="en-US" dirty="0"/>
              <a:t>No maintenance</a:t>
            </a:r>
          </a:p>
          <a:p>
            <a:r>
              <a:rPr lang="en-US" dirty="0"/>
              <a:t>Why Gasoline Powered Cars Are Obsolete - Jim Smith </a:t>
            </a:r>
            <a:r>
              <a:rPr lang="en-US" dirty="0">
                <a:hlinkClick r:id="rId2"/>
              </a:rPr>
              <a:t>https://www.youtube.com/watch?v=d7tRlsoZgdI</a:t>
            </a:r>
            <a:r>
              <a:rPr lang="en-US" dirty="0"/>
              <a:t> </a:t>
            </a:r>
          </a:p>
        </p:txBody>
      </p:sp>
    </p:spTree>
    <p:extLst>
      <p:ext uri="{BB962C8B-B14F-4D97-AF65-F5344CB8AC3E}">
        <p14:creationId xmlns:p14="http://schemas.microsoft.com/office/powerpoint/2010/main" val="15815568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93" y="193542"/>
            <a:ext cx="6781800" cy="1143000"/>
          </a:xfrm>
        </p:spPr>
        <p:txBody>
          <a:bodyPr>
            <a:normAutofit fontScale="90000"/>
          </a:bodyPr>
          <a:lstStyle/>
          <a:p>
            <a:r>
              <a:rPr lang="en-US" dirty="0"/>
              <a:t>EVs</a:t>
            </a:r>
            <a:br>
              <a:rPr lang="en-US" dirty="0"/>
            </a:br>
            <a:r>
              <a:rPr lang="en-US" dirty="0"/>
              <a:t>no Emissions</a:t>
            </a:r>
          </a:p>
        </p:txBody>
      </p:sp>
      <p:sp>
        <p:nvSpPr>
          <p:cNvPr id="3" name="Content Placeholder 2"/>
          <p:cNvSpPr>
            <a:spLocks noGrp="1"/>
          </p:cNvSpPr>
          <p:nvPr>
            <p:ph idx="1"/>
          </p:nvPr>
        </p:nvSpPr>
        <p:spPr>
          <a:xfrm>
            <a:off x="457200" y="1600201"/>
            <a:ext cx="4172126" cy="1892934"/>
          </a:xfrm>
        </p:spPr>
        <p:txBody>
          <a:bodyPr/>
          <a:lstStyle/>
          <a:p>
            <a:endParaRPr lang="en-US" dirty="0"/>
          </a:p>
        </p:txBody>
      </p:sp>
      <p:pic>
        <p:nvPicPr>
          <p:cNvPr id="1026" name="AE32AED8-2EDA-492F-8D87-299E8193C84D" descr="Image result for tesla model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50" y="50442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07dfe11-f6b9-44c4-ae9a-515c30a6b109@namprd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489" y="3584417"/>
            <a:ext cx="4433408" cy="327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3" y="1508920"/>
            <a:ext cx="4108244" cy="3079923"/>
          </a:xfrm>
          <a:prstGeom prst="rect">
            <a:avLst/>
          </a:prstGeom>
        </p:spPr>
      </p:pic>
      <p:sp>
        <p:nvSpPr>
          <p:cNvPr id="4" name="TextBox 3"/>
          <p:cNvSpPr txBox="1"/>
          <p:nvPr/>
        </p:nvSpPr>
        <p:spPr>
          <a:xfrm>
            <a:off x="26962" y="4588843"/>
            <a:ext cx="3402037" cy="923330"/>
          </a:xfrm>
          <a:prstGeom prst="rect">
            <a:avLst/>
          </a:prstGeom>
          <a:noFill/>
        </p:spPr>
        <p:txBody>
          <a:bodyPr wrap="square" rtlCol="0">
            <a:spAutoFit/>
          </a:bodyPr>
          <a:lstStyle/>
          <a:p>
            <a:r>
              <a:rPr lang="en-US" b="1" dirty="0"/>
              <a:t>Paul Belanger &amp; Phil Nelson with their Nissan Leafs </a:t>
            </a:r>
          </a:p>
          <a:p>
            <a:r>
              <a:rPr lang="en-US" b="1" dirty="0"/>
              <a:t>30 kWh = 107 mile range</a:t>
            </a:r>
          </a:p>
        </p:txBody>
      </p:sp>
      <p:sp>
        <p:nvSpPr>
          <p:cNvPr id="8" name="TextBox 7"/>
          <p:cNvSpPr txBox="1"/>
          <p:nvPr/>
        </p:nvSpPr>
        <p:spPr>
          <a:xfrm>
            <a:off x="2081085" y="5684551"/>
            <a:ext cx="2667000" cy="646331"/>
          </a:xfrm>
          <a:prstGeom prst="rect">
            <a:avLst/>
          </a:prstGeom>
          <a:noFill/>
        </p:spPr>
        <p:txBody>
          <a:bodyPr wrap="square" rtlCol="0">
            <a:spAutoFit/>
          </a:bodyPr>
          <a:lstStyle/>
          <a:p>
            <a:r>
              <a:rPr lang="en-US" b="1" dirty="0"/>
              <a:t>Ron Larson with Tesla S</a:t>
            </a:r>
          </a:p>
          <a:p>
            <a:r>
              <a:rPr lang="en-US" b="1" dirty="0"/>
              <a:t>75 kWh = 250 mile range</a:t>
            </a:r>
          </a:p>
        </p:txBody>
      </p:sp>
      <p:sp>
        <p:nvSpPr>
          <p:cNvPr id="9" name="TextBox 8"/>
          <p:cNvSpPr txBox="1"/>
          <p:nvPr/>
        </p:nvSpPr>
        <p:spPr>
          <a:xfrm>
            <a:off x="5960305" y="2437113"/>
            <a:ext cx="2667000" cy="646331"/>
          </a:xfrm>
          <a:prstGeom prst="rect">
            <a:avLst/>
          </a:prstGeom>
          <a:noFill/>
        </p:spPr>
        <p:txBody>
          <a:bodyPr wrap="square" rtlCol="0">
            <a:spAutoFit/>
          </a:bodyPr>
          <a:lstStyle/>
          <a:p>
            <a:r>
              <a:rPr lang="en-US" b="1" dirty="0"/>
              <a:t>Steve Stevens with Tesla X</a:t>
            </a:r>
          </a:p>
          <a:p>
            <a:r>
              <a:rPr lang="en-US" b="1" dirty="0"/>
              <a:t>90 kWh = 300 mile range</a:t>
            </a:r>
          </a:p>
        </p:txBody>
      </p:sp>
    </p:spTree>
    <p:extLst>
      <p:ext uri="{BB962C8B-B14F-4D97-AF65-F5344CB8AC3E}">
        <p14:creationId xmlns:p14="http://schemas.microsoft.com/office/powerpoint/2010/main" val="10815885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Imagining a World After Fossil Fuels</a:t>
            </a:r>
          </a:p>
        </p:txBody>
      </p:sp>
      <p:sp>
        <p:nvSpPr>
          <p:cNvPr id="3" name="Content Placeholder 2"/>
          <p:cNvSpPr>
            <a:spLocks noGrp="1"/>
          </p:cNvSpPr>
          <p:nvPr>
            <p:ph idx="1"/>
          </p:nvPr>
        </p:nvSpPr>
        <p:spPr/>
        <p:txBody>
          <a:bodyPr/>
          <a:lstStyle/>
          <a:p>
            <a:r>
              <a:rPr lang="en-US" u="sng" dirty="0">
                <a:hlinkClick r:id="rId2"/>
              </a:rPr>
              <a:t>https://skepticalscience.com/How-Green-is-My-EV.html</a:t>
            </a:r>
            <a:endParaRPr lang="en-US" dirty="0"/>
          </a:p>
        </p:txBody>
      </p:sp>
      <p:pic>
        <p:nvPicPr>
          <p:cNvPr id="4" name="Picture 3"/>
          <p:cNvPicPr>
            <a:picLocks noChangeAspect="1"/>
          </p:cNvPicPr>
          <p:nvPr/>
        </p:nvPicPr>
        <p:blipFill>
          <a:blip r:embed="rId3"/>
          <a:stretch>
            <a:fillRect/>
          </a:stretch>
        </p:blipFill>
        <p:spPr>
          <a:xfrm>
            <a:off x="685800" y="1596851"/>
            <a:ext cx="7667625" cy="4314825"/>
          </a:xfrm>
          <a:prstGeom prst="rect">
            <a:avLst/>
          </a:prstGeom>
        </p:spPr>
      </p:pic>
      <p:sp>
        <p:nvSpPr>
          <p:cNvPr id="5" name="Rectangle 4"/>
          <p:cNvSpPr/>
          <p:nvPr/>
        </p:nvSpPr>
        <p:spPr>
          <a:xfrm>
            <a:off x="1143000" y="6550223"/>
            <a:ext cx="7772400" cy="307777"/>
          </a:xfrm>
          <a:prstGeom prst="rect">
            <a:avLst/>
          </a:prstGeom>
        </p:spPr>
        <p:txBody>
          <a:bodyPr wrap="square">
            <a:spAutoFit/>
          </a:bodyPr>
          <a:lstStyle/>
          <a:p>
            <a:r>
              <a:rPr lang="en-US" sz="1400" dirty="0"/>
              <a:t>https://www.stratfor.com/weekly/imagining-world-after-fossil-fuels</a:t>
            </a:r>
          </a:p>
        </p:txBody>
      </p:sp>
    </p:spTree>
    <p:extLst>
      <p:ext uri="{BB962C8B-B14F-4D97-AF65-F5344CB8AC3E}">
        <p14:creationId xmlns:p14="http://schemas.microsoft.com/office/powerpoint/2010/main" val="18581354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0218"/>
            <a:ext cx="8229600" cy="1143000"/>
          </a:xfrm>
        </p:spPr>
        <p:txBody>
          <a:bodyPr>
            <a:normAutofit fontScale="90000"/>
          </a:bodyPr>
          <a:lstStyle/>
          <a:p>
            <a:r>
              <a:rPr lang="en-US" b="1" dirty="0"/>
              <a:t>BREATHE EASY: </a:t>
            </a:r>
            <a:br>
              <a:rPr lang="en-US" b="1" dirty="0"/>
            </a:br>
            <a:r>
              <a:rPr lang="en-US" b="1" dirty="0"/>
              <a:t>COAL is not coming back</a:t>
            </a:r>
            <a:br>
              <a:rPr lang="en-US" b="1" dirty="0"/>
            </a:br>
            <a:r>
              <a:rPr lang="en-US" b="1" dirty="0"/>
              <a:t>Renewables win!</a:t>
            </a:r>
          </a:p>
        </p:txBody>
      </p:sp>
      <p:sp>
        <p:nvSpPr>
          <p:cNvPr id="3" name="Content Placeholder 2"/>
          <p:cNvSpPr>
            <a:spLocks noGrp="1"/>
          </p:cNvSpPr>
          <p:nvPr>
            <p:ph idx="1"/>
          </p:nvPr>
        </p:nvSpPr>
        <p:spPr>
          <a:xfrm>
            <a:off x="228600" y="2133600"/>
            <a:ext cx="4876800" cy="3886200"/>
          </a:xfrm>
        </p:spPr>
        <p:txBody>
          <a:bodyPr>
            <a:normAutofit lnSpcReduction="10000"/>
          </a:bodyPr>
          <a:lstStyle/>
          <a:p>
            <a:r>
              <a:rPr lang="en-US" b="1" dirty="0"/>
              <a:t>RENEWABLES are cheaper!</a:t>
            </a:r>
          </a:p>
          <a:p>
            <a:pPr lvl="1"/>
            <a:r>
              <a:rPr lang="en-US" b="1" dirty="0"/>
              <a:t>Wind especially</a:t>
            </a:r>
          </a:p>
          <a:p>
            <a:pPr lvl="1"/>
            <a:r>
              <a:rPr lang="en-US" b="1" dirty="0"/>
              <a:t>PV next – but will become even cheaper</a:t>
            </a:r>
          </a:p>
          <a:p>
            <a:pPr lvl="1"/>
            <a:r>
              <a:rPr lang="en-US" b="1" dirty="0"/>
              <a:t>Battery backup</a:t>
            </a:r>
          </a:p>
          <a:p>
            <a:pPr lvl="1"/>
            <a:r>
              <a:rPr lang="en-US" b="1" dirty="0"/>
              <a:t>Concentrated Solar Power for Thermal backup</a:t>
            </a:r>
          </a:p>
        </p:txBody>
      </p:sp>
      <p:pic>
        <p:nvPicPr>
          <p:cNvPr id="2050" name="Picture 2" descr="GUEST POST: Why states are pushing ahead with clean energy despite Trump’s embrace of co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057400"/>
            <a:ext cx="3954809" cy="25345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6308725"/>
            <a:ext cx="7543800" cy="307777"/>
          </a:xfrm>
          <a:prstGeom prst="rect">
            <a:avLst/>
          </a:prstGeom>
        </p:spPr>
        <p:txBody>
          <a:bodyPr wrap="square">
            <a:spAutoFit/>
          </a:bodyPr>
          <a:lstStyle/>
          <a:p>
            <a:r>
              <a:rPr lang="en-US" sz="1400" dirty="0">
                <a:hlinkClick r:id="rId3"/>
              </a:rPr>
              <a:t>http://www.coloradoindependent.com/164687/bill-ritter-colorado-clean-energy-trump-coal</a:t>
            </a:r>
            <a:r>
              <a:rPr lang="en-US" sz="1400" dirty="0"/>
              <a:t> </a:t>
            </a:r>
          </a:p>
        </p:txBody>
      </p:sp>
    </p:spTree>
    <p:extLst>
      <p:ext uri="{BB962C8B-B14F-4D97-AF65-F5344CB8AC3E}">
        <p14:creationId xmlns:p14="http://schemas.microsoft.com/office/powerpoint/2010/main" val="587944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48529"/>
          </a:xfrm>
        </p:spPr>
        <p:txBody>
          <a:bodyPr>
            <a:normAutofit fontScale="90000"/>
          </a:bodyPr>
          <a:lstStyle/>
          <a:p>
            <a:r>
              <a:rPr lang="en-US" dirty="0"/>
              <a:t>When you have excess power:</a:t>
            </a:r>
          </a:p>
        </p:txBody>
      </p:sp>
      <p:pic>
        <p:nvPicPr>
          <p:cNvPr id="4" name="Picture 3"/>
          <p:cNvPicPr>
            <a:picLocks noChangeAspect="1"/>
          </p:cNvPicPr>
          <p:nvPr/>
        </p:nvPicPr>
        <p:blipFill>
          <a:blip r:embed="rId2"/>
          <a:stretch>
            <a:fillRect/>
          </a:stretch>
        </p:blipFill>
        <p:spPr>
          <a:xfrm>
            <a:off x="1219200" y="931242"/>
            <a:ext cx="6829425" cy="5400675"/>
          </a:xfrm>
          <a:prstGeom prst="rect">
            <a:avLst/>
          </a:prstGeom>
        </p:spPr>
      </p:pic>
      <p:sp>
        <p:nvSpPr>
          <p:cNvPr id="5" name="Rectangle 4"/>
          <p:cNvSpPr/>
          <p:nvPr/>
        </p:nvSpPr>
        <p:spPr>
          <a:xfrm>
            <a:off x="228600" y="6321978"/>
            <a:ext cx="8686800" cy="307777"/>
          </a:xfrm>
          <a:prstGeom prst="rect">
            <a:avLst/>
          </a:prstGeom>
        </p:spPr>
        <p:txBody>
          <a:bodyPr wrap="square">
            <a:spAutoFit/>
          </a:bodyPr>
          <a:lstStyle/>
          <a:p>
            <a:r>
              <a:rPr lang="en-US" sz="1400" dirty="0">
                <a:solidFill>
                  <a:srgbClr val="000000"/>
                </a:solidFill>
                <a:latin typeface="Noto Naskh Arabic UI"/>
              </a:rPr>
              <a:t>Ramping Up Solar to Power the World - Greg Wilson, NREL: </a:t>
            </a:r>
            <a:r>
              <a:rPr lang="en-US" sz="1400" dirty="0">
                <a:solidFill>
                  <a:srgbClr val="000000"/>
                </a:solidFill>
                <a:latin typeface="Noto Naskh Arabic UI"/>
                <a:hlinkClick r:id="rId3"/>
              </a:rPr>
              <a:t>https://www.youtube.com/watch?v=7CDPHxcnq4c</a:t>
            </a:r>
            <a:r>
              <a:rPr lang="en-US" sz="1400" dirty="0">
                <a:solidFill>
                  <a:srgbClr val="000000"/>
                </a:solidFill>
                <a:latin typeface="Noto Naskh Arabic UI"/>
              </a:rPr>
              <a:t> </a:t>
            </a:r>
            <a:endParaRPr lang="en-US" sz="1400" dirty="0"/>
          </a:p>
        </p:txBody>
      </p:sp>
    </p:spTree>
    <p:extLst>
      <p:ext uri="{BB962C8B-B14F-4D97-AF65-F5344CB8AC3E}">
        <p14:creationId xmlns:p14="http://schemas.microsoft.com/office/powerpoint/2010/main" val="13956396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p:cNvSpPr txBox="1"/>
          <p:nvPr/>
        </p:nvSpPr>
        <p:spPr>
          <a:xfrm>
            <a:off x="301446" y="3331959"/>
            <a:ext cx="3969111" cy="3170099"/>
          </a:xfrm>
          <a:prstGeom prst="rect">
            <a:avLst/>
          </a:prstGeom>
          <a:noFill/>
          <a:ln w="12700">
            <a:solidFill>
              <a:schemeClr val="bg1">
                <a:lumMod val="9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HUMAN RESPONSES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Personal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Family, Friends, Neighbors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Town and 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State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National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International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670" y="739623"/>
            <a:ext cx="1828796" cy="1828796"/>
          </a:xfrm>
          <a:prstGeom prst="rect">
            <a:avLst/>
          </a:prstGeom>
        </p:spPr>
      </p:pic>
      <p:sp>
        <p:nvSpPr>
          <p:cNvPr id="4" name="TextBox 3"/>
          <p:cNvSpPr txBox="1"/>
          <p:nvPr/>
        </p:nvSpPr>
        <p:spPr>
          <a:xfrm>
            <a:off x="5204649" y="1719203"/>
            <a:ext cx="2942924" cy="1384995"/>
          </a:xfrm>
          <a:prstGeom prst="rect">
            <a:avLst/>
          </a:prstGeom>
          <a:noFill/>
          <a:ln w="15875">
            <a:solidFill>
              <a:schemeClr val="bg1">
                <a:lumMod val="9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Warmer Air, Warmer Water (Global Warming)</a:t>
            </a:r>
          </a:p>
        </p:txBody>
      </p:sp>
      <p:sp>
        <p:nvSpPr>
          <p:cNvPr id="6" name="TextBox 5"/>
          <p:cNvSpPr txBox="1"/>
          <p:nvPr/>
        </p:nvSpPr>
        <p:spPr>
          <a:xfrm>
            <a:off x="5516864" y="543919"/>
            <a:ext cx="2248593" cy="707886"/>
          </a:xfrm>
          <a:prstGeom prst="rect">
            <a:avLst/>
          </a:prstGeom>
          <a:noFill/>
          <a:ln>
            <a:solidFill>
              <a:schemeClr val="accent3">
                <a:lumMod val="20000"/>
                <a:lumOff val="8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More Water Vapor and Clouds</a:t>
            </a:r>
          </a:p>
        </p:txBody>
      </p:sp>
      <p:cxnSp>
        <p:nvCxnSpPr>
          <p:cNvPr id="10" name="Straight Connector 9"/>
          <p:cNvCxnSpPr>
            <a:cxnSpLocks/>
          </p:cNvCxnSpPr>
          <p:nvPr/>
        </p:nvCxnSpPr>
        <p:spPr>
          <a:xfrm flipH="1" flipV="1">
            <a:off x="2688000" y="1675538"/>
            <a:ext cx="2122144" cy="43665"/>
          </a:xfrm>
          <a:prstGeom prst="line">
            <a:avLst/>
          </a:prstGeom>
          <a:ln w="60325">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V="1">
            <a:off x="4324505" y="4772766"/>
            <a:ext cx="1025215" cy="26137"/>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1771792" y="2534261"/>
            <a:ext cx="6766" cy="797698"/>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641557" y="3151222"/>
            <a:ext cx="12192" cy="679126"/>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2649334">
            <a:off x="6020703" y="4817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Arc 24"/>
          <p:cNvSpPr/>
          <p:nvPr/>
        </p:nvSpPr>
        <p:spPr>
          <a:xfrm rot="13631910">
            <a:off x="4765265" y="6341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Straight Connector 28"/>
          <p:cNvCxnSpPr/>
          <p:nvPr/>
        </p:nvCxnSpPr>
        <p:spPr>
          <a:xfrm>
            <a:off x="8047120" y="81686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69028" y="786384"/>
            <a:ext cx="91300" cy="294733"/>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10144" y="237134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25496" y="2194560"/>
            <a:ext cx="42651" cy="31699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2400" y="4648200"/>
            <a:ext cx="4495800" cy="617742"/>
          </a:xfrm>
          <a:prstGeom prst="rect">
            <a:avLst/>
          </a:prstGeom>
          <a:noFill/>
          <a:ln w="60325">
            <a:solidFill>
              <a:srgbClr val="17A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
        <p:nvSpPr>
          <p:cNvPr id="19" name="TextBox 18"/>
          <p:cNvSpPr txBox="1"/>
          <p:nvPr/>
        </p:nvSpPr>
        <p:spPr>
          <a:xfrm>
            <a:off x="5311549" y="3807157"/>
            <a:ext cx="2672207" cy="2246769"/>
          </a:xfrm>
          <a:prstGeom prst="rect">
            <a:avLst/>
          </a:prstGeom>
          <a:noFill/>
          <a:ln w="12700">
            <a:solidFill>
              <a:schemeClr val="bg1">
                <a:lumMod val="95000"/>
              </a:schemeClr>
            </a:solidFill>
          </a:ln>
        </p:spPr>
        <p:txBody>
          <a:bodyPr wrap="square" rtlCol="0">
            <a:spAutoFit/>
          </a:bodyPr>
          <a:lstStyle/>
          <a:p>
            <a:r>
              <a:rPr lang="en-US" sz="2800" dirty="0">
                <a:solidFill>
                  <a:schemeClr val="accent1">
                    <a:lumMod val="60000"/>
                    <a:lumOff val="40000"/>
                  </a:schemeClr>
                </a:solidFill>
              </a:rPr>
              <a:t>Atmosphere  Biosphere </a:t>
            </a:r>
          </a:p>
          <a:p>
            <a:r>
              <a:rPr lang="en-US" sz="2800" dirty="0">
                <a:solidFill>
                  <a:schemeClr val="accent1">
                    <a:lumMod val="60000"/>
                    <a:lumOff val="40000"/>
                  </a:schemeClr>
                </a:solidFill>
              </a:rPr>
              <a:t>Hydrosphere Cryosphere</a:t>
            </a:r>
          </a:p>
          <a:p>
            <a:r>
              <a:rPr lang="en-US" sz="2800" dirty="0">
                <a:solidFill>
                  <a:schemeClr val="accent1">
                    <a:lumMod val="60000"/>
                    <a:lumOff val="40000"/>
                  </a:schemeClr>
                </a:solidFill>
              </a:rPr>
              <a:t>(Climate Change)</a:t>
            </a:r>
          </a:p>
        </p:txBody>
      </p:sp>
      <p:sp>
        <p:nvSpPr>
          <p:cNvPr id="5" name="Rectangle 4"/>
          <p:cNvSpPr/>
          <p:nvPr/>
        </p:nvSpPr>
        <p:spPr>
          <a:xfrm>
            <a:off x="530820" y="52811"/>
            <a:ext cx="7895111" cy="584775"/>
          </a:xfrm>
          <a:prstGeom prst="rect">
            <a:avLst/>
          </a:prstGeom>
        </p:spPr>
        <p:txBody>
          <a:bodyPr wrap="none">
            <a:spAutoFit/>
          </a:bodyPr>
          <a:lstStyle/>
          <a:p>
            <a:pPr algn="ctr"/>
            <a:r>
              <a:rPr lang="en-US" sz="3200" b="1" dirty="0">
                <a:solidFill>
                  <a:srgbClr val="FFFF00"/>
                </a:solidFill>
              </a:rPr>
              <a:t>What Can Town, Cities and Communities DO?</a:t>
            </a:r>
          </a:p>
        </p:txBody>
      </p:sp>
    </p:spTree>
    <p:extLst>
      <p:ext uri="{BB962C8B-B14F-4D97-AF65-F5344CB8AC3E}">
        <p14:creationId xmlns:p14="http://schemas.microsoft.com/office/powerpoint/2010/main" val="3786519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8229600" cy="2438400"/>
          </a:xfrm>
        </p:spPr>
        <p:txBody>
          <a:bodyPr>
            <a:normAutofit fontScale="90000"/>
          </a:bodyPr>
          <a:lstStyle/>
          <a:p>
            <a:r>
              <a:rPr lang="en-US" b="1" dirty="0">
                <a:solidFill>
                  <a:srgbClr val="002060"/>
                </a:solidFill>
              </a:rPr>
              <a:t>RATHER</a:t>
            </a:r>
            <a:br>
              <a:rPr lang="en-US" b="1" dirty="0">
                <a:solidFill>
                  <a:srgbClr val="002060"/>
                </a:solidFill>
              </a:rPr>
            </a:br>
            <a:r>
              <a:rPr lang="en-US" b="1" dirty="0">
                <a:solidFill>
                  <a:srgbClr val="002060"/>
                </a:solidFill>
              </a:rPr>
              <a:t>ITS WHAT THEY ARE ALREADY DOING!</a:t>
            </a:r>
            <a:br>
              <a:rPr lang="en-US" b="1" dirty="0">
                <a:solidFill>
                  <a:srgbClr val="002060"/>
                </a:solidFill>
              </a:rPr>
            </a:br>
            <a:br>
              <a:rPr lang="en-US" dirty="0"/>
            </a:br>
            <a:endParaRPr lang="en-US" dirty="0"/>
          </a:p>
        </p:txBody>
      </p:sp>
    </p:spTree>
    <p:extLst>
      <p:ext uri="{BB962C8B-B14F-4D97-AF65-F5344CB8AC3E}">
        <p14:creationId xmlns:p14="http://schemas.microsoft.com/office/powerpoint/2010/main" val="13659688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9330" name="TextBox 6"/>
          <p:cNvSpPr txBox="1">
            <a:spLocks noChangeArrowheads="1"/>
          </p:cNvSpPr>
          <p:nvPr/>
        </p:nvSpPr>
        <p:spPr bwMode="auto">
          <a:xfrm>
            <a:off x="4303642" y="5361336"/>
            <a:ext cx="4846982" cy="707886"/>
          </a:xfrm>
          <a:prstGeom prst="rect">
            <a:avLst/>
          </a:prstGeom>
          <a:gradFill>
            <a:gsLst>
              <a:gs pos="2000">
                <a:schemeClr val="accent1">
                  <a:lumMod val="75000"/>
                </a:schemeClr>
              </a:gs>
              <a:gs pos="56000">
                <a:schemeClr val="accent1">
                  <a:tint val="44500"/>
                  <a:satMod val="160000"/>
                  <a:lumMod val="100000"/>
                </a:schemeClr>
              </a:gs>
              <a:gs pos="100000">
                <a:schemeClr val="accent1">
                  <a:tint val="23500"/>
                  <a:satMod val="160000"/>
                </a:schemeClr>
              </a:gs>
            </a:gsLst>
            <a:lin ang="5400000" scaled="0"/>
          </a:gra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fontAlgn="base">
              <a:lnSpc>
                <a:spcPct val="100000"/>
              </a:lnSpc>
              <a:spcBef>
                <a:spcPct val="0"/>
              </a:spcBef>
              <a:spcAft>
                <a:spcPct val="0"/>
              </a:spcAft>
              <a:buNone/>
            </a:pPr>
            <a:r>
              <a:rPr lang="en-US" sz="2000" dirty="0">
                <a:solidFill>
                  <a:srgbClr val="002060"/>
                </a:solidFill>
              </a:rPr>
              <a:t>Rooney Road Sports Complex.</a:t>
            </a:r>
          </a:p>
          <a:p>
            <a:pPr lvl="0" fontAlgn="base">
              <a:lnSpc>
                <a:spcPct val="100000"/>
              </a:lnSpc>
              <a:spcBef>
                <a:spcPct val="0"/>
              </a:spcBef>
              <a:spcAft>
                <a:spcPct val="0"/>
              </a:spcAft>
              <a:buNone/>
            </a:pPr>
            <a:r>
              <a:rPr kumimoji="0" lang="en-US" altLang="en-US" sz="2000" b="0" i="0" u="none" strike="noStrike" kern="1200" cap="none" spc="0" normalizeH="0" baseline="0" noProof="0" dirty="0">
                <a:ln>
                  <a:noFill/>
                </a:ln>
                <a:solidFill>
                  <a:srgbClr val="002060"/>
                </a:solidFill>
                <a:effectLst/>
                <a:uLnTx/>
                <a:uFillTx/>
                <a:cs typeface="Arial" panose="020B0604020202020204" pitchFamily="34" charset="0"/>
              </a:rPr>
              <a:t>On the ballot in November 2017.</a:t>
            </a:r>
          </a:p>
        </p:txBody>
      </p:sp>
      <p:sp>
        <p:nvSpPr>
          <p:cNvPr id="2" name="Title 1"/>
          <p:cNvSpPr>
            <a:spLocks noGrp="1"/>
          </p:cNvSpPr>
          <p:nvPr>
            <p:ph type="title"/>
          </p:nvPr>
        </p:nvSpPr>
        <p:spPr>
          <a:xfrm>
            <a:off x="250549" y="197595"/>
            <a:ext cx="8734425" cy="1515801"/>
          </a:xfrm>
          <a:gradFill>
            <a:gsLst>
              <a:gs pos="2000">
                <a:schemeClr val="accent1">
                  <a:lumMod val="75000"/>
                </a:schemeClr>
              </a:gs>
              <a:gs pos="56000">
                <a:schemeClr val="accent1">
                  <a:tint val="44500"/>
                  <a:satMod val="160000"/>
                  <a:lumMod val="100000"/>
                </a:schemeClr>
              </a:gs>
              <a:gs pos="100000">
                <a:schemeClr val="accent1">
                  <a:tint val="23500"/>
                  <a:satMod val="160000"/>
                </a:schemeClr>
              </a:gs>
            </a:gsLst>
            <a:lin ang="5400000" scaled="0"/>
          </a:gradFill>
        </p:spPr>
        <p:txBody>
          <a:bodyPr rtlCol="0">
            <a:normAutofit fontScale="90000"/>
          </a:bodyPr>
          <a:lstStyle/>
          <a:p>
            <a:pPr algn="ctr" eaLnBrk="1" fontAlgn="auto" hangingPunct="1">
              <a:spcAft>
                <a:spcPts val="0"/>
              </a:spcAft>
              <a:defRPr/>
            </a:pPr>
            <a:br>
              <a:rPr lang="en-US" sz="3600" dirty="0">
                <a:solidFill>
                  <a:srgbClr val="002060"/>
                </a:solidFill>
              </a:rPr>
            </a:br>
            <a:br>
              <a:rPr lang="en-US" sz="3100" dirty="0">
                <a:solidFill>
                  <a:srgbClr val="002060"/>
                </a:solidFill>
              </a:rPr>
            </a:br>
            <a:r>
              <a:rPr lang="en-US" sz="3100" b="1" dirty="0">
                <a:solidFill>
                  <a:srgbClr val="002060"/>
                </a:solidFill>
              </a:rPr>
              <a:t>Golden wants Rooney Road soccer fields to share space with solar garden, but needs voter OK first </a:t>
            </a:r>
            <a:br>
              <a:rPr lang="en-US" sz="2000" b="1" dirty="0">
                <a:solidFill>
                  <a:srgbClr val="002060"/>
                </a:solidFill>
              </a:rPr>
            </a:br>
            <a:r>
              <a:rPr lang="en-US" sz="2000" b="1" dirty="0">
                <a:solidFill>
                  <a:srgbClr val="002060"/>
                </a:solidFill>
              </a:rPr>
              <a:t>Josie Klemaier, YourHub, Denver Post, 30 March 2017</a:t>
            </a:r>
            <a:r>
              <a:rPr lang="en-US" sz="3600" dirty="0">
                <a:solidFill>
                  <a:srgbClr val="002060"/>
                </a:solidFill>
              </a:rPr>
              <a:t>   </a:t>
            </a:r>
            <a:br>
              <a:rPr lang="en-US" sz="3600" dirty="0">
                <a:solidFill>
                  <a:srgbClr val="002060"/>
                </a:solidFill>
              </a:rPr>
            </a:br>
            <a:br>
              <a:rPr lang="en-US" sz="2200" b="1" dirty="0">
                <a:solidFill>
                  <a:srgbClr val="002060"/>
                </a:solidFill>
              </a:rPr>
            </a:br>
            <a:endParaRPr lang="en-US" sz="2200" dirty="0">
              <a:solidFill>
                <a:srgbClr val="00206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790" y="2147405"/>
            <a:ext cx="4038600" cy="3028950"/>
          </a:xfrm>
          <a:prstGeom prst="rect">
            <a:avLst/>
          </a:prstGeom>
        </p:spPr>
      </p:pic>
      <p:sp>
        <p:nvSpPr>
          <p:cNvPr id="5" name="TextBox 4"/>
          <p:cNvSpPr txBox="1"/>
          <p:nvPr/>
        </p:nvSpPr>
        <p:spPr>
          <a:xfrm>
            <a:off x="217419" y="1898377"/>
            <a:ext cx="3927199" cy="4370427"/>
          </a:xfrm>
          <a:prstGeom prst="rect">
            <a:avLst/>
          </a:prstGeom>
          <a:gradFill>
            <a:gsLst>
              <a:gs pos="2000">
                <a:schemeClr val="accent1">
                  <a:lumMod val="75000"/>
                </a:schemeClr>
              </a:gs>
              <a:gs pos="56000">
                <a:schemeClr val="accent1">
                  <a:tint val="44500"/>
                  <a:satMod val="160000"/>
                  <a:lumMod val="100000"/>
                </a:schemeClr>
              </a:gs>
              <a:gs pos="100000">
                <a:schemeClr val="accent1">
                  <a:tint val="23500"/>
                  <a:satMod val="160000"/>
                </a:schemeClr>
              </a:gs>
            </a:gsLst>
            <a:lin ang="5400000" scaled="0"/>
          </a:gradFill>
        </p:spPr>
        <p:txBody>
          <a:bodyPr wrap="square" rtlCol="0">
            <a:spAutoFit/>
          </a:bodyPr>
          <a:lstStyle/>
          <a:p>
            <a:r>
              <a:rPr lang="en-US" sz="2000" dirty="0">
                <a:solidFill>
                  <a:srgbClr val="002060"/>
                </a:solidFill>
              </a:rPr>
              <a:t>Golden’s Sustainability Advisory Committee has been exploring the possibility of a community solar garden since 2008 as a way to help meet the </a:t>
            </a:r>
            <a:r>
              <a:rPr lang="en-US" sz="2000" dirty="0">
                <a:solidFill>
                  <a:srgbClr val="002060"/>
                </a:solidFill>
                <a:highlight>
                  <a:srgbClr val="FFFF00"/>
                </a:highlight>
              </a:rPr>
              <a:t>goal to have 50 percent of all energy used by the city and its residents come from renewable sources by 2027</a:t>
            </a:r>
            <a:r>
              <a:rPr lang="en-US" sz="2000" dirty="0">
                <a:solidFill>
                  <a:srgbClr val="002060"/>
                </a:solidFill>
              </a:rPr>
              <a:t>.</a:t>
            </a:r>
          </a:p>
          <a:p>
            <a:endParaRPr lang="en-US" sz="2000" dirty="0">
              <a:solidFill>
                <a:srgbClr val="002060"/>
              </a:solidFill>
            </a:endParaRPr>
          </a:p>
          <a:p>
            <a:r>
              <a:rPr lang="en-US" sz="2000" dirty="0">
                <a:solidFill>
                  <a:srgbClr val="002060"/>
                </a:solidFill>
              </a:rPr>
              <a:t>Golden already has solar power for 10 of its city facilities, eight of which are net zero, meaning they get all of their energy from solar power.</a:t>
            </a:r>
          </a:p>
          <a:p>
            <a:endParaRPr lang="en-US" dirty="0">
              <a:solidFill>
                <a:srgbClr val="002060"/>
              </a:solidFill>
            </a:endParaRPr>
          </a:p>
        </p:txBody>
      </p:sp>
      <p:sp>
        <p:nvSpPr>
          <p:cNvPr id="6" name="TextBox 5"/>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Tree>
    <p:extLst>
      <p:ext uri="{BB962C8B-B14F-4D97-AF65-F5344CB8AC3E}">
        <p14:creationId xmlns:p14="http://schemas.microsoft.com/office/powerpoint/2010/main" val="2168770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95626" y="6487415"/>
            <a:ext cx="4445897" cy="276999"/>
          </a:xfrm>
          <a:prstGeom prst="rect">
            <a:avLst/>
          </a:prstGeom>
        </p:spPr>
        <p:txBody>
          <a:bodyPr wrap="none">
            <a:spAutoFit/>
          </a:bodyPr>
          <a:lstStyle/>
          <a:p>
            <a:r>
              <a:rPr lang="en-US" sz="1200" dirty="0">
                <a:solidFill>
                  <a:srgbClr val="002060"/>
                </a:solidFill>
                <a:latin typeface="TimesNewRomanPSMT"/>
              </a:rPr>
              <a:t>From Where has all the carbon gone: </a:t>
            </a:r>
            <a:r>
              <a:rPr lang="en-US" sz="1200" dirty="0">
                <a:solidFill>
                  <a:srgbClr val="002060"/>
                </a:solidFill>
                <a:latin typeface="TimesNewRomanPSMT"/>
                <a:hlinkClick r:id="rId2"/>
              </a:rPr>
              <a:t>Scott.Denning@ColoState.edu</a:t>
            </a:r>
            <a:r>
              <a:rPr lang="en-US" sz="1200" dirty="0">
                <a:solidFill>
                  <a:srgbClr val="002060"/>
                </a:solidFill>
                <a:latin typeface="TimesNewRomanPSMT"/>
              </a:rPr>
              <a:t> </a:t>
            </a:r>
            <a:endParaRPr lang="en-US" sz="1200" dirty="0">
              <a:solidFill>
                <a:srgbClr val="002060"/>
              </a:solidFill>
            </a:endParaRPr>
          </a:p>
        </p:txBody>
      </p:sp>
      <p:pic>
        <p:nvPicPr>
          <p:cNvPr id="3" name="Picture 2"/>
          <p:cNvPicPr>
            <a:picLocks noChangeAspect="1"/>
          </p:cNvPicPr>
          <p:nvPr/>
        </p:nvPicPr>
        <p:blipFill>
          <a:blip r:embed="rId3"/>
          <a:stretch>
            <a:fillRect/>
          </a:stretch>
        </p:blipFill>
        <p:spPr>
          <a:xfrm>
            <a:off x="304800" y="356103"/>
            <a:ext cx="8674869" cy="6131312"/>
          </a:xfrm>
          <a:prstGeom prst="rect">
            <a:avLst/>
          </a:prstGeom>
        </p:spPr>
      </p:pic>
    </p:spTree>
    <p:extLst>
      <p:ext uri="{BB962C8B-B14F-4D97-AF65-F5344CB8AC3E}">
        <p14:creationId xmlns:p14="http://schemas.microsoft.com/office/powerpoint/2010/main" val="335955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9330" name="TextBox 6"/>
          <p:cNvSpPr txBox="1">
            <a:spLocks noChangeArrowheads="1"/>
          </p:cNvSpPr>
          <p:nvPr/>
        </p:nvSpPr>
        <p:spPr bwMode="auto">
          <a:xfrm>
            <a:off x="1252538" y="6076950"/>
            <a:ext cx="725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rPr>
              <a:t>Sustainability Division (2 permanent staff) in the Planning Department.</a:t>
            </a:r>
            <a:endParaRPr kumimoji="0" lang="en-US" altLang="en-US" sz="1600" b="0" i="0" u="none" strike="noStrike" kern="1200" cap="none" spc="0" normalizeH="0" baseline="0" noProof="0" dirty="0">
              <a:ln>
                <a:noFill/>
              </a:ln>
              <a:solidFill>
                <a:srgbClr val="FFFF00"/>
              </a:solidFill>
              <a:effectLst/>
              <a:uLnTx/>
              <a:uFillTx/>
              <a:latin typeface="Calibri" panose="020F0502020204030204" pitchFamily="34" charset="0"/>
              <a:ea typeface="+mn-ea"/>
              <a:cs typeface="Arial" panose="020B0604020202020204" pitchFamily="34" charset="0"/>
            </a:endParaRPr>
          </a:p>
        </p:txBody>
      </p:sp>
      <p:sp>
        <p:nvSpPr>
          <p:cNvPr id="2" name="Title 1"/>
          <p:cNvSpPr>
            <a:spLocks noGrp="1"/>
          </p:cNvSpPr>
          <p:nvPr>
            <p:ph type="title"/>
          </p:nvPr>
        </p:nvSpPr>
        <p:spPr>
          <a:xfrm>
            <a:off x="257175" y="282575"/>
            <a:ext cx="8734425" cy="1382713"/>
          </a:xfrm>
          <a:solidFill>
            <a:schemeClr val="accent1">
              <a:lumMod val="50000"/>
            </a:schemeClr>
          </a:solidFill>
        </p:spPr>
        <p:txBody>
          <a:bodyPr rtlCol="0">
            <a:normAutofit fontScale="90000"/>
          </a:bodyPr>
          <a:lstStyle/>
          <a:p>
            <a:pPr algn="ctr" eaLnBrk="1" fontAlgn="auto" hangingPunct="1">
              <a:spcAft>
                <a:spcPts val="0"/>
              </a:spcAft>
              <a:defRPr/>
            </a:pPr>
            <a:br>
              <a:rPr lang="en-US" sz="3600" dirty="0">
                <a:solidFill>
                  <a:srgbClr val="FFFF00"/>
                </a:solidFill>
              </a:rPr>
            </a:br>
            <a:br>
              <a:rPr lang="en-US" sz="3600" dirty="0">
                <a:solidFill>
                  <a:srgbClr val="FFFF00"/>
                </a:solidFill>
              </a:rPr>
            </a:br>
            <a:r>
              <a:rPr lang="en-US" sz="3200" dirty="0">
                <a:solidFill>
                  <a:srgbClr val="FFFF00"/>
                </a:solidFill>
              </a:rPr>
              <a:t>On May 11, 2015 City Council approved Lakewood's first community-wide Sustainability Plan</a:t>
            </a:r>
            <a:br>
              <a:rPr lang="en-US" sz="2000" b="1" dirty="0"/>
            </a:br>
            <a:r>
              <a:rPr lang="en-US" sz="2000" b="1" dirty="0">
                <a:solidFill>
                  <a:srgbClr val="FFFF00"/>
                </a:solidFill>
              </a:rPr>
              <a:t>Lakewood.org extracted Feb 2017</a:t>
            </a:r>
            <a:r>
              <a:rPr lang="en-US" sz="3600" dirty="0">
                <a:solidFill>
                  <a:srgbClr val="FFFF00"/>
                </a:solidFill>
              </a:rPr>
              <a:t>   </a:t>
            </a:r>
            <a:br>
              <a:rPr lang="en-US" sz="3600" dirty="0"/>
            </a:br>
            <a:br>
              <a:rPr lang="en-US" sz="2200" b="1" dirty="0">
                <a:solidFill>
                  <a:srgbClr val="FFFF00"/>
                </a:solidFill>
              </a:rPr>
            </a:br>
            <a:r>
              <a:rPr lang="en-US" sz="2200" b="1" dirty="0">
                <a:solidFill>
                  <a:srgbClr val="FFFF00"/>
                </a:solidFill>
              </a:rPr>
              <a:t>Sustainability plan:  climate adaptation; energy-water-environment; sustainable economy; zero waste; public health; natural systems; transportation</a:t>
            </a:r>
            <a:br>
              <a:rPr lang="en-US" sz="2200" b="1" dirty="0">
                <a:solidFill>
                  <a:srgbClr val="FFFF00"/>
                </a:solidFill>
              </a:rPr>
            </a:br>
            <a:endParaRPr lang="en-US" sz="2200" dirty="0">
              <a:solidFill>
                <a:srgbClr val="FFFF00"/>
              </a:solidFill>
            </a:endParaRPr>
          </a:p>
        </p:txBody>
      </p:sp>
      <p:pic>
        <p:nvPicPr>
          <p:cNvPr id="993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2733675"/>
            <a:ext cx="651827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Tree>
    <p:extLst>
      <p:ext uri="{BB962C8B-B14F-4D97-AF65-F5344CB8AC3E}">
        <p14:creationId xmlns:p14="http://schemas.microsoft.com/office/powerpoint/2010/main" val="42820489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01378" name="Title 1"/>
          <p:cNvSpPr>
            <a:spLocks noGrp="1"/>
          </p:cNvSpPr>
          <p:nvPr>
            <p:ph type="title"/>
          </p:nvPr>
        </p:nvSpPr>
        <p:spPr>
          <a:xfrm>
            <a:off x="0" y="14288"/>
            <a:ext cx="9144000" cy="990600"/>
          </a:xfrm>
        </p:spPr>
        <p:txBody>
          <a:bodyPr/>
          <a:lstStyle/>
          <a:p>
            <a:pPr eaLnBrk="1" hangingPunct="1"/>
            <a:r>
              <a:rPr lang="en-US" altLang="en-US" sz="3200" b="1" dirty="0">
                <a:solidFill>
                  <a:srgbClr val="FFFF00"/>
                </a:solidFill>
              </a:rPr>
              <a:t>CITIES:     Sustainable Denver Summit, 14 Nov 2016</a:t>
            </a:r>
            <a:r>
              <a:rPr lang="en-US" altLang="en-US" sz="3200" dirty="0">
                <a:solidFill>
                  <a:srgbClr val="FFFF00"/>
                </a:solidFill>
              </a:rPr>
              <a:t> </a:t>
            </a:r>
          </a:p>
        </p:txBody>
      </p:sp>
      <p:pic>
        <p:nvPicPr>
          <p:cNvPr id="101379"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955675"/>
            <a:ext cx="8229600" cy="3333750"/>
          </a:xfrm>
        </p:spPr>
      </p:pic>
      <p:sp>
        <p:nvSpPr>
          <p:cNvPr id="7" name="TextBox 6"/>
          <p:cNvSpPr txBox="1"/>
          <p:nvPr/>
        </p:nvSpPr>
        <p:spPr>
          <a:xfrm>
            <a:off x="6191250" y="3867150"/>
            <a:ext cx="2679700" cy="369888"/>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Mayor Michel B. Hancock</a:t>
            </a:r>
          </a:p>
        </p:txBody>
      </p:sp>
      <p:sp>
        <p:nvSpPr>
          <p:cNvPr id="101381" name="TextBox 7"/>
          <p:cNvSpPr txBox="1">
            <a:spLocks noChangeArrowheads="1"/>
          </p:cNvSpPr>
          <p:nvPr/>
        </p:nvSpPr>
        <p:spPr bwMode="auto">
          <a:xfrm>
            <a:off x="307975" y="4687888"/>
            <a:ext cx="81946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The Sustainable Denver Summit brought together 580 leaders from across the city’s business, nonprofit and civic communities to develop and announce commitments for new and expanded initiatives that will help Denver achieve its ambitious 2020 Sustainability Goals.</a:t>
            </a:r>
            <a:endParaRPr kumimoji="0" lang="en-US" altLang="en-US" sz="2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6" name="TextBox 5"/>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Tree>
    <p:extLst>
      <p:ext uri="{BB962C8B-B14F-4D97-AF65-F5344CB8AC3E}">
        <p14:creationId xmlns:p14="http://schemas.microsoft.com/office/powerpoint/2010/main" val="37285075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Geothermal:</a:t>
            </a:r>
            <a:br>
              <a:rPr lang="en-US" dirty="0"/>
            </a:br>
            <a:r>
              <a:rPr lang="en-US" dirty="0"/>
              <a:t>Personal level or city level</a:t>
            </a:r>
          </a:p>
        </p:txBody>
      </p:sp>
      <p:pic>
        <p:nvPicPr>
          <p:cNvPr id="3074" name="Picture 2" descr="Image result for ground source heat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478"/>
            <a:ext cx="4393406"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advanceair.net/massachusetts_hvac/wp-content/uploads/2015/02/geothermal-heat-pump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91000" y="2197860"/>
            <a:ext cx="4762500" cy="2324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4200" y="4963907"/>
            <a:ext cx="5715000" cy="1815882"/>
          </a:xfrm>
          <a:prstGeom prst="rect">
            <a:avLst/>
          </a:prstGeom>
          <a:noFill/>
        </p:spPr>
        <p:txBody>
          <a:bodyPr wrap="square" rtlCol="0">
            <a:spAutoFit/>
          </a:bodyPr>
          <a:lstStyle/>
          <a:p>
            <a:r>
              <a:rPr lang="en-US" sz="2800" dirty="0"/>
              <a:t>In operation: </a:t>
            </a:r>
          </a:p>
          <a:p>
            <a:pPr marL="285750" indent="-285750">
              <a:buFont typeface="Arial" panose="020B0604020202020204" pitchFamily="34" charset="0"/>
              <a:buChar char="•"/>
            </a:pPr>
            <a:r>
              <a:rPr lang="en-US" sz="2800" dirty="0" err="1"/>
              <a:t>Pagosa</a:t>
            </a:r>
            <a:r>
              <a:rPr lang="en-US" sz="2800" dirty="0"/>
              <a:t> Springs</a:t>
            </a:r>
          </a:p>
          <a:p>
            <a:pPr marL="285750" indent="-285750">
              <a:buFont typeface="Arial" panose="020B0604020202020204" pitchFamily="34" charset="0"/>
              <a:buChar char="•"/>
            </a:pPr>
            <a:r>
              <a:rPr lang="en-US" sz="2800" dirty="0"/>
              <a:t>Glenwood Springs</a:t>
            </a:r>
          </a:p>
          <a:p>
            <a:pPr marL="285750" indent="-285750">
              <a:buFont typeface="Arial" panose="020B0604020202020204" pitchFamily="34" charset="0"/>
              <a:buChar char="•"/>
            </a:pPr>
            <a:r>
              <a:rPr lang="en-US" sz="2800" dirty="0"/>
              <a:t>Others</a:t>
            </a:r>
          </a:p>
        </p:txBody>
      </p:sp>
    </p:spTree>
    <p:extLst>
      <p:ext uri="{BB962C8B-B14F-4D97-AF65-F5344CB8AC3E}">
        <p14:creationId xmlns:p14="http://schemas.microsoft.com/office/powerpoint/2010/main" val="116552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p:cNvSpPr txBox="1"/>
          <p:nvPr/>
        </p:nvSpPr>
        <p:spPr>
          <a:xfrm>
            <a:off x="301446" y="3331959"/>
            <a:ext cx="3969111" cy="3170099"/>
          </a:xfrm>
          <a:prstGeom prst="rect">
            <a:avLst/>
          </a:prstGeom>
          <a:noFill/>
          <a:ln w="12700">
            <a:solidFill>
              <a:schemeClr val="bg1">
                <a:lumMod val="9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HUMAN RESPONSES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Personal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Family, Friends, Neighbors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Town and 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State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National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International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670" y="739623"/>
            <a:ext cx="1828796" cy="1828796"/>
          </a:xfrm>
          <a:prstGeom prst="rect">
            <a:avLst/>
          </a:prstGeom>
        </p:spPr>
      </p:pic>
      <p:sp>
        <p:nvSpPr>
          <p:cNvPr id="4" name="TextBox 3"/>
          <p:cNvSpPr txBox="1"/>
          <p:nvPr/>
        </p:nvSpPr>
        <p:spPr>
          <a:xfrm>
            <a:off x="5204649" y="1719203"/>
            <a:ext cx="2942924" cy="1384995"/>
          </a:xfrm>
          <a:prstGeom prst="rect">
            <a:avLst/>
          </a:prstGeom>
          <a:noFill/>
          <a:ln w="15875">
            <a:solidFill>
              <a:schemeClr val="bg1">
                <a:lumMod val="9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Warmer Air, Warmer Water (Global Warming)</a:t>
            </a:r>
          </a:p>
        </p:txBody>
      </p:sp>
      <p:sp>
        <p:nvSpPr>
          <p:cNvPr id="6" name="TextBox 5"/>
          <p:cNvSpPr txBox="1"/>
          <p:nvPr/>
        </p:nvSpPr>
        <p:spPr>
          <a:xfrm>
            <a:off x="5516864" y="543919"/>
            <a:ext cx="2248593" cy="707886"/>
          </a:xfrm>
          <a:prstGeom prst="rect">
            <a:avLst/>
          </a:prstGeom>
          <a:noFill/>
          <a:ln>
            <a:solidFill>
              <a:schemeClr val="accent3">
                <a:lumMod val="20000"/>
                <a:lumOff val="8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More Water Vapor and Clouds</a:t>
            </a:r>
          </a:p>
        </p:txBody>
      </p:sp>
      <p:cxnSp>
        <p:nvCxnSpPr>
          <p:cNvPr id="10" name="Straight Connector 9"/>
          <p:cNvCxnSpPr>
            <a:cxnSpLocks/>
          </p:cNvCxnSpPr>
          <p:nvPr/>
        </p:nvCxnSpPr>
        <p:spPr>
          <a:xfrm flipH="1" flipV="1">
            <a:off x="2688000" y="1675538"/>
            <a:ext cx="2122144" cy="43665"/>
          </a:xfrm>
          <a:prstGeom prst="line">
            <a:avLst/>
          </a:prstGeom>
          <a:ln w="60325">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V="1">
            <a:off x="4324505" y="4772766"/>
            <a:ext cx="1025215" cy="26137"/>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1771792" y="2534261"/>
            <a:ext cx="6766" cy="797698"/>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641557" y="3151222"/>
            <a:ext cx="12192" cy="679126"/>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2649334">
            <a:off x="6020703" y="4817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Arc 24"/>
          <p:cNvSpPr/>
          <p:nvPr/>
        </p:nvSpPr>
        <p:spPr>
          <a:xfrm rot="13631910">
            <a:off x="4765265" y="6341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Straight Connector 28"/>
          <p:cNvCxnSpPr/>
          <p:nvPr/>
        </p:nvCxnSpPr>
        <p:spPr>
          <a:xfrm>
            <a:off x="8047120" y="81686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69028" y="786384"/>
            <a:ext cx="91300" cy="294733"/>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10144" y="237134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25496" y="2194560"/>
            <a:ext cx="42651" cy="31699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8101" y="5158705"/>
            <a:ext cx="4495800" cy="934078"/>
          </a:xfrm>
          <a:prstGeom prst="rect">
            <a:avLst/>
          </a:prstGeom>
          <a:noFill/>
          <a:ln w="60325">
            <a:solidFill>
              <a:srgbClr val="17A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
        <p:nvSpPr>
          <p:cNvPr id="19" name="TextBox 18"/>
          <p:cNvSpPr txBox="1"/>
          <p:nvPr/>
        </p:nvSpPr>
        <p:spPr>
          <a:xfrm>
            <a:off x="5340007" y="3817096"/>
            <a:ext cx="2672207" cy="2246769"/>
          </a:xfrm>
          <a:prstGeom prst="rect">
            <a:avLst/>
          </a:prstGeom>
          <a:noFill/>
          <a:ln w="12700">
            <a:solidFill>
              <a:schemeClr val="bg1">
                <a:lumMod val="95000"/>
              </a:schemeClr>
            </a:solidFill>
          </a:ln>
        </p:spPr>
        <p:txBody>
          <a:bodyPr wrap="square" rtlCol="0">
            <a:spAutoFit/>
          </a:bodyPr>
          <a:lstStyle/>
          <a:p>
            <a:r>
              <a:rPr lang="en-US" sz="2800" dirty="0">
                <a:solidFill>
                  <a:schemeClr val="accent1">
                    <a:lumMod val="60000"/>
                    <a:lumOff val="40000"/>
                  </a:schemeClr>
                </a:solidFill>
              </a:rPr>
              <a:t>Atmosphere  Biosphere </a:t>
            </a:r>
          </a:p>
          <a:p>
            <a:r>
              <a:rPr lang="en-US" sz="2800" dirty="0">
                <a:solidFill>
                  <a:schemeClr val="accent1">
                    <a:lumMod val="60000"/>
                    <a:lumOff val="40000"/>
                  </a:schemeClr>
                </a:solidFill>
              </a:rPr>
              <a:t>Hydrosphere Cryosphere</a:t>
            </a:r>
          </a:p>
          <a:p>
            <a:r>
              <a:rPr lang="en-US" sz="2800" dirty="0">
                <a:solidFill>
                  <a:schemeClr val="accent1">
                    <a:lumMod val="60000"/>
                    <a:lumOff val="40000"/>
                  </a:schemeClr>
                </a:solidFill>
              </a:rPr>
              <a:t>(Climate Change)</a:t>
            </a:r>
          </a:p>
        </p:txBody>
      </p:sp>
    </p:spTree>
    <p:extLst>
      <p:ext uri="{BB962C8B-B14F-4D97-AF65-F5344CB8AC3E}">
        <p14:creationId xmlns:p14="http://schemas.microsoft.com/office/powerpoint/2010/main" val="2419917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266"/>
            <a:ext cx="8229600" cy="1831795"/>
          </a:xfrm>
        </p:spPr>
        <p:txBody>
          <a:bodyPr>
            <a:normAutofit/>
          </a:bodyPr>
          <a:lstStyle/>
          <a:p>
            <a:r>
              <a:rPr lang="en-US" sz="3200" b="1" dirty="0"/>
              <a:t>We’d like the role of Government</a:t>
            </a:r>
            <a:br>
              <a:rPr lang="en-US" sz="3200" b="1" dirty="0"/>
            </a:br>
            <a:r>
              <a:rPr lang="en-US" sz="3200" b="1" dirty="0"/>
              <a:t>BUT</a:t>
            </a:r>
            <a:br>
              <a:rPr lang="en-US" sz="3200" b="1" dirty="0"/>
            </a:br>
            <a:r>
              <a:rPr lang="en-US" sz="3200" b="1" dirty="0"/>
              <a:t>IT DOES NOT LOOK PROMISING RIGHT NOW?</a:t>
            </a:r>
          </a:p>
        </p:txBody>
      </p:sp>
      <p:grpSp>
        <p:nvGrpSpPr>
          <p:cNvPr id="6" name="Group 5"/>
          <p:cNvGrpSpPr/>
          <p:nvPr/>
        </p:nvGrpSpPr>
        <p:grpSpPr>
          <a:xfrm>
            <a:off x="1524000" y="1981200"/>
            <a:ext cx="6019800" cy="4419247"/>
            <a:chOff x="990600" y="2133600"/>
            <a:chExt cx="7111753" cy="5334000"/>
          </a:xfrm>
        </p:grpSpPr>
        <p:sp>
          <p:nvSpPr>
            <p:cNvPr id="5" name="Rectangle 4"/>
            <p:cNvSpPr/>
            <p:nvPr/>
          </p:nvSpPr>
          <p:spPr>
            <a:xfrm>
              <a:off x="990600" y="2133600"/>
              <a:ext cx="7111753" cy="5334000"/>
            </a:xfrm>
            <a:prstGeom prst="rect">
              <a:avLst/>
            </a:prstGeom>
            <a:solidFill>
              <a:srgbClr val="FFFF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rot="-120000">
              <a:off x="1126331" y="2299392"/>
              <a:ext cx="6891337" cy="4973271"/>
            </a:xfrm>
            <a:prstGeom prst="rect">
              <a:avLst/>
            </a:prstGeom>
          </p:spPr>
        </p:pic>
      </p:grpSp>
      <p:sp>
        <p:nvSpPr>
          <p:cNvPr id="7" name="TextBox 6"/>
          <p:cNvSpPr txBox="1"/>
          <p:nvPr/>
        </p:nvSpPr>
        <p:spPr>
          <a:xfrm>
            <a:off x="4876800" y="6486586"/>
            <a:ext cx="4509052" cy="369332"/>
          </a:xfrm>
          <a:prstGeom prst="rect">
            <a:avLst/>
          </a:prstGeom>
          <a:noFill/>
        </p:spPr>
        <p:txBody>
          <a:bodyPr wrap="square" rtlCol="0">
            <a:spAutoFit/>
          </a:bodyPr>
          <a:lstStyle/>
          <a:p>
            <a:r>
              <a:rPr lang="en-US" dirty="0"/>
              <a:t>Bill Ritter, Jr., Powering Forward, 2016</a:t>
            </a:r>
          </a:p>
        </p:txBody>
      </p:sp>
    </p:spTree>
    <p:extLst>
      <p:ext uri="{BB962C8B-B14F-4D97-AF65-F5344CB8AC3E}">
        <p14:creationId xmlns:p14="http://schemas.microsoft.com/office/powerpoint/2010/main" val="31186503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a:t>It isn't going to happen right now</a:t>
            </a:r>
            <a:br>
              <a:rPr lang="en-US" dirty="0"/>
            </a:br>
            <a:br>
              <a:rPr lang="en-US" dirty="0"/>
            </a:br>
            <a:r>
              <a:rPr lang="en-US" dirty="0"/>
              <a:t>RESPONSES</a:t>
            </a:r>
          </a:p>
        </p:txBody>
      </p:sp>
      <p:sp>
        <p:nvSpPr>
          <p:cNvPr id="5" name="Content Placeholder 4"/>
          <p:cNvSpPr>
            <a:spLocks noGrp="1"/>
          </p:cNvSpPr>
          <p:nvPr>
            <p:ph idx="1"/>
          </p:nvPr>
        </p:nvSpPr>
        <p:spPr>
          <a:xfrm>
            <a:off x="457200" y="2332037"/>
            <a:ext cx="8229600" cy="4525963"/>
          </a:xfrm>
        </p:spPr>
        <p:txBody>
          <a:bodyPr>
            <a:normAutofit lnSpcReduction="10000"/>
          </a:bodyPr>
          <a:lstStyle/>
          <a:p>
            <a:pPr marL="0" indent="0">
              <a:buNone/>
            </a:pPr>
            <a:r>
              <a:rPr lang="en-US" b="1" dirty="0"/>
              <a:t>State level</a:t>
            </a:r>
            <a:r>
              <a:rPr lang="en-US" dirty="0"/>
              <a:t>: Varies by State</a:t>
            </a:r>
          </a:p>
          <a:p>
            <a:pPr marL="0" indent="0">
              <a:buNone/>
            </a:pPr>
            <a:r>
              <a:rPr lang="en-US" dirty="0"/>
              <a:t>	PUCs</a:t>
            </a:r>
          </a:p>
          <a:p>
            <a:pPr marL="0" indent="0">
              <a:buNone/>
            </a:pPr>
            <a:r>
              <a:rPr lang="en-US" dirty="0"/>
              <a:t>	</a:t>
            </a:r>
            <a:r>
              <a:rPr lang="en-US" dirty="0" err="1"/>
              <a:t>Munis</a:t>
            </a:r>
            <a:r>
              <a:rPr lang="en-US" dirty="0"/>
              <a:t>/Power companies/Co-ops</a:t>
            </a:r>
          </a:p>
          <a:p>
            <a:pPr marL="0" indent="0">
              <a:buNone/>
            </a:pPr>
            <a:endParaRPr lang="en-US" dirty="0"/>
          </a:p>
          <a:p>
            <a:pPr marL="0" indent="0">
              <a:buNone/>
            </a:pPr>
            <a:r>
              <a:rPr lang="en-US" b="1" dirty="0"/>
              <a:t>Nations</a:t>
            </a:r>
            <a:r>
              <a:rPr lang="en-US" dirty="0"/>
              <a:t>: Also Varies by Nation</a:t>
            </a:r>
          </a:p>
          <a:p>
            <a:r>
              <a:rPr lang="en-US" dirty="0"/>
              <a:t>China proving to be #1</a:t>
            </a:r>
          </a:p>
          <a:p>
            <a:r>
              <a:rPr lang="en-US" dirty="0"/>
              <a:t>Europe – especially Germany: also a leader</a:t>
            </a:r>
          </a:p>
          <a:p>
            <a:r>
              <a:rPr lang="en-US" dirty="0"/>
              <a:t>U.S. – not so much</a:t>
            </a:r>
          </a:p>
        </p:txBody>
      </p:sp>
    </p:spTree>
    <p:extLst>
      <p:ext uri="{BB962C8B-B14F-4D97-AF65-F5344CB8AC3E}">
        <p14:creationId xmlns:p14="http://schemas.microsoft.com/office/powerpoint/2010/main" val="3649143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p:sp>
        <p:nvSpPr>
          <p:cNvPr id="5" name="Content Placeholder 4"/>
          <p:cNvSpPr>
            <a:spLocks noGrp="1"/>
          </p:cNvSpPr>
          <p:nvPr>
            <p:ph idx="1"/>
          </p:nvPr>
        </p:nvSpPr>
        <p:spPr>
          <a:xfrm>
            <a:off x="1252330" y="1828800"/>
            <a:ext cx="7434470" cy="4525963"/>
          </a:xfrm>
        </p:spPr>
        <p:txBody>
          <a:bodyPr>
            <a:normAutofit/>
          </a:bodyPr>
          <a:lstStyle/>
          <a:p>
            <a:r>
              <a:rPr lang="en-US" dirty="0"/>
              <a:t>VOTE</a:t>
            </a:r>
          </a:p>
          <a:p>
            <a:endParaRPr lang="en-US" dirty="0"/>
          </a:p>
          <a:p>
            <a:r>
              <a:rPr lang="en-US" dirty="0"/>
              <a:t>SUPPORT YOUR SENATORS AND REPRESENTATIVES SPEAKING OUT</a:t>
            </a:r>
          </a:p>
          <a:p>
            <a:endParaRPr lang="en-US" dirty="0"/>
          </a:p>
          <a:p>
            <a:r>
              <a:rPr lang="en-US" dirty="0"/>
              <a:t>WRITE/HARRASS THOSE THAT ARE NOT</a:t>
            </a:r>
          </a:p>
          <a:p>
            <a:pPr lvl="1"/>
            <a:endParaRPr lang="en-US" dirty="0"/>
          </a:p>
          <a:p>
            <a:pPr marL="0" indent="0">
              <a:buNone/>
            </a:pPr>
            <a:endParaRPr lang="en-US" dirty="0"/>
          </a:p>
        </p:txBody>
      </p:sp>
    </p:spTree>
    <p:extLst>
      <p:ext uri="{BB962C8B-B14F-4D97-AF65-F5344CB8AC3E}">
        <p14:creationId xmlns:p14="http://schemas.microsoft.com/office/powerpoint/2010/main" val="7137917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Senator Bennet</a:t>
            </a:r>
          </a:p>
        </p:txBody>
      </p:sp>
      <p:sp>
        <p:nvSpPr>
          <p:cNvPr id="3" name="Content Placeholder 2"/>
          <p:cNvSpPr>
            <a:spLocks noGrp="1"/>
          </p:cNvSpPr>
          <p:nvPr>
            <p:ph idx="1"/>
          </p:nvPr>
        </p:nvSpPr>
        <p:spPr>
          <a:xfrm>
            <a:off x="457200" y="2895600"/>
            <a:ext cx="8610600" cy="1858963"/>
          </a:xfrm>
        </p:spPr>
        <p:txBody>
          <a:bodyPr>
            <a:noAutofit/>
          </a:bodyPr>
          <a:lstStyle/>
          <a:p>
            <a:r>
              <a:rPr lang="en-US" sz="2800" dirty="0">
                <a:hlinkClick r:id="rId2"/>
              </a:rPr>
              <a:t>https://www.bennet.senate.gov/?p=blog&amp;id=3860</a:t>
            </a:r>
            <a:r>
              <a:rPr lang="en-US" sz="2800" dirty="0"/>
              <a:t> </a:t>
            </a:r>
          </a:p>
          <a:p>
            <a:pPr lvl="1"/>
            <a:r>
              <a:rPr lang="en-US" b="1" dirty="0"/>
              <a:t>Bennet Urges President to Rescind Anti-Climate Executive Order: </a:t>
            </a:r>
            <a:r>
              <a:rPr lang="en-US" b="1" dirty="0">
                <a:hlinkClick r:id="rId2"/>
              </a:rPr>
              <a:t>https://www.bennet.senate.gov/?p=blog&amp;id=3860</a:t>
            </a:r>
            <a:r>
              <a:rPr lang="en-US" b="1" dirty="0"/>
              <a:t> </a:t>
            </a:r>
          </a:p>
          <a:p>
            <a:pPr marL="457200" lvl="1" indent="0">
              <a:buNone/>
            </a:pPr>
            <a:endParaRPr lang="en-US" dirty="0"/>
          </a:p>
        </p:txBody>
      </p:sp>
    </p:spTree>
    <p:extLst>
      <p:ext uri="{BB962C8B-B14F-4D97-AF65-F5344CB8AC3E}">
        <p14:creationId xmlns:p14="http://schemas.microsoft.com/office/powerpoint/2010/main" val="39091173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3048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Rep. Ed Perlmutter</a:t>
            </a:r>
          </a:p>
        </p:txBody>
      </p:sp>
      <p:sp>
        <p:nvSpPr>
          <p:cNvPr id="5" name="Content Placeholder 2"/>
          <p:cNvSpPr txBox="1">
            <a:spLocks/>
          </p:cNvSpPr>
          <p:nvPr/>
        </p:nvSpPr>
        <p:spPr>
          <a:xfrm>
            <a:off x="609600" y="2133600"/>
            <a:ext cx="8616176" cy="12795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hlinkClick r:id="rId2"/>
              </a:rPr>
              <a:t>http://perlmutter.house.gov/</a:t>
            </a:r>
            <a:endParaRPr lang="en-US" sz="2800" dirty="0"/>
          </a:p>
          <a:p>
            <a:r>
              <a:rPr lang="en-US" sz="2800" dirty="0"/>
              <a:t> </a:t>
            </a:r>
            <a:r>
              <a:rPr lang="en-US" sz="2800" b="1" dirty="0"/>
              <a:t>Perlmutter Responds to Trump’s Climate Change Executive Order: </a:t>
            </a:r>
            <a:r>
              <a:rPr lang="en-US" sz="2800" b="1" dirty="0">
                <a:hlinkClick r:id="rId3"/>
              </a:rPr>
              <a:t>http://perlmutter.house.gov/news/documentsingle.aspx?DocumentID=1671</a:t>
            </a:r>
            <a:r>
              <a:rPr lang="en-US" sz="2800" b="1" dirty="0"/>
              <a:t> </a:t>
            </a:r>
          </a:p>
        </p:txBody>
      </p:sp>
    </p:spTree>
    <p:extLst>
      <p:ext uri="{BB962C8B-B14F-4D97-AF65-F5344CB8AC3E}">
        <p14:creationId xmlns:p14="http://schemas.microsoft.com/office/powerpoint/2010/main" val="1740054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fapa1-1.fna.fbcdn.net/v/t1.0-0/p480x480/16602577_1199022146820144_5064349530035866282_n.png?oh=0f4cfcab2543c7e5f0c582332a41b153&amp;oe=5998B6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90600"/>
            <a:ext cx="3657723" cy="54713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130" y="6550223"/>
            <a:ext cx="8001000" cy="307777"/>
          </a:xfrm>
          <a:prstGeom prst="rect">
            <a:avLst/>
          </a:prstGeom>
        </p:spPr>
        <p:txBody>
          <a:bodyPr wrap="square">
            <a:spAutoFit/>
          </a:bodyPr>
          <a:lstStyle/>
          <a:p>
            <a:r>
              <a:rPr lang="en-US" sz="1400" dirty="0">
                <a:hlinkClick r:id="rId3"/>
              </a:rPr>
              <a:t>https://www.facebook.com/reallyamerican/?hc_ref=PAGES_TIMELINE</a:t>
            </a:r>
            <a:r>
              <a:rPr lang="en-US" sz="1400" dirty="0"/>
              <a:t> </a:t>
            </a:r>
          </a:p>
        </p:txBody>
      </p:sp>
      <p:sp>
        <p:nvSpPr>
          <p:cNvPr id="5" name="Title 1"/>
          <p:cNvSpPr txBox="1">
            <a:spLocks/>
          </p:cNvSpPr>
          <p:nvPr/>
        </p:nvSpPr>
        <p:spPr>
          <a:xfrm>
            <a:off x="533400" y="762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JOB Concerns</a:t>
            </a:r>
          </a:p>
        </p:txBody>
      </p:sp>
    </p:spTree>
    <p:extLst>
      <p:ext uri="{BB962C8B-B14F-4D97-AF65-F5344CB8AC3E}">
        <p14:creationId xmlns:p14="http://schemas.microsoft.com/office/powerpoint/2010/main" val="282127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15671</TotalTime>
  <Words>5083</Words>
  <Application>Microsoft Office PowerPoint</Application>
  <PresentationFormat>On-screen Show (4:3)</PresentationFormat>
  <Paragraphs>792</Paragraphs>
  <Slides>118</Slides>
  <Notes>25</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118</vt:i4>
      </vt:variant>
    </vt:vector>
  </HeadingPairs>
  <TitlesOfParts>
    <vt:vector size="129" baseType="lpstr">
      <vt:lpstr>MS PGothic</vt:lpstr>
      <vt:lpstr>Arial</vt:lpstr>
      <vt:lpstr>Calibri</vt:lpstr>
      <vt:lpstr>Comic Sans MS</vt:lpstr>
      <vt:lpstr>Lucida Fax</vt:lpstr>
      <vt:lpstr>Noto Naskh Arabic UI</vt:lpstr>
      <vt:lpstr>Segoe UI</vt:lpstr>
      <vt:lpstr>Source Sans Pro</vt:lpstr>
      <vt:lpstr>Times New Roman</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Greenhouse gas analogy</vt:lpstr>
      <vt:lpstr>PowerPoint Presentation</vt:lpstr>
      <vt:lpstr>PowerPoint Presentation</vt:lpstr>
      <vt:lpstr>PowerPoint Presentation</vt:lpstr>
      <vt:lpstr>The CO2 greenhouse gas effect is concentrated in the polar regions ! ! !</vt:lpstr>
      <vt:lpstr>PowerPoint Presentation</vt:lpstr>
      <vt:lpstr>EMISSIONS FROM HUMAN ACTIVITIES LARGELY TO BLAME</vt:lpstr>
      <vt:lpstr>PowerPoint Presentation</vt:lpstr>
      <vt:lpstr>How global warming stacks up</vt:lpstr>
      <vt:lpstr>PowerPoint Presentation</vt:lpstr>
      <vt:lpstr>PowerPoint Presentation</vt:lpstr>
      <vt:lpstr>PowerPoint Presentation</vt:lpstr>
      <vt:lpstr>PowerPoint Presentation</vt:lpstr>
      <vt:lpstr>U.S. posts second-warmest year (2016) on record,  breadth of warmth ‘unparalleled’  Washington Post, 9 Jan 2017                        </vt:lpstr>
      <vt:lpstr> In Colorado, an increase in the minimum annual temperature over 120 years.</vt:lpstr>
      <vt:lpstr>Hot nights have increased at a startling rate in Washington, D.C.</vt:lpstr>
      <vt:lpstr>PowerPoint Presentation</vt:lpstr>
      <vt:lpstr>North America is flooded in warmth and there is no sign of real winter  Washington Post, 10 Nov 2016                   </vt:lpstr>
      <vt:lpstr>There has never been a hotter February day in Denver, Colorado Springs or Pueblo   The temperature reached 80 degrees — yes, seriously — at Denver International Airport  Denver Post 17 Feb 2017</vt:lpstr>
      <vt:lpstr>Nasa Climate Change Website: January 2017</vt:lpstr>
      <vt:lpstr>PowerPoint Presentation</vt:lpstr>
      <vt:lpstr>PowerPoint Presentation</vt:lpstr>
      <vt:lpstr>PowerPoint Presentation</vt:lpstr>
      <vt:lpstr>12. ARCTIC ICE vs. ANTARCTIC SEA ICE</vt:lpstr>
      <vt:lpstr>Evidence</vt:lpstr>
      <vt:lpstr>PowerPoint Presentation</vt:lpstr>
      <vt:lpstr>14: HOW FAST IS SEA LEVEL RISING?</vt:lpstr>
      <vt:lpstr>PowerPoint Presentation</vt:lpstr>
      <vt:lpstr>We have not seen anything yet regarding future refugee problems</vt:lpstr>
      <vt:lpstr>PowerPoint Presentation</vt:lpstr>
      <vt:lpstr>Ocean Acidification What’s will be its impact on the food chain?</vt:lpstr>
      <vt:lpstr>PowerPoint Presentation</vt:lpstr>
      <vt:lpstr>PowerPoint Presentation</vt:lpstr>
      <vt:lpstr>PowerPoint Presentation</vt:lpstr>
      <vt:lpstr>PowerPoint Presentation</vt:lpstr>
      <vt:lpstr> The 2015 wildfire season was the worst on record in the U.S., with more than 10 million acres burned</vt:lpstr>
      <vt:lpstr>Are Consequences Statistically Significant?</vt:lpstr>
      <vt:lpstr>PowerPoint Presentation</vt:lpstr>
      <vt:lpstr>Denver’s Brown Cloud</vt:lpstr>
      <vt:lpstr>Vs. NO Brown Cloud – all the time!</vt:lpstr>
      <vt:lpstr>The American Public and Climate Change </vt:lpstr>
      <vt:lpstr>Yale Program on Climate Change Communication</vt:lpstr>
      <vt:lpstr>How does one respond to Deniers of climate change? With Simple Facts and Logic </vt:lpstr>
      <vt:lpstr>WHAT TO DO?</vt:lpstr>
      <vt:lpstr>Web Links on Climate</vt:lpstr>
      <vt:lpstr>PowerPoint Presentation</vt:lpstr>
      <vt:lpstr>PowerPoint Presentation</vt:lpstr>
      <vt:lpstr>PowerPoint Presentation</vt:lpstr>
      <vt:lpstr>Part 2: Solutions  How to Overcome our Inertia and Apathy</vt:lpstr>
      <vt:lpstr>The American Public and Climate Change </vt:lpstr>
      <vt:lpstr>APATHY / INERTIA WHY?</vt:lpstr>
      <vt:lpstr>APATHY / INERTIA vs. good motives:</vt:lpstr>
      <vt:lpstr>SOLUTIONS TO APATHY</vt:lpstr>
      <vt:lpstr>Earth in human hands</vt:lpstr>
      <vt:lpstr>PowerPoint Presentation</vt:lpstr>
      <vt:lpstr>Fossil fuels: oil, gas, coal</vt:lpstr>
      <vt:lpstr>SOLUTIONS</vt:lpstr>
      <vt:lpstr>Source of CO2 Emissions</vt:lpstr>
      <vt:lpstr>PowerPoint Presentation</vt:lpstr>
      <vt:lpstr>Sources of Electricity in Colorado: 2015</vt:lpstr>
      <vt:lpstr>PowerPoint Presentation</vt:lpstr>
      <vt:lpstr>SOLUTIONS TAKE AWAY:</vt:lpstr>
      <vt:lpstr>Powering Forward: …America's Energy Revolution </vt:lpstr>
      <vt:lpstr>PowerPoint Presentation</vt:lpstr>
      <vt:lpstr>Renewable Energy is Expanding</vt:lpstr>
      <vt:lpstr>Perceptions</vt:lpstr>
      <vt:lpstr>PowerPoint Presentation</vt:lpstr>
      <vt:lpstr>PowerPoint Presentation</vt:lpstr>
      <vt:lpstr>One way: Biochar</vt:lpstr>
      <vt:lpstr>Colorado Biochar Resolution 17-002</vt:lpstr>
      <vt:lpstr>So What can WE do?</vt:lpstr>
      <vt:lpstr>PowerPoint Presentation</vt:lpstr>
      <vt:lpstr>  PERSONAL --  Save Energy at Home  </vt:lpstr>
      <vt:lpstr> We can Invest in Solar Panels or Community Solar</vt:lpstr>
      <vt:lpstr>Buy and Electric Vehicle (EV)</vt:lpstr>
      <vt:lpstr>EVs no Emissions</vt:lpstr>
      <vt:lpstr>Imagining a World After Fossil Fuels</vt:lpstr>
      <vt:lpstr>BREATHE EASY:  COAL is not coming back Renewables win!</vt:lpstr>
      <vt:lpstr>When you have excess power:</vt:lpstr>
      <vt:lpstr>PowerPoint Presentation</vt:lpstr>
      <vt:lpstr>RATHER ITS WHAT THEY ARE ALREADY DOING!  </vt:lpstr>
      <vt:lpstr>  Golden wants Rooney Road soccer fields to share space with solar garden, but needs voter OK first  Josie Klemaier, YourHub, Denver Post, 30 March 2017     </vt:lpstr>
      <vt:lpstr>  On May 11, 2015 City Council approved Lakewood's first community-wide Sustainability Plan Lakewood.org extracted Feb 2017     Sustainability plan:  climate adaptation; energy-water-environment; sustainable economy; zero waste; public health; natural systems; transportation </vt:lpstr>
      <vt:lpstr>CITIES:     Sustainable Denver Summit, 14 Nov 2016 </vt:lpstr>
      <vt:lpstr>Geothermal: Personal level or city level</vt:lpstr>
      <vt:lpstr>PowerPoint Presentation</vt:lpstr>
      <vt:lpstr>We’d like the role of Government BUT IT DOES NOT LOOK PROMISING RIGHT NOW?</vt:lpstr>
      <vt:lpstr>It isn't going to happen right now  RESPONSES</vt:lpstr>
      <vt:lpstr>SOLUTION</vt:lpstr>
      <vt:lpstr>Senator Bennet</vt:lpstr>
      <vt:lpstr>PowerPoint Presentation</vt:lpstr>
      <vt:lpstr>PowerPoint Presentation</vt:lpstr>
      <vt:lpstr>Former Gov. Bill Ritter</vt:lpstr>
      <vt:lpstr>Gardyloo “Gardez L’eau”: The grim story of unsanitary Edinburgh </vt:lpstr>
      <vt:lpstr>JOB Concerns</vt:lpstr>
      <vt:lpstr>Job Concerns</vt:lpstr>
      <vt:lpstr>Is it only about Economics</vt:lpstr>
      <vt:lpstr>Herman Daly: Steady State Economics Limits to Growth</vt:lpstr>
      <vt:lpstr>BECOME AN ACTIVIST Get Involved</vt:lpstr>
      <vt:lpstr>Jim Hansen, Bill McKibben among others:  activists</vt:lpstr>
      <vt:lpstr>PowerPoint Presentation</vt:lpstr>
      <vt:lpstr>Guiding Principles </vt:lpstr>
      <vt:lpstr>Strategies </vt:lpstr>
      <vt:lpstr>Concerns about  Colorado Economy and Fossil Fuels? (abstracted from work of Phil Nelson) </vt:lpstr>
      <vt:lpstr>The Transition to Renewable Energy and The Colorado Economy</vt:lpstr>
      <vt:lpstr>Fossil Fuel Industry in Colorado: 2014 Summary (abstracted from work of Phil Nelson)</vt:lpstr>
      <vt:lpstr>Web Links Energy/Other</vt:lpstr>
      <vt:lpstr>PowerPoint Presentation</vt:lpstr>
      <vt:lpstr>PowerPoint Presentation</vt:lpstr>
      <vt:lpstr>Acknowledgments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Belanger</dc:creator>
  <cp:lastModifiedBy>Paul E. Belanger</cp:lastModifiedBy>
  <cp:revision>284</cp:revision>
  <cp:lastPrinted>2017-04-07T13:47:24Z</cp:lastPrinted>
  <dcterms:created xsi:type="dcterms:W3CDTF">2014-09-11T11:27:28Z</dcterms:created>
  <dcterms:modified xsi:type="dcterms:W3CDTF">2017-04-07T19:10:24Z</dcterms:modified>
</cp:coreProperties>
</file>