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521" r:id="rId3"/>
    <p:sldId id="668" r:id="rId4"/>
    <p:sldId id="516" r:id="rId5"/>
    <p:sldId id="300" r:id="rId6"/>
    <p:sldId id="675" r:id="rId7"/>
    <p:sldId id="678" r:id="rId8"/>
    <p:sldId id="677" r:id="rId9"/>
    <p:sldId id="564" r:id="rId10"/>
    <p:sldId id="655" r:id="rId11"/>
    <p:sldId id="663" r:id="rId12"/>
    <p:sldId id="458" r:id="rId13"/>
    <p:sldId id="522" r:id="rId14"/>
    <p:sldId id="662" r:id="rId15"/>
    <p:sldId id="524" r:id="rId16"/>
    <p:sldId id="523" r:id="rId17"/>
    <p:sldId id="691" r:id="rId18"/>
    <p:sldId id="695" r:id="rId19"/>
    <p:sldId id="554" r:id="rId20"/>
    <p:sldId id="540" r:id="rId21"/>
    <p:sldId id="550" r:id="rId22"/>
    <p:sldId id="664" r:id="rId23"/>
    <p:sldId id="686" r:id="rId24"/>
    <p:sldId id="687" r:id="rId25"/>
    <p:sldId id="541" r:id="rId26"/>
    <p:sldId id="688" r:id="rId27"/>
    <p:sldId id="543" r:id="rId28"/>
    <p:sldId id="544" r:id="rId29"/>
    <p:sldId id="551" r:id="rId30"/>
    <p:sldId id="546" r:id="rId31"/>
    <p:sldId id="547" r:id="rId32"/>
    <p:sldId id="562" r:id="rId33"/>
    <p:sldId id="548" r:id="rId34"/>
    <p:sldId id="549" r:id="rId35"/>
    <p:sldId id="563" r:id="rId36"/>
    <p:sldId id="575" r:id="rId37"/>
    <p:sldId id="576" r:id="rId38"/>
    <p:sldId id="729" r:id="rId39"/>
    <p:sldId id="578" r:id="rId40"/>
    <p:sldId id="588" r:id="rId41"/>
    <p:sldId id="589" r:id="rId42"/>
    <p:sldId id="590" r:id="rId43"/>
    <p:sldId id="591" r:id="rId44"/>
    <p:sldId id="618" r:id="rId45"/>
    <p:sldId id="593" r:id="rId46"/>
    <p:sldId id="594" r:id="rId47"/>
    <p:sldId id="595" r:id="rId48"/>
    <p:sldId id="596" r:id="rId49"/>
    <p:sldId id="539" r:id="rId50"/>
    <p:sldId id="529" r:id="rId51"/>
    <p:sldId id="530" r:id="rId52"/>
    <p:sldId id="528" r:id="rId53"/>
    <p:sldId id="730" r:id="rId54"/>
    <p:sldId id="721" r:id="rId55"/>
    <p:sldId id="722" r:id="rId56"/>
    <p:sldId id="723" r:id="rId57"/>
    <p:sldId id="724" r:id="rId58"/>
    <p:sldId id="725" r:id="rId59"/>
    <p:sldId id="726" r:id="rId60"/>
    <p:sldId id="727" r:id="rId61"/>
    <p:sldId id="728" r:id="rId62"/>
    <p:sldId id="555" r:id="rId63"/>
    <p:sldId id="556" r:id="rId64"/>
    <p:sldId id="557" r:id="rId65"/>
    <p:sldId id="558" r:id="rId66"/>
    <p:sldId id="718" r:id="rId67"/>
    <p:sldId id="719" r:id="rId68"/>
    <p:sldId id="720" r:id="rId69"/>
    <p:sldId id="559" r:id="rId70"/>
    <p:sldId id="560" r:id="rId71"/>
    <p:sldId id="561" r:id="rId72"/>
    <p:sldId id="597" r:id="rId73"/>
    <p:sldId id="706" r:id="rId74"/>
    <p:sldId id="707" r:id="rId75"/>
    <p:sldId id="708" r:id="rId76"/>
    <p:sldId id="709" r:id="rId77"/>
    <p:sldId id="710" r:id="rId78"/>
    <p:sldId id="711" r:id="rId79"/>
    <p:sldId id="712" r:id="rId80"/>
    <p:sldId id="713" r:id="rId81"/>
    <p:sldId id="714" r:id="rId82"/>
    <p:sldId id="715" r:id="rId83"/>
    <p:sldId id="731" r:id="rId84"/>
    <p:sldId id="732" r:id="rId85"/>
    <p:sldId id="465" r:id="rId86"/>
    <p:sldId id="346" r:id="rId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86" autoAdjust="0"/>
    <p:restoredTop sz="93502" autoAdjust="0"/>
  </p:normalViewPr>
  <p:slideViewPr>
    <p:cSldViewPr>
      <p:cViewPr varScale="1">
        <p:scale>
          <a:sx n="62" d="100"/>
          <a:sy n="62" d="100"/>
        </p:scale>
        <p:origin x="906" y="60"/>
      </p:cViewPr>
      <p:guideLst>
        <p:guide orient="horz" pos="2160"/>
        <p:guide pos="2880"/>
      </p:guideLst>
    </p:cSldViewPr>
  </p:slideViewPr>
  <p:notesTextViewPr>
    <p:cViewPr>
      <p:scale>
        <a:sx n="1" d="1"/>
        <a:sy n="1" d="1"/>
      </p:scale>
      <p:origin x="0" y="0"/>
    </p:cViewPr>
  </p:notesTextViewPr>
  <p:sorterViewPr>
    <p:cViewPr>
      <p:scale>
        <a:sx n="90" d="100"/>
        <a:sy n="90" d="100"/>
      </p:scale>
      <p:origin x="0" y="-25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traveler:Dropbox:1%20-%20TW%20Scale%20PV%20Efforts:GA-SERI%20TW%20Workshop:1-%20Pre-read%20Materials:Charts%20from%20Robert%20M:Learning%20Curves-022416%20(GMW).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feldman\Documents\David's%20Documents\Research\Quarterly,%20DOE\Q3%2015\Section%201603%20Awards-12.24.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wilson:Dropbox:1%20-%20TW%20Scale%20PV%20Efforts:PV%20Cumulative%20Capacity:10TW%20by%202030%20(GMW,%203OCT16).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traveler:Dropbox:1%20-%20TW%20Scale%20PV%20Efforts:GA-SERI%20TW%20Workshop:1-%20Pre-read%20Materials:Charts%20from%20Robert%20M:Learning%20Curves-022416%20(GM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PV Module Experience Curve</a:t>
            </a:r>
          </a:p>
        </c:rich>
      </c:tx>
      <c:layout>
        <c:manualLayout>
          <c:xMode val="edge"/>
          <c:yMode val="edge"/>
          <c:x val="0.31559208304166703"/>
          <c:y val="8.1592039800994998E-2"/>
        </c:manualLayout>
      </c:layout>
      <c:overlay val="0"/>
    </c:title>
    <c:autoTitleDeleted val="0"/>
    <c:plotArea>
      <c:layout>
        <c:manualLayout>
          <c:layoutTarget val="inner"/>
          <c:xMode val="edge"/>
          <c:yMode val="edge"/>
          <c:x val="0.142875992975734"/>
          <c:y val="0.14639526775570999"/>
          <c:w val="0.81482759149029205"/>
          <c:h val="0.72068335487914803"/>
        </c:manualLayout>
      </c:layout>
      <c:scatterChart>
        <c:scatterStyle val="lineMarker"/>
        <c:varyColors val="0"/>
        <c:ser>
          <c:idx val="0"/>
          <c:order val="0"/>
          <c:spPr>
            <a:ln w="28575">
              <a:noFill/>
            </a:ln>
          </c:spPr>
          <c:marker>
            <c:symbol val="diamond"/>
            <c:size val="5"/>
            <c:spPr>
              <a:solidFill>
                <a:schemeClr val="tx1"/>
              </a:solidFill>
            </c:spPr>
          </c:marker>
          <c:trendline>
            <c:spPr>
              <a:ln w="19050"/>
            </c:spPr>
            <c:trendlineType val="power"/>
            <c:forward val="8000000"/>
            <c:dispRSqr val="0"/>
            <c:dispEq val="0"/>
          </c:trendline>
          <c:xVal>
            <c:numRef>
              <c:f>('Module Price Data'!$C$7:$C$45,'Module Price Data'!$V$51)</c:f>
              <c:numCache>
                <c:formatCode>0.00</c:formatCode>
                <c:ptCount val="40"/>
                <c:pt idx="0">
                  <c:v>0.32</c:v>
                </c:pt>
                <c:pt idx="1">
                  <c:v>0.77</c:v>
                </c:pt>
                <c:pt idx="2">
                  <c:v>1.77</c:v>
                </c:pt>
                <c:pt idx="3" formatCode="0.0">
                  <c:v>3.2</c:v>
                </c:pt>
                <c:pt idx="4" formatCode="0.0">
                  <c:v>6.5</c:v>
                </c:pt>
                <c:pt idx="5" formatCode="0.0">
                  <c:v>11.8</c:v>
                </c:pt>
                <c:pt idx="6" formatCode="0.0">
                  <c:v>19.5</c:v>
                </c:pt>
                <c:pt idx="7" formatCode="0.0">
                  <c:v>34</c:v>
                </c:pt>
                <c:pt idx="8" formatCode="0.0">
                  <c:v>51.5</c:v>
                </c:pt>
                <c:pt idx="9" formatCode="0.0">
                  <c:v>70.900000000000006</c:v>
                </c:pt>
                <c:pt idx="10" formatCode="0.0">
                  <c:v>91.9</c:v>
                </c:pt>
                <c:pt idx="11" formatCode="0.0">
                  <c:v>116.8</c:v>
                </c:pt>
                <c:pt idx="12" formatCode="0.0">
                  <c:v>148.30000000000001</c:v>
                </c:pt>
                <c:pt idx="13" formatCode="0.0">
                  <c:v>186.2</c:v>
                </c:pt>
                <c:pt idx="14" formatCode="0.0">
                  <c:v>228.9</c:v>
                </c:pt>
                <c:pt idx="15" formatCode="0.0">
                  <c:v>277.10000000000002</c:v>
                </c:pt>
                <c:pt idx="16" formatCode="0.0">
                  <c:v>331.2</c:v>
                </c:pt>
                <c:pt idx="17" formatCode="0.0">
                  <c:v>386.9</c:v>
                </c:pt>
                <c:pt idx="18" formatCode="0.0">
                  <c:v>447.9</c:v>
                </c:pt>
                <c:pt idx="19" formatCode="0.0">
                  <c:v>519.40000000000009</c:v>
                </c:pt>
                <c:pt idx="20" formatCode="0.0">
                  <c:v>602.00000000000011</c:v>
                </c:pt>
                <c:pt idx="21" formatCode="0.0">
                  <c:v>716.10000000000014</c:v>
                </c:pt>
                <c:pt idx="22" formatCode="0.0">
                  <c:v>850.90000000000009</c:v>
                </c:pt>
                <c:pt idx="23" formatCode="#,##0">
                  <c:v>1026.4000000000001</c:v>
                </c:pt>
                <c:pt idx="24" formatCode="#,##0">
                  <c:v>1275.4000000000001</c:v>
                </c:pt>
                <c:pt idx="25" formatCode="#,##0">
                  <c:v>1627</c:v>
                </c:pt>
                <c:pt idx="26" formatCode="#,##0">
                  <c:v>2131.9</c:v>
                </c:pt>
                <c:pt idx="27" formatCode="#,##0">
                  <c:v>2807.2</c:v>
                </c:pt>
                <c:pt idx="28" formatCode="#,##0">
                  <c:v>3856.9</c:v>
                </c:pt>
                <c:pt idx="29" formatCode="#,##0">
                  <c:v>5264.6</c:v>
                </c:pt>
                <c:pt idx="30" formatCode="#,##0">
                  <c:v>7249.1</c:v>
                </c:pt>
                <c:pt idx="31" formatCode="#,##0">
                  <c:v>10322.1</c:v>
                </c:pt>
                <c:pt idx="32" formatCode="#,##0">
                  <c:v>15813.9</c:v>
                </c:pt>
                <c:pt idx="33" formatCode="#,##0">
                  <c:v>23727.200000000001</c:v>
                </c:pt>
                <c:pt idx="34" formatCode="#,##0">
                  <c:v>41129.5</c:v>
                </c:pt>
                <c:pt idx="35" formatCode="#,##0">
                  <c:v>64708.800000000003</c:v>
                </c:pt>
                <c:pt idx="36" formatCode="#,##0">
                  <c:v>90770.6</c:v>
                </c:pt>
                <c:pt idx="37" formatCode="#,##0">
                  <c:v>124781.9</c:v>
                </c:pt>
                <c:pt idx="38" formatCode="#,##0">
                  <c:v>164699.9</c:v>
                </c:pt>
                <c:pt idx="39" formatCode="#,##0">
                  <c:v>7766769.4049800504</c:v>
                </c:pt>
              </c:numCache>
            </c:numRef>
          </c:xVal>
          <c:yVal>
            <c:numRef>
              <c:f>'Module Price Data'!$O$7:$O$45</c:f>
              <c:numCache>
                <c:formatCode>"$"#,##0.00</c:formatCode>
                <c:ptCount val="39"/>
                <c:pt idx="0">
                  <c:v>77.105214762741667</c:v>
                </c:pt>
                <c:pt idx="1">
                  <c:v>54.010240264026393</c:v>
                </c:pt>
                <c:pt idx="2">
                  <c:v>38.49424171779097</c:v>
                </c:pt>
                <c:pt idx="3">
                  <c:v>33.399211019283747</c:v>
                </c:pt>
                <c:pt idx="4">
                  <c:v>25.66921359223301</c:v>
                </c:pt>
                <c:pt idx="5">
                  <c:v>19.190847084708469</c:v>
                </c:pt>
                <c:pt idx="6">
                  <c:v>19.319987564766841</c:v>
                </c:pt>
                <c:pt idx="7">
                  <c:v>18.171333333333319</c:v>
                </c:pt>
                <c:pt idx="8">
                  <c:v>14.69097208854668</c:v>
                </c:pt>
                <c:pt idx="9">
                  <c:v>13.33465130111524</c:v>
                </c:pt>
                <c:pt idx="10">
                  <c:v>12.494449635036499</c:v>
                </c:pt>
                <c:pt idx="11">
                  <c:v>10.36533802816902</c:v>
                </c:pt>
                <c:pt idx="12">
                  <c:v>10.23001521555368</c:v>
                </c:pt>
                <c:pt idx="13">
                  <c:v>10.1993935483871</c:v>
                </c:pt>
                <c:pt idx="14">
                  <c:v>10.26047742922724</c:v>
                </c:pt>
                <c:pt idx="15">
                  <c:v>9.4458913362701917</c:v>
                </c:pt>
                <c:pt idx="16">
                  <c:v>8.8590106913756212</c:v>
                </c:pt>
                <c:pt idx="17">
                  <c:v>7.8469979238754339</c:v>
                </c:pt>
                <c:pt idx="18">
                  <c:v>7.636374089068827</c:v>
                </c:pt>
                <c:pt idx="19">
                  <c:v>7.0109868766403327</c:v>
                </c:pt>
                <c:pt idx="20">
                  <c:v>5.7675742511152723</c:v>
                </c:pt>
                <c:pt idx="21">
                  <c:v>5.6789662305295856</c:v>
                </c:pt>
                <c:pt idx="22">
                  <c:v>4.7490723926380403</c:v>
                </c:pt>
                <c:pt idx="23">
                  <c:v>4.3192364945978401</c:v>
                </c:pt>
                <c:pt idx="24">
                  <c:v>3.4823112659698028</c:v>
                </c:pt>
                <c:pt idx="25">
                  <c:v>3.2628368153585541</c:v>
                </c:pt>
                <c:pt idx="26">
                  <c:v>3.3332629238465761</c:v>
                </c:pt>
                <c:pt idx="27">
                  <c:v>3.1404804347826092</c:v>
                </c:pt>
                <c:pt idx="28">
                  <c:v>3.3476040232927482</c:v>
                </c:pt>
                <c:pt idx="29">
                  <c:v>3.3830500768049152</c:v>
                </c:pt>
                <c:pt idx="30">
                  <c:v>3.6667154761904772</c:v>
                </c:pt>
                <c:pt idx="31">
                  <c:v>3.6808557841633629</c:v>
                </c:pt>
                <c:pt idx="32">
                  <c:v>3.291556550535756</c:v>
                </c:pt>
                <c:pt idx="33">
                  <c:v>2.2157580277527891</c:v>
                </c:pt>
                <c:pt idx="34">
                  <c:v>1.48</c:v>
                </c:pt>
                <c:pt idx="35">
                  <c:v>1.32807881247805</c:v>
                </c:pt>
                <c:pt idx="36">
                  <c:v>0.71230955512774696</c:v>
                </c:pt>
                <c:pt idx="37">
                  <c:v>0.75818867859733796</c:v>
                </c:pt>
                <c:pt idx="38">
                  <c:v>0.65397641254393102</c:v>
                </c:pt>
              </c:numCache>
            </c:numRef>
          </c:yVal>
          <c:smooth val="0"/>
          <c:extLst>
            <c:ext xmlns:c16="http://schemas.microsoft.com/office/drawing/2014/chart" uri="{C3380CC4-5D6E-409C-BE32-E72D297353CC}">
              <c16:uniqueId val="{00000001-9F33-4FCC-A65D-46C320351F53}"/>
            </c:ext>
          </c:extLst>
        </c:ser>
        <c:dLbls>
          <c:showLegendKey val="0"/>
          <c:showVal val="0"/>
          <c:showCatName val="0"/>
          <c:showSerName val="0"/>
          <c:showPercent val="0"/>
          <c:showBubbleSize val="0"/>
        </c:dLbls>
        <c:axId val="549572728"/>
        <c:axId val="550436536"/>
      </c:scatterChart>
      <c:valAx>
        <c:axId val="549572728"/>
        <c:scaling>
          <c:logBase val="10"/>
          <c:orientation val="minMax"/>
          <c:max val="1000000"/>
        </c:scaling>
        <c:delete val="0"/>
        <c:axPos val="b"/>
        <c:majorGridlines/>
        <c:title>
          <c:tx>
            <c:rich>
              <a:bodyPr/>
              <a:lstStyle/>
              <a:p>
                <a:pPr>
                  <a:defRPr/>
                </a:pPr>
                <a:r>
                  <a:rPr lang="en-US"/>
                  <a:t>Cumulative PV Module Shipments (MWp)</a:t>
                </a:r>
              </a:p>
            </c:rich>
          </c:tx>
          <c:overlay val="0"/>
        </c:title>
        <c:numFmt formatCode="#,##0_);\(#,##0\)" sourceLinked="0"/>
        <c:majorTickMark val="out"/>
        <c:minorTickMark val="none"/>
        <c:tickLblPos val="low"/>
        <c:crossAx val="550436536"/>
        <c:crosses val="autoZero"/>
        <c:crossBetween val="midCat"/>
      </c:valAx>
      <c:valAx>
        <c:axId val="550436536"/>
        <c:scaling>
          <c:logBase val="10"/>
          <c:orientation val="minMax"/>
        </c:scaling>
        <c:delete val="0"/>
        <c:axPos val="l"/>
        <c:majorGridlines/>
        <c:minorGridlines/>
        <c:title>
          <c:tx>
            <c:rich>
              <a:bodyPr rot="-5400000" vert="horz"/>
              <a:lstStyle/>
              <a:p>
                <a:pPr>
                  <a:defRPr/>
                </a:pPr>
                <a:r>
                  <a:rPr lang="en-US"/>
                  <a:t>Global  Average Power -Module Price (2010 $/Wp) </a:t>
                </a:r>
              </a:p>
            </c:rich>
          </c:tx>
          <c:overlay val="0"/>
        </c:title>
        <c:numFmt formatCode="&quot;$&quot;#,##0.0_);\(&quot;$&quot;#,##0.0\)" sourceLinked="0"/>
        <c:majorTickMark val="out"/>
        <c:minorTickMark val="none"/>
        <c:tickLblPos val="nextTo"/>
        <c:crossAx val="549572728"/>
        <c:crossesAt val="0.1"/>
        <c:crossBetween val="midCat"/>
      </c:valAx>
    </c:plotArea>
    <c:plotVisOnly val="1"/>
    <c:dispBlanksAs val="gap"/>
    <c:showDLblsOverMax val="0"/>
  </c:chart>
  <c:txPr>
    <a:bodyPr/>
    <a:lstStyle/>
    <a:p>
      <a:pPr>
        <a:defRPr>
          <a:solidFill>
            <a:srgbClr val="000000"/>
          </a:solidFill>
          <a:latin typeface="Gill Sans MT"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39062977571403E-2"/>
          <c:y val="5.3350367627887599E-2"/>
          <c:w val="0.85837696850393697"/>
          <c:h val="0.77972128483939496"/>
        </c:manualLayout>
      </c:layout>
      <c:bubbleChart>
        <c:varyColors val="0"/>
        <c:ser>
          <c:idx val="1"/>
          <c:order val="0"/>
          <c:tx>
            <c:v>Tracking</c:v>
          </c:tx>
          <c:spPr>
            <a:ln>
              <a:solidFill>
                <a:schemeClr val="tx1"/>
              </a:solidFill>
            </a:ln>
          </c:spPr>
          <c:invertIfNegative val="0"/>
          <c:xVal>
            <c:numRef>
              <c:f>Sheet1!$D$78:$D$121</c:f>
              <c:numCache>
                <c:formatCode>m/d/yyyy</c:formatCode>
                <c:ptCount val="44"/>
                <c:pt idx="0" formatCode="General">
                  <c:v>42016</c:v>
                </c:pt>
                <c:pt idx="1">
                  <c:v>41809</c:v>
                </c:pt>
                <c:pt idx="4">
                  <c:v>40331</c:v>
                </c:pt>
                <c:pt idx="5">
                  <c:v>40885</c:v>
                </c:pt>
                <c:pt idx="6">
                  <c:v>40898</c:v>
                </c:pt>
                <c:pt idx="7">
                  <c:v>40969</c:v>
                </c:pt>
                <c:pt idx="8">
                  <c:v>40885</c:v>
                </c:pt>
                <c:pt idx="9">
                  <c:v>41079</c:v>
                </c:pt>
                <c:pt idx="10">
                  <c:v>41106</c:v>
                </c:pt>
                <c:pt idx="11">
                  <c:v>41079</c:v>
                </c:pt>
                <c:pt idx="12">
                  <c:v>41109</c:v>
                </c:pt>
                <c:pt idx="13">
                  <c:v>40897</c:v>
                </c:pt>
                <c:pt idx="14">
                  <c:v>40908</c:v>
                </c:pt>
                <c:pt idx="15">
                  <c:v>41274</c:v>
                </c:pt>
                <c:pt idx="16">
                  <c:v>41242</c:v>
                </c:pt>
                <c:pt idx="17">
                  <c:v>39433</c:v>
                </c:pt>
                <c:pt idx="18">
                  <c:v>41187</c:v>
                </c:pt>
                <c:pt idx="19">
                  <c:v>41396</c:v>
                </c:pt>
                <c:pt idx="20">
                  <c:v>41392</c:v>
                </c:pt>
                <c:pt idx="21">
                  <c:v>41185</c:v>
                </c:pt>
                <c:pt idx="22">
                  <c:v>41029</c:v>
                </c:pt>
                <c:pt idx="23">
                  <c:v>41029</c:v>
                </c:pt>
                <c:pt idx="24">
                  <c:v>41134</c:v>
                </c:pt>
                <c:pt idx="25">
                  <c:v>41232</c:v>
                </c:pt>
                <c:pt idx="26">
                  <c:v>41052</c:v>
                </c:pt>
                <c:pt idx="27">
                  <c:v>41579</c:v>
                </c:pt>
                <c:pt idx="28">
                  <c:v>41591</c:v>
                </c:pt>
                <c:pt idx="29">
                  <c:v>41033</c:v>
                </c:pt>
                <c:pt idx="30">
                  <c:v>41773</c:v>
                </c:pt>
                <c:pt idx="31">
                  <c:v>41746</c:v>
                </c:pt>
                <c:pt idx="32">
                  <c:v>41709</c:v>
                </c:pt>
                <c:pt idx="33">
                  <c:v>41709</c:v>
                </c:pt>
                <c:pt idx="34">
                  <c:v>41688</c:v>
                </c:pt>
                <c:pt idx="35">
                  <c:v>41656</c:v>
                </c:pt>
                <c:pt idx="36">
                  <c:v>41455</c:v>
                </c:pt>
                <c:pt idx="37">
                  <c:v>41716</c:v>
                </c:pt>
                <c:pt idx="38">
                  <c:v>41821</c:v>
                </c:pt>
                <c:pt idx="39">
                  <c:v>41949</c:v>
                </c:pt>
                <c:pt idx="40">
                  <c:v>41620</c:v>
                </c:pt>
                <c:pt idx="41">
                  <c:v>41436</c:v>
                </c:pt>
                <c:pt idx="42">
                  <c:v>42080</c:v>
                </c:pt>
                <c:pt idx="43">
                  <c:v>42080</c:v>
                </c:pt>
              </c:numCache>
            </c:numRef>
          </c:xVal>
          <c:yVal>
            <c:numRef>
              <c:f>Sheet1!$F$78:$F$121</c:f>
              <c:numCache>
                <c:formatCode>General</c:formatCode>
                <c:ptCount val="44"/>
                <c:pt idx="0">
                  <c:v>1.6348989583333331</c:v>
                </c:pt>
                <c:pt idx="1">
                  <c:v>1.8333282051282049</c:v>
                </c:pt>
                <c:pt idx="4" formatCode="_(* #,##0.00_);_(* \(#,##0.00\);_(* &quot;-&quot;??_);_(@_)">
                  <c:v>5.4712085087719302</c:v>
                </c:pt>
                <c:pt idx="5" formatCode="&quot;$&quot;#,##0.00_);[Red]\(&quot;$&quot;#,##0.00\)">
                  <c:v>3.3409830555555562</c:v>
                </c:pt>
                <c:pt idx="6" formatCode="_(* #,##0.00_);_(* \(#,##0.00\);_(* &quot;-&quot;??_);_(@_)">
                  <c:v>3.3533374666666669</c:v>
                </c:pt>
                <c:pt idx="7" formatCode="_(* #,##0.00_);_(* \(#,##0.00\);_(* &quot;-&quot;??_);_(@_)">
                  <c:v>2.8524558666666571</c:v>
                </c:pt>
                <c:pt idx="8" formatCode="_(* #,##0.00_);_(* \(#,##0.00\);_(* &quot;-&quot;??_);_(@_)">
                  <c:v>4.1318240740740748</c:v>
                </c:pt>
                <c:pt idx="9" formatCode="_(* #,##0.00_);_(* \(#,##0.00\);_(* &quot;-&quot;??_);_(@_)">
                  <c:v>3.126889511111111</c:v>
                </c:pt>
                <c:pt idx="10" formatCode="_(* #,##0.00_);_(* \(#,##0.00\);_(* &quot;-&quot;??_);_(@_)">
                  <c:v>3.0737002666666671</c:v>
                </c:pt>
                <c:pt idx="11" formatCode="_(* #,##0.00_);_(* \(#,##0.00\);_(* &quot;-&quot;??_);_(@_)">
                  <c:v>3.4661052631578948</c:v>
                </c:pt>
                <c:pt idx="12" formatCode="_(* #,##0.00_);_(* \(#,##0.00\);_(* &quot;-&quot;??_);_(@_)">
                  <c:v>3.4661052631578948</c:v>
                </c:pt>
                <c:pt idx="13" formatCode="_(* #,##0.00_);_(* \(#,##0.00\);_(* &quot;-&quot;??_);_(@_)">
                  <c:v>3.6641391176470601</c:v>
                </c:pt>
                <c:pt idx="14" formatCode="_(* #,##0.00_);_(* \(#,##0.00\);_(* &quot;-&quot;??_);_(@_)">
                  <c:v>4.0727699555555557</c:v>
                </c:pt>
                <c:pt idx="15" formatCode="_(* #,##0.00_);_(* \(#,##0.00\);_(* &quot;-&quot;??_);_(@_)">
                  <c:v>2.9590561403508771</c:v>
                </c:pt>
                <c:pt idx="16" formatCode="_(* #,##0.00_);_(* \(#,##0.00\);_(* &quot;-&quot;??_);_(@_)">
                  <c:v>2.6</c:v>
                </c:pt>
                <c:pt idx="17" formatCode="_(* #,##0.00_);_(* \(#,##0.00\);_(* &quot;-&quot;??_);_(@_)">
                  <c:v>6.9045514803358374</c:v>
                </c:pt>
                <c:pt idx="18" formatCode="_(* #,##0.00_);_(* \(#,##0.00\);_(* &quot;-&quot;??_);_(@_)">
                  <c:v>2.9761904761904772</c:v>
                </c:pt>
                <c:pt idx="19" formatCode="_(* #,##0.00_);_(* \(#,##0.00\);_(* &quot;-&quot;??_);_(@_)">
                  <c:v>2.5312180579710151</c:v>
                </c:pt>
                <c:pt idx="20" formatCode="_(* #,##0.00_);_(* \(#,##0.00\);_(* &quot;-&quot;??_);_(@_)">
                  <c:v>2.5340835688405812</c:v>
                </c:pt>
                <c:pt idx="21" formatCode="0.0">
                  <c:v>2.3775332352941181</c:v>
                </c:pt>
                <c:pt idx="22" formatCode="0.0">
                  <c:v>2.8164175084175089</c:v>
                </c:pt>
                <c:pt idx="23" formatCode="0.0">
                  <c:v>2.8158830976430971</c:v>
                </c:pt>
                <c:pt idx="24" formatCode="0.0">
                  <c:v>2.801829685534591</c:v>
                </c:pt>
                <c:pt idx="25" formatCode="0.0">
                  <c:v>3.060343</c:v>
                </c:pt>
                <c:pt idx="26" formatCode="0.0">
                  <c:v>3.5203404255319151</c:v>
                </c:pt>
                <c:pt idx="27" formatCode="0.0">
                  <c:v>3.3334736842105261</c:v>
                </c:pt>
                <c:pt idx="28" formatCode="0.0">
                  <c:v>2.590343083333333</c:v>
                </c:pt>
                <c:pt idx="29">
                  <c:v>4.9180327868852469</c:v>
                </c:pt>
                <c:pt idx="30">
                  <c:v>1.5612545454545459</c:v>
                </c:pt>
                <c:pt idx="31">
                  <c:v>2.4761160651629082</c:v>
                </c:pt>
                <c:pt idx="32">
                  <c:v>2.3909384615384601</c:v>
                </c:pt>
                <c:pt idx="33">
                  <c:v>3.006860606060604</c:v>
                </c:pt>
                <c:pt idx="34">
                  <c:v>3.016</c:v>
                </c:pt>
                <c:pt idx="35">
                  <c:v>3.0352715654952069</c:v>
                </c:pt>
                <c:pt idx="36">
                  <c:v>2.6067519753086419</c:v>
                </c:pt>
                <c:pt idx="37">
                  <c:v>2.293944615384615</c:v>
                </c:pt>
                <c:pt idx="38">
                  <c:v>2.9496248</c:v>
                </c:pt>
                <c:pt idx="39">
                  <c:v>2.090048854961831</c:v>
                </c:pt>
                <c:pt idx="40" formatCode="&quot;$&quot;#,##0.00">
                  <c:v>3.1724028125000001</c:v>
                </c:pt>
                <c:pt idx="41" formatCode="&quot;$&quot;#,##0.00">
                  <c:v>3.3049254166666659</c:v>
                </c:pt>
                <c:pt idx="42" formatCode="&quot;$&quot;#,##0.00">
                  <c:v>2.705418484848483</c:v>
                </c:pt>
                <c:pt idx="43" formatCode="&quot;$&quot;#,##0.00">
                  <c:v>2.0094854545454548</c:v>
                </c:pt>
              </c:numCache>
            </c:numRef>
          </c:yVal>
          <c:bubbleSize>
            <c:numRef>
              <c:f>Sheet1!$E$78:$E$121</c:f>
              <c:numCache>
                <c:formatCode>General</c:formatCode>
                <c:ptCount val="44"/>
                <c:pt idx="0">
                  <c:v>6.4</c:v>
                </c:pt>
                <c:pt idx="1">
                  <c:v>6.5</c:v>
                </c:pt>
                <c:pt idx="4" formatCode="_(* #,##0_);_(* \(#,##0\);_(* &quot;-&quot;??_);_(@_)">
                  <c:v>38</c:v>
                </c:pt>
                <c:pt idx="5" formatCode="_(* #,##0_);_(* \(#,##0\);_(* &quot;-&quot;??_);_(@_)">
                  <c:v>24</c:v>
                </c:pt>
                <c:pt idx="6" formatCode="_(* #,##0_);_(* \(#,##0\);_(* &quot;-&quot;??_);_(@_)">
                  <c:v>25</c:v>
                </c:pt>
                <c:pt idx="7" formatCode="_(* #,##0_);_(* \(#,##0\);_(* &quot;-&quot;??_);_(@_)">
                  <c:v>25</c:v>
                </c:pt>
                <c:pt idx="8" formatCode="_(* #,##0_);_(* \(#,##0\);_(* &quot;-&quot;??_);_(@_)">
                  <c:v>5.04</c:v>
                </c:pt>
                <c:pt idx="9" formatCode="_(* #,##0_);_(* \(#,##0\);_(* &quot;-&quot;??_);_(@_)">
                  <c:v>37.5</c:v>
                </c:pt>
                <c:pt idx="10" formatCode="_(* #,##0_);_(* \(#,##0\);_(* &quot;-&quot;??_);_(@_)">
                  <c:v>37.5</c:v>
                </c:pt>
                <c:pt idx="11" formatCode="_(* #,##0_);_(* \(#,##0\);_(* &quot;-&quot;??_);_(@_)">
                  <c:v>19</c:v>
                </c:pt>
                <c:pt idx="12" formatCode="_(* #,##0_);_(* \(#,##0\);_(* &quot;-&quot;??_);_(@_)">
                  <c:v>19</c:v>
                </c:pt>
                <c:pt idx="13" formatCode="_(* #,##0_);_(* \(#,##0\);_(* &quot;-&quot;??_);_(@_)">
                  <c:v>34</c:v>
                </c:pt>
                <c:pt idx="14" formatCode="_(* #,##0_);_(* \(#,##0\);_(* &quot;-&quot;??_);_(@_)">
                  <c:v>18.75</c:v>
                </c:pt>
                <c:pt idx="15" formatCode="_(* #,##0_);_(* \(#,##0\);_(* &quot;-&quot;??_);_(@_)">
                  <c:v>38</c:v>
                </c:pt>
                <c:pt idx="16">
                  <c:v>25</c:v>
                </c:pt>
                <c:pt idx="17" formatCode="_(* #,##0_);_(* \(#,##0\);_(* &quot;-&quot;??_);_(@_)">
                  <c:v>14.4832</c:v>
                </c:pt>
                <c:pt idx="18">
                  <c:v>25.2</c:v>
                </c:pt>
                <c:pt idx="19" formatCode="0.0">
                  <c:v>65.714285714285722</c:v>
                </c:pt>
                <c:pt idx="20" formatCode="0.0">
                  <c:v>26.285714285714079</c:v>
                </c:pt>
                <c:pt idx="21" formatCode="0.0">
                  <c:v>34</c:v>
                </c:pt>
                <c:pt idx="22" formatCode="0.0">
                  <c:v>12.375</c:v>
                </c:pt>
                <c:pt idx="23" formatCode="0.0">
                  <c:v>12.375</c:v>
                </c:pt>
                <c:pt idx="24" formatCode="0.0">
                  <c:v>13.25</c:v>
                </c:pt>
                <c:pt idx="25" formatCode="0.0">
                  <c:v>10</c:v>
                </c:pt>
                <c:pt idx="26" formatCode="0.0">
                  <c:v>11.75</c:v>
                </c:pt>
                <c:pt idx="27" formatCode="0.0">
                  <c:v>285</c:v>
                </c:pt>
                <c:pt idx="28" formatCode="0.0">
                  <c:v>160</c:v>
                </c:pt>
                <c:pt idx="29">
                  <c:v>6.1</c:v>
                </c:pt>
                <c:pt idx="30">
                  <c:v>13.2</c:v>
                </c:pt>
                <c:pt idx="31">
                  <c:v>266</c:v>
                </c:pt>
                <c:pt idx="32">
                  <c:v>26</c:v>
                </c:pt>
                <c:pt idx="33">
                  <c:v>33</c:v>
                </c:pt>
                <c:pt idx="34">
                  <c:v>13.78</c:v>
                </c:pt>
                <c:pt idx="35">
                  <c:v>313</c:v>
                </c:pt>
                <c:pt idx="36">
                  <c:v>27</c:v>
                </c:pt>
                <c:pt idx="37">
                  <c:v>26</c:v>
                </c:pt>
                <c:pt idx="38">
                  <c:v>200</c:v>
                </c:pt>
                <c:pt idx="39">
                  <c:v>13.1</c:v>
                </c:pt>
                <c:pt idx="40">
                  <c:v>32</c:v>
                </c:pt>
                <c:pt idx="41">
                  <c:v>24</c:v>
                </c:pt>
                <c:pt idx="42">
                  <c:v>22</c:v>
                </c:pt>
                <c:pt idx="43">
                  <c:v>22</c:v>
                </c:pt>
              </c:numCache>
            </c:numRef>
          </c:bubbleSize>
          <c:bubble3D val="0"/>
          <c:extLst>
            <c:ext xmlns:c16="http://schemas.microsoft.com/office/drawing/2014/chart" uri="{C3380CC4-5D6E-409C-BE32-E72D297353CC}">
              <c16:uniqueId val="{00000000-9E5F-4E53-9299-E9A5335518B6}"/>
            </c:ext>
          </c:extLst>
        </c:ser>
        <c:ser>
          <c:idx val="0"/>
          <c:order val="1"/>
          <c:tx>
            <c:v>Fixed Tilt</c:v>
          </c:tx>
          <c:spPr>
            <a:ln>
              <a:solidFill>
                <a:schemeClr val="tx1"/>
              </a:solidFill>
            </a:ln>
          </c:spPr>
          <c:invertIfNegative val="0"/>
          <c:dPt>
            <c:idx val="2"/>
            <c:invertIfNegative val="0"/>
            <c:bubble3D val="0"/>
            <c:extLst>
              <c:ext xmlns:c16="http://schemas.microsoft.com/office/drawing/2014/chart" uri="{C3380CC4-5D6E-409C-BE32-E72D297353CC}">
                <c16:uniqueId val="{00000001-9E5F-4E53-9299-E9A5335518B6}"/>
              </c:ext>
            </c:extLst>
          </c:dPt>
          <c:dLbls>
            <c:dLbl>
              <c:idx val="4"/>
              <c:numFmt formatCode="#\ &quot;MW&quot;" sourceLinked="0"/>
              <c:spPr/>
              <c:txPr>
                <a:bodyPr/>
                <a:lstStyle/>
                <a:p>
                  <a:pPr>
                    <a:defRPr/>
                  </a:pPr>
                  <a:endParaRPr lang="en-US"/>
                </a:p>
              </c:txPr>
              <c:dLblPos val="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2-9E5F-4E53-9299-E9A5335518B6}"/>
                </c:ext>
              </c:extLst>
            </c:dLbl>
            <c:dLbl>
              <c:idx val="11"/>
              <c:numFmt formatCode="#\ &quot;MW&quot;" sourceLinked="0"/>
              <c:spPr/>
              <c:txPr>
                <a:bodyPr/>
                <a:lstStyle/>
                <a:p>
                  <a:pPr>
                    <a:defRPr/>
                  </a:pPr>
                  <a:endParaRPr lang="en-US"/>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9E5F-4E53-9299-E9A5335518B6}"/>
                </c:ext>
              </c:extLst>
            </c:dLbl>
            <c:dLbl>
              <c:idx val="70"/>
              <c:tx>
                <c:rich>
                  <a:bodyPr/>
                  <a:lstStyle/>
                  <a:p>
                    <a:r>
                      <a:rPr lang="en-US" dirty="0"/>
                      <a:t>685 MW</a:t>
                    </a:r>
                  </a:p>
                </c:rich>
              </c:tx>
              <c:dLblPos val="b"/>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4-9E5F-4E53-9299-E9A5335518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Sheet1!$D$4:$D$75</c:f>
              <c:numCache>
                <c:formatCode>m/d/yyyy</c:formatCode>
                <c:ptCount val="72"/>
                <c:pt idx="0">
                  <c:v>40885</c:v>
                </c:pt>
                <c:pt idx="1">
                  <c:v>40885</c:v>
                </c:pt>
                <c:pt idx="2">
                  <c:v>40981</c:v>
                </c:pt>
                <c:pt idx="3">
                  <c:v>40931</c:v>
                </c:pt>
                <c:pt idx="4">
                  <c:v>40344</c:v>
                </c:pt>
                <c:pt idx="5">
                  <c:v>40675</c:v>
                </c:pt>
                <c:pt idx="6">
                  <c:v>40948</c:v>
                </c:pt>
                <c:pt idx="7">
                  <c:v>41010</c:v>
                </c:pt>
                <c:pt idx="8">
                  <c:v>40951</c:v>
                </c:pt>
                <c:pt idx="9">
                  <c:v>40886</c:v>
                </c:pt>
                <c:pt idx="10">
                  <c:v>40885</c:v>
                </c:pt>
                <c:pt idx="11">
                  <c:v>40637</c:v>
                </c:pt>
                <c:pt idx="12">
                  <c:v>40639</c:v>
                </c:pt>
                <c:pt idx="13">
                  <c:v>40571</c:v>
                </c:pt>
                <c:pt idx="14">
                  <c:v>41036</c:v>
                </c:pt>
                <c:pt idx="15">
                  <c:v>40865</c:v>
                </c:pt>
                <c:pt idx="16">
                  <c:v>41033</c:v>
                </c:pt>
                <c:pt idx="17">
                  <c:v>40988</c:v>
                </c:pt>
                <c:pt idx="18">
                  <c:v>41213</c:v>
                </c:pt>
                <c:pt idx="19">
                  <c:v>41124</c:v>
                </c:pt>
                <c:pt idx="20">
                  <c:v>41198</c:v>
                </c:pt>
                <c:pt idx="21">
                  <c:v>40812</c:v>
                </c:pt>
                <c:pt idx="22">
                  <c:v>40816</c:v>
                </c:pt>
                <c:pt idx="23">
                  <c:v>40787</c:v>
                </c:pt>
                <c:pt idx="24">
                  <c:v>41150</c:v>
                </c:pt>
                <c:pt idx="25">
                  <c:v>41060</c:v>
                </c:pt>
                <c:pt idx="26">
                  <c:v>41149</c:v>
                </c:pt>
                <c:pt idx="27">
                  <c:v>40882</c:v>
                </c:pt>
                <c:pt idx="28">
                  <c:v>40814</c:v>
                </c:pt>
                <c:pt idx="29">
                  <c:v>41113</c:v>
                </c:pt>
                <c:pt idx="30">
                  <c:v>40991</c:v>
                </c:pt>
                <c:pt idx="31">
                  <c:v>41274</c:v>
                </c:pt>
                <c:pt idx="32">
                  <c:v>41274</c:v>
                </c:pt>
                <c:pt idx="33">
                  <c:v>41090</c:v>
                </c:pt>
                <c:pt idx="34">
                  <c:v>41090</c:v>
                </c:pt>
                <c:pt idx="35">
                  <c:v>41254</c:v>
                </c:pt>
                <c:pt idx="36">
                  <c:v>41090</c:v>
                </c:pt>
                <c:pt idx="37">
                  <c:v>41274</c:v>
                </c:pt>
                <c:pt idx="38">
                  <c:v>41274</c:v>
                </c:pt>
                <c:pt idx="39">
                  <c:v>40908</c:v>
                </c:pt>
                <c:pt idx="40">
                  <c:v>41182</c:v>
                </c:pt>
                <c:pt idx="41">
                  <c:v>41624</c:v>
                </c:pt>
                <c:pt idx="42">
                  <c:v>40830</c:v>
                </c:pt>
                <c:pt idx="43">
                  <c:v>41625</c:v>
                </c:pt>
                <c:pt idx="44">
                  <c:v>41597</c:v>
                </c:pt>
                <c:pt idx="45">
                  <c:v>40919</c:v>
                </c:pt>
                <c:pt idx="46">
                  <c:v>42036</c:v>
                </c:pt>
                <c:pt idx="47">
                  <c:v>42037</c:v>
                </c:pt>
                <c:pt idx="48">
                  <c:v>42036</c:v>
                </c:pt>
                <c:pt idx="49">
                  <c:v>42349</c:v>
                </c:pt>
                <c:pt idx="50">
                  <c:v>41548</c:v>
                </c:pt>
                <c:pt idx="51">
                  <c:v>41548</c:v>
                </c:pt>
                <c:pt idx="52">
                  <c:v>41690</c:v>
                </c:pt>
                <c:pt idx="53">
                  <c:v>41690</c:v>
                </c:pt>
                <c:pt idx="54">
                  <c:v>41690</c:v>
                </c:pt>
                <c:pt idx="55">
                  <c:v>41790</c:v>
                </c:pt>
                <c:pt idx="56">
                  <c:v>41883</c:v>
                </c:pt>
                <c:pt idx="57">
                  <c:v>41789</c:v>
                </c:pt>
                <c:pt idx="58">
                  <c:v>41789</c:v>
                </c:pt>
                <c:pt idx="59">
                  <c:v>41789</c:v>
                </c:pt>
                <c:pt idx="60">
                  <c:v>41167</c:v>
                </c:pt>
                <c:pt idx="61">
                  <c:v>41816</c:v>
                </c:pt>
                <c:pt idx="62">
                  <c:v>41809</c:v>
                </c:pt>
                <c:pt idx="63">
                  <c:v>41809</c:v>
                </c:pt>
                <c:pt idx="64">
                  <c:v>41275</c:v>
                </c:pt>
                <c:pt idx="65">
                  <c:v>41309</c:v>
                </c:pt>
                <c:pt idx="66" formatCode="General">
                  <c:v>41836</c:v>
                </c:pt>
                <c:pt idx="67" formatCode="General">
                  <c:v>42020</c:v>
                </c:pt>
                <c:pt idx="68" formatCode="General">
                  <c:v>41899</c:v>
                </c:pt>
                <c:pt idx="69" formatCode="General">
                  <c:v>41842</c:v>
                </c:pt>
                <c:pt idx="70">
                  <c:v>42122</c:v>
                </c:pt>
                <c:pt idx="71">
                  <c:v>42103</c:v>
                </c:pt>
              </c:numCache>
            </c:numRef>
          </c:xVal>
          <c:yVal>
            <c:numRef>
              <c:f>Sheet1!$F$4:$F$75</c:f>
              <c:numCache>
                <c:formatCode>"$"#,##0.00_);[Red]\("$"#,##0.00\)</c:formatCode>
                <c:ptCount val="72"/>
                <c:pt idx="0" formatCode="_(* #,##0.00_);_(* \(#,##0.00\);_(* &quot;-&quot;??_);_(@_)">
                  <c:v>3.411889333333332</c:v>
                </c:pt>
                <c:pt idx="1">
                  <c:v>4.2071873963515758</c:v>
                </c:pt>
                <c:pt idx="2" formatCode="_(* #,##0.00_);_(* \(#,##0.00\);_(* &quot;-&quot;??_);_(@_)">
                  <c:v>2.817875714285714</c:v>
                </c:pt>
                <c:pt idx="3" formatCode="_(* #,##0.00_);_(* \(#,##0.00\);_(* &quot;-&quot;??_);_(@_)">
                  <c:v>3.7926986558177989</c:v>
                </c:pt>
                <c:pt idx="4" formatCode="_(* #,##0.00_);_(* \(#,##0.00\);_(* &quot;-&quot;??_);_(@_)">
                  <c:v>2.2976430476190481</c:v>
                </c:pt>
                <c:pt idx="5" formatCode="_(* #,##0.00_);_(* \(#,##0.00\);_(* &quot;-&quot;??_);_(@_)">
                  <c:v>3.5366672690763048</c:v>
                </c:pt>
                <c:pt idx="6" formatCode="_(* #,##0.00_);_(* \(#,##0.00\);_(* &quot;-&quot;??_);_(@_)">
                  <c:v>3.9756328348376271</c:v>
                </c:pt>
                <c:pt idx="7" formatCode="_(* #,##0.00_);_(* \(#,##0.00\);_(* &quot;-&quot;??_);_(@_)">
                  <c:v>3.3994992753933331</c:v>
                </c:pt>
                <c:pt idx="10" formatCode="_(* #,##0.00_);_(* \(#,##0.00\);_(* &quot;-&quot;??_);_(@_)">
                  <c:v>3.3757595833333331</c:v>
                </c:pt>
                <c:pt idx="11" formatCode="_(* #,##0.00_);_(* \(#,##0.00\);_(* &quot;-&quot;??_);_(@_)">
                  <c:v>4.1356761835485303</c:v>
                </c:pt>
                <c:pt idx="12" formatCode="_(* #,##0.00_);_(* \(#,##0.00\);_(* &quot;-&quot;??_);_(@_)">
                  <c:v>4.8847135666346846</c:v>
                </c:pt>
                <c:pt idx="13" formatCode="_(* #,##0.00_);_(* \(#,##0.00\);_(* &quot;-&quot;??_);_(@_)">
                  <c:v>3.7096714666666668</c:v>
                </c:pt>
                <c:pt idx="14">
                  <c:v>3.035215111111111</c:v>
                </c:pt>
                <c:pt idx="15">
                  <c:v>4.0855978319783146</c:v>
                </c:pt>
                <c:pt idx="16">
                  <c:v>2.7503997677119632</c:v>
                </c:pt>
                <c:pt idx="17">
                  <c:v>2.670628717948718</c:v>
                </c:pt>
                <c:pt idx="18">
                  <c:v>3.2364746814218641</c:v>
                </c:pt>
                <c:pt idx="19">
                  <c:v>4.504720876585866</c:v>
                </c:pt>
                <c:pt idx="20">
                  <c:v>3.540073333333333</c:v>
                </c:pt>
                <c:pt idx="21" formatCode="_(* #,##0.00_);_(* \(#,##0.00\);_(* &quot;-&quot;??_);_(@_)">
                  <c:v>2.411305399999998</c:v>
                </c:pt>
                <c:pt idx="22" formatCode="_(* #,##0.00_);_(* \(#,##0.00\);_(* &quot;-&quot;??_);_(@_)">
                  <c:v>2.8296445762711859</c:v>
                </c:pt>
                <c:pt idx="23" formatCode="_(* #,##0.00_);_(* \(#,##0.00\);_(* &quot;-&quot;??_);_(@_)">
                  <c:v>2.7239849999999999</c:v>
                </c:pt>
                <c:pt idx="24" formatCode="_(* #,##0.00_);_(* \(#,##0.00\);_(* &quot;-&quot;??_);_(@_)">
                  <c:v>3.1055900621118009</c:v>
                </c:pt>
                <c:pt idx="25" formatCode="_(* #,##0.00_);_(* \(#,##0.00\);_(* &quot;-&quot;??_);_(@_)">
                  <c:v>3.333333333333333</c:v>
                </c:pt>
                <c:pt idx="26" formatCode="_(* #,##0.00_);_(* \(#,##0.00\);_(* &quot;-&quot;??_);_(@_)">
                  <c:v>3.131524008350731</c:v>
                </c:pt>
                <c:pt idx="27" formatCode="_(* #,##0.00_);_(* \(#,##0.00\);_(* &quot;-&quot;??_);_(@_)">
                  <c:v>2.8869565217391302</c:v>
                </c:pt>
                <c:pt idx="28" formatCode="_(* #,##0.00_);_(* \(#,##0.00\);_(* &quot;-&quot;??_);_(@_)">
                  <c:v>3.372093023255776</c:v>
                </c:pt>
                <c:pt idx="29" formatCode="_(* #,##0.00_);_(* \(#,##0.00\);_(* &quot;-&quot;??_);_(@_)">
                  <c:v>4.2105263157894726</c:v>
                </c:pt>
                <c:pt idx="30" formatCode="_(* #,##0.00_);_(* \(#,##0.00\);_(* &quot;-&quot;??_);_(@_)">
                  <c:v>6.0784313725490184</c:v>
                </c:pt>
                <c:pt idx="31" formatCode="_(* #,##0.00_);_(* \(#,##0.00\);_(* &quot;-&quot;??_);_(@_)">
                  <c:v>3.333333333333333</c:v>
                </c:pt>
                <c:pt idx="32" formatCode="_(* #,##0.00_);_(* \(#,##0.00\);_(* &quot;-&quot;??_);_(@_)">
                  <c:v>2.56</c:v>
                </c:pt>
                <c:pt idx="33" formatCode="_(* #,##0.0_);_(* \(#,##0.0\);_(* &quot;-&quot;??_);_(@_)">
                  <c:v>3.3397739583333341</c:v>
                </c:pt>
                <c:pt idx="34" formatCode="_(* #,##0.0_);_(* \(#,##0.0\);_(* &quot;-&quot;??_);_(@_)">
                  <c:v>3.1704526041666661</c:v>
                </c:pt>
                <c:pt idx="35" formatCode="_(* #,##0.0_);_(* \(#,##0.0\);_(* &quot;-&quot;??_);_(@_)">
                  <c:v>2.1509381159420289</c:v>
                </c:pt>
                <c:pt idx="36" formatCode="_(* #,##0.0_);_(* \(#,##0.0\);_(* &quot;-&quot;??_);_(@_)">
                  <c:v>2.9827983060109289</c:v>
                </c:pt>
                <c:pt idx="37" formatCode="_(* #,##0.0_);_(* \(#,##0.0\);_(* &quot;-&quot;??_);_(@_)">
                  <c:v>3.019275362318838</c:v>
                </c:pt>
                <c:pt idx="38" formatCode="_(* #,##0.0_);_(* \(#,##0.0\);_(* &quot;-&quot;??_);_(@_)">
                  <c:v>2.1361847311827962</c:v>
                </c:pt>
                <c:pt idx="39" formatCode="_(* #,##0.0_);_(* \(#,##0.0\);_(* &quot;-&quot;??_);_(@_)">
                  <c:v>4.626361979166667</c:v>
                </c:pt>
                <c:pt idx="40" formatCode="_(* #,##0.0_);_(* \(#,##0.0\);_(* &quot;-&quot;??_);_(@_)">
                  <c:v>2.2957671875000001</c:v>
                </c:pt>
                <c:pt idx="41">
                  <c:v>1.975524475524463</c:v>
                </c:pt>
                <c:pt idx="42">
                  <c:v>2.714285714285714</c:v>
                </c:pt>
                <c:pt idx="43">
                  <c:v>1.8666666666666669</c:v>
                </c:pt>
                <c:pt idx="44">
                  <c:v>2.25</c:v>
                </c:pt>
                <c:pt idx="45">
                  <c:v>4.2198581560283683</c:v>
                </c:pt>
                <c:pt idx="46">
                  <c:v>2.606060606060606</c:v>
                </c:pt>
                <c:pt idx="47">
                  <c:v>2.5901639344262271</c:v>
                </c:pt>
                <c:pt idx="48">
                  <c:v>1.6923076923076921</c:v>
                </c:pt>
                <c:pt idx="49">
                  <c:v>1.807692307692307</c:v>
                </c:pt>
                <c:pt idx="50" formatCode="General">
                  <c:v>1.8573299999999999</c:v>
                </c:pt>
                <c:pt idx="51" formatCode="General">
                  <c:v>1.85798</c:v>
                </c:pt>
                <c:pt idx="52" formatCode="General">
                  <c:v>2.089043888888888</c:v>
                </c:pt>
                <c:pt idx="53" formatCode="General">
                  <c:v>2.1242966666666669</c:v>
                </c:pt>
                <c:pt idx="54" formatCode="General">
                  <c:v>2.1215472222222229</c:v>
                </c:pt>
                <c:pt idx="55" formatCode="General">
                  <c:v>3.5294117647058818</c:v>
                </c:pt>
                <c:pt idx="56" formatCode="General">
                  <c:v>2.9428571428571431</c:v>
                </c:pt>
                <c:pt idx="57" formatCode="General">
                  <c:v>1.85798</c:v>
                </c:pt>
                <c:pt idx="58" formatCode="General">
                  <c:v>1.8578866666666669</c:v>
                </c:pt>
                <c:pt idx="59">
                  <c:v>1.8619266666666661</c:v>
                </c:pt>
                <c:pt idx="60" formatCode="General">
                  <c:v>2.972050579710138</c:v>
                </c:pt>
                <c:pt idx="61" formatCode="General">
                  <c:v>1.879838020833333</c:v>
                </c:pt>
                <c:pt idx="62" formatCode="General">
                  <c:v>1.8205933333333331</c:v>
                </c:pt>
                <c:pt idx="63" formatCode="General">
                  <c:v>1.8889437499999999</c:v>
                </c:pt>
                <c:pt idx="64" formatCode="General">
                  <c:v>2.784436770784283</c:v>
                </c:pt>
                <c:pt idx="65" formatCode="General">
                  <c:v>2.4061028260869568</c:v>
                </c:pt>
                <c:pt idx="66" formatCode="General">
                  <c:v>2.712868225641023</c:v>
                </c:pt>
                <c:pt idx="67" formatCode="General">
                  <c:v>2.2282284757118931</c:v>
                </c:pt>
                <c:pt idx="68" formatCode="General">
                  <c:v>1.8620317708333329</c:v>
                </c:pt>
                <c:pt idx="69" formatCode="General">
                  <c:v>1.9068233333333331</c:v>
                </c:pt>
                <c:pt idx="70" formatCode="&quot;$&quot;#,##0.00">
                  <c:v>1.7541022238442829</c:v>
                </c:pt>
                <c:pt idx="71" formatCode="&quot;$&quot;#,##0.00">
                  <c:v>2.0886671328671329</c:v>
                </c:pt>
              </c:numCache>
            </c:numRef>
          </c:yVal>
          <c:bubbleSize>
            <c:numRef>
              <c:f>Sheet1!$E$4:$E$75</c:f>
              <c:numCache>
                <c:formatCode>_(* #,##0_);_(* \(#,##0\);_(* "-"??_);_(@_)</c:formatCode>
                <c:ptCount val="72"/>
                <c:pt idx="0">
                  <c:v>25</c:v>
                </c:pt>
                <c:pt idx="1">
                  <c:v>20.100000000000001</c:v>
                </c:pt>
                <c:pt idx="2">
                  <c:v>28</c:v>
                </c:pt>
                <c:pt idx="3">
                  <c:v>19.900079999999999</c:v>
                </c:pt>
                <c:pt idx="4">
                  <c:v>26.25</c:v>
                </c:pt>
                <c:pt idx="5">
                  <c:v>16.600000000000001</c:v>
                </c:pt>
                <c:pt idx="6">
                  <c:v>11.20237</c:v>
                </c:pt>
                <c:pt idx="7">
                  <c:v>12.499885000000001</c:v>
                </c:pt>
                <c:pt idx="10">
                  <c:v>8</c:v>
                </c:pt>
                <c:pt idx="11">
                  <c:v>6.1588799999999946</c:v>
                </c:pt>
                <c:pt idx="12">
                  <c:v>5.0064000000000002</c:v>
                </c:pt>
                <c:pt idx="13">
                  <c:v>6.25</c:v>
                </c:pt>
                <c:pt idx="14" formatCode="General">
                  <c:v>60</c:v>
                </c:pt>
                <c:pt idx="15">
                  <c:v>36.9</c:v>
                </c:pt>
                <c:pt idx="16">
                  <c:v>28.7</c:v>
                </c:pt>
                <c:pt idx="17">
                  <c:v>26</c:v>
                </c:pt>
                <c:pt idx="18">
                  <c:v>19.88</c:v>
                </c:pt>
                <c:pt idx="19">
                  <c:v>5.78</c:v>
                </c:pt>
                <c:pt idx="20">
                  <c:v>6</c:v>
                </c:pt>
                <c:pt idx="21">
                  <c:v>25</c:v>
                </c:pt>
                <c:pt idx="22">
                  <c:v>17.7</c:v>
                </c:pt>
                <c:pt idx="23">
                  <c:v>17.2</c:v>
                </c:pt>
                <c:pt idx="24">
                  <c:v>16.100000000000001</c:v>
                </c:pt>
                <c:pt idx="25">
                  <c:v>15</c:v>
                </c:pt>
                <c:pt idx="26">
                  <c:v>9.58</c:v>
                </c:pt>
                <c:pt idx="27">
                  <c:v>5.75</c:v>
                </c:pt>
                <c:pt idx="28">
                  <c:v>8.6</c:v>
                </c:pt>
                <c:pt idx="29">
                  <c:v>11.4</c:v>
                </c:pt>
                <c:pt idx="30">
                  <c:v>5.0999999999999996</c:v>
                </c:pt>
                <c:pt idx="31">
                  <c:v>15</c:v>
                </c:pt>
                <c:pt idx="32">
                  <c:v>15.625</c:v>
                </c:pt>
                <c:pt idx="33">
                  <c:v>6.4</c:v>
                </c:pt>
                <c:pt idx="34">
                  <c:v>6.4</c:v>
                </c:pt>
                <c:pt idx="35">
                  <c:v>115</c:v>
                </c:pt>
                <c:pt idx="36">
                  <c:v>183</c:v>
                </c:pt>
                <c:pt idx="37">
                  <c:v>11.5</c:v>
                </c:pt>
                <c:pt idx="38">
                  <c:v>15.5</c:v>
                </c:pt>
                <c:pt idx="39">
                  <c:v>6.4</c:v>
                </c:pt>
                <c:pt idx="40">
                  <c:v>6.4</c:v>
                </c:pt>
                <c:pt idx="41">
                  <c:v>28.6</c:v>
                </c:pt>
                <c:pt idx="42">
                  <c:v>7</c:v>
                </c:pt>
                <c:pt idx="43">
                  <c:v>9.375</c:v>
                </c:pt>
                <c:pt idx="44">
                  <c:v>8</c:v>
                </c:pt>
                <c:pt idx="45">
                  <c:v>14.1</c:v>
                </c:pt>
                <c:pt idx="46">
                  <c:v>9.9</c:v>
                </c:pt>
                <c:pt idx="47">
                  <c:v>6.1</c:v>
                </c:pt>
                <c:pt idx="48">
                  <c:v>13</c:v>
                </c:pt>
                <c:pt idx="49">
                  <c:v>104</c:v>
                </c:pt>
                <c:pt idx="50" formatCode="General">
                  <c:v>6</c:v>
                </c:pt>
                <c:pt idx="51" formatCode="General">
                  <c:v>6</c:v>
                </c:pt>
                <c:pt idx="52" formatCode="General">
                  <c:v>6</c:v>
                </c:pt>
                <c:pt idx="53" formatCode="General">
                  <c:v>6</c:v>
                </c:pt>
                <c:pt idx="54" formatCode="General">
                  <c:v>6</c:v>
                </c:pt>
                <c:pt idx="55" formatCode="General">
                  <c:v>17</c:v>
                </c:pt>
                <c:pt idx="56" formatCode="General">
                  <c:v>14</c:v>
                </c:pt>
                <c:pt idx="57" formatCode="General">
                  <c:v>6</c:v>
                </c:pt>
                <c:pt idx="58" formatCode="General">
                  <c:v>6</c:v>
                </c:pt>
                <c:pt idx="59" formatCode="General">
                  <c:v>6</c:v>
                </c:pt>
                <c:pt idx="60" formatCode="General">
                  <c:v>23</c:v>
                </c:pt>
                <c:pt idx="61" formatCode="General">
                  <c:v>6.4</c:v>
                </c:pt>
                <c:pt idx="62" formatCode="General">
                  <c:v>6.5</c:v>
                </c:pt>
                <c:pt idx="63" formatCode="General">
                  <c:v>6.4</c:v>
                </c:pt>
                <c:pt idx="64" formatCode="General">
                  <c:v>6.3710000000000004</c:v>
                </c:pt>
                <c:pt idx="65" formatCode="General">
                  <c:v>92</c:v>
                </c:pt>
                <c:pt idx="66" formatCode="General">
                  <c:v>162.5</c:v>
                </c:pt>
                <c:pt idx="67" formatCode="General">
                  <c:v>9.9499999999999993</c:v>
                </c:pt>
                <c:pt idx="68" formatCode="General">
                  <c:v>6.4</c:v>
                </c:pt>
                <c:pt idx="69" formatCode="General">
                  <c:v>6</c:v>
                </c:pt>
                <c:pt idx="70" formatCode="General">
                  <c:v>685</c:v>
                </c:pt>
                <c:pt idx="71" formatCode="General">
                  <c:v>143</c:v>
                </c:pt>
              </c:numCache>
            </c:numRef>
          </c:bubbleSize>
          <c:bubble3D val="0"/>
          <c:extLst>
            <c:ext xmlns:c16="http://schemas.microsoft.com/office/drawing/2014/chart" uri="{C3380CC4-5D6E-409C-BE32-E72D297353CC}">
              <c16:uniqueId val="{00000005-9E5F-4E53-9299-E9A5335518B6}"/>
            </c:ext>
          </c:extLst>
        </c:ser>
        <c:dLbls>
          <c:showLegendKey val="0"/>
          <c:showVal val="0"/>
          <c:showCatName val="0"/>
          <c:showSerName val="0"/>
          <c:showPercent val="0"/>
          <c:showBubbleSize val="0"/>
        </c:dLbls>
        <c:bubbleScale val="30"/>
        <c:showNegBubbles val="0"/>
        <c:axId val="550049720"/>
        <c:axId val="549960952"/>
      </c:bubbleChart>
      <c:valAx>
        <c:axId val="550049720"/>
        <c:scaling>
          <c:orientation val="minMax"/>
          <c:min val="39300"/>
        </c:scaling>
        <c:delete val="0"/>
        <c:axPos val="b"/>
        <c:title>
          <c:tx>
            <c:rich>
              <a:bodyPr/>
              <a:lstStyle/>
              <a:p>
                <a:pPr>
                  <a:defRPr/>
                </a:pPr>
                <a:r>
                  <a:rPr lang="en-US"/>
                  <a:t>Placed in Service</a:t>
                </a:r>
              </a:p>
            </c:rich>
          </c:tx>
          <c:overlay val="0"/>
        </c:title>
        <c:numFmt formatCode="[$-409]mmm\-yy;@" sourceLinked="0"/>
        <c:majorTickMark val="out"/>
        <c:minorTickMark val="none"/>
        <c:tickLblPos val="nextTo"/>
        <c:spPr>
          <a:ln>
            <a:solidFill>
              <a:schemeClr val="tx1"/>
            </a:solidFill>
          </a:ln>
        </c:spPr>
        <c:txPr>
          <a:bodyPr rot="0" vert="horz"/>
          <a:lstStyle/>
          <a:p>
            <a:pPr>
              <a:defRPr/>
            </a:pPr>
            <a:endParaRPr lang="en-US"/>
          </a:p>
        </c:txPr>
        <c:crossAx val="549960952"/>
        <c:crosses val="autoZero"/>
        <c:crossBetween val="midCat"/>
      </c:valAx>
      <c:valAx>
        <c:axId val="549960952"/>
        <c:scaling>
          <c:orientation val="minMax"/>
        </c:scaling>
        <c:delete val="0"/>
        <c:axPos val="l"/>
        <c:majorGridlines>
          <c:spPr>
            <a:ln>
              <a:prstDash val="lgDash"/>
            </a:ln>
          </c:spPr>
        </c:majorGridlines>
        <c:title>
          <c:tx>
            <c:rich>
              <a:bodyPr/>
              <a:lstStyle/>
              <a:p>
                <a:pPr>
                  <a:defRPr/>
                </a:pPr>
                <a:r>
                  <a:rPr lang="en-US"/>
                  <a:t>Reported Price (per WDC)</a:t>
                </a:r>
              </a:p>
            </c:rich>
          </c:tx>
          <c:overlay val="0"/>
        </c:title>
        <c:numFmt formatCode="_(\$* #,##0_);_(\$* \(#,##0\);_(\$* &quot;-&quot;_);_(@_)" sourceLinked="0"/>
        <c:majorTickMark val="out"/>
        <c:minorTickMark val="none"/>
        <c:tickLblPos val="nextTo"/>
        <c:spPr>
          <a:ln>
            <a:solidFill>
              <a:schemeClr val="tx1"/>
            </a:solidFill>
          </a:ln>
        </c:spPr>
        <c:txPr>
          <a:bodyPr rot="0" vert="horz"/>
          <a:lstStyle/>
          <a:p>
            <a:pPr>
              <a:defRPr/>
            </a:pPr>
            <a:endParaRPr lang="en-US"/>
          </a:p>
        </c:txPr>
        <c:crossAx val="550049720"/>
        <c:crosses val="autoZero"/>
        <c:crossBetween val="midCat"/>
      </c:valAx>
    </c:plotArea>
    <c:legend>
      <c:legendPos val="r"/>
      <c:layout>
        <c:manualLayout>
          <c:xMode val="edge"/>
          <c:yMode val="edge"/>
          <c:x val="0.12778998743456499"/>
          <c:y val="0.50148550346769605"/>
          <c:w val="9.5767169728783894E-2"/>
          <c:h val="0.14002843394575701"/>
        </c:manualLayout>
      </c:layout>
      <c:overlay val="1"/>
      <c:spPr>
        <a:solidFill>
          <a:schemeClr val="bg1"/>
        </a:solidFill>
        <a:ln>
          <a:solidFill>
            <a:schemeClr val="tx2"/>
          </a:solidFill>
        </a:ln>
      </c:spPr>
    </c:legend>
    <c:plotVisOnly val="1"/>
    <c:dispBlanksAs val="gap"/>
    <c:showDLblsOverMax val="0"/>
  </c:chart>
  <c:txPr>
    <a:bodyPr/>
    <a:lstStyle/>
    <a:p>
      <a:pPr>
        <a:defRPr sz="1200">
          <a:solidFill>
            <a:srgbClr val="00000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1"/>
          <c:tx>
            <c:v>3TW Investment - 20% CAPEX Decline</c:v>
          </c:tx>
          <c:spPr>
            <a:solidFill>
              <a:srgbClr val="FF0000"/>
            </a:solidFill>
            <a:ln>
              <a:solidFill>
                <a:srgbClr val="FF0000"/>
              </a:solidFill>
            </a:ln>
          </c:spPr>
          <c:invertIfNegative val="0"/>
          <c:cat>
            <c:numRef>
              <c:f>'Values for Figure'!$A$5:$A$18</c:f>
              <c:numCache>
                <c:formatCode>General</c:formatCode>
                <c:ptCount val="1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numCache>
            </c:numRef>
          </c:cat>
          <c:val>
            <c:numRef>
              <c:f>'Values for Figure'!$C$5:$C$18</c:f>
              <c:numCache>
                <c:formatCode>0.0</c:formatCode>
                <c:ptCount val="14"/>
                <c:pt idx="0">
                  <c:v>7.43977000000001</c:v>
                </c:pt>
                <c:pt idx="1">
                  <c:v>8.4363005400000066</c:v>
                </c:pt>
                <c:pt idx="2">
                  <c:v>9.5641491073100084</c:v>
                </c:pt>
                <c:pt idx="3">
                  <c:v>10.84025185333509</c:v>
                </c:pt>
                <c:pt idx="4">
                  <c:v>12.28366546486397</c:v>
                </c:pt>
                <c:pt idx="5">
                  <c:v>13.91582140456668</c:v>
                </c:pt>
                <c:pt idx="6">
                  <c:v>15.760808581795249</c:v>
                </c:pt>
                <c:pt idx="7">
                  <c:v>17.845687242701182</c:v>
                </c:pt>
                <c:pt idx="8">
                  <c:v>20.200837062727501</c:v>
                </c:pt>
                <c:pt idx="9">
                  <c:v>22.860342613580769</c:v>
                </c:pt>
                <c:pt idx="10">
                  <c:v>25.862419554924319</c:v>
                </c:pt>
                <c:pt idx="11">
                  <c:v>29.2498850606217</c:v>
                </c:pt>
                <c:pt idx="12">
                  <c:v>33.070676120767637</c:v>
                </c:pt>
                <c:pt idx="13">
                  <c:v>37.378419451810288</c:v>
                </c:pt>
              </c:numCache>
            </c:numRef>
          </c:val>
          <c:extLst>
            <c:ext xmlns:c16="http://schemas.microsoft.com/office/drawing/2014/chart" uri="{C3380CC4-5D6E-409C-BE32-E72D297353CC}">
              <c16:uniqueId val="{00000000-2917-4A38-B5C8-700B3C856BEC}"/>
            </c:ext>
          </c:extLst>
        </c:ser>
        <c:ser>
          <c:idx val="3"/>
          <c:order val="3"/>
          <c:tx>
            <c:v>10 TW Investment - 20% CAPEX Decline</c:v>
          </c:tx>
          <c:spPr>
            <a:solidFill>
              <a:srgbClr val="0000FF"/>
            </a:solidFill>
            <a:ln>
              <a:solidFill>
                <a:srgbClr val="0000FF"/>
              </a:solidFill>
            </a:ln>
          </c:spPr>
          <c:invertIfNegative val="0"/>
          <c:cat>
            <c:numRef>
              <c:f>'Values for Figure'!$A$5:$A$18</c:f>
              <c:numCache>
                <c:formatCode>General</c:formatCode>
                <c:ptCount val="1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numCache>
            </c:numRef>
          </c:cat>
          <c:val>
            <c:numRef>
              <c:f>'Values for Figure'!$E$5:$E$18</c:f>
              <c:numCache>
                <c:formatCode>0.0</c:formatCode>
                <c:ptCount val="14"/>
                <c:pt idx="0">
                  <c:v>14.534649999999999</c:v>
                </c:pt>
                <c:pt idx="1">
                  <c:v>18.5434935</c:v>
                </c:pt>
                <c:pt idx="2">
                  <c:v>23.65267674874999</c:v>
                </c:pt>
                <c:pt idx="3">
                  <c:v>30.162530592424979</c:v>
                </c:pt>
                <c:pt idx="4">
                  <c:v>38.454824009808057</c:v>
                </c:pt>
                <c:pt idx="5">
                  <c:v>49.014676318641897</c:v>
                </c:pt>
                <c:pt idx="6">
                  <c:v>62.458310430233809</c:v>
                </c:pt>
                <c:pt idx="7">
                  <c:v>79.568186461035097</c:v>
                </c:pt>
                <c:pt idx="8">
                  <c:v>101.3374548848181</c:v>
                </c:pt>
                <c:pt idx="9">
                  <c:v>129.02617025186149</c:v>
                </c:pt>
                <c:pt idx="10">
                  <c:v>164.23233567410921</c:v>
                </c:pt>
                <c:pt idx="11">
                  <c:v>208.9816362293148</c:v>
                </c:pt>
                <c:pt idx="12">
                  <c:v>265.84070510005228</c:v>
                </c:pt>
                <c:pt idx="13">
                  <c:v>338.05999771166881</c:v>
                </c:pt>
              </c:numCache>
            </c:numRef>
          </c:val>
          <c:extLst>
            <c:ext xmlns:c16="http://schemas.microsoft.com/office/drawing/2014/chart" uri="{C3380CC4-5D6E-409C-BE32-E72D297353CC}">
              <c16:uniqueId val="{00000001-2917-4A38-B5C8-700B3C856BEC}"/>
            </c:ext>
          </c:extLst>
        </c:ser>
        <c:ser>
          <c:idx val="4"/>
          <c:order val="4"/>
          <c:tx>
            <c:v>10TW Investment - 70% CAPEX Decline</c:v>
          </c:tx>
          <c:spPr>
            <a:pattFill prst="pct60">
              <a:fgClr>
                <a:srgbClr val="0000FF"/>
              </a:fgClr>
              <a:bgClr>
                <a:prstClr val="white"/>
              </a:bgClr>
            </a:pattFill>
            <a:ln>
              <a:solidFill>
                <a:srgbClr val="0000FF"/>
              </a:solidFill>
            </a:ln>
          </c:spPr>
          <c:invertIfNegative val="0"/>
          <c:cat>
            <c:numRef>
              <c:f>'Values for Figure'!$A$5:$A$18</c:f>
              <c:numCache>
                <c:formatCode>General</c:formatCode>
                <c:ptCount val="1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numCache>
            </c:numRef>
          </c:cat>
          <c:val>
            <c:numRef>
              <c:f>'Values for Figure'!$G$5:$G$18</c:f>
              <c:numCache>
                <c:formatCode>0.0</c:formatCode>
                <c:ptCount val="14"/>
                <c:pt idx="0">
                  <c:v>14.012499999999999</c:v>
                </c:pt>
                <c:pt idx="1">
                  <c:v>17.191124999999989</c:v>
                </c:pt>
                <c:pt idx="2">
                  <c:v>21.02570093749998</c:v>
                </c:pt>
                <c:pt idx="3">
                  <c:v>25.626619024999979</c:v>
                </c:pt>
                <c:pt idx="4">
                  <c:v>31.112317160039041</c:v>
                </c:pt>
                <c:pt idx="5">
                  <c:v>37.604420674100503</c:v>
                </c:pt>
                <c:pt idx="6">
                  <c:v>45.21931586060586</c:v>
                </c:pt>
                <c:pt idx="7">
                  <c:v>54.054474497985737</c:v>
                </c:pt>
                <c:pt idx="8">
                  <c:v>64.167165768650605</c:v>
                </c:pt>
                <c:pt idx="9">
                  <c:v>75.542254245820502</c:v>
                </c:pt>
                <c:pt idx="10">
                  <c:v>88.044497323503705</c:v>
                </c:pt>
                <c:pt idx="11">
                  <c:v>101.3489991412776</c:v>
                </c:pt>
                <c:pt idx="12">
                  <c:v>114.8410846519602</c:v>
                </c:pt>
                <c:pt idx="13">
                  <c:v>127.4736039636758</c:v>
                </c:pt>
              </c:numCache>
            </c:numRef>
          </c:val>
          <c:extLst>
            <c:ext xmlns:c16="http://schemas.microsoft.com/office/drawing/2014/chart" uri="{C3380CC4-5D6E-409C-BE32-E72D297353CC}">
              <c16:uniqueId val="{00000002-2917-4A38-B5C8-700B3C856BEC}"/>
            </c:ext>
          </c:extLst>
        </c:ser>
        <c:dLbls>
          <c:showLegendKey val="0"/>
          <c:showVal val="0"/>
          <c:showCatName val="0"/>
          <c:showSerName val="0"/>
          <c:showPercent val="0"/>
          <c:showBubbleSize val="0"/>
        </c:dLbls>
        <c:gapWidth val="150"/>
        <c:axId val="893837224"/>
        <c:axId val="893843688"/>
      </c:barChart>
      <c:lineChart>
        <c:grouping val="standard"/>
        <c:varyColors val="0"/>
        <c:ser>
          <c:idx val="1"/>
          <c:order val="0"/>
          <c:tx>
            <c:v>3TW Capacity Additions</c:v>
          </c:tx>
          <c:spPr>
            <a:ln>
              <a:solidFill>
                <a:srgbClr val="FF0000"/>
              </a:solidFill>
            </a:ln>
          </c:spPr>
          <c:marker>
            <c:symbol val="none"/>
          </c:marker>
          <c:cat>
            <c:numRef>
              <c:f>'Values for Figure'!$A$5:$A$18</c:f>
              <c:numCache>
                <c:formatCode>General</c:formatCode>
                <c:ptCount val="1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numCache>
            </c:numRef>
          </c:cat>
          <c:val>
            <c:numRef>
              <c:f>'Values for Figure'!$B$5:$B$18</c:f>
              <c:numCache>
                <c:formatCode>0.0</c:formatCode>
                <c:ptCount val="14"/>
                <c:pt idx="0">
                  <c:v>57.55</c:v>
                </c:pt>
                <c:pt idx="1">
                  <c:v>66.240049999999997</c:v>
                </c:pt>
                <c:pt idx="2">
                  <c:v>76.242297550000004</c:v>
                </c:pt>
                <c:pt idx="3">
                  <c:v>87.754884480050023</c:v>
                </c:pt>
                <c:pt idx="4">
                  <c:v>101.0058720365376</c:v>
                </c:pt>
                <c:pt idx="5">
                  <c:v>116.2577587140548</c:v>
                </c:pt>
                <c:pt idx="6">
                  <c:v>133.81268027987699</c:v>
                </c:pt>
                <c:pt idx="7">
                  <c:v>154.0183950021385</c:v>
                </c:pt>
                <c:pt idx="8">
                  <c:v>177.2751726474614</c:v>
                </c:pt>
                <c:pt idx="9">
                  <c:v>204.04372371722809</c:v>
                </c:pt>
                <c:pt idx="10">
                  <c:v>234.8543259985295</c:v>
                </c:pt>
                <c:pt idx="11">
                  <c:v>270.31732922430751</c:v>
                </c:pt>
                <c:pt idx="12">
                  <c:v>311.13524593717801</c:v>
                </c:pt>
                <c:pt idx="13">
                  <c:v>358.11666807369181</c:v>
                </c:pt>
              </c:numCache>
            </c:numRef>
          </c:val>
          <c:smooth val="0"/>
          <c:extLst>
            <c:ext xmlns:c16="http://schemas.microsoft.com/office/drawing/2014/chart" uri="{C3380CC4-5D6E-409C-BE32-E72D297353CC}">
              <c16:uniqueId val="{00000003-2917-4A38-B5C8-700B3C856BEC}"/>
            </c:ext>
          </c:extLst>
        </c:ser>
        <c:ser>
          <c:idx val="2"/>
          <c:order val="2"/>
          <c:tx>
            <c:v>10TW Capacity Additions</c:v>
          </c:tx>
          <c:spPr>
            <a:ln>
              <a:solidFill>
                <a:srgbClr val="0000FF"/>
              </a:solidFill>
            </a:ln>
          </c:spPr>
          <c:marker>
            <c:symbol val="none"/>
          </c:marker>
          <c:cat>
            <c:numRef>
              <c:f>'Values for Figure'!$A$5:$A$18</c:f>
              <c:numCache>
                <c:formatCode>General</c:formatCode>
                <c:ptCount val="1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numCache>
            </c:numRef>
          </c:cat>
          <c:val>
            <c:numRef>
              <c:f>'Values for Figure'!$D$5:$D$18</c:f>
              <c:numCache>
                <c:formatCode>0.0</c:formatCode>
                <c:ptCount val="14"/>
                <c:pt idx="0">
                  <c:v>64.75</c:v>
                </c:pt>
                <c:pt idx="1">
                  <c:v>83.851249999999993</c:v>
                </c:pt>
                <c:pt idx="2">
                  <c:v>108.58736875</c:v>
                </c:pt>
                <c:pt idx="3">
                  <c:v>140.62064253125001</c:v>
                </c:pt>
                <c:pt idx="4">
                  <c:v>182.10373207796869</c:v>
                </c:pt>
                <c:pt idx="5">
                  <c:v>235.82433304096941</c:v>
                </c:pt>
                <c:pt idx="6">
                  <c:v>305.39251128805518</c:v>
                </c:pt>
                <c:pt idx="7">
                  <c:v>395.48330211803159</c:v>
                </c:pt>
                <c:pt idx="8">
                  <c:v>512.15087624285104</c:v>
                </c:pt>
                <c:pt idx="9">
                  <c:v>663.23538473449196</c:v>
                </c:pt>
                <c:pt idx="10">
                  <c:v>858.88982323116704</c:v>
                </c:pt>
                <c:pt idx="11">
                  <c:v>1112.262321084361</c:v>
                </c:pt>
                <c:pt idx="12">
                  <c:v>1440.379705804248</c:v>
                </c:pt>
                <c:pt idx="13">
                  <c:v>1865.291719016501</c:v>
                </c:pt>
              </c:numCache>
            </c:numRef>
          </c:val>
          <c:smooth val="0"/>
          <c:extLst>
            <c:ext xmlns:c16="http://schemas.microsoft.com/office/drawing/2014/chart" uri="{C3380CC4-5D6E-409C-BE32-E72D297353CC}">
              <c16:uniqueId val="{00000004-2917-4A38-B5C8-700B3C856BEC}"/>
            </c:ext>
          </c:extLst>
        </c:ser>
        <c:dLbls>
          <c:showLegendKey val="0"/>
          <c:showVal val="0"/>
          <c:showCatName val="0"/>
          <c:showSerName val="0"/>
          <c:showPercent val="0"/>
          <c:showBubbleSize val="0"/>
        </c:dLbls>
        <c:marker val="1"/>
        <c:smooth val="0"/>
        <c:axId val="893856968"/>
        <c:axId val="893850152"/>
      </c:lineChart>
      <c:catAx>
        <c:axId val="893856968"/>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893850152"/>
        <c:crosses val="autoZero"/>
        <c:auto val="1"/>
        <c:lblAlgn val="ctr"/>
        <c:lblOffset val="100"/>
        <c:noMultiLvlLbl val="0"/>
      </c:catAx>
      <c:valAx>
        <c:axId val="893850152"/>
        <c:scaling>
          <c:orientation val="minMax"/>
        </c:scaling>
        <c:delete val="0"/>
        <c:axPos val="l"/>
        <c:majorGridlines/>
        <c:title>
          <c:tx>
            <c:rich>
              <a:bodyPr rot="-5400000" vert="horz"/>
              <a:lstStyle/>
              <a:p>
                <a:pPr>
                  <a:defRPr sz="1600"/>
                </a:pPr>
                <a:r>
                  <a:rPr lang="en-US" sz="1600" dirty="0"/>
                  <a:t>Manufacturing Capacity (GW/Year)</a:t>
                </a:r>
              </a:p>
            </c:rich>
          </c:tx>
          <c:layout>
            <c:manualLayout>
              <c:xMode val="edge"/>
              <c:yMode val="edge"/>
              <c:x val="1.2456233667379499E-2"/>
              <c:y val="0.106416766222222"/>
            </c:manualLayout>
          </c:layout>
          <c:overlay val="0"/>
        </c:title>
        <c:numFmt formatCode="0.0" sourceLinked="1"/>
        <c:majorTickMark val="out"/>
        <c:minorTickMark val="none"/>
        <c:tickLblPos val="nextTo"/>
        <c:crossAx val="893856968"/>
        <c:crosses val="autoZero"/>
        <c:crossBetween val="between"/>
      </c:valAx>
      <c:valAx>
        <c:axId val="893843688"/>
        <c:scaling>
          <c:orientation val="minMax"/>
        </c:scaling>
        <c:delete val="0"/>
        <c:axPos val="r"/>
        <c:title>
          <c:tx>
            <c:rich>
              <a:bodyPr rot="-5400000" vert="horz"/>
              <a:lstStyle/>
              <a:p>
                <a:pPr>
                  <a:defRPr sz="1600"/>
                </a:pPr>
                <a:r>
                  <a:rPr lang="en-US" sz="1600"/>
                  <a:t>Manufacturing Investment ($B/Year)</a:t>
                </a:r>
              </a:p>
            </c:rich>
          </c:tx>
          <c:overlay val="0"/>
        </c:title>
        <c:numFmt formatCode="0.0" sourceLinked="1"/>
        <c:majorTickMark val="out"/>
        <c:minorTickMark val="none"/>
        <c:tickLblPos val="nextTo"/>
        <c:crossAx val="893837224"/>
        <c:crosses val="max"/>
        <c:crossBetween val="between"/>
      </c:valAx>
      <c:catAx>
        <c:axId val="893837224"/>
        <c:scaling>
          <c:orientation val="minMax"/>
        </c:scaling>
        <c:delete val="1"/>
        <c:axPos val="b"/>
        <c:numFmt formatCode="General" sourceLinked="1"/>
        <c:majorTickMark val="out"/>
        <c:minorTickMark val="none"/>
        <c:tickLblPos val="nextTo"/>
        <c:crossAx val="893843688"/>
        <c:crosses val="autoZero"/>
        <c:auto val="1"/>
        <c:lblAlgn val="ctr"/>
        <c:lblOffset val="100"/>
        <c:noMultiLvlLbl val="0"/>
      </c:catAx>
    </c:plotArea>
    <c:legend>
      <c:legendPos val="b"/>
      <c:overlay val="0"/>
    </c:legend>
    <c:plotVisOnly val="1"/>
    <c:dispBlanksAs val="gap"/>
    <c:showDLblsOverMax val="0"/>
  </c:chart>
  <c:txPr>
    <a:bodyPr/>
    <a:lstStyle/>
    <a:p>
      <a:pPr>
        <a:defRPr>
          <a:solidFill>
            <a:srgbClr val="000000"/>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PV Module Experience Curve</a:t>
            </a:r>
          </a:p>
        </c:rich>
      </c:tx>
      <c:layout>
        <c:manualLayout>
          <c:xMode val="edge"/>
          <c:yMode val="edge"/>
          <c:x val="0.31559208304166703"/>
          <c:y val="8.1592039800994998E-2"/>
        </c:manualLayout>
      </c:layout>
      <c:overlay val="0"/>
    </c:title>
    <c:autoTitleDeleted val="0"/>
    <c:plotArea>
      <c:layout>
        <c:manualLayout>
          <c:layoutTarget val="inner"/>
          <c:xMode val="edge"/>
          <c:yMode val="edge"/>
          <c:x val="0.142875992975734"/>
          <c:y val="0.14639526775570999"/>
          <c:w val="0.81482759149029205"/>
          <c:h val="0.72068335487914803"/>
        </c:manualLayout>
      </c:layout>
      <c:scatterChart>
        <c:scatterStyle val="lineMarker"/>
        <c:varyColors val="0"/>
        <c:ser>
          <c:idx val="0"/>
          <c:order val="0"/>
          <c:spPr>
            <a:ln w="28575">
              <a:noFill/>
            </a:ln>
          </c:spPr>
          <c:marker>
            <c:symbol val="diamond"/>
            <c:size val="5"/>
            <c:spPr>
              <a:solidFill>
                <a:schemeClr val="tx1"/>
              </a:solidFill>
            </c:spPr>
          </c:marker>
          <c:trendline>
            <c:spPr>
              <a:ln w="19050"/>
            </c:spPr>
            <c:trendlineType val="power"/>
            <c:forward val="8000000"/>
            <c:dispRSqr val="0"/>
            <c:dispEq val="0"/>
          </c:trendline>
          <c:xVal>
            <c:numRef>
              <c:f>('Module Price Data'!$C$7:$C$45,'Module Price Data'!$V$51)</c:f>
              <c:numCache>
                <c:formatCode>0.00</c:formatCode>
                <c:ptCount val="40"/>
                <c:pt idx="0">
                  <c:v>0.32</c:v>
                </c:pt>
                <c:pt idx="1">
                  <c:v>0.77</c:v>
                </c:pt>
                <c:pt idx="2">
                  <c:v>1.77</c:v>
                </c:pt>
                <c:pt idx="3" formatCode="0.0">
                  <c:v>3.2</c:v>
                </c:pt>
                <c:pt idx="4" formatCode="0.0">
                  <c:v>6.5</c:v>
                </c:pt>
                <c:pt idx="5" formatCode="0.0">
                  <c:v>11.8</c:v>
                </c:pt>
                <c:pt idx="6" formatCode="0.0">
                  <c:v>19.5</c:v>
                </c:pt>
                <c:pt idx="7" formatCode="0.0">
                  <c:v>34</c:v>
                </c:pt>
                <c:pt idx="8" formatCode="0.0">
                  <c:v>51.5</c:v>
                </c:pt>
                <c:pt idx="9" formatCode="0.0">
                  <c:v>70.900000000000006</c:v>
                </c:pt>
                <c:pt idx="10" formatCode="0.0">
                  <c:v>91.9</c:v>
                </c:pt>
                <c:pt idx="11" formatCode="0.0">
                  <c:v>116.8</c:v>
                </c:pt>
                <c:pt idx="12" formatCode="0.0">
                  <c:v>148.30000000000001</c:v>
                </c:pt>
                <c:pt idx="13" formatCode="0.0">
                  <c:v>186.2</c:v>
                </c:pt>
                <c:pt idx="14" formatCode="0.0">
                  <c:v>228.9</c:v>
                </c:pt>
                <c:pt idx="15" formatCode="0.0">
                  <c:v>277.10000000000002</c:v>
                </c:pt>
                <c:pt idx="16" formatCode="0.0">
                  <c:v>331.2</c:v>
                </c:pt>
                <c:pt idx="17" formatCode="0.0">
                  <c:v>386.9</c:v>
                </c:pt>
                <c:pt idx="18" formatCode="0.0">
                  <c:v>447.9</c:v>
                </c:pt>
                <c:pt idx="19" formatCode="0.0">
                  <c:v>519.40000000000009</c:v>
                </c:pt>
                <c:pt idx="20" formatCode="0.0">
                  <c:v>602.00000000000011</c:v>
                </c:pt>
                <c:pt idx="21" formatCode="0.0">
                  <c:v>716.10000000000014</c:v>
                </c:pt>
                <c:pt idx="22" formatCode="0.0">
                  <c:v>850.90000000000009</c:v>
                </c:pt>
                <c:pt idx="23" formatCode="#,##0">
                  <c:v>1026.4000000000001</c:v>
                </c:pt>
                <c:pt idx="24" formatCode="#,##0">
                  <c:v>1275.4000000000001</c:v>
                </c:pt>
                <c:pt idx="25" formatCode="#,##0">
                  <c:v>1627</c:v>
                </c:pt>
                <c:pt idx="26" formatCode="#,##0">
                  <c:v>2131.9</c:v>
                </c:pt>
                <c:pt idx="27" formatCode="#,##0">
                  <c:v>2807.2</c:v>
                </c:pt>
                <c:pt idx="28" formatCode="#,##0">
                  <c:v>3856.9</c:v>
                </c:pt>
                <c:pt idx="29" formatCode="#,##0">
                  <c:v>5264.6</c:v>
                </c:pt>
                <c:pt idx="30" formatCode="#,##0">
                  <c:v>7249.1</c:v>
                </c:pt>
                <c:pt idx="31" formatCode="#,##0">
                  <c:v>10322.1</c:v>
                </c:pt>
                <c:pt idx="32" formatCode="#,##0">
                  <c:v>15813.9</c:v>
                </c:pt>
                <c:pt idx="33" formatCode="#,##0">
                  <c:v>23727.200000000001</c:v>
                </c:pt>
                <c:pt idx="34" formatCode="#,##0">
                  <c:v>41129.5</c:v>
                </c:pt>
                <c:pt idx="35" formatCode="#,##0">
                  <c:v>64708.800000000003</c:v>
                </c:pt>
                <c:pt idx="36" formatCode="#,##0">
                  <c:v>90770.6</c:v>
                </c:pt>
                <c:pt idx="37" formatCode="#,##0">
                  <c:v>124781.9</c:v>
                </c:pt>
                <c:pt idx="38" formatCode="#,##0">
                  <c:v>164699.9</c:v>
                </c:pt>
                <c:pt idx="39" formatCode="#,##0">
                  <c:v>7766769.4049800504</c:v>
                </c:pt>
              </c:numCache>
            </c:numRef>
          </c:xVal>
          <c:yVal>
            <c:numRef>
              <c:f>'Module Price Data'!$O$7:$O$45</c:f>
              <c:numCache>
                <c:formatCode>"$"#,##0.00</c:formatCode>
                <c:ptCount val="39"/>
                <c:pt idx="0">
                  <c:v>77.105214762741667</c:v>
                </c:pt>
                <c:pt idx="1">
                  <c:v>54.010240264026393</c:v>
                </c:pt>
                <c:pt idx="2">
                  <c:v>38.49424171779097</c:v>
                </c:pt>
                <c:pt idx="3">
                  <c:v>33.399211019283747</c:v>
                </c:pt>
                <c:pt idx="4">
                  <c:v>25.66921359223301</c:v>
                </c:pt>
                <c:pt idx="5">
                  <c:v>19.190847084708469</c:v>
                </c:pt>
                <c:pt idx="6">
                  <c:v>19.319987564766841</c:v>
                </c:pt>
                <c:pt idx="7">
                  <c:v>18.171333333333319</c:v>
                </c:pt>
                <c:pt idx="8">
                  <c:v>14.69097208854668</c:v>
                </c:pt>
                <c:pt idx="9">
                  <c:v>13.33465130111524</c:v>
                </c:pt>
                <c:pt idx="10">
                  <c:v>12.494449635036499</c:v>
                </c:pt>
                <c:pt idx="11">
                  <c:v>10.36533802816902</c:v>
                </c:pt>
                <c:pt idx="12">
                  <c:v>10.23001521555368</c:v>
                </c:pt>
                <c:pt idx="13">
                  <c:v>10.1993935483871</c:v>
                </c:pt>
                <c:pt idx="14">
                  <c:v>10.26047742922724</c:v>
                </c:pt>
                <c:pt idx="15">
                  <c:v>9.4458913362701917</c:v>
                </c:pt>
                <c:pt idx="16">
                  <c:v>8.8590106913756212</c:v>
                </c:pt>
                <c:pt idx="17">
                  <c:v>7.8469979238754339</c:v>
                </c:pt>
                <c:pt idx="18">
                  <c:v>7.636374089068827</c:v>
                </c:pt>
                <c:pt idx="19">
                  <c:v>7.0109868766403327</c:v>
                </c:pt>
                <c:pt idx="20">
                  <c:v>5.7675742511152723</c:v>
                </c:pt>
                <c:pt idx="21">
                  <c:v>5.6789662305295856</c:v>
                </c:pt>
                <c:pt idx="22">
                  <c:v>4.7490723926380403</c:v>
                </c:pt>
                <c:pt idx="23">
                  <c:v>4.3192364945978401</c:v>
                </c:pt>
                <c:pt idx="24">
                  <c:v>3.4823112659698028</c:v>
                </c:pt>
                <c:pt idx="25">
                  <c:v>3.2628368153585541</c:v>
                </c:pt>
                <c:pt idx="26">
                  <c:v>3.3332629238465761</c:v>
                </c:pt>
                <c:pt idx="27">
                  <c:v>3.1404804347826092</c:v>
                </c:pt>
                <c:pt idx="28">
                  <c:v>3.3476040232927482</c:v>
                </c:pt>
                <c:pt idx="29">
                  <c:v>3.3830500768049152</c:v>
                </c:pt>
                <c:pt idx="30">
                  <c:v>3.6667154761904772</c:v>
                </c:pt>
                <c:pt idx="31">
                  <c:v>3.6808557841633629</c:v>
                </c:pt>
                <c:pt idx="32">
                  <c:v>3.291556550535756</c:v>
                </c:pt>
                <c:pt idx="33">
                  <c:v>2.2157580277527891</c:v>
                </c:pt>
                <c:pt idx="34">
                  <c:v>1.48</c:v>
                </c:pt>
                <c:pt idx="35">
                  <c:v>1.32807881247805</c:v>
                </c:pt>
                <c:pt idx="36">
                  <c:v>0.71230955512774696</c:v>
                </c:pt>
                <c:pt idx="37">
                  <c:v>0.75818867859733796</c:v>
                </c:pt>
                <c:pt idx="38">
                  <c:v>0.65397641254393102</c:v>
                </c:pt>
              </c:numCache>
            </c:numRef>
          </c:yVal>
          <c:smooth val="0"/>
          <c:extLst>
            <c:ext xmlns:c16="http://schemas.microsoft.com/office/drawing/2014/chart" uri="{C3380CC4-5D6E-409C-BE32-E72D297353CC}">
              <c16:uniqueId val="{00000001-9F33-4FCC-A65D-46C320351F53}"/>
            </c:ext>
          </c:extLst>
        </c:ser>
        <c:dLbls>
          <c:showLegendKey val="0"/>
          <c:showVal val="0"/>
          <c:showCatName val="0"/>
          <c:showSerName val="0"/>
          <c:showPercent val="0"/>
          <c:showBubbleSize val="0"/>
        </c:dLbls>
        <c:axId val="549572728"/>
        <c:axId val="550436536"/>
      </c:scatterChart>
      <c:valAx>
        <c:axId val="549572728"/>
        <c:scaling>
          <c:logBase val="10"/>
          <c:orientation val="minMax"/>
          <c:max val="1000000"/>
        </c:scaling>
        <c:delete val="0"/>
        <c:axPos val="b"/>
        <c:majorGridlines/>
        <c:title>
          <c:tx>
            <c:rich>
              <a:bodyPr/>
              <a:lstStyle/>
              <a:p>
                <a:pPr>
                  <a:defRPr/>
                </a:pPr>
                <a:r>
                  <a:rPr lang="en-US"/>
                  <a:t>Cumulative PV Module Shipments (MWp)</a:t>
                </a:r>
              </a:p>
            </c:rich>
          </c:tx>
          <c:overlay val="0"/>
        </c:title>
        <c:numFmt formatCode="#,##0_);\(#,##0\)" sourceLinked="0"/>
        <c:majorTickMark val="out"/>
        <c:minorTickMark val="none"/>
        <c:tickLblPos val="low"/>
        <c:crossAx val="550436536"/>
        <c:crosses val="autoZero"/>
        <c:crossBetween val="midCat"/>
      </c:valAx>
      <c:valAx>
        <c:axId val="550436536"/>
        <c:scaling>
          <c:logBase val="10"/>
          <c:orientation val="minMax"/>
        </c:scaling>
        <c:delete val="0"/>
        <c:axPos val="l"/>
        <c:majorGridlines/>
        <c:minorGridlines/>
        <c:title>
          <c:tx>
            <c:rich>
              <a:bodyPr rot="-5400000" vert="horz"/>
              <a:lstStyle/>
              <a:p>
                <a:pPr>
                  <a:defRPr/>
                </a:pPr>
                <a:r>
                  <a:rPr lang="en-US"/>
                  <a:t>Global  Average Power -Module Price (2010 $/Wp) </a:t>
                </a:r>
              </a:p>
            </c:rich>
          </c:tx>
          <c:overlay val="0"/>
        </c:title>
        <c:numFmt formatCode="&quot;$&quot;#,##0.0_);\(&quot;$&quot;#,##0.0\)" sourceLinked="0"/>
        <c:majorTickMark val="out"/>
        <c:minorTickMark val="none"/>
        <c:tickLblPos val="nextTo"/>
        <c:crossAx val="549572728"/>
        <c:crossesAt val="0.1"/>
        <c:crossBetween val="midCat"/>
      </c:valAx>
    </c:plotArea>
    <c:plotVisOnly val="1"/>
    <c:dispBlanksAs val="gap"/>
    <c:showDLblsOverMax val="0"/>
  </c:chart>
  <c:txPr>
    <a:bodyPr/>
    <a:lstStyle/>
    <a:p>
      <a:pPr>
        <a:defRPr>
          <a:solidFill>
            <a:srgbClr val="000000"/>
          </a:solidFill>
          <a:latin typeface="Gill Sans MT"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0.78322</cdr:x>
      <cdr:y>0.58278</cdr:y>
    </cdr:from>
    <cdr:to>
      <cdr:x>0.84619</cdr:x>
      <cdr:y>0.63074</cdr:y>
    </cdr:to>
    <cdr:sp macro="" textlink="">
      <cdr:nvSpPr>
        <cdr:cNvPr id="2" name="TextBox 1"/>
        <cdr:cNvSpPr txBox="1"/>
      </cdr:nvSpPr>
      <cdr:spPr>
        <a:xfrm xmlns:a="http://schemas.openxmlformats.org/drawingml/2006/main" rot="18909839">
          <a:off x="6784481" y="3654695"/>
          <a:ext cx="545463" cy="3007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2014</a:t>
          </a:r>
        </a:p>
      </cdr:txBody>
    </cdr:sp>
  </cdr:relSizeAnchor>
  <cdr:relSizeAnchor xmlns:cdr="http://schemas.openxmlformats.org/drawingml/2006/chartDrawing">
    <cdr:from>
      <cdr:x>0.12878</cdr:x>
      <cdr:y>0.08784</cdr:y>
    </cdr:from>
    <cdr:to>
      <cdr:x>0.18496</cdr:x>
      <cdr:y>0.13851</cdr:y>
    </cdr:to>
    <cdr:sp macro="" textlink="">
      <cdr:nvSpPr>
        <cdr:cNvPr id="3" name="TextBox 2"/>
        <cdr:cNvSpPr txBox="1"/>
      </cdr:nvSpPr>
      <cdr:spPr>
        <a:xfrm xmlns:a="http://schemas.openxmlformats.org/drawingml/2006/main">
          <a:off x="1419225" y="495299"/>
          <a:ext cx="61912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0.29596</cdr:x>
      <cdr:y>0.33825</cdr:y>
    </cdr:from>
    <cdr:to>
      <cdr:x>0.35438</cdr:x>
      <cdr:y>0.38729</cdr:y>
    </cdr:to>
    <cdr:sp macro="" textlink="">
      <cdr:nvSpPr>
        <cdr:cNvPr id="4" name="TextBox 3"/>
        <cdr:cNvSpPr txBox="1"/>
      </cdr:nvSpPr>
      <cdr:spPr>
        <a:xfrm xmlns:a="http://schemas.openxmlformats.org/drawingml/2006/main" rot="19014254">
          <a:off x="2563655" y="2121243"/>
          <a:ext cx="506050" cy="307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1981</a:t>
          </a:r>
        </a:p>
      </cdr:txBody>
    </cdr:sp>
  </cdr:relSizeAnchor>
  <cdr:relSizeAnchor xmlns:cdr="http://schemas.openxmlformats.org/drawingml/2006/chartDrawing">
    <cdr:from>
      <cdr:x>0.53068</cdr:x>
      <cdr:y>0.46453</cdr:y>
    </cdr:from>
    <cdr:to>
      <cdr:x>0.62576</cdr:x>
      <cdr:y>0.5152</cdr:y>
    </cdr:to>
    <cdr:sp macro="" textlink="">
      <cdr:nvSpPr>
        <cdr:cNvPr id="5" name="TextBox 4"/>
        <cdr:cNvSpPr txBox="1"/>
      </cdr:nvSpPr>
      <cdr:spPr>
        <a:xfrm xmlns:a="http://schemas.openxmlformats.org/drawingml/2006/main">
          <a:off x="5848350" y="2619374"/>
          <a:ext cx="10477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0.51685</cdr:x>
      <cdr:y>0.81926</cdr:y>
    </cdr:from>
    <cdr:to>
      <cdr:x>0.59983</cdr:x>
      <cdr:y>0.91723</cdr:y>
    </cdr:to>
    <cdr:sp macro="" textlink="">
      <cdr:nvSpPr>
        <cdr:cNvPr id="6" name="TextBox 5"/>
        <cdr:cNvSpPr txBox="1"/>
      </cdr:nvSpPr>
      <cdr:spPr>
        <a:xfrm xmlns:a="http://schemas.openxmlformats.org/drawingml/2006/main">
          <a:off x="5695950" y="4619624"/>
          <a:ext cx="914400" cy="5524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0.15113</cdr:x>
      <cdr:y>0.17824</cdr:y>
    </cdr:from>
    <cdr:to>
      <cdr:x>0.21427</cdr:x>
      <cdr:y>0.22723</cdr:y>
    </cdr:to>
    <cdr:sp macro="" textlink="">
      <cdr:nvSpPr>
        <cdr:cNvPr id="7" name="TextBox 6"/>
        <cdr:cNvSpPr txBox="1"/>
      </cdr:nvSpPr>
      <cdr:spPr>
        <a:xfrm xmlns:a="http://schemas.openxmlformats.org/drawingml/2006/main" rot="19680945">
          <a:off x="1308647" y="1120493"/>
          <a:ext cx="546735" cy="307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1976</a:t>
          </a:r>
        </a:p>
      </cdr:txBody>
    </cdr:sp>
  </cdr:relSizeAnchor>
  <cdr:relSizeAnchor xmlns:cdr="http://schemas.openxmlformats.org/drawingml/2006/chartDrawing">
    <cdr:from>
      <cdr:x>0.49873</cdr:x>
      <cdr:y>0.3217</cdr:y>
    </cdr:from>
    <cdr:to>
      <cdr:x>0.57826</cdr:x>
      <cdr:y>0.36841</cdr:y>
    </cdr:to>
    <cdr:sp macro="" textlink="">
      <cdr:nvSpPr>
        <cdr:cNvPr id="8" name="TextBox 7"/>
        <cdr:cNvSpPr txBox="1"/>
      </cdr:nvSpPr>
      <cdr:spPr>
        <a:xfrm xmlns:a="http://schemas.openxmlformats.org/drawingml/2006/main" rot="19176698">
          <a:off x="4320117" y="2017459"/>
          <a:ext cx="688911" cy="292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1991</a:t>
          </a:r>
        </a:p>
      </cdr:txBody>
    </cdr:sp>
  </cdr:relSizeAnchor>
  <cdr:relSizeAnchor xmlns:cdr="http://schemas.openxmlformats.org/drawingml/2006/chartDrawing">
    <cdr:from>
      <cdr:x>0.51133</cdr:x>
      <cdr:y>0.51777</cdr:y>
    </cdr:from>
    <cdr:to>
      <cdr:x>0.57184</cdr:x>
      <cdr:y>0.5668</cdr:y>
    </cdr:to>
    <cdr:sp macro="" textlink="">
      <cdr:nvSpPr>
        <cdr:cNvPr id="11" name="TextBox 1"/>
        <cdr:cNvSpPr txBox="1"/>
      </cdr:nvSpPr>
      <cdr:spPr>
        <a:xfrm xmlns:a="http://schemas.openxmlformats.org/drawingml/2006/main" rot="19176698">
          <a:off x="4429289" y="3247024"/>
          <a:ext cx="524154" cy="3074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a:t>2001</a:t>
          </a:r>
        </a:p>
      </cdr:txBody>
    </cdr:sp>
  </cdr:relSizeAnchor>
  <cdr:relSizeAnchor xmlns:cdr="http://schemas.openxmlformats.org/drawingml/2006/chartDrawing">
    <cdr:from>
      <cdr:x>0.69705</cdr:x>
      <cdr:y>0.48801</cdr:y>
    </cdr:from>
    <cdr:to>
      <cdr:x>0.75756</cdr:x>
      <cdr:y>0.53704</cdr:y>
    </cdr:to>
    <cdr:sp macro="" textlink="">
      <cdr:nvSpPr>
        <cdr:cNvPr id="10" name="TextBox 1"/>
        <cdr:cNvSpPr txBox="1"/>
      </cdr:nvSpPr>
      <cdr:spPr>
        <a:xfrm xmlns:a="http://schemas.openxmlformats.org/drawingml/2006/main" rot="19176698">
          <a:off x="6038027" y="3060396"/>
          <a:ext cx="524155" cy="307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a:t>2009</a:t>
          </a:r>
        </a:p>
      </cdr:txBody>
    </cdr:sp>
  </cdr:relSizeAnchor>
  <cdr:relSizeAnchor xmlns:cdr="http://schemas.openxmlformats.org/drawingml/2006/chartDrawing">
    <cdr:from>
      <cdr:x>0.11628</cdr:x>
      <cdr:y>0.63687</cdr:y>
    </cdr:from>
    <cdr:to>
      <cdr:x>0.22184</cdr:x>
      <cdr:y>0.78268</cdr:y>
    </cdr:to>
    <cdr:sp macro="" textlink="">
      <cdr:nvSpPr>
        <cdr:cNvPr id="9" name="TextBox 8"/>
        <cdr:cNvSpPr txBox="1"/>
      </cdr:nvSpPr>
      <cdr:spPr>
        <a:xfrm xmlns:a="http://schemas.openxmlformats.org/drawingml/2006/main">
          <a:off x="1007241" y="399393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0.78322</cdr:x>
      <cdr:y>0.58278</cdr:y>
    </cdr:from>
    <cdr:to>
      <cdr:x>0.84619</cdr:x>
      <cdr:y>0.63074</cdr:y>
    </cdr:to>
    <cdr:sp macro="" textlink="">
      <cdr:nvSpPr>
        <cdr:cNvPr id="2" name="TextBox 1"/>
        <cdr:cNvSpPr txBox="1"/>
      </cdr:nvSpPr>
      <cdr:spPr>
        <a:xfrm xmlns:a="http://schemas.openxmlformats.org/drawingml/2006/main" rot="18909839">
          <a:off x="6784481" y="3654695"/>
          <a:ext cx="545463" cy="3007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2014</a:t>
          </a:r>
        </a:p>
      </cdr:txBody>
    </cdr:sp>
  </cdr:relSizeAnchor>
  <cdr:relSizeAnchor xmlns:cdr="http://schemas.openxmlformats.org/drawingml/2006/chartDrawing">
    <cdr:from>
      <cdr:x>0.12878</cdr:x>
      <cdr:y>0.08784</cdr:y>
    </cdr:from>
    <cdr:to>
      <cdr:x>0.18496</cdr:x>
      <cdr:y>0.13851</cdr:y>
    </cdr:to>
    <cdr:sp macro="" textlink="">
      <cdr:nvSpPr>
        <cdr:cNvPr id="3" name="TextBox 2"/>
        <cdr:cNvSpPr txBox="1"/>
      </cdr:nvSpPr>
      <cdr:spPr>
        <a:xfrm xmlns:a="http://schemas.openxmlformats.org/drawingml/2006/main">
          <a:off x="1419225" y="495299"/>
          <a:ext cx="61912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0.29596</cdr:x>
      <cdr:y>0.33825</cdr:y>
    </cdr:from>
    <cdr:to>
      <cdr:x>0.35438</cdr:x>
      <cdr:y>0.38729</cdr:y>
    </cdr:to>
    <cdr:sp macro="" textlink="">
      <cdr:nvSpPr>
        <cdr:cNvPr id="4" name="TextBox 3"/>
        <cdr:cNvSpPr txBox="1"/>
      </cdr:nvSpPr>
      <cdr:spPr>
        <a:xfrm xmlns:a="http://schemas.openxmlformats.org/drawingml/2006/main" rot="19014254">
          <a:off x="2563655" y="2121243"/>
          <a:ext cx="506050" cy="307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1981</a:t>
          </a:r>
        </a:p>
      </cdr:txBody>
    </cdr:sp>
  </cdr:relSizeAnchor>
  <cdr:relSizeAnchor xmlns:cdr="http://schemas.openxmlformats.org/drawingml/2006/chartDrawing">
    <cdr:from>
      <cdr:x>0.53068</cdr:x>
      <cdr:y>0.46453</cdr:y>
    </cdr:from>
    <cdr:to>
      <cdr:x>0.62576</cdr:x>
      <cdr:y>0.5152</cdr:y>
    </cdr:to>
    <cdr:sp macro="" textlink="">
      <cdr:nvSpPr>
        <cdr:cNvPr id="5" name="TextBox 4"/>
        <cdr:cNvSpPr txBox="1"/>
      </cdr:nvSpPr>
      <cdr:spPr>
        <a:xfrm xmlns:a="http://schemas.openxmlformats.org/drawingml/2006/main">
          <a:off x="5848350" y="2619374"/>
          <a:ext cx="10477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0.51685</cdr:x>
      <cdr:y>0.81926</cdr:y>
    </cdr:from>
    <cdr:to>
      <cdr:x>0.59983</cdr:x>
      <cdr:y>0.91723</cdr:y>
    </cdr:to>
    <cdr:sp macro="" textlink="">
      <cdr:nvSpPr>
        <cdr:cNvPr id="6" name="TextBox 5"/>
        <cdr:cNvSpPr txBox="1"/>
      </cdr:nvSpPr>
      <cdr:spPr>
        <a:xfrm xmlns:a="http://schemas.openxmlformats.org/drawingml/2006/main">
          <a:off x="5695950" y="4619624"/>
          <a:ext cx="914400" cy="5524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0.15113</cdr:x>
      <cdr:y>0.17824</cdr:y>
    </cdr:from>
    <cdr:to>
      <cdr:x>0.21427</cdr:x>
      <cdr:y>0.22723</cdr:y>
    </cdr:to>
    <cdr:sp macro="" textlink="">
      <cdr:nvSpPr>
        <cdr:cNvPr id="7" name="TextBox 6"/>
        <cdr:cNvSpPr txBox="1"/>
      </cdr:nvSpPr>
      <cdr:spPr>
        <a:xfrm xmlns:a="http://schemas.openxmlformats.org/drawingml/2006/main" rot="19680945">
          <a:off x="1308647" y="1120493"/>
          <a:ext cx="546735" cy="307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1976</a:t>
          </a:r>
        </a:p>
      </cdr:txBody>
    </cdr:sp>
  </cdr:relSizeAnchor>
  <cdr:relSizeAnchor xmlns:cdr="http://schemas.openxmlformats.org/drawingml/2006/chartDrawing">
    <cdr:from>
      <cdr:x>0.49873</cdr:x>
      <cdr:y>0.3217</cdr:y>
    </cdr:from>
    <cdr:to>
      <cdr:x>0.57826</cdr:x>
      <cdr:y>0.36841</cdr:y>
    </cdr:to>
    <cdr:sp macro="" textlink="">
      <cdr:nvSpPr>
        <cdr:cNvPr id="8" name="TextBox 7"/>
        <cdr:cNvSpPr txBox="1"/>
      </cdr:nvSpPr>
      <cdr:spPr>
        <a:xfrm xmlns:a="http://schemas.openxmlformats.org/drawingml/2006/main" rot="19176698">
          <a:off x="4320117" y="2017459"/>
          <a:ext cx="688911" cy="292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t>1991</a:t>
          </a:r>
        </a:p>
      </cdr:txBody>
    </cdr:sp>
  </cdr:relSizeAnchor>
  <cdr:relSizeAnchor xmlns:cdr="http://schemas.openxmlformats.org/drawingml/2006/chartDrawing">
    <cdr:from>
      <cdr:x>0.51133</cdr:x>
      <cdr:y>0.51777</cdr:y>
    </cdr:from>
    <cdr:to>
      <cdr:x>0.57184</cdr:x>
      <cdr:y>0.5668</cdr:y>
    </cdr:to>
    <cdr:sp macro="" textlink="">
      <cdr:nvSpPr>
        <cdr:cNvPr id="11" name="TextBox 1"/>
        <cdr:cNvSpPr txBox="1"/>
      </cdr:nvSpPr>
      <cdr:spPr>
        <a:xfrm xmlns:a="http://schemas.openxmlformats.org/drawingml/2006/main" rot="19176698">
          <a:off x="4429289" y="3247024"/>
          <a:ext cx="524154" cy="3074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a:t>2001</a:t>
          </a:r>
        </a:p>
      </cdr:txBody>
    </cdr:sp>
  </cdr:relSizeAnchor>
  <cdr:relSizeAnchor xmlns:cdr="http://schemas.openxmlformats.org/drawingml/2006/chartDrawing">
    <cdr:from>
      <cdr:x>0.69705</cdr:x>
      <cdr:y>0.48801</cdr:y>
    </cdr:from>
    <cdr:to>
      <cdr:x>0.75756</cdr:x>
      <cdr:y>0.53704</cdr:y>
    </cdr:to>
    <cdr:sp macro="" textlink="">
      <cdr:nvSpPr>
        <cdr:cNvPr id="10" name="TextBox 1"/>
        <cdr:cNvSpPr txBox="1"/>
      </cdr:nvSpPr>
      <cdr:spPr>
        <a:xfrm xmlns:a="http://schemas.openxmlformats.org/drawingml/2006/main" rot="19176698">
          <a:off x="6038027" y="3060396"/>
          <a:ext cx="524155" cy="307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a:t>2009</a:t>
          </a:r>
        </a:p>
      </cdr:txBody>
    </cdr:sp>
  </cdr:relSizeAnchor>
  <cdr:relSizeAnchor xmlns:cdr="http://schemas.openxmlformats.org/drawingml/2006/chartDrawing">
    <cdr:from>
      <cdr:x>0.11628</cdr:x>
      <cdr:y>0.63687</cdr:y>
    </cdr:from>
    <cdr:to>
      <cdr:x>0.22184</cdr:x>
      <cdr:y>0.78268</cdr:y>
    </cdr:to>
    <cdr:sp macro="" textlink="">
      <cdr:nvSpPr>
        <cdr:cNvPr id="9" name="TextBox 8"/>
        <cdr:cNvSpPr txBox="1"/>
      </cdr:nvSpPr>
      <cdr:spPr>
        <a:xfrm xmlns:a="http://schemas.openxmlformats.org/drawingml/2006/main">
          <a:off x="1007241" y="399393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5239FF0-6E8C-41F8-86E4-3F23D5DEE157}" type="datetimeFigureOut">
              <a:rPr lang="en-US" smtClean="0"/>
              <a:t>4/24/2017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A27E977-A2EA-4256-8211-08F94A4E9F5C}" type="slidenum">
              <a:rPr lang="en-US" smtClean="0"/>
              <a:t>‹#›</a:t>
            </a:fld>
            <a:endParaRPr lang="en-US" dirty="0"/>
          </a:p>
        </p:txBody>
      </p:sp>
    </p:spTree>
    <p:extLst>
      <p:ext uri="{BB962C8B-B14F-4D97-AF65-F5344CB8AC3E}">
        <p14:creationId xmlns:p14="http://schemas.microsoft.com/office/powerpoint/2010/main" val="15291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1</a:t>
            </a:fld>
            <a:endParaRPr lang="en-US" dirty="0"/>
          </a:p>
        </p:txBody>
      </p:sp>
    </p:spTree>
    <p:extLst>
      <p:ext uri="{BB962C8B-B14F-4D97-AF65-F5344CB8AC3E}">
        <p14:creationId xmlns:p14="http://schemas.microsoft.com/office/powerpoint/2010/main" val="161659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7C8C2-4A33-4BDD-B5EE-C50A9870440C}" type="slidenum">
              <a:rPr lang="en-US" smtClean="0"/>
              <a:pPr/>
              <a:t>37</a:t>
            </a:fld>
            <a:endParaRPr lang="en-US" dirty="0"/>
          </a:p>
        </p:txBody>
      </p:sp>
    </p:spTree>
    <p:extLst>
      <p:ext uri="{BB962C8B-B14F-4D97-AF65-F5344CB8AC3E}">
        <p14:creationId xmlns:p14="http://schemas.microsoft.com/office/powerpoint/2010/main" val="191286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62</a:t>
            </a:fld>
            <a:endParaRPr lang="en-US"/>
          </a:p>
        </p:txBody>
      </p:sp>
    </p:spTree>
    <p:extLst>
      <p:ext uri="{BB962C8B-B14F-4D97-AF65-F5344CB8AC3E}">
        <p14:creationId xmlns:p14="http://schemas.microsoft.com/office/powerpoint/2010/main" val="112187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http://www.eia.gov/electricity/data/browser/</a:t>
            </a:r>
          </a:p>
        </p:txBody>
      </p:sp>
      <p:sp>
        <p:nvSpPr>
          <p:cNvPr id="4" name="Slide Number Placeholder 3"/>
          <p:cNvSpPr>
            <a:spLocks noGrp="1"/>
          </p:cNvSpPr>
          <p:nvPr>
            <p:ph type="sldNum" sz="quarter" idx="10"/>
          </p:nvPr>
        </p:nvSpPr>
        <p:spPr/>
        <p:txBody>
          <a:bodyPr/>
          <a:lstStyle/>
          <a:p>
            <a:fld id="{8E396492-FB81-4D1D-B1AD-D210376064A0}" type="slidenum">
              <a:rPr lang="en-US" smtClean="0"/>
              <a:t>63</a:t>
            </a:fld>
            <a:endParaRPr lang="en-US" dirty="0"/>
          </a:p>
        </p:txBody>
      </p:sp>
    </p:spTree>
    <p:extLst>
      <p:ext uri="{BB962C8B-B14F-4D97-AF65-F5344CB8AC3E}">
        <p14:creationId xmlns:p14="http://schemas.microsoft.com/office/powerpoint/2010/main" val="2081033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https://www.theguardian.com/environment/climate-consensus-97-per-cent/2016/oct/03/doe-charts-show-why-climate-doom-and-gloom-isnt-needed#img-3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96492-FB81-4D1D-B1AD-D21037606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25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https://www.theguardian.com/environment/climate-consensus-97-per-cent/2016/oct/03/doe-charts-show-why-climate-doom-and-gloom-isnt-needed#img-3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96492-FB81-4D1D-B1AD-D21037606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22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http://time.com/4616848/reindeer-arctic-climate-change-global-warming/</a:t>
            </a:r>
          </a:p>
        </p:txBody>
      </p:sp>
      <p:sp>
        <p:nvSpPr>
          <p:cNvPr id="4" name="Slide Number Placeholder 3"/>
          <p:cNvSpPr>
            <a:spLocks noGrp="1"/>
          </p:cNvSpPr>
          <p:nvPr>
            <p:ph type="sldNum" sz="quarter" idx="10"/>
          </p:nvPr>
        </p:nvSpPr>
        <p:spPr/>
        <p:txBody>
          <a:bodyPr/>
          <a:lstStyle/>
          <a:p>
            <a:fld id="{8E396492-FB81-4D1D-B1AD-D210376064A0}" type="slidenum">
              <a:rPr lang="en-US" smtClean="0"/>
              <a:t>66</a:t>
            </a:fld>
            <a:endParaRPr lang="en-US" dirty="0"/>
          </a:p>
        </p:txBody>
      </p:sp>
    </p:spTree>
    <p:extLst>
      <p:ext uri="{BB962C8B-B14F-4D97-AF65-F5344CB8AC3E}">
        <p14:creationId xmlns:p14="http://schemas.microsoft.com/office/powerpoint/2010/main" val="320533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http://www.nytimes.com/2016/11/03/business/energy-environment/renewable-energy-grows-in-an-unlikely-place-the-sunny-mideast.html?ref=energy-environment&amp;_r=0</a:t>
            </a:r>
            <a:endParaRPr lang="en-US" dirty="0"/>
          </a:p>
        </p:txBody>
      </p:sp>
      <p:sp>
        <p:nvSpPr>
          <p:cNvPr id="4" name="Slide Number Placeholder 3"/>
          <p:cNvSpPr>
            <a:spLocks noGrp="1"/>
          </p:cNvSpPr>
          <p:nvPr>
            <p:ph type="sldNum" sz="quarter" idx="10"/>
          </p:nvPr>
        </p:nvSpPr>
        <p:spPr/>
        <p:txBody>
          <a:bodyPr/>
          <a:lstStyle/>
          <a:p>
            <a:fld id="{8E396492-FB81-4D1D-B1AD-D210376064A0}" type="slidenum">
              <a:rPr lang="en-US" smtClean="0"/>
              <a:t>67</a:t>
            </a:fld>
            <a:endParaRPr lang="en-US" dirty="0"/>
          </a:p>
        </p:txBody>
      </p:sp>
    </p:spTree>
    <p:extLst>
      <p:ext uri="{BB962C8B-B14F-4D97-AF65-F5344CB8AC3E}">
        <p14:creationId xmlns:p14="http://schemas.microsoft.com/office/powerpoint/2010/main" val="20416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https://cleantechnica.com/2017/03/19/largest-solar-farm-alabama-now-online/?utm_content=buffer3968a&amp;utm_medium=social&amp;utm_source=twitter.com&amp;utm_campaign=buffer0</a:t>
            </a:r>
          </a:p>
          <a:p>
            <a:pPr marL="171450" indent="-171450">
              <a:buFont typeface="Arial"/>
              <a:buChar char="•"/>
            </a:pPr>
            <a:endParaRPr lang="en-US" dirty="0"/>
          </a:p>
          <a:p>
            <a:pPr marL="171450" indent="-171450">
              <a:buFont typeface="Arial"/>
              <a:buChar char="•"/>
            </a:pPr>
            <a:r>
              <a:rPr lang="en-US" dirty="0">
                <a:effectLst/>
              </a:rPr>
              <a:t>The River Bend solar farm was developed in cooperation with NextEra Energy Resources, which will operate the facility. It will supply electricity from the River Bend solar farm to the TVA for the next 20 years pursuant to the terms of a power purchase agreement. </a:t>
            </a:r>
            <a:r>
              <a:rPr lang="en-US">
                <a:effectLst/>
              </a:rPr>
              <a:t>The solar panels are mounted to a tracking system that allows them to follow the sun across the sky which maximizes the amount of electricity produced.</a:t>
            </a:r>
            <a:endParaRPr lang="en-US" dirty="0"/>
          </a:p>
        </p:txBody>
      </p:sp>
      <p:sp>
        <p:nvSpPr>
          <p:cNvPr id="4" name="Slide Number Placeholder 3"/>
          <p:cNvSpPr>
            <a:spLocks noGrp="1"/>
          </p:cNvSpPr>
          <p:nvPr>
            <p:ph type="sldNum" sz="quarter" idx="10"/>
          </p:nvPr>
        </p:nvSpPr>
        <p:spPr/>
        <p:txBody>
          <a:bodyPr/>
          <a:lstStyle/>
          <a:p>
            <a:fld id="{8E396492-FB81-4D1D-B1AD-D210376064A0}" type="slidenum">
              <a:rPr lang="en-US" smtClean="0"/>
              <a:t>68</a:t>
            </a:fld>
            <a:endParaRPr lang="en-US" dirty="0"/>
          </a:p>
        </p:txBody>
      </p:sp>
    </p:spTree>
    <p:extLst>
      <p:ext uri="{BB962C8B-B14F-4D97-AF65-F5344CB8AC3E}">
        <p14:creationId xmlns:p14="http://schemas.microsoft.com/office/powerpoint/2010/main" val="4097967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http://fortune.com/2016/01/12/solar-jobs-boom/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96492-FB81-4D1D-B1AD-D21037606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727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http://www.bloomberg.com/news/articles/2016-04-06/wind-and-solar-are-crushing-fossil-fuels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96492-FB81-4D1D-B1AD-D21037606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1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http://www.eia.gov/electricity/data/browser/</a:t>
            </a:r>
          </a:p>
        </p:txBody>
      </p:sp>
      <p:sp>
        <p:nvSpPr>
          <p:cNvPr id="4" name="Slide Number Placeholder 3"/>
          <p:cNvSpPr>
            <a:spLocks noGrp="1"/>
          </p:cNvSpPr>
          <p:nvPr>
            <p:ph type="sldNum" sz="quarter" idx="10"/>
          </p:nvPr>
        </p:nvSpPr>
        <p:spPr/>
        <p:txBody>
          <a:bodyPr/>
          <a:lstStyle/>
          <a:p>
            <a:fld id="{8E396492-FB81-4D1D-B1AD-D210376064A0}" type="slidenum">
              <a:rPr lang="en-US" smtClean="0"/>
              <a:t>7</a:t>
            </a:fld>
            <a:endParaRPr lang="en-US" dirty="0"/>
          </a:p>
        </p:txBody>
      </p:sp>
    </p:spTree>
    <p:extLst>
      <p:ext uri="{BB962C8B-B14F-4D97-AF65-F5344CB8AC3E}">
        <p14:creationId xmlns:p14="http://schemas.microsoft.com/office/powerpoint/2010/main" val="3647464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https://www.washingtonpost.com/news/energy-environment/wp/2016/10/26/were-adding-record-amounts-of-wind-and-solar-and-were-still-not-moving-fast-enough/?postshare=441477505263329&amp;tid=ss_tw&amp;utm_term=.dbd468bb01fe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96492-FB81-4D1D-B1AD-D21037606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46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72</a:t>
            </a:fld>
            <a:endParaRPr lang="en-US"/>
          </a:p>
        </p:txBody>
      </p:sp>
    </p:spTree>
    <p:extLst>
      <p:ext uri="{BB962C8B-B14F-4D97-AF65-F5344CB8AC3E}">
        <p14:creationId xmlns:p14="http://schemas.microsoft.com/office/powerpoint/2010/main" val="299293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20</a:t>
            </a:fld>
            <a:endParaRPr lang="en-US"/>
          </a:p>
        </p:txBody>
      </p:sp>
    </p:spTree>
    <p:extLst>
      <p:ext uri="{BB962C8B-B14F-4D97-AF65-F5344CB8AC3E}">
        <p14:creationId xmlns:p14="http://schemas.microsoft.com/office/powerpoint/2010/main" val="175188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http://www.vox.com/energy-and-environment/2017/4/13/15268604/american-energy-one-diagram</a:t>
            </a:r>
          </a:p>
        </p:txBody>
      </p:sp>
      <p:sp>
        <p:nvSpPr>
          <p:cNvPr id="4" name="Slide Number Placeholder 3"/>
          <p:cNvSpPr>
            <a:spLocks noGrp="1"/>
          </p:cNvSpPr>
          <p:nvPr>
            <p:ph type="sldNum" sz="quarter" idx="10"/>
          </p:nvPr>
        </p:nvSpPr>
        <p:spPr/>
        <p:txBody>
          <a:bodyPr/>
          <a:lstStyle/>
          <a:p>
            <a:fld id="{8E396492-FB81-4D1D-B1AD-D210376064A0}" type="slidenum">
              <a:rPr lang="en-US" smtClean="0"/>
              <a:t>25</a:t>
            </a:fld>
            <a:endParaRPr lang="en-US" dirty="0"/>
          </a:p>
        </p:txBody>
      </p:sp>
    </p:spTree>
    <p:extLst>
      <p:ext uri="{BB962C8B-B14F-4D97-AF65-F5344CB8AC3E}">
        <p14:creationId xmlns:p14="http://schemas.microsoft.com/office/powerpoint/2010/main" val="382277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B95D5-65A0-40BA-BEC8-374836A9FD8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9100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FB95D5-65A0-40BA-BEC8-374836A9FD88}" type="slidenum">
              <a:rPr lang="en-US" smtClean="0"/>
              <a:pPr/>
              <a:t>28</a:t>
            </a:fld>
            <a:endParaRPr lang="en-US"/>
          </a:p>
        </p:txBody>
      </p:sp>
    </p:spTree>
    <p:extLst>
      <p:ext uri="{BB962C8B-B14F-4D97-AF65-F5344CB8AC3E}">
        <p14:creationId xmlns:p14="http://schemas.microsoft.com/office/powerpoint/2010/main" val="326274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B95D5-65A0-40BA-BEC8-374836A9FD88}" type="slidenum">
              <a:rPr lang="en-US" smtClean="0"/>
              <a:pPr/>
              <a:t>29</a:t>
            </a:fld>
            <a:endParaRPr lang="en-US"/>
          </a:p>
        </p:txBody>
      </p:sp>
    </p:spTree>
    <p:extLst>
      <p:ext uri="{BB962C8B-B14F-4D97-AF65-F5344CB8AC3E}">
        <p14:creationId xmlns:p14="http://schemas.microsoft.com/office/powerpoint/2010/main" val="153422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rutiger LT Com 55 Roman" charset="0"/>
                <a:ea typeface="MS PGothic" charset="0"/>
                <a:cs typeface="MS PGothic" charset="0"/>
              </a:defRPr>
            </a:lvl1pPr>
            <a:lvl2pPr marL="757066" indent="-291179" eaLnBrk="0" hangingPunct="0">
              <a:defRPr sz="2400">
                <a:solidFill>
                  <a:schemeClr val="tx1"/>
                </a:solidFill>
                <a:latin typeface="Frutiger LT Com 55 Roman" charset="0"/>
                <a:ea typeface="MS PGothic" charset="0"/>
                <a:cs typeface="MS PGothic" charset="0"/>
              </a:defRPr>
            </a:lvl2pPr>
            <a:lvl3pPr marL="1164717" indent="-232943" eaLnBrk="0" hangingPunct="0">
              <a:defRPr sz="2400">
                <a:solidFill>
                  <a:schemeClr val="tx1"/>
                </a:solidFill>
                <a:latin typeface="Frutiger LT Com 55 Roman" charset="0"/>
                <a:ea typeface="MS PGothic" charset="0"/>
                <a:cs typeface="MS PGothic" charset="0"/>
              </a:defRPr>
            </a:lvl3pPr>
            <a:lvl4pPr marL="1630604" indent="-232943" eaLnBrk="0" hangingPunct="0">
              <a:defRPr sz="2400">
                <a:solidFill>
                  <a:schemeClr val="tx1"/>
                </a:solidFill>
                <a:latin typeface="Frutiger LT Com 55 Roman" charset="0"/>
                <a:ea typeface="MS PGothic" charset="0"/>
                <a:cs typeface="MS PGothic" charset="0"/>
              </a:defRPr>
            </a:lvl4pPr>
            <a:lvl5pPr marL="2096491" indent="-232943" eaLnBrk="0" hangingPunct="0">
              <a:defRPr sz="2400">
                <a:solidFill>
                  <a:schemeClr val="tx1"/>
                </a:solidFill>
                <a:latin typeface="Frutiger LT Com 55 Roman"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hangingPunct="1"/>
            <a:fld id="{3633D8C2-C894-E441-B76A-F74CED4D0F75}" type="slidenum">
              <a:rPr lang="en-US" sz="1200">
                <a:solidFill>
                  <a:srgbClr val="000000"/>
                </a:solidFill>
              </a:rPr>
              <a:pPr eaLnBrk="1" hangingPunct="1"/>
              <a:t>33</a:t>
            </a:fld>
            <a:endParaRPr lang="en-US" sz="1200">
              <a:solidFill>
                <a:srgbClr val="000000"/>
              </a:solidFill>
            </a:endParaRPr>
          </a:p>
        </p:txBody>
      </p:sp>
      <p:sp>
        <p:nvSpPr>
          <p:cNvPr id="11266"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5BF82BBC-8B34-EB4B-AAF1-003B6B98B037}" type="slidenum">
              <a:rPr lang="en-US" sz="1200">
                <a:solidFill>
                  <a:srgbClr val="000000"/>
                </a:solidFill>
              </a:rPr>
              <a:pPr algn="r" eaLnBrk="1" fontAlgn="base" hangingPunct="1">
                <a:spcBef>
                  <a:spcPct val="0"/>
                </a:spcBef>
                <a:spcAft>
                  <a:spcPct val="0"/>
                </a:spcAft>
              </a:pPr>
              <a:t>33</a:t>
            </a:fld>
            <a:endParaRPr lang="en-US" sz="1200">
              <a:solidFill>
                <a:srgbClr val="000000"/>
              </a:solidFill>
            </a:endParaRPr>
          </a:p>
        </p:txBody>
      </p:sp>
      <p:sp>
        <p:nvSpPr>
          <p:cNvPr id="11267"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C209ACBD-704C-4A46-9104-2FBB36C02FC8}" type="slidenum">
              <a:rPr lang="en-US" sz="1200">
                <a:solidFill>
                  <a:srgbClr val="000000"/>
                </a:solidFill>
                <a:ea typeface="ＭＳ Ｐゴシック" charset="0"/>
                <a:cs typeface="ＭＳ Ｐゴシック" charset="0"/>
              </a:rPr>
              <a:pPr algn="r" eaLnBrk="1" fontAlgn="base" hangingPunct="1">
                <a:spcBef>
                  <a:spcPct val="0"/>
                </a:spcBef>
                <a:spcAft>
                  <a:spcPct val="0"/>
                </a:spcAft>
              </a:pPr>
              <a:t>33</a:t>
            </a:fld>
            <a:endParaRPr lang="en-US" sz="1200">
              <a:solidFill>
                <a:srgbClr val="000000"/>
              </a:solidFill>
              <a:ea typeface="ＭＳ Ｐゴシック" charset="0"/>
              <a:cs typeface="ＭＳ Ｐゴシック" charset="0"/>
            </a:endParaRPr>
          </a:p>
        </p:txBody>
      </p:sp>
      <p:sp>
        <p:nvSpPr>
          <p:cNvPr id="11268"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E9C70376-3493-0C43-ADA4-476D18D01B9D}" type="slidenum">
              <a:rPr lang="en-US" sz="1200">
                <a:solidFill>
                  <a:srgbClr val="000000"/>
                </a:solidFill>
                <a:ea typeface="ＭＳ Ｐゴシック" charset="0"/>
                <a:cs typeface="ＭＳ Ｐゴシック" charset="0"/>
              </a:rPr>
              <a:pPr algn="r" eaLnBrk="1" fontAlgn="base" hangingPunct="1">
                <a:spcBef>
                  <a:spcPct val="0"/>
                </a:spcBef>
                <a:spcAft>
                  <a:spcPct val="0"/>
                </a:spcAft>
              </a:pPr>
              <a:t>33</a:t>
            </a:fld>
            <a:endParaRPr lang="en-US" sz="1200">
              <a:solidFill>
                <a:srgbClr val="000000"/>
              </a:solidFill>
              <a:ea typeface="ＭＳ Ｐゴシック" charset="0"/>
              <a:cs typeface="ＭＳ Ｐゴシック" charset="0"/>
            </a:endParaRPr>
          </a:p>
        </p:txBody>
      </p:sp>
      <p:sp>
        <p:nvSpPr>
          <p:cNvPr id="112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7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Frutiger LT Com 55 Roman" charset="0"/>
            </a:endParaRPr>
          </a:p>
        </p:txBody>
      </p:sp>
    </p:spTree>
    <p:extLst>
      <p:ext uri="{BB962C8B-B14F-4D97-AF65-F5344CB8AC3E}">
        <p14:creationId xmlns:p14="http://schemas.microsoft.com/office/powerpoint/2010/main" val="386541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rutiger LT Com 55 Roman" charset="0"/>
                <a:ea typeface="MS PGothic" charset="0"/>
                <a:cs typeface="MS PGothic" charset="0"/>
              </a:defRPr>
            </a:lvl1pPr>
            <a:lvl2pPr marL="757066" indent="-291179" eaLnBrk="0" hangingPunct="0">
              <a:defRPr sz="2400">
                <a:solidFill>
                  <a:schemeClr val="tx1"/>
                </a:solidFill>
                <a:latin typeface="Frutiger LT Com 55 Roman" charset="0"/>
                <a:ea typeface="MS PGothic" charset="0"/>
                <a:cs typeface="MS PGothic" charset="0"/>
              </a:defRPr>
            </a:lvl2pPr>
            <a:lvl3pPr marL="1164717" indent="-232943" eaLnBrk="0" hangingPunct="0">
              <a:defRPr sz="2400">
                <a:solidFill>
                  <a:schemeClr val="tx1"/>
                </a:solidFill>
                <a:latin typeface="Frutiger LT Com 55 Roman" charset="0"/>
                <a:ea typeface="MS PGothic" charset="0"/>
                <a:cs typeface="MS PGothic" charset="0"/>
              </a:defRPr>
            </a:lvl3pPr>
            <a:lvl4pPr marL="1630604" indent="-232943" eaLnBrk="0" hangingPunct="0">
              <a:defRPr sz="2400">
                <a:solidFill>
                  <a:schemeClr val="tx1"/>
                </a:solidFill>
                <a:latin typeface="Frutiger LT Com 55 Roman" charset="0"/>
                <a:ea typeface="MS PGothic" charset="0"/>
                <a:cs typeface="MS PGothic" charset="0"/>
              </a:defRPr>
            </a:lvl4pPr>
            <a:lvl5pPr marL="2096491" indent="-232943" eaLnBrk="0" hangingPunct="0">
              <a:defRPr sz="2400">
                <a:solidFill>
                  <a:schemeClr val="tx1"/>
                </a:solidFill>
                <a:latin typeface="Frutiger LT Com 55 Roman" charset="0"/>
                <a:ea typeface="MS PGothic" charset="0"/>
                <a:cs typeface="MS PGothic" charset="0"/>
              </a:defRPr>
            </a:lvl5pPr>
            <a:lvl6pPr marL="2562377"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3028264"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94151"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960038" indent="-232943"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hangingPunct="1"/>
            <a:fld id="{7633ABCD-E291-C947-AF51-407FD219DB53}" type="slidenum">
              <a:rPr lang="en-US" sz="1200">
                <a:solidFill>
                  <a:srgbClr val="000000"/>
                </a:solidFill>
              </a:rPr>
              <a:pPr eaLnBrk="1" hangingPunct="1"/>
              <a:t>34</a:t>
            </a:fld>
            <a:endParaRPr lang="en-US" sz="1200">
              <a:solidFill>
                <a:srgbClr val="000000"/>
              </a:solidFill>
            </a:endParaRPr>
          </a:p>
        </p:txBody>
      </p:sp>
      <p:sp>
        <p:nvSpPr>
          <p:cNvPr id="13314"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82DADA14-BF4A-2B44-9C92-51807C2C380A}" type="slidenum">
              <a:rPr lang="en-US" sz="1200">
                <a:solidFill>
                  <a:srgbClr val="000000"/>
                </a:solidFill>
              </a:rPr>
              <a:pPr algn="r" eaLnBrk="1" fontAlgn="base" hangingPunct="1">
                <a:spcBef>
                  <a:spcPct val="0"/>
                </a:spcBef>
                <a:spcAft>
                  <a:spcPct val="0"/>
                </a:spcAft>
              </a:pPr>
              <a:t>34</a:t>
            </a:fld>
            <a:endParaRPr lang="en-US" sz="1200">
              <a:solidFill>
                <a:srgbClr val="000000"/>
              </a:solidFill>
            </a:endParaRPr>
          </a:p>
        </p:txBody>
      </p:sp>
      <p:sp>
        <p:nvSpPr>
          <p:cNvPr id="13315"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3F11C56D-2E41-A64D-9A47-54E519D7270C}" type="slidenum">
              <a:rPr lang="en-US" sz="1200">
                <a:solidFill>
                  <a:srgbClr val="000000"/>
                </a:solidFill>
                <a:ea typeface="ＭＳ Ｐゴシック" charset="0"/>
                <a:cs typeface="ＭＳ Ｐゴシック" charset="0"/>
              </a:rPr>
              <a:pPr algn="r" eaLnBrk="1" fontAlgn="base" hangingPunct="1">
                <a:spcBef>
                  <a:spcPct val="0"/>
                </a:spcBef>
                <a:spcAft>
                  <a:spcPct val="0"/>
                </a:spcAft>
              </a:pPr>
              <a:t>34</a:t>
            </a:fld>
            <a:endParaRPr lang="en-US" sz="1200">
              <a:solidFill>
                <a:srgbClr val="000000"/>
              </a:solidFill>
              <a:ea typeface="ＭＳ Ｐゴシック" charset="0"/>
              <a:cs typeface="ＭＳ Ｐゴシック" charset="0"/>
            </a:endParaRPr>
          </a:p>
        </p:txBody>
      </p:sp>
      <p:sp>
        <p:nvSpPr>
          <p:cNvPr id="13316" name="Rectangle 7"/>
          <p:cNvSpPr txBox="1">
            <a:spLocks noGrp="1" noChangeArrowheads="1"/>
          </p:cNvSpPr>
          <p:nvPr/>
        </p:nvSpPr>
        <p:spPr bwMode="auto">
          <a:xfrm>
            <a:off x="3970160" y="8829648"/>
            <a:ext cx="3038604" cy="46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17" tIns="46659" rIns="93317" bIns="46659" anchor="b"/>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r" eaLnBrk="1" fontAlgn="base" hangingPunct="1">
              <a:spcBef>
                <a:spcPct val="0"/>
              </a:spcBef>
              <a:spcAft>
                <a:spcPct val="0"/>
              </a:spcAft>
            </a:pPr>
            <a:fld id="{FC77A904-BE7C-8A49-B660-635AABACCD57}" type="slidenum">
              <a:rPr lang="en-US" sz="1200">
                <a:solidFill>
                  <a:srgbClr val="000000"/>
                </a:solidFill>
                <a:ea typeface="ＭＳ Ｐゴシック" charset="0"/>
                <a:cs typeface="ＭＳ Ｐゴシック" charset="0"/>
              </a:rPr>
              <a:pPr algn="r" eaLnBrk="1" fontAlgn="base" hangingPunct="1">
                <a:spcBef>
                  <a:spcPct val="0"/>
                </a:spcBef>
                <a:spcAft>
                  <a:spcPct val="0"/>
                </a:spcAft>
              </a:pPr>
              <a:t>34</a:t>
            </a:fld>
            <a:endParaRPr lang="en-US" sz="1200">
              <a:solidFill>
                <a:srgbClr val="000000"/>
              </a:solidFill>
              <a:ea typeface="ＭＳ Ｐゴシック" charset="0"/>
              <a:cs typeface="ＭＳ Ｐゴシック" charset="0"/>
            </a:endParaRPr>
          </a:p>
        </p:txBody>
      </p:sp>
      <p:sp>
        <p:nvSpPr>
          <p:cNvPr id="1331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Frutiger LT Com 55 Roman" charset="0"/>
            </a:endParaRPr>
          </a:p>
        </p:txBody>
      </p:sp>
    </p:spTree>
    <p:extLst>
      <p:ext uri="{BB962C8B-B14F-4D97-AF65-F5344CB8AC3E}">
        <p14:creationId xmlns:p14="http://schemas.microsoft.com/office/powerpoint/2010/main" val="292964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96679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5927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295100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A85E14E-EC61-304F-BA81-965D5A96D7F6}" type="slidenum">
              <a:rPr lang="en-US" smtClean="0">
                <a:solidFill>
                  <a:srgbClr val="FFFFFF"/>
                </a:solidFill>
              </a:rPr>
              <a:pPr/>
              <a:t>‹#›</a:t>
            </a:fld>
            <a:endParaRPr lang="en-US" dirty="0">
              <a:solidFill>
                <a:srgbClr val="FFFFFF"/>
              </a:solidFill>
            </a:endParaRPr>
          </a:p>
        </p:txBody>
      </p:sp>
      <p:sp>
        <p:nvSpPr>
          <p:cNvPr id="4" name="TextBox 3"/>
          <p:cNvSpPr txBox="1"/>
          <p:nvPr userDrawn="1"/>
        </p:nvSpPr>
        <p:spPr bwMode="white">
          <a:xfrm>
            <a:off x="0" y="6704013"/>
            <a:ext cx="9144000" cy="153987"/>
          </a:xfrm>
          <a:prstGeom prst="rect">
            <a:avLst/>
          </a:prstGeom>
          <a:solidFill>
            <a:schemeClr val="tx2"/>
          </a:solidFill>
          <a:ln>
            <a:solidFill>
              <a:schemeClr val="tx2"/>
            </a:solidFill>
          </a:ln>
        </p:spPr>
        <p:txBody>
          <a:bodyPr t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000" dirty="0">
                <a:solidFill>
                  <a:srgbClr val="B2D6E9"/>
                </a:solidFill>
              </a:rPr>
              <a:t>                                                                                                                                                                                                  </a:t>
            </a:r>
            <a:r>
              <a:rPr lang="en-US" sz="1000" i="1" dirty="0">
                <a:solidFill>
                  <a:srgbClr val="FFFFFF"/>
                </a:solidFill>
                <a:latin typeface="Calibri" charset="0"/>
              </a:rPr>
              <a:t>Innovation for Our Energy Future</a:t>
            </a:r>
            <a:endParaRPr lang="en-US" sz="1800" i="1" dirty="0">
              <a:solidFill>
                <a:srgbClr val="FFFFFF"/>
              </a:solidFill>
              <a:latin typeface="Calibri" charset="0"/>
            </a:endParaRPr>
          </a:p>
        </p:txBody>
      </p:sp>
      <p:sp>
        <p:nvSpPr>
          <p:cNvPr id="5" name="TextBox 4"/>
          <p:cNvSpPr txBox="1"/>
          <p:nvPr userDrawn="1"/>
        </p:nvSpPr>
        <p:spPr>
          <a:xfrm>
            <a:off x="-19120" y="6675155"/>
            <a:ext cx="2531462" cy="215444"/>
          </a:xfrm>
          <a:prstGeom prst="rect">
            <a:avLst/>
          </a:prstGeom>
          <a:noFill/>
        </p:spPr>
        <p:txBody>
          <a:bodyPr wrap="none" rtlCol="0">
            <a:spAutoFit/>
          </a:bodyPr>
          <a:lstStyle/>
          <a:p>
            <a:pPr fontAlgn="base">
              <a:spcBef>
                <a:spcPct val="0"/>
              </a:spcBef>
              <a:spcAft>
                <a:spcPct val="0"/>
              </a:spcAft>
            </a:pPr>
            <a:r>
              <a:rPr lang="en-US" sz="800" dirty="0">
                <a:solidFill>
                  <a:srgbClr val="FFFFFF"/>
                </a:solidFill>
                <a:latin typeface="Helvetica Neue"/>
                <a:ea typeface="ＭＳ Ｐゴシック" charset="-128"/>
                <a:cs typeface="Helvetica Neue"/>
              </a:rPr>
              <a:t>NATIONAL RENEWABLE ENERGY LABORATORY</a:t>
            </a:r>
            <a:endParaRPr lang="en-US" sz="1400" dirty="0">
              <a:solidFill>
                <a:srgbClr val="FFFFFF"/>
              </a:solidFill>
              <a:latin typeface="Helvetica Neue"/>
              <a:ea typeface="ＭＳ Ｐゴシック" charset="-128"/>
              <a:cs typeface="Helvetica Neue"/>
            </a:endParaRPr>
          </a:p>
        </p:txBody>
      </p:sp>
    </p:spTree>
    <p:extLst>
      <p:ext uri="{BB962C8B-B14F-4D97-AF65-F5344CB8AC3E}">
        <p14:creationId xmlns:p14="http://schemas.microsoft.com/office/powerpoint/2010/main" val="1699950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Rectangle 2"/>
          <p:cNvSpPr>
            <a:spLocks noGrp="1" noChangeArrowheads="1"/>
          </p:cNvSpPr>
          <p:nvPr>
            <p:ph type="ctrTitle" hasCustomPrompt="1"/>
          </p:nvPr>
        </p:nvSpPr>
        <p:spPr>
          <a:xfrm>
            <a:off x="466725" y="476823"/>
            <a:ext cx="8208000" cy="1007908"/>
          </a:xfrm>
        </p:spPr>
        <p:txBody>
          <a:bodyPr/>
          <a:lstStyle>
            <a:lvl1pPr marL="0" indent="0">
              <a:defRPr sz="3200" cap="all" baseline="0"/>
            </a:lvl1pPr>
          </a:lstStyle>
          <a:p>
            <a:pPr lvl="0"/>
            <a:r>
              <a:rPr lang="en-US" noProof="0" dirty="0"/>
              <a:t>AGENDA</a:t>
            </a:r>
          </a:p>
        </p:txBody>
      </p:sp>
      <p:sp>
        <p:nvSpPr>
          <p:cNvPr id="4" name="Line 12"/>
          <p:cNvSpPr>
            <a:spLocks noChangeShapeType="1"/>
          </p:cNvSpPr>
          <p:nvPr userDrawn="1"/>
        </p:nvSpPr>
        <p:spPr bwMode="auto">
          <a:xfrm flipV="1">
            <a:off x="466725" y="406800"/>
            <a:ext cx="8208000" cy="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40000"/>
              </a:spcAft>
              <a:buFont typeface="Wingdings" pitchFamily="2" charset="2"/>
              <a:buNone/>
            </a:pPr>
            <a:endParaRPr lang="de-DE" dirty="0">
              <a:solidFill>
                <a:srgbClr val="000000"/>
              </a:solidFill>
              <a:latin typeface="Frutiger LT Com 55 Roman" pitchFamily="34" charset="0"/>
              <a:ea typeface="ＭＳ Ｐゴシック" pitchFamily="34" charset="-128"/>
            </a:endParaRPr>
          </a:p>
        </p:txBody>
      </p:sp>
      <p:sp>
        <p:nvSpPr>
          <p:cNvPr id="5" name="Line 8"/>
          <p:cNvSpPr>
            <a:spLocks noChangeShapeType="1"/>
          </p:cNvSpPr>
          <p:nvPr userDrawn="1"/>
        </p:nvSpPr>
        <p:spPr bwMode="auto">
          <a:xfrm>
            <a:off x="468000" y="1558800"/>
            <a:ext cx="820800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40000"/>
              </a:spcAft>
              <a:buFont typeface="Wingdings" pitchFamily="2" charset="2"/>
              <a:buNone/>
            </a:pPr>
            <a:endParaRPr lang="de-DE" dirty="0">
              <a:solidFill>
                <a:srgbClr val="000000"/>
              </a:solidFill>
              <a:latin typeface="Frutiger LT Com 55 Roman" pitchFamily="34" charset="0"/>
              <a:ea typeface="ＭＳ Ｐゴシック" pitchFamily="34" charset="-128"/>
            </a:endParaRPr>
          </a:p>
        </p:txBody>
      </p:sp>
      <p:sp>
        <p:nvSpPr>
          <p:cNvPr id="6" name="Textplatzhalter 2"/>
          <p:cNvSpPr>
            <a:spLocks noGrp="1"/>
          </p:cNvSpPr>
          <p:nvPr>
            <p:ph type="body" sz="quarter" idx="10" hasCustomPrompt="1"/>
          </p:nvPr>
        </p:nvSpPr>
        <p:spPr>
          <a:xfrm>
            <a:off x="466725" y="1773238"/>
            <a:ext cx="8209275" cy="4248150"/>
          </a:xfrm>
        </p:spPr>
        <p:txBody>
          <a:bodyPr/>
          <a:lstStyle>
            <a:lvl1pPr marL="360000" indent="-360000">
              <a:buFont typeface="Wingdings" pitchFamily="2" charset="2"/>
              <a:buChar char="n"/>
              <a:defRPr baseline="0"/>
            </a:lvl1pPr>
            <a:lvl2pPr marL="720000" indent="-360000">
              <a:buFont typeface="Wingdings" pitchFamily="2" charset="2"/>
              <a:buChar char="n"/>
              <a:defRPr baseline="0"/>
            </a:lvl2pPr>
            <a:lvl3pPr marL="1080000">
              <a:defRPr baseline="0"/>
            </a:lvl3pPr>
            <a:lvl4pPr marL="1440000">
              <a:defRPr baseline="0"/>
            </a:lvl4pPr>
            <a:lvl5pPr marL="1800000" indent="-360000">
              <a:defRPr baseline="0"/>
            </a:lvl5pPr>
          </a:lstStyle>
          <a:p>
            <a:pPr lvl="0"/>
            <a:r>
              <a:rPr lang="en-US" noProof="0" dirty="0"/>
              <a:t>Click to insert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610174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35731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284081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41538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77610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19948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50107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45804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4/24/2017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27405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accent1">
                <a:lumMod val="60000"/>
                <a:lumOff val="40000"/>
              </a:schemeClr>
            </a:gs>
            <a:gs pos="56000">
              <a:schemeClr val="accent1">
                <a:tint val="44500"/>
                <a:satMod val="160000"/>
                <a:lumMod val="10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F73FD-C1F6-4E2E-935B-DCB61C307E2C}" type="datetimeFigureOut">
              <a:rPr lang="en-US" smtClean="0"/>
              <a:t>4/24/2017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3F61C-FF46-4224-BD9B-6BDCE82D5E6B}" type="slidenum">
              <a:rPr lang="en-US" smtClean="0"/>
              <a:t>‹#›</a:t>
            </a:fld>
            <a:endParaRPr lang="en-US" dirty="0"/>
          </a:p>
        </p:txBody>
      </p:sp>
    </p:spTree>
    <p:extLst>
      <p:ext uri="{BB962C8B-B14F-4D97-AF65-F5344CB8AC3E}">
        <p14:creationId xmlns:p14="http://schemas.microsoft.com/office/powerpoint/2010/main" val="4821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Fjbx5Xq_ULc&amp;t=10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Fjbx5Xq_ULc&amp;t=10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reatchange.org/ov-cherfuka,WEAP.htm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www.economywatch.com/economy-business-and-finance-news/how-energy-consumption-employment-and-recessions-are-interlinked.26-09.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tqe.quaker.org/2007/TQE155-EN-WorldEnergy-1.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utenergypoll.com/"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climatecommunication.yale.ed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www.worldfuturefund.org/wffmaster/Charts-HTML/Energy/wff-energy.htm" TargetMode="Externa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worldfuturefund.org/wffmaster/Charts-HTML/Energy/wff-energy.htm" TargetMode="External"/><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hyperlink" Target="https://en.wikipedia.org/wiki/Energy_policy_of_the_United_States" TargetMode="Externa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res-energy.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mailto:PEBelanger@glassdesignresources.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intechopen.com/books/climate-change-research-and-technology-for-adaptation-and-mitigation/energy-technology-learning-key-to-transform-into-a-low-carbon-society"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hinkprogress.org/does-nuclear-power-have-a-negative-learning-curve-b389ef2de998" TargetMode="External"/><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needtoknow.nas.edu/energy/energy-use/home-work/"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zYKrXVgmqW4" TargetMode="External"/><Relationship Id="rId2" Type="http://schemas.openxmlformats.org/officeDocument/2006/relationships/hyperlink" Target="https://www.youtube.com/watch?v=7CDPHxcnq4c" TargetMode="External"/><Relationship Id="rId1" Type="http://schemas.openxmlformats.org/officeDocument/2006/relationships/slideLayout" Target="../slideLayouts/slideLayout2.xml"/><Relationship Id="rId5" Type="http://schemas.openxmlformats.org/officeDocument/2006/relationships/hyperlink" Target="https://www.youtube.com/channel/UCr81EUb2qVJVfmmlJMxEHVw/videos" TargetMode="External"/><Relationship Id="rId4" Type="http://schemas.openxmlformats.org/officeDocument/2006/relationships/hyperlink" Target="http://thesolutionsproject.org/infographi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eia.gov/totalenergy/" TargetMode="External"/><Relationship Id="rId2" Type="http://schemas.openxmlformats.org/officeDocument/2006/relationships/hyperlink" Target="https://www.eia.gov/" TargetMode="External"/><Relationship Id="rId1" Type="http://schemas.openxmlformats.org/officeDocument/2006/relationships/slideLayout" Target="../slideLayouts/slideLayout2.xml"/><Relationship Id="rId6" Type="http://schemas.openxmlformats.org/officeDocument/2006/relationships/hyperlink" Target="https://www.eia.gov/environment/" TargetMode="External"/><Relationship Id="rId5" Type="http://schemas.openxmlformats.org/officeDocument/2006/relationships/hyperlink" Target="https://www.eia.gov/tools/faqs/" TargetMode="External"/><Relationship Id="rId4" Type="http://schemas.openxmlformats.org/officeDocument/2006/relationships/hyperlink" Target="https://www.eia.gov/energyexplained/"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i.kinja-img.com/gawker-media/image/upload/t_original/ihsllhptnnm4vb7wuvgq.jpg" TargetMode="External"/><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14692" cy="5292969"/>
          </a:xfrm>
        </p:spPr>
        <p:txBody>
          <a:bodyPr>
            <a:normAutofit/>
          </a:bodyPr>
          <a:lstStyle/>
          <a:p>
            <a:r>
              <a:rPr lang="en-US" sz="3600" b="1" dirty="0"/>
              <a:t>Mitigating &amp; Adapting to Climate change: Extreme Weather Events, </a:t>
            </a:r>
            <a:br>
              <a:rPr lang="en-US" sz="3600" b="1" dirty="0"/>
            </a:br>
            <a:r>
              <a:rPr lang="en-US" sz="3600" b="1" dirty="0"/>
              <a:t>a Worldwide Energy Revolution</a:t>
            </a:r>
            <a:br>
              <a:rPr lang="en-US" sz="3600" b="1" dirty="0"/>
            </a:br>
            <a:r>
              <a:rPr lang="en-US" sz="3600" b="1" dirty="0"/>
              <a:t>and Geoengineering options</a:t>
            </a:r>
            <a:br>
              <a:rPr lang="en-US" sz="3600" b="1" dirty="0"/>
            </a:br>
            <a:br>
              <a:rPr lang="en-US" sz="3600" b="1" dirty="0"/>
            </a:br>
            <a:r>
              <a:rPr lang="en-US" sz="2400" b="1" dirty="0"/>
              <a:t>Week 5: April 24th, 2017</a:t>
            </a:r>
            <a:br>
              <a:rPr lang="en-US" sz="2400" b="1" dirty="0"/>
            </a:br>
            <a:r>
              <a:rPr lang="en-US" sz="2400" b="1" dirty="0"/>
              <a:t>Wind and Solar</a:t>
            </a:r>
            <a:br>
              <a:rPr lang="en-US" sz="2800" dirty="0"/>
            </a:br>
            <a:r>
              <a:rPr lang="en-US" sz="2800" b="1" dirty="0"/>
              <a:t>Paul Belanger, Ph.D.</a:t>
            </a:r>
            <a:endParaRPr lang="en-US" sz="2800" dirty="0"/>
          </a:p>
        </p:txBody>
      </p:sp>
    </p:spTree>
    <p:extLst>
      <p:ext uri="{BB962C8B-B14F-4D97-AF65-F5344CB8AC3E}">
        <p14:creationId xmlns:p14="http://schemas.microsoft.com/office/powerpoint/2010/main" val="42307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dirty="0"/>
              <a:t>To Do that (i.e. non-Carbon Energy),</a:t>
            </a:r>
            <a:br>
              <a:rPr lang="en-US" dirty="0"/>
            </a:br>
            <a:r>
              <a:rPr lang="en-US" dirty="0"/>
              <a:t>in addition</a:t>
            </a:r>
            <a:br>
              <a:rPr lang="en-US" dirty="0"/>
            </a:br>
            <a:r>
              <a:rPr lang="en-US" dirty="0"/>
              <a:t>to efficiency improvements:</a:t>
            </a:r>
          </a:p>
        </p:txBody>
      </p:sp>
      <p:sp>
        <p:nvSpPr>
          <p:cNvPr id="3" name="Content Placeholder 2"/>
          <p:cNvSpPr>
            <a:spLocks noGrp="1"/>
          </p:cNvSpPr>
          <p:nvPr>
            <p:ph idx="1"/>
          </p:nvPr>
        </p:nvSpPr>
        <p:spPr>
          <a:xfrm>
            <a:off x="304800" y="3048000"/>
            <a:ext cx="8229600" cy="2590800"/>
          </a:xfrm>
        </p:spPr>
        <p:txBody>
          <a:bodyPr>
            <a:noAutofit/>
          </a:bodyPr>
          <a:lstStyle/>
          <a:p>
            <a:pPr marL="0" indent="0" algn="ctr">
              <a:buNone/>
            </a:pPr>
            <a:r>
              <a:rPr lang="en-US" sz="3600" b="1" dirty="0"/>
              <a:t>Might need to subsidize nuclear</a:t>
            </a:r>
          </a:p>
          <a:p>
            <a:pPr marL="0" indent="0" algn="ctr">
              <a:buNone/>
            </a:pPr>
            <a:r>
              <a:rPr lang="en-US" sz="3600" b="1" dirty="0"/>
              <a:t>Storage: battery, thermal, other</a:t>
            </a:r>
          </a:p>
          <a:p>
            <a:pPr marL="0" indent="0" algn="ctr">
              <a:buNone/>
            </a:pPr>
            <a:r>
              <a:rPr lang="en-US" sz="3600" b="1" dirty="0"/>
              <a:t>Grid conversion / infrastructure</a:t>
            </a:r>
            <a:endParaRPr lang="en-US" sz="3600" dirty="0"/>
          </a:p>
        </p:txBody>
      </p:sp>
    </p:spTree>
    <p:extLst>
      <p:ext uri="{BB962C8B-B14F-4D97-AF65-F5344CB8AC3E}">
        <p14:creationId xmlns:p14="http://schemas.microsoft.com/office/powerpoint/2010/main" val="1697403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Decisions</a:t>
            </a:r>
          </a:p>
        </p:txBody>
      </p:sp>
      <p:sp>
        <p:nvSpPr>
          <p:cNvPr id="3" name="Content Placeholder 2"/>
          <p:cNvSpPr>
            <a:spLocks noGrp="1"/>
          </p:cNvSpPr>
          <p:nvPr>
            <p:ph idx="1"/>
          </p:nvPr>
        </p:nvSpPr>
        <p:spPr/>
        <p:txBody>
          <a:bodyPr/>
          <a:lstStyle/>
          <a:p>
            <a:r>
              <a:rPr lang="en-US" dirty="0"/>
              <a:t>David Grinspoon:</a:t>
            </a:r>
          </a:p>
          <a:p>
            <a:pPr marL="0" indent="0">
              <a:buNone/>
            </a:pPr>
            <a:r>
              <a:rPr lang="en-US" dirty="0"/>
              <a:t>“The decisions we make today will have an impact not only on this 21</a:t>
            </a:r>
            <a:r>
              <a:rPr lang="en-US" baseline="30000" dirty="0"/>
              <a:t>st</a:t>
            </a:r>
            <a:r>
              <a:rPr lang="en-US" dirty="0"/>
              <a:t> century but on the 22</a:t>
            </a:r>
            <a:r>
              <a:rPr lang="en-US" baseline="30000" dirty="0"/>
              <a:t>nd</a:t>
            </a:r>
            <a:r>
              <a:rPr lang="en-US" dirty="0"/>
              <a:t> and 23</a:t>
            </a:r>
            <a:r>
              <a:rPr lang="en-US" baseline="30000" dirty="0"/>
              <a:t>rd</a:t>
            </a:r>
            <a:r>
              <a:rPr lang="en-US" dirty="0"/>
              <a:t> centuries and beyond”</a:t>
            </a:r>
          </a:p>
        </p:txBody>
      </p:sp>
    </p:spTree>
    <p:extLst>
      <p:ext uri="{BB962C8B-B14F-4D97-AF65-F5344CB8AC3E}">
        <p14:creationId xmlns:p14="http://schemas.microsoft.com/office/powerpoint/2010/main" val="417109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447800"/>
          </a:xfrm>
        </p:spPr>
        <p:txBody>
          <a:bodyPr>
            <a:normAutofit fontScale="90000"/>
          </a:bodyPr>
          <a:lstStyle/>
          <a:p>
            <a:r>
              <a:rPr lang="en-US" dirty="0"/>
              <a:t>HISTORICAL</a:t>
            </a:r>
            <a:br>
              <a:rPr lang="en-US" dirty="0"/>
            </a:br>
            <a:r>
              <a:rPr lang="en-US" dirty="0"/>
              <a:t>Renewables to Coal-Petroleum-</a:t>
            </a:r>
            <a:br>
              <a:rPr lang="en-US" dirty="0"/>
            </a:br>
            <a:r>
              <a:rPr lang="en-US" dirty="0"/>
              <a:t>Natural Gas-Nuclear</a:t>
            </a:r>
          </a:p>
        </p:txBody>
      </p:sp>
      <p:pic>
        <p:nvPicPr>
          <p:cNvPr id="4" name="Picture 3"/>
          <p:cNvPicPr>
            <a:picLocks noChangeAspect="1"/>
          </p:cNvPicPr>
          <p:nvPr/>
        </p:nvPicPr>
        <p:blipFill>
          <a:blip r:embed="rId2"/>
          <a:stretch>
            <a:fillRect/>
          </a:stretch>
        </p:blipFill>
        <p:spPr>
          <a:xfrm>
            <a:off x="152400" y="1934855"/>
            <a:ext cx="5638800" cy="4615367"/>
          </a:xfrm>
          <a:prstGeom prst="rect">
            <a:avLst/>
          </a:prstGeom>
        </p:spPr>
      </p:pic>
      <p:sp>
        <p:nvSpPr>
          <p:cNvPr id="7" name="Rectangle 6"/>
          <p:cNvSpPr/>
          <p:nvPr/>
        </p:nvSpPr>
        <p:spPr>
          <a:xfrm>
            <a:off x="4419600" y="6550223"/>
            <a:ext cx="4572000" cy="307777"/>
          </a:xfrm>
          <a:prstGeom prst="rect">
            <a:avLst/>
          </a:prstGeom>
        </p:spPr>
        <p:txBody>
          <a:bodyPr wrap="square">
            <a:spAutoFit/>
          </a:bodyPr>
          <a:lstStyle/>
          <a:p>
            <a:r>
              <a:rPr lang="en-US" sz="1400" dirty="0">
                <a:hlinkClick r:id="rId3"/>
              </a:rPr>
              <a:t>https://www.youtube.com/watch?v=Fjbx5Xq_ULc&amp;t=10s</a:t>
            </a:r>
            <a:r>
              <a:rPr lang="en-US" sz="1400" dirty="0"/>
              <a:t> </a:t>
            </a:r>
          </a:p>
        </p:txBody>
      </p:sp>
    </p:spTree>
    <p:extLst>
      <p:ext uri="{BB962C8B-B14F-4D97-AF65-F5344CB8AC3E}">
        <p14:creationId xmlns:p14="http://schemas.microsoft.com/office/powerpoint/2010/main" val="3458843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046" y="2590800"/>
            <a:ext cx="9097908" cy="3873460"/>
          </a:xfrm>
          <a:prstGeom prst="rect">
            <a:avLst/>
          </a:prstGeom>
        </p:spPr>
      </p:pic>
      <p:sp>
        <p:nvSpPr>
          <p:cNvPr id="6" name="Title 1"/>
          <p:cNvSpPr>
            <a:spLocks noGrp="1"/>
          </p:cNvSpPr>
          <p:nvPr>
            <p:ph type="title"/>
          </p:nvPr>
        </p:nvSpPr>
        <p:spPr>
          <a:xfrm>
            <a:off x="0" y="152400"/>
            <a:ext cx="9144000" cy="2100303"/>
          </a:xfrm>
        </p:spPr>
        <p:txBody>
          <a:bodyPr>
            <a:normAutofit fontScale="90000"/>
          </a:bodyPr>
          <a:lstStyle/>
          <a:p>
            <a:r>
              <a:rPr lang="en-US" dirty="0"/>
              <a:t>PROJECTIONS:</a:t>
            </a:r>
            <a:br>
              <a:rPr lang="en-US" dirty="0"/>
            </a:br>
            <a:r>
              <a:rPr lang="en-US" dirty="0"/>
              <a:t>Renewables to Coal-Petroleum-Natural Gas-Nuclear --</a:t>
            </a:r>
            <a:br>
              <a:rPr lang="en-US" dirty="0"/>
            </a:br>
            <a:r>
              <a:rPr lang="en-US" dirty="0"/>
              <a:t>Back to Renewables</a:t>
            </a:r>
          </a:p>
        </p:txBody>
      </p:sp>
      <p:sp>
        <p:nvSpPr>
          <p:cNvPr id="8" name="Rectangle 7"/>
          <p:cNvSpPr/>
          <p:nvPr/>
        </p:nvSpPr>
        <p:spPr>
          <a:xfrm>
            <a:off x="4419600" y="6550223"/>
            <a:ext cx="4572000" cy="307777"/>
          </a:xfrm>
          <a:prstGeom prst="rect">
            <a:avLst/>
          </a:prstGeom>
        </p:spPr>
        <p:txBody>
          <a:bodyPr wrap="square">
            <a:spAutoFit/>
          </a:bodyPr>
          <a:lstStyle/>
          <a:p>
            <a:r>
              <a:rPr lang="en-US" sz="1400" dirty="0">
                <a:hlinkClick r:id="rId3"/>
              </a:rPr>
              <a:t>https://www.youtube.com/watch?v=Fjbx5Xq_ULc&amp;t=10s</a:t>
            </a:r>
            <a:r>
              <a:rPr lang="en-US" sz="1400" dirty="0"/>
              <a:t> </a:t>
            </a:r>
          </a:p>
        </p:txBody>
      </p:sp>
    </p:spTree>
    <p:extLst>
      <p:ext uri="{BB962C8B-B14F-4D97-AF65-F5344CB8AC3E}">
        <p14:creationId xmlns:p14="http://schemas.microsoft.com/office/powerpoint/2010/main" val="253124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VERY few figures that I could find beyond 2050</a:t>
            </a:r>
          </a:p>
        </p:txBody>
      </p:sp>
      <p:sp>
        <p:nvSpPr>
          <p:cNvPr id="3" name="Content Placeholder 2"/>
          <p:cNvSpPr>
            <a:spLocks noGrp="1"/>
          </p:cNvSpPr>
          <p:nvPr>
            <p:ph idx="1"/>
          </p:nvPr>
        </p:nvSpPr>
        <p:spPr/>
        <p:txBody>
          <a:bodyPr/>
          <a:lstStyle/>
          <a:p>
            <a:endParaRPr lang="en-US" dirty="0"/>
          </a:p>
        </p:txBody>
      </p:sp>
      <p:pic>
        <p:nvPicPr>
          <p:cNvPr id="8194" name="Picture 2" descr="Image result for energy projections to 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22612"/>
            <a:ext cx="5838825" cy="44781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6975" y="5818386"/>
            <a:ext cx="5305425" cy="307777"/>
          </a:xfrm>
          <a:prstGeom prst="rect">
            <a:avLst/>
          </a:prstGeom>
        </p:spPr>
        <p:txBody>
          <a:bodyPr wrap="square">
            <a:spAutoFit/>
          </a:bodyPr>
          <a:lstStyle/>
          <a:p>
            <a:r>
              <a:rPr lang="en-US" sz="1400" dirty="0">
                <a:hlinkClick r:id="rId3"/>
              </a:rPr>
              <a:t>http://www.greatchange.org/ov-cherfuka,WEAP.html</a:t>
            </a:r>
            <a:r>
              <a:rPr lang="en-US" sz="1400" dirty="0"/>
              <a:t> </a:t>
            </a:r>
          </a:p>
        </p:txBody>
      </p:sp>
      <p:sp>
        <p:nvSpPr>
          <p:cNvPr id="6" name="Rectangle 5"/>
          <p:cNvSpPr/>
          <p:nvPr/>
        </p:nvSpPr>
        <p:spPr>
          <a:xfrm>
            <a:off x="1676400" y="6234073"/>
            <a:ext cx="6400800" cy="523220"/>
          </a:xfrm>
          <a:prstGeom prst="rect">
            <a:avLst/>
          </a:prstGeom>
        </p:spPr>
        <p:txBody>
          <a:bodyPr wrap="square">
            <a:spAutoFit/>
          </a:bodyPr>
          <a:lstStyle/>
          <a:p>
            <a:r>
              <a:rPr lang="en-US" sz="1400" dirty="0">
                <a:hlinkClick r:id="rId4"/>
              </a:rPr>
              <a:t>http://www.economywatch.com/economy-business-and-finance-news/how-energy-consumption-employment-and-recessions-are-interlinked.26-09.html</a:t>
            </a:r>
            <a:r>
              <a:rPr lang="en-US" sz="1400" dirty="0"/>
              <a:t> </a:t>
            </a:r>
          </a:p>
        </p:txBody>
      </p:sp>
      <p:sp>
        <p:nvSpPr>
          <p:cNvPr id="8" name="Title 1"/>
          <p:cNvSpPr txBox="1">
            <a:spLocks/>
          </p:cNvSpPr>
          <p:nvPr/>
        </p:nvSpPr>
        <p:spPr>
          <a:xfrm>
            <a:off x="557212" y="328593"/>
            <a:ext cx="8229600" cy="1143000"/>
          </a:xfrm>
          <a:prstGeom prst="rect">
            <a:avLst/>
          </a:prstGeom>
          <a:solidFill>
            <a:schemeClr val="tx2">
              <a:lumMod val="60000"/>
              <a:lumOff val="4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AND the figures for renewables are </a:t>
            </a:r>
          </a:p>
          <a:p>
            <a:r>
              <a:rPr lang="en-US" dirty="0"/>
              <a:t>LAUGHABLE!</a:t>
            </a:r>
          </a:p>
        </p:txBody>
      </p:sp>
    </p:spTree>
    <p:extLst>
      <p:ext uri="{BB962C8B-B14F-4D97-AF65-F5344CB8AC3E}">
        <p14:creationId xmlns:p14="http://schemas.microsoft.com/office/powerpoint/2010/main" val="409734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0" y="746592"/>
            <a:ext cx="9218472" cy="5140075"/>
          </a:xfrm>
          <a:prstGeom prst="rect">
            <a:avLst/>
          </a:prstGeom>
        </p:spPr>
      </p:pic>
      <p:grpSp>
        <p:nvGrpSpPr>
          <p:cNvPr id="7" name="Group 6"/>
          <p:cNvGrpSpPr/>
          <p:nvPr/>
        </p:nvGrpSpPr>
        <p:grpSpPr>
          <a:xfrm>
            <a:off x="3581400" y="5946297"/>
            <a:ext cx="4953000" cy="606903"/>
            <a:chOff x="3581400" y="5503871"/>
            <a:chExt cx="4953000" cy="606903"/>
          </a:xfrm>
        </p:grpSpPr>
        <p:sp>
          <p:nvSpPr>
            <p:cNvPr id="4" name="Rectangle 3"/>
            <p:cNvSpPr/>
            <p:nvPr/>
          </p:nvSpPr>
          <p:spPr>
            <a:xfrm>
              <a:off x="3962400" y="5802997"/>
              <a:ext cx="4572000" cy="307777"/>
            </a:xfrm>
            <a:prstGeom prst="rect">
              <a:avLst/>
            </a:prstGeom>
          </p:spPr>
          <p:txBody>
            <a:bodyPr>
              <a:spAutoFit/>
            </a:bodyPr>
            <a:lstStyle/>
            <a:p>
              <a:r>
                <a:rPr lang="en-US" sz="1400" dirty="0">
                  <a:hlinkClick r:id="rId3"/>
                </a:rPr>
                <a:t>http://tqe.quaker.org/2007/TQE155-EN-WorldEnergy-1.html</a:t>
              </a:r>
              <a:r>
                <a:rPr lang="en-US" sz="1400" dirty="0"/>
                <a:t> </a:t>
              </a:r>
            </a:p>
          </p:txBody>
        </p:sp>
        <p:sp>
          <p:nvSpPr>
            <p:cNvPr id="6" name="TextBox 5"/>
            <p:cNvSpPr txBox="1"/>
            <p:nvPr/>
          </p:nvSpPr>
          <p:spPr>
            <a:xfrm>
              <a:off x="3581400" y="5503871"/>
              <a:ext cx="4953000" cy="369332"/>
            </a:xfrm>
            <a:prstGeom prst="rect">
              <a:avLst/>
            </a:prstGeom>
            <a:noFill/>
          </p:spPr>
          <p:txBody>
            <a:bodyPr wrap="square" rtlCol="0">
              <a:spAutoFit/>
            </a:bodyPr>
            <a:lstStyle/>
            <a:p>
              <a:r>
                <a:rPr lang="en-US" dirty="0"/>
                <a:t>LINK to click on picture for your own assumptions:</a:t>
              </a:r>
            </a:p>
          </p:txBody>
        </p:sp>
      </p:grpSp>
      <p:sp>
        <p:nvSpPr>
          <p:cNvPr id="9" name="Title 1"/>
          <p:cNvSpPr txBox="1">
            <a:spLocks/>
          </p:cNvSpPr>
          <p:nvPr/>
        </p:nvSpPr>
        <p:spPr>
          <a:xfrm>
            <a:off x="339436" y="3425"/>
            <a:ext cx="8229600" cy="1143000"/>
          </a:xfrm>
          <a:prstGeom prst="rect">
            <a:avLst/>
          </a:prstGeom>
          <a:solidFill>
            <a:schemeClr val="tx2">
              <a:lumMod val="60000"/>
              <a:lumOff val="4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AND the figures for renewables are </a:t>
            </a:r>
          </a:p>
          <a:p>
            <a:r>
              <a:rPr lang="en-US" dirty="0"/>
              <a:t>LAUGHABLE!</a:t>
            </a:r>
          </a:p>
        </p:txBody>
      </p:sp>
    </p:spTree>
    <p:extLst>
      <p:ext uri="{BB962C8B-B14F-4D97-AF65-F5344CB8AC3E}">
        <p14:creationId xmlns:p14="http://schemas.microsoft.com/office/powerpoint/2010/main" val="134188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history of ener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702706"/>
            <a:ext cx="9124159" cy="44815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39436" y="3425"/>
            <a:ext cx="8229600" cy="1143000"/>
          </a:xfrm>
          <a:prstGeom prst="rect">
            <a:avLst/>
          </a:prstGeom>
          <a:solidFill>
            <a:schemeClr val="tx2">
              <a:lumMod val="60000"/>
              <a:lumOff val="4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AND the figures for renewables are </a:t>
            </a:r>
          </a:p>
          <a:p>
            <a:r>
              <a:rPr lang="en-US" dirty="0"/>
              <a:t>LAUGHABLE!</a:t>
            </a:r>
          </a:p>
        </p:txBody>
      </p:sp>
    </p:spTree>
    <p:extLst>
      <p:ext uri="{BB962C8B-B14F-4D97-AF65-F5344CB8AC3E}">
        <p14:creationId xmlns:p14="http://schemas.microsoft.com/office/powerpoint/2010/main" val="88249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9525"/>
            <a:ext cx="8229600" cy="1143000"/>
          </a:xfrm>
        </p:spPr>
        <p:txBody>
          <a:bodyPr>
            <a:normAutofit/>
          </a:bodyPr>
          <a:lstStyle/>
          <a:p>
            <a:r>
              <a:rPr lang="en-US" dirty="0"/>
              <a:t>THIS WEEK – SOLAR AND WIND</a:t>
            </a:r>
          </a:p>
        </p:txBody>
      </p:sp>
      <p:sp>
        <p:nvSpPr>
          <p:cNvPr id="12"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SOLAR</a:t>
            </a:r>
          </a:p>
          <a:p>
            <a:pPr lvl="1"/>
            <a:r>
              <a:rPr lang="en-US" dirty="0"/>
              <a:t>PV – </a:t>
            </a:r>
            <a:r>
              <a:rPr lang="en-US" dirty="0" err="1"/>
              <a:t>PhotoVoltaics</a:t>
            </a:r>
            <a:endParaRPr lang="en-US" dirty="0"/>
          </a:p>
          <a:p>
            <a:pPr lvl="2"/>
            <a:r>
              <a:rPr lang="en-US" dirty="0"/>
              <a:t>Monocrystalline, Multi, thin-film</a:t>
            </a:r>
          </a:p>
          <a:p>
            <a:pPr lvl="2"/>
            <a:r>
              <a:rPr lang="en-US" dirty="0"/>
              <a:t>Road, sidewalk, rooftop, tracking 1-axis/2-axis, etc. </a:t>
            </a:r>
          </a:p>
          <a:p>
            <a:pPr lvl="1"/>
            <a:r>
              <a:rPr lang="en-US" dirty="0"/>
              <a:t>CSP – Concentrated Solar Power</a:t>
            </a:r>
          </a:p>
          <a:p>
            <a:r>
              <a:rPr lang="en-US" dirty="0"/>
              <a:t>Wind</a:t>
            </a:r>
          </a:p>
          <a:p>
            <a:pPr lvl="1"/>
            <a:r>
              <a:rPr lang="en-US" dirty="0"/>
              <a:t>Turbines</a:t>
            </a:r>
          </a:p>
          <a:p>
            <a:pPr lvl="1"/>
            <a:r>
              <a:rPr lang="en-US" dirty="0"/>
              <a:t>Vertical, etc.</a:t>
            </a:r>
          </a:p>
        </p:txBody>
      </p:sp>
    </p:spTree>
    <p:extLst>
      <p:ext uri="{BB962C8B-B14F-4D97-AF65-F5344CB8AC3E}">
        <p14:creationId xmlns:p14="http://schemas.microsoft.com/office/powerpoint/2010/main" val="631385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9525"/>
            <a:ext cx="8229600" cy="1143000"/>
          </a:xfrm>
        </p:spPr>
        <p:txBody>
          <a:bodyPr>
            <a:normAutofit fontScale="90000"/>
          </a:bodyPr>
          <a:lstStyle/>
          <a:p>
            <a:r>
              <a:rPr lang="en-US" dirty="0"/>
              <a:t>RENEWABLES / NON-CARBON SOURCES OF ENERGY: </a:t>
            </a:r>
          </a:p>
        </p:txBody>
      </p:sp>
      <p:sp>
        <p:nvSpPr>
          <p:cNvPr id="5" name="Content Placeholder 4"/>
          <p:cNvSpPr>
            <a:spLocks noGrp="1"/>
          </p:cNvSpPr>
          <p:nvPr>
            <p:ph idx="1"/>
          </p:nvPr>
        </p:nvSpPr>
        <p:spPr>
          <a:xfrm>
            <a:off x="514350" y="1181100"/>
            <a:ext cx="8229600" cy="3886200"/>
          </a:xfrm>
        </p:spPr>
        <p:txBody>
          <a:bodyPr/>
          <a:lstStyle/>
          <a:p>
            <a:r>
              <a:rPr lang="en-US" dirty="0"/>
              <a:t>THE ENERGY TRANSITION THAT NEEDS TO HAPPEN</a:t>
            </a:r>
          </a:p>
          <a:p>
            <a:pPr lvl="1"/>
            <a:r>
              <a:rPr lang="en-US" dirty="0"/>
              <a:t>BUT REMEMBER – THE CHALLENGE: </a:t>
            </a:r>
          </a:p>
        </p:txBody>
      </p:sp>
      <p:grpSp>
        <p:nvGrpSpPr>
          <p:cNvPr id="3" name="Group 2"/>
          <p:cNvGrpSpPr/>
          <p:nvPr/>
        </p:nvGrpSpPr>
        <p:grpSpPr>
          <a:xfrm>
            <a:off x="0" y="2589411"/>
            <a:ext cx="9029700" cy="3838223"/>
            <a:chOff x="0" y="2589411"/>
            <a:chExt cx="9029700" cy="3838223"/>
          </a:xfrm>
        </p:grpSpPr>
        <p:pic>
          <p:nvPicPr>
            <p:cNvPr id="6" name="Picture 2" descr="Screen Shot 2017-04-06 at 11.47.34 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5583319" cy="29448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0600" y="6096000"/>
              <a:ext cx="2488886" cy="307777"/>
            </a:xfrm>
            <a:prstGeom prst="rect">
              <a:avLst/>
            </a:prstGeom>
          </p:spPr>
          <p:txBody>
            <a:bodyPr wrap="none">
              <a:spAutoFit/>
            </a:bodyPr>
            <a:lstStyle/>
            <a:p>
              <a:r>
                <a:rPr lang="en-US" sz="1400" dirty="0">
                  <a:hlinkClick r:id="rId3"/>
                </a:rPr>
                <a:t>http://www.utenergypoll.com/</a:t>
              </a:r>
              <a:r>
                <a:rPr lang="en-US" sz="1400" dirty="0"/>
                <a:t> </a:t>
              </a:r>
            </a:p>
          </p:txBody>
        </p:sp>
        <p:sp>
          <p:nvSpPr>
            <p:cNvPr id="8" name="TextBox 7"/>
            <p:cNvSpPr txBox="1"/>
            <p:nvPr/>
          </p:nvSpPr>
          <p:spPr>
            <a:xfrm>
              <a:off x="5029200" y="2589411"/>
              <a:ext cx="4000500" cy="3175228"/>
            </a:xfrm>
            <a:prstGeom prst="rect">
              <a:avLst/>
            </a:prstGeom>
            <a:noFill/>
          </p:spPr>
          <p:txBody>
            <a:bodyPr wrap="square" rtlCol="0">
              <a:spAutoFit/>
            </a:bodyPr>
            <a:lstStyle/>
            <a:p>
              <a:pPr lvl="2">
                <a:spcAft>
                  <a:spcPts val="450"/>
                </a:spcAft>
                <a:buFont typeface="Arial"/>
                <a:buChar char="•"/>
              </a:pPr>
              <a:r>
                <a:rPr lang="en-US" sz="2400" dirty="0">
                  <a:solidFill>
                    <a:schemeClr val="bg2">
                      <a:lumMod val="50000"/>
                    </a:schemeClr>
                  </a:solidFill>
                </a:rPr>
                <a:t> 70% believe global warming is occurring</a:t>
              </a:r>
            </a:p>
            <a:p>
              <a:pPr lvl="2">
                <a:spcAft>
                  <a:spcPts val="450"/>
                </a:spcAft>
                <a:buFont typeface="Arial"/>
                <a:buChar char="•"/>
              </a:pPr>
              <a:r>
                <a:rPr lang="en-US" sz="2400" dirty="0">
                  <a:solidFill>
                    <a:schemeClr val="bg2">
                      <a:lumMod val="50000"/>
                    </a:schemeClr>
                  </a:solidFill>
                </a:rPr>
                <a:t> 55% understand it is caused by human activity</a:t>
              </a:r>
            </a:p>
            <a:p>
              <a:pPr lvl="2">
                <a:spcAft>
                  <a:spcPts val="450"/>
                </a:spcAft>
                <a:buFont typeface="Arial"/>
                <a:buChar char="•"/>
              </a:pPr>
              <a:r>
                <a:rPr lang="en-US" sz="2400" dirty="0">
                  <a:solidFill>
                    <a:srgbClr val="000000"/>
                  </a:solidFill>
                </a:rPr>
                <a:t>   </a:t>
              </a:r>
              <a:r>
                <a:rPr lang="en-US" sz="2400" dirty="0">
                  <a:solidFill>
                    <a:srgbClr val="000000"/>
                  </a:solidFill>
                  <a:highlight>
                    <a:srgbClr val="FFFF00"/>
                  </a:highlight>
                </a:rPr>
                <a:t>Only 5%  believe anything can or will be done   </a:t>
              </a:r>
              <a:endParaRPr lang="en-US" sz="2400" dirty="0">
                <a:highlight>
                  <a:srgbClr val="FFFF00"/>
                </a:highlight>
              </a:endParaRPr>
            </a:p>
          </p:txBody>
        </p:sp>
        <p:sp>
          <p:nvSpPr>
            <p:cNvPr id="9" name="Rectangle 8"/>
            <p:cNvSpPr/>
            <p:nvPr/>
          </p:nvSpPr>
          <p:spPr>
            <a:xfrm>
              <a:off x="5583319" y="6127552"/>
              <a:ext cx="3010568" cy="300082"/>
            </a:xfrm>
            <a:prstGeom prst="rect">
              <a:avLst/>
            </a:prstGeom>
          </p:spPr>
          <p:txBody>
            <a:bodyPr wrap="none">
              <a:spAutoFit/>
            </a:bodyPr>
            <a:lstStyle/>
            <a:p>
              <a:r>
                <a:rPr lang="en-US"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http://climatecommunication.yale.edu/</a:t>
              </a:r>
              <a:r>
                <a:rPr lang="en-US" sz="1350" dirty="0">
                  <a:latin typeface="Calibri" panose="020F0502020204030204" pitchFamily="34" charset="0"/>
                  <a:ea typeface="Calibri" panose="020F0502020204030204" pitchFamily="34" charset="0"/>
                  <a:cs typeface="Times New Roman" panose="02020603050405020304" pitchFamily="18" charset="0"/>
                </a:rPr>
                <a:t> </a:t>
              </a:r>
              <a:endParaRPr lang="en-US" sz="1350" dirty="0"/>
            </a:p>
          </p:txBody>
        </p:sp>
      </p:grpSp>
    </p:spTree>
    <p:extLst>
      <p:ext uri="{BB962C8B-B14F-4D97-AF65-F5344CB8AC3E}">
        <p14:creationId xmlns:p14="http://schemas.microsoft.com/office/powerpoint/2010/main" val="36924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BEFORE WE GO ON:</a:t>
            </a:r>
            <a:br>
              <a:rPr lang="en-US" dirty="0"/>
            </a:br>
            <a:r>
              <a:rPr lang="en-US" dirty="0"/>
              <a:t>UNITS</a:t>
            </a:r>
          </a:p>
        </p:txBody>
      </p:sp>
      <p:sp>
        <p:nvSpPr>
          <p:cNvPr id="3" name="Content Placeholder 2"/>
          <p:cNvSpPr>
            <a:spLocks noGrp="1"/>
          </p:cNvSpPr>
          <p:nvPr>
            <p:ph sz="half" idx="1"/>
          </p:nvPr>
        </p:nvSpPr>
        <p:spPr/>
        <p:txBody>
          <a:bodyPr>
            <a:normAutofit fontScale="92500" lnSpcReduction="20000"/>
          </a:bodyPr>
          <a:lstStyle/>
          <a:p>
            <a:pPr marL="0" indent="0" algn="ctr">
              <a:buNone/>
            </a:pPr>
            <a:r>
              <a:rPr lang="en-US" b="1" dirty="0"/>
              <a:t>POWER</a:t>
            </a:r>
          </a:p>
          <a:p>
            <a:pPr marL="0" indent="0">
              <a:buNone/>
            </a:pPr>
            <a:r>
              <a:rPr lang="en-US" dirty="0"/>
              <a:t>SI = </a:t>
            </a:r>
            <a:r>
              <a:rPr lang="en-US" dirty="0">
                <a:highlight>
                  <a:srgbClr val="FFFF00"/>
                </a:highlight>
              </a:rPr>
              <a:t>Watt = J/s</a:t>
            </a:r>
          </a:p>
          <a:p>
            <a:pPr marL="0" indent="0">
              <a:buNone/>
            </a:pPr>
            <a:endParaRPr lang="en-US" dirty="0"/>
          </a:p>
          <a:p>
            <a:pPr marL="0" indent="0">
              <a:buNone/>
            </a:pPr>
            <a:r>
              <a:rPr lang="en-US" dirty="0"/>
              <a:t>Other units – see white board:</a:t>
            </a:r>
          </a:p>
          <a:p>
            <a:pPr marL="0" indent="0">
              <a:buNone/>
            </a:pPr>
            <a:r>
              <a:rPr lang="en-US" dirty="0"/>
              <a:t>	</a:t>
            </a:r>
            <a:r>
              <a:rPr lang="en-US" dirty="0">
                <a:highlight>
                  <a:srgbClr val="FFFF00"/>
                </a:highlight>
              </a:rPr>
              <a:t>kW, GW, TW</a:t>
            </a:r>
          </a:p>
          <a:p>
            <a:pPr marL="0" indent="0">
              <a:buNone/>
            </a:pPr>
            <a:r>
              <a:rPr lang="en-US" dirty="0"/>
              <a:t>	(for Kilo- 10</a:t>
            </a:r>
            <a:r>
              <a:rPr lang="en-US" baseline="30000" dirty="0"/>
              <a:t>3</a:t>
            </a:r>
            <a:r>
              <a:rPr lang="en-US" dirty="0"/>
              <a:t>, </a:t>
            </a:r>
          </a:p>
          <a:p>
            <a:pPr marL="0" indent="0">
              <a:buNone/>
            </a:pPr>
            <a:r>
              <a:rPr lang="en-US" dirty="0"/>
              <a:t>	giga- 10</a:t>
            </a:r>
            <a:r>
              <a:rPr lang="en-US" baseline="30000" dirty="0"/>
              <a:t>9</a:t>
            </a:r>
            <a:r>
              <a:rPr lang="en-US" dirty="0"/>
              <a:t>, </a:t>
            </a:r>
          </a:p>
          <a:p>
            <a:pPr marL="0" indent="0">
              <a:buNone/>
            </a:pPr>
            <a:r>
              <a:rPr lang="en-US" dirty="0"/>
              <a:t>	tera- 10</a:t>
            </a:r>
            <a:r>
              <a:rPr lang="en-US" baseline="30000" dirty="0"/>
              <a:t>12</a:t>
            </a:r>
            <a:r>
              <a:rPr lang="en-US" dirty="0"/>
              <a:t>)</a:t>
            </a:r>
          </a:p>
          <a:p>
            <a:pPr marL="0" indent="0">
              <a:buNone/>
            </a:pPr>
            <a:r>
              <a:rPr lang="en-US" dirty="0"/>
              <a:t>	BTU</a:t>
            </a:r>
          </a:p>
          <a:p>
            <a:pPr marL="0" indent="0">
              <a:buNone/>
            </a:pPr>
            <a:r>
              <a:rPr lang="en-US" dirty="0"/>
              <a:t>	QUADS (10</a:t>
            </a:r>
            <a:r>
              <a:rPr lang="en-US" baseline="30000" dirty="0"/>
              <a:t>15</a:t>
            </a:r>
            <a:r>
              <a:rPr lang="en-US" dirty="0"/>
              <a:t> BTUs)</a:t>
            </a:r>
          </a:p>
        </p:txBody>
      </p:sp>
      <p:sp>
        <p:nvSpPr>
          <p:cNvPr id="4" name="Content Placeholder 3"/>
          <p:cNvSpPr>
            <a:spLocks noGrp="1"/>
          </p:cNvSpPr>
          <p:nvPr>
            <p:ph sz="half" idx="2"/>
          </p:nvPr>
        </p:nvSpPr>
        <p:spPr/>
        <p:txBody>
          <a:bodyPr>
            <a:normAutofit fontScale="92500" lnSpcReduction="20000"/>
          </a:bodyPr>
          <a:lstStyle/>
          <a:p>
            <a:pPr marL="0" indent="0" algn="ctr">
              <a:buNone/>
            </a:pPr>
            <a:r>
              <a:rPr lang="en-US" b="1" dirty="0"/>
              <a:t>ENERGY</a:t>
            </a:r>
          </a:p>
          <a:p>
            <a:pPr marL="0" indent="0">
              <a:buNone/>
            </a:pPr>
            <a:r>
              <a:rPr lang="en-US" dirty="0"/>
              <a:t>SI = </a:t>
            </a:r>
            <a:r>
              <a:rPr lang="en-US" dirty="0">
                <a:highlight>
                  <a:srgbClr val="FFFF00"/>
                </a:highlight>
              </a:rPr>
              <a:t>J = power-time</a:t>
            </a:r>
          </a:p>
          <a:p>
            <a:pPr marL="0" indent="0">
              <a:buNone/>
            </a:pPr>
            <a:r>
              <a:rPr lang="en-US" dirty="0"/>
              <a:t>Or Watt-s</a:t>
            </a:r>
          </a:p>
          <a:p>
            <a:pPr marL="0" indent="0">
              <a:buNone/>
            </a:pPr>
            <a:r>
              <a:rPr lang="en-US" dirty="0"/>
              <a:t>Or what you are used to getting billed for:</a:t>
            </a:r>
          </a:p>
          <a:p>
            <a:pPr marL="0" indent="0">
              <a:buNone/>
            </a:pPr>
            <a:r>
              <a:rPr lang="en-US" dirty="0"/>
              <a:t>	</a:t>
            </a:r>
            <a:r>
              <a:rPr lang="en-US" dirty="0">
                <a:highlight>
                  <a:srgbClr val="FFFF00"/>
                </a:highlight>
              </a:rPr>
              <a:t>kWh </a:t>
            </a:r>
            <a:r>
              <a:rPr lang="en-US" dirty="0"/>
              <a:t>@ ~0.11/kWh</a:t>
            </a:r>
          </a:p>
          <a:p>
            <a:pPr marL="0" indent="0">
              <a:buNone/>
            </a:pPr>
            <a:endParaRPr lang="en-US" dirty="0"/>
          </a:p>
          <a:p>
            <a:pPr marL="0" indent="0" algn="ctr">
              <a:buNone/>
            </a:pPr>
            <a:r>
              <a:rPr lang="en-US" b="1" dirty="0"/>
              <a:t>CARBON</a:t>
            </a:r>
          </a:p>
          <a:p>
            <a:pPr marL="0" indent="0">
              <a:buNone/>
            </a:pPr>
            <a:endParaRPr lang="en-US" dirty="0"/>
          </a:p>
        </p:txBody>
      </p:sp>
      <p:sp>
        <p:nvSpPr>
          <p:cNvPr id="5" name="TextBox 4"/>
          <p:cNvSpPr txBox="1"/>
          <p:nvPr/>
        </p:nvSpPr>
        <p:spPr>
          <a:xfrm>
            <a:off x="5410200" y="4876800"/>
            <a:ext cx="2816891" cy="1015663"/>
          </a:xfrm>
          <a:prstGeom prst="rect">
            <a:avLst/>
          </a:prstGeom>
          <a:solidFill>
            <a:schemeClr val="bg1">
              <a:lumMod val="85000"/>
            </a:schemeClr>
          </a:solidFill>
          <a:ln>
            <a:solidFill>
              <a:schemeClr val="accent1"/>
            </a:solidFill>
          </a:ln>
        </p:spPr>
        <p:txBody>
          <a:bodyPr wrap="square" rtlCol="0">
            <a:spAutoFit/>
          </a:bodyPr>
          <a:lstStyle/>
          <a:p>
            <a:pPr algn="ctr"/>
            <a:r>
              <a:rPr lang="en-US" sz="2000" b="1" dirty="0"/>
              <a:t>Gt C = Gt CO2/3.67</a:t>
            </a:r>
          </a:p>
          <a:p>
            <a:pPr algn="ctr"/>
            <a:r>
              <a:rPr lang="en-US" sz="2000" b="1" dirty="0"/>
              <a:t>(mass 44/mass 12 C)</a:t>
            </a:r>
          </a:p>
          <a:p>
            <a:pPr algn="ctr"/>
            <a:r>
              <a:rPr lang="en-US" sz="2000" b="1" dirty="0"/>
              <a:t>32.7/3.67 = 8.91 Gt C</a:t>
            </a:r>
          </a:p>
        </p:txBody>
      </p:sp>
    </p:spTree>
    <p:extLst>
      <p:ext uri="{BB962C8B-B14F-4D97-AF65-F5344CB8AC3E}">
        <p14:creationId xmlns:p14="http://schemas.microsoft.com/office/powerpoint/2010/main" val="117467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4627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394743"/>
            <a:ext cx="2407340" cy="5939382"/>
          </a:xfrm>
        </p:spPr>
        <p:txBody>
          <a:bodyPr>
            <a:normAutofit fontScale="92500" lnSpcReduction="10000"/>
          </a:bodyPr>
          <a:lstStyle/>
          <a:p>
            <a:pPr marL="0" indent="0">
              <a:buNone/>
            </a:pPr>
            <a:r>
              <a:rPr lang="en-US" sz="5400" dirty="0">
                <a:solidFill>
                  <a:schemeClr val="bg1"/>
                </a:solidFill>
              </a:rPr>
              <a:t>          </a:t>
            </a:r>
            <a:r>
              <a:rPr lang="en-US" sz="4300" dirty="0">
                <a:solidFill>
                  <a:srgbClr val="FFFF00"/>
                </a:solidFill>
              </a:rPr>
              <a:t>Images</a:t>
            </a:r>
          </a:p>
          <a:p>
            <a:pPr marL="0" indent="0">
              <a:buNone/>
            </a:pPr>
            <a:r>
              <a:rPr lang="en-US" sz="4300" dirty="0">
                <a:solidFill>
                  <a:srgbClr val="FFFF00"/>
                </a:solidFill>
              </a:rPr>
              <a:t>of change—</a:t>
            </a:r>
          </a:p>
          <a:p>
            <a:pPr marL="0" indent="0">
              <a:buNone/>
            </a:pPr>
            <a:r>
              <a:rPr lang="en-US" sz="4300" dirty="0">
                <a:solidFill>
                  <a:srgbClr val="FFFF00"/>
                </a:solidFill>
              </a:rPr>
              <a:t>The Energy Transition</a:t>
            </a:r>
          </a:p>
          <a:p>
            <a:pPr marL="0" indent="0">
              <a:buNone/>
            </a:pPr>
            <a:endParaRPr lang="en-US" sz="1400" dirty="0">
              <a:solidFill>
                <a:srgbClr val="FFFF00"/>
              </a:solidFill>
            </a:endParaRPr>
          </a:p>
          <a:p>
            <a:pPr marL="0" indent="0">
              <a:buNone/>
            </a:pPr>
            <a:endParaRPr lang="en-US" sz="1400" dirty="0">
              <a:solidFill>
                <a:srgbClr val="FFFF00"/>
              </a:solidFill>
            </a:endParaRPr>
          </a:p>
          <a:p>
            <a:pPr marL="0" indent="0">
              <a:buNone/>
            </a:pPr>
            <a:endParaRPr lang="en-US" sz="1400" dirty="0">
              <a:solidFill>
                <a:srgbClr val="FFFF00"/>
              </a:solidFill>
            </a:endParaRPr>
          </a:p>
          <a:p>
            <a:pPr marL="0" indent="0">
              <a:buNone/>
            </a:pPr>
            <a:endParaRPr lang="en-US" sz="1400" dirty="0">
              <a:solidFill>
                <a:srgbClr val="FFFF00"/>
              </a:solidFill>
            </a:endParaRPr>
          </a:p>
          <a:p>
            <a:pPr marL="0" indent="0">
              <a:buNone/>
            </a:pPr>
            <a:endParaRPr lang="en-US" sz="1400" dirty="0">
              <a:solidFill>
                <a:srgbClr val="FFFF00"/>
              </a:solidFill>
            </a:endParaRPr>
          </a:p>
          <a:p>
            <a:pPr marL="0" indent="0">
              <a:buNone/>
            </a:pPr>
            <a:r>
              <a:rPr lang="en-US" sz="1400" dirty="0">
                <a:solidFill>
                  <a:srgbClr val="FFFF00"/>
                </a:solidFill>
              </a:rPr>
              <a:t>Some Compiled by Phil Nelson, 2017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736" y="323850"/>
            <a:ext cx="6143625" cy="6143625"/>
          </a:xfrm>
          <a:prstGeom prst="rect">
            <a:avLst/>
          </a:prstGeom>
        </p:spPr>
      </p:pic>
    </p:spTree>
    <p:extLst>
      <p:ext uri="{BB962C8B-B14F-4D97-AF65-F5344CB8AC3E}">
        <p14:creationId xmlns:p14="http://schemas.microsoft.com/office/powerpoint/2010/main" val="701049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CFECEFB-3778-D946-8125-5537A0E4A75F}" type="slidenum">
              <a:rPr lang="en-US" smtClean="0"/>
              <a:pPr/>
              <a:t>21</a:t>
            </a:fld>
            <a:endParaRPr lang="en-US" dirty="0"/>
          </a:p>
        </p:txBody>
      </p:sp>
      <p:sp>
        <p:nvSpPr>
          <p:cNvPr id="5" name="Rectangle 4"/>
          <p:cNvSpPr/>
          <p:nvPr/>
        </p:nvSpPr>
        <p:spPr>
          <a:xfrm>
            <a:off x="0" y="0"/>
            <a:ext cx="9144000" cy="6705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ASA World at Nigh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4572000"/>
          </a:xfrm>
          <a:prstGeom prst="rect">
            <a:avLst/>
          </a:prstGeom>
        </p:spPr>
      </p:pic>
      <p:sp>
        <p:nvSpPr>
          <p:cNvPr id="7" name="TextBox 6"/>
          <p:cNvSpPr txBox="1"/>
          <p:nvPr/>
        </p:nvSpPr>
        <p:spPr>
          <a:xfrm>
            <a:off x="1600200" y="4953000"/>
            <a:ext cx="5715000" cy="1846659"/>
          </a:xfrm>
          <a:prstGeom prst="rect">
            <a:avLst/>
          </a:prstGeom>
          <a:noFill/>
        </p:spPr>
        <p:txBody>
          <a:bodyPr wrap="square" rtlCol="0">
            <a:spAutoFit/>
          </a:bodyPr>
          <a:lstStyle/>
          <a:p>
            <a:pPr algn="ctr"/>
            <a:r>
              <a:rPr lang="en-US" sz="2400" b="1" dirty="0">
                <a:solidFill>
                  <a:schemeClr val="bg1"/>
                </a:solidFill>
                <a:cs typeface="Arial" pitchFamily="34" charset="0"/>
              </a:rPr>
              <a:t>Earth</a:t>
            </a:r>
          </a:p>
          <a:p>
            <a:pPr algn="ctr"/>
            <a:r>
              <a:rPr lang="en-US" dirty="0">
                <a:solidFill>
                  <a:schemeClr val="bg1"/>
                </a:solidFill>
                <a:cs typeface="Arial" pitchFamily="34" charset="0"/>
              </a:rPr>
              <a:t>Human Population = 7.3 B</a:t>
            </a:r>
          </a:p>
          <a:p>
            <a:pPr algn="ctr"/>
            <a:r>
              <a:rPr lang="en-US" dirty="0">
                <a:solidFill>
                  <a:schemeClr val="bg1"/>
                </a:solidFill>
                <a:cs typeface="Arial" pitchFamily="34" charset="0"/>
              </a:rPr>
              <a:t>Annual Electricity Demand = 23,300 </a:t>
            </a:r>
            <a:r>
              <a:rPr lang="en-US" dirty="0" err="1">
                <a:solidFill>
                  <a:schemeClr val="bg1"/>
                </a:solidFill>
                <a:cs typeface="Arial" pitchFamily="34" charset="0"/>
              </a:rPr>
              <a:t>TWh</a:t>
            </a:r>
            <a:endParaRPr lang="en-US" dirty="0">
              <a:solidFill>
                <a:schemeClr val="bg1"/>
              </a:solidFill>
              <a:cs typeface="Arial" pitchFamily="34" charset="0"/>
            </a:endParaRPr>
          </a:p>
          <a:p>
            <a:pPr algn="ctr"/>
            <a:r>
              <a:rPr lang="en-US" dirty="0">
                <a:solidFill>
                  <a:schemeClr val="bg1"/>
                </a:solidFill>
                <a:cs typeface="Arial" pitchFamily="34" charset="0"/>
              </a:rPr>
              <a:t>Annual CO2 Emissions = 32.2 </a:t>
            </a:r>
            <a:r>
              <a:rPr lang="en-US" dirty="0" err="1">
                <a:solidFill>
                  <a:schemeClr val="bg1"/>
                </a:solidFill>
                <a:cs typeface="Arial" pitchFamily="34" charset="0"/>
              </a:rPr>
              <a:t>Gt</a:t>
            </a:r>
            <a:endParaRPr lang="en-US" dirty="0">
              <a:solidFill>
                <a:schemeClr val="bg1"/>
              </a:solidFill>
              <a:cs typeface="Arial" pitchFamily="34" charset="0"/>
            </a:endParaRPr>
          </a:p>
          <a:p>
            <a:pPr algn="ctr"/>
            <a:r>
              <a:rPr lang="en-US" dirty="0">
                <a:solidFill>
                  <a:schemeClr val="bg1"/>
                </a:solidFill>
                <a:cs typeface="Arial" pitchFamily="34" charset="0"/>
              </a:rPr>
              <a:t>Fraction of GHG Emissions from Energy Use ≈ 68% </a:t>
            </a:r>
          </a:p>
          <a:p>
            <a:r>
              <a:rPr lang="en-US" dirty="0">
                <a:solidFill>
                  <a:schemeClr val="bg1"/>
                </a:solidFill>
                <a:cs typeface="Arial" pitchFamily="34" charset="0"/>
              </a:rPr>
              <a:t>  </a:t>
            </a:r>
            <a:endParaRPr lang="en-US" dirty="0">
              <a:solidFill>
                <a:schemeClr val="bg1"/>
              </a:solidFill>
              <a:latin typeface="Arial" pitchFamily="34" charset="0"/>
              <a:cs typeface="Arial" pitchFamily="34" charset="0"/>
            </a:endParaRPr>
          </a:p>
        </p:txBody>
      </p:sp>
      <p:sp>
        <p:nvSpPr>
          <p:cNvPr id="8" name="TextBox 7"/>
          <p:cNvSpPr txBox="1"/>
          <p:nvPr/>
        </p:nvSpPr>
        <p:spPr>
          <a:xfrm>
            <a:off x="6689283" y="5315712"/>
            <a:ext cx="2204781" cy="830997"/>
          </a:xfrm>
          <a:prstGeom prst="rect">
            <a:avLst/>
          </a:prstGeom>
          <a:solidFill>
            <a:schemeClr val="bg1">
              <a:lumMod val="85000"/>
            </a:schemeClr>
          </a:solidFill>
          <a:ln>
            <a:solidFill>
              <a:schemeClr val="accent1"/>
            </a:solidFill>
          </a:ln>
        </p:spPr>
        <p:txBody>
          <a:bodyPr wrap="square" rtlCol="0">
            <a:spAutoFit/>
          </a:bodyPr>
          <a:lstStyle/>
          <a:p>
            <a:pPr algn="ctr"/>
            <a:r>
              <a:rPr lang="en-US" sz="1600" b="1" dirty="0"/>
              <a:t>Gt C = Gt CO2/3.67</a:t>
            </a:r>
          </a:p>
          <a:p>
            <a:pPr algn="ctr"/>
            <a:r>
              <a:rPr lang="en-US" sz="1600" b="1" dirty="0"/>
              <a:t>(mass 44/mass 12 C)</a:t>
            </a:r>
          </a:p>
          <a:p>
            <a:pPr algn="ctr"/>
            <a:r>
              <a:rPr lang="en-US" sz="1600" b="1" dirty="0"/>
              <a:t>32.7/3.67 = 8.91 Gt C</a:t>
            </a:r>
          </a:p>
        </p:txBody>
      </p:sp>
    </p:spTree>
    <p:extLst>
      <p:ext uri="{BB962C8B-B14F-4D97-AF65-F5344CB8AC3E}">
        <p14:creationId xmlns:p14="http://schemas.microsoft.com/office/powerpoint/2010/main" val="278125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Total Worldwide Energy Production</a:t>
            </a:r>
          </a:p>
        </p:txBody>
      </p:sp>
      <p:sp>
        <p:nvSpPr>
          <p:cNvPr id="3" name="Content Placeholder 2"/>
          <p:cNvSpPr>
            <a:spLocks noGrp="1"/>
          </p:cNvSpPr>
          <p:nvPr>
            <p:ph idx="1"/>
          </p:nvPr>
        </p:nvSpPr>
        <p:spPr/>
        <p:txBody>
          <a:bodyPr/>
          <a:lstStyle/>
          <a:p>
            <a:endParaRPr lang="en-US"/>
          </a:p>
        </p:txBody>
      </p:sp>
      <p:pic>
        <p:nvPicPr>
          <p:cNvPr id="9218" name="Picture 2" descr="Image result for total global energy gen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80429"/>
            <a:ext cx="5517356" cy="51518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7200" y="6123563"/>
            <a:ext cx="4572000" cy="523220"/>
          </a:xfrm>
          <a:prstGeom prst="rect">
            <a:avLst/>
          </a:prstGeom>
        </p:spPr>
        <p:txBody>
          <a:bodyPr>
            <a:spAutoFit/>
          </a:bodyPr>
          <a:lstStyle/>
          <a:p>
            <a:r>
              <a:rPr lang="en-US" sz="1400" dirty="0">
                <a:hlinkClick r:id="rId3"/>
              </a:rPr>
              <a:t>http://www.worldfuturefund.org/wffmaster/Charts-HTML/Energy/wff-energy.htm</a:t>
            </a:r>
            <a:r>
              <a:rPr lang="en-US" sz="1400" dirty="0"/>
              <a:t> </a:t>
            </a:r>
          </a:p>
        </p:txBody>
      </p:sp>
    </p:spTree>
    <p:extLst>
      <p:ext uri="{BB962C8B-B14F-4D97-AF65-F5344CB8AC3E}">
        <p14:creationId xmlns:p14="http://schemas.microsoft.com/office/powerpoint/2010/main" val="3081841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 y="0"/>
            <a:ext cx="9139518" cy="1143000"/>
          </a:xfrm>
        </p:spPr>
        <p:txBody>
          <a:bodyPr>
            <a:normAutofit fontScale="90000"/>
          </a:bodyPr>
          <a:lstStyle/>
          <a:p>
            <a:r>
              <a:rPr lang="en-US" dirty="0"/>
              <a:t>Total Worldwide vs. U.S. Energy Production</a:t>
            </a:r>
          </a:p>
        </p:txBody>
      </p:sp>
      <p:pic>
        <p:nvPicPr>
          <p:cNvPr id="9218" name="Picture 2" descr="Image result for total global energy gen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273035" cy="3989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2741" y="6334780"/>
            <a:ext cx="4572000" cy="523220"/>
          </a:xfrm>
          <a:prstGeom prst="rect">
            <a:avLst/>
          </a:prstGeom>
        </p:spPr>
        <p:txBody>
          <a:bodyPr>
            <a:spAutoFit/>
          </a:bodyPr>
          <a:lstStyle/>
          <a:p>
            <a:r>
              <a:rPr lang="en-US" sz="1400" dirty="0">
                <a:hlinkClick r:id="rId3"/>
              </a:rPr>
              <a:t>http://www.worldfuturefund.org/wffmaster/Charts-HTML/Energy/wff-energy.htm</a:t>
            </a:r>
            <a:r>
              <a:rPr lang="en-US" sz="1400" dirty="0"/>
              <a:t> </a:t>
            </a:r>
          </a:p>
        </p:txBody>
      </p:sp>
      <p:pic>
        <p:nvPicPr>
          <p:cNvPr id="6" name="Picture 2" descr="Image result for us energy consumption 20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449" y="1676399"/>
            <a:ext cx="4913551" cy="36851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4241" y="6348227"/>
            <a:ext cx="4572000" cy="523220"/>
          </a:xfrm>
          <a:prstGeom prst="rect">
            <a:avLst/>
          </a:prstGeom>
        </p:spPr>
        <p:txBody>
          <a:bodyPr wrap="square">
            <a:spAutoFit/>
          </a:bodyPr>
          <a:lstStyle/>
          <a:p>
            <a:r>
              <a:rPr lang="en-US" sz="1400" dirty="0">
                <a:hlinkClick r:id="rId5"/>
              </a:rPr>
              <a:t>https://en.wikipedia.org/wiki/Energy_policy_of_the_United_States</a:t>
            </a:r>
            <a:r>
              <a:rPr lang="en-US" sz="1400" dirty="0"/>
              <a:t> </a:t>
            </a:r>
          </a:p>
        </p:txBody>
      </p:sp>
    </p:spTree>
    <p:extLst>
      <p:ext uri="{BB962C8B-B14F-4D97-AF65-F5344CB8AC3E}">
        <p14:creationId xmlns:p14="http://schemas.microsoft.com/office/powerpoint/2010/main" val="239165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60" y="76200"/>
            <a:ext cx="8229600" cy="1143000"/>
          </a:xfrm>
        </p:spPr>
        <p:txBody>
          <a:bodyPr>
            <a:normAutofit fontScale="90000"/>
          </a:bodyPr>
          <a:lstStyle/>
          <a:p>
            <a:r>
              <a:rPr lang="en-US" dirty="0"/>
              <a:t>U.S. Use Matches World in Proportion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200" y="1219200"/>
            <a:ext cx="9124711" cy="4791075"/>
          </a:xfrm>
          <a:prstGeom prst="rect">
            <a:avLst/>
          </a:prstGeom>
        </p:spPr>
      </p:pic>
    </p:spTree>
    <p:extLst>
      <p:ext uri="{BB962C8B-B14F-4D97-AF65-F5344CB8AC3E}">
        <p14:creationId xmlns:p14="http://schemas.microsoft.com/office/powerpoint/2010/main" val="189822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3559"/>
            <a:ext cx="9040092" cy="990600"/>
          </a:xfrm>
        </p:spPr>
        <p:txBody>
          <a:bodyPr>
            <a:normAutofit/>
          </a:bodyPr>
          <a:lstStyle/>
          <a:p>
            <a:pPr algn="ctr"/>
            <a:r>
              <a:rPr lang="en-US" sz="2600" b="1" dirty="0">
                <a:solidFill>
                  <a:srgbClr val="FFFF00"/>
                </a:solidFill>
              </a:rPr>
              <a:t>Energy in the U.S. in 2016 – Sources, What it is used for, and how much of it is wasted – a bit of a mind-blower  </a:t>
            </a:r>
            <a:r>
              <a:rPr lang="en-US" sz="1800" b="1" dirty="0">
                <a:solidFill>
                  <a:srgbClr val="FFFF00"/>
                </a:solidFill>
              </a:rPr>
              <a:t>Vox.com April 2017</a:t>
            </a:r>
            <a:endParaRPr lang="en-US" sz="2000" dirty="0">
              <a:solidFill>
                <a:srgbClr val="FFFF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6" y="1134639"/>
            <a:ext cx="9192786" cy="5447262"/>
          </a:xfrm>
          <a:prstGeom prst="rect">
            <a:avLst/>
          </a:prstGeom>
        </p:spPr>
      </p:pic>
      <p:sp>
        <p:nvSpPr>
          <p:cNvPr id="12" name="TextBox 11"/>
          <p:cNvSpPr txBox="1"/>
          <p:nvPr/>
        </p:nvSpPr>
        <p:spPr>
          <a:xfrm>
            <a:off x="7955280" y="1940560"/>
            <a:ext cx="1056640" cy="369332"/>
          </a:xfrm>
          <a:prstGeom prst="rect">
            <a:avLst/>
          </a:prstGeom>
          <a:noFill/>
        </p:spPr>
        <p:txBody>
          <a:bodyPr wrap="square" rtlCol="0">
            <a:spAutoFit/>
          </a:bodyPr>
          <a:lstStyle/>
          <a:p>
            <a:r>
              <a:rPr lang="en-US" dirty="0"/>
              <a:t>Rejected</a:t>
            </a:r>
          </a:p>
        </p:txBody>
      </p:sp>
      <p:sp>
        <p:nvSpPr>
          <p:cNvPr id="23" name="TextBox 22"/>
          <p:cNvSpPr txBox="1"/>
          <p:nvPr/>
        </p:nvSpPr>
        <p:spPr>
          <a:xfrm>
            <a:off x="8270240" y="4419600"/>
            <a:ext cx="1056640" cy="646331"/>
          </a:xfrm>
          <a:prstGeom prst="rect">
            <a:avLst/>
          </a:prstGeom>
          <a:noFill/>
        </p:spPr>
        <p:txBody>
          <a:bodyPr wrap="square" rtlCol="0">
            <a:spAutoFit/>
          </a:bodyPr>
          <a:lstStyle/>
          <a:p>
            <a:r>
              <a:rPr lang="en-US" dirty="0"/>
              <a:t>Energy Services</a:t>
            </a:r>
          </a:p>
        </p:txBody>
      </p:sp>
    </p:spTree>
    <p:extLst>
      <p:ext uri="{BB962C8B-B14F-4D97-AF65-F5344CB8AC3E}">
        <p14:creationId xmlns:p14="http://schemas.microsoft.com/office/powerpoint/2010/main" val="121740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Concentrated Solar Power – (CSP)</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369540"/>
            <a:ext cx="9144000" cy="4118919"/>
          </a:xfrm>
          <a:prstGeom prst="rect">
            <a:avLst/>
          </a:prstGeom>
        </p:spPr>
      </p:pic>
    </p:spTree>
    <p:extLst>
      <p:ext uri="{BB962C8B-B14F-4D97-AF65-F5344CB8AC3E}">
        <p14:creationId xmlns:p14="http://schemas.microsoft.com/office/powerpoint/2010/main" val="130143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a:off x="769938" y="716297"/>
            <a:ext cx="7696200" cy="773906"/>
          </a:xfrm>
          <a:prstGeom prst="triangle">
            <a:avLst>
              <a:gd name="adj" fmla="val 498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a:solidFill>
                  <a:srgbClr val="FFFFFF"/>
                </a:solidFill>
                <a:latin typeface="Calibri"/>
              </a:rPr>
              <a:t>PV Research at NREL</a:t>
            </a:r>
          </a:p>
          <a:p>
            <a:pPr algn="ctr" fontAlgn="base">
              <a:spcBef>
                <a:spcPct val="0"/>
              </a:spcBef>
              <a:spcAft>
                <a:spcPct val="0"/>
              </a:spcAft>
            </a:pPr>
            <a:endParaRPr lang="en-US" sz="900" dirty="0">
              <a:solidFill>
                <a:srgbClr val="FFFFFF"/>
              </a:solidFill>
              <a:latin typeface="Calibri"/>
            </a:endParaRPr>
          </a:p>
        </p:txBody>
      </p:sp>
      <p:sp>
        <p:nvSpPr>
          <p:cNvPr id="35" name="Slide Number Placeholder 4"/>
          <p:cNvSpPr>
            <a:spLocks noGrp="1"/>
          </p:cNvSpPr>
          <p:nvPr>
            <p:ph type="sldNum" sz="quarter" idx="4294967295"/>
          </p:nvPr>
        </p:nvSpPr>
        <p:spPr>
          <a:xfrm>
            <a:off x="0" y="5842000"/>
            <a:ext cx="2133600" cy="304800"/>
          </a:xfrm>
          <a:prstGeom prst="rect">
            <a:avLst/>
          </a:prstGeom>
        </p:spPr>
        <p:txBody>
          <a:bodyPr anchor="ctr"/>
          <a:lstStyle/>
          <a:p>
            <a:fld id="{FCFECEFB-3778-D946-8125-5537A0E4A75F}" type="slidenum">
              <a:rPr lang="en-US" smtClean="0">
                <a:solidFill>
                  <a:srgbClr val="FFFFFF"/>
                </a:solidFill>
              </a:rPr>
              <a:pPr/>
              <a:t>27</a:t>
            </a:fld>
            <a:endParaRPr lang="en-US" dirty="0">
              <a:solidFill>
                <a:srgbClr val="FFFFFF"/>
              </a:solidFill>
            </a:endParaRPr>
          </a:p>
        </p:txBody>
      </p:sp>
      <p:grpSp>
        <p:nvGrpSpPr>
          <p:cNvPr id="4" name="Group 3"/>
          <p:cNvGrpSpPr/>
          <p:nvPr/>
        </p:nvGrpSpPr>
        <p:grpSpPr>
          <a:xfrm>
            <a:off x="800100" y="1545135"/>
            <a:ext cx="7620000" cy="742404"/>
            <a:chOff x="228600" y="1165390"/>
            <a:chExt cx="7620000" cy="742404"/>
          </a:xfrm>
        </p:grpSpPr>
        <p:sp>
          <p:nvSpPr>
            <p:cNvPr id="49" name="TextBox 6"/>
            <p:cNvSpPr txBox="1"/>
            <p:nvPr/>
          </p:nvSpPr>
          <p:spPr>
            <a:xfrm>
              <a:off x="5227755" y="1502344"/>
              <a:ext cx="1249245" cy="400110"/>
            </a:xfrm>
            <a:prstGeom prst="rect">
              <a:avLst/>
            </a:prstGeom>
            <a:solidFill>
              <a:srgbClr val="008040"/>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lIns="0" rIns="0" rtlCol="0">
              <a:spAutoFit/>
            </a:bodyPr>
            <a:lstStyle/>
            <a:p>
              <a:pPr algn="ctr" fontAlgn="base">
                <a:spcBef>
                  <a:spcPct val="0"/>
                </a:spcBef>
                <a:spcAft>
                  <a:spcPct val="0"/>
                </a:spcAft>
              </a:pPr>
              <a:r>
                <a:rPr lang="en-US" sz="1000" b="1" dirty="0">
                  <a:solidFill>
                    <a:srgbClr val="FFFFFF"/>
                  </a:solidFill>
                  <a:latin typeface="Calibri"/>
                </a:rPr>
                <a:t>Measurements &amp; Characterization</a:t>
              </a:r>
            </a:p>
          </p:txBody>
        </p:sp>
        <p:sp>
          <p:nvSpPr>
            <p:cNvPr id="50" name="TextBox 49"/>
            <p:cNvSpPr txBox="1"/>
            <p:nvPr/>
          </p:nvSpPr>
          <p:spPr>
            <a:xfrm>
              <a:off x="2686220" y="1505458"/>
              <a:ext cx="1143000" cy="402336"/>
            </a:xfrm>
            <a:prstGeom prst="rect">
              <a:avLst/>
            </a:prstGeom>
            <a:solidFill>
              <a:srgbClr val="000099"/>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fontAlgn="base">
                <a:spcBef>
                  <a:spcPct val="0"/>
                </a:spcBef>
                <a:spcAft>
                  <a:spcPct val="0"/>
                </a:spcAft>
              </a:pPr>
              <a:r>
                <a:rPr lang="en-US" sz="1000" b="1" dirty="0">
                  <a:solidFill>
                    <a:srgbClr val="FFFFFF"/>
                  </a:solidFill>
                  <a:latin typeface="Calibri"/>
                </a:rPr>
                <a:t>Silicon</a:t>
              </a:r>
            </a:p>
            <a:p>
              <a:pPr algn="ctr" fontAlgn="base">
                <a:spcBef>
                  <a:spcPct val="0"/>
                </a:spcBef>
                <a:spcAft>
                  <a:spcPct val="0"/>
                </a:spcAft>
              </a:pPr>
              <a:r>
                <a:rPr lang="en-US" sz="1000" b="1" dirty="0" err="1">
                  <a:solidFill>
                    <a:srgbClr val="FFFFFF"/>
                  </a:solidFill>
                  <a:latin typeface="Calibri"/>
                </a:rPr>
                <a:t>cSi</a:t>
              </a:r>
              <a:r>
                <a:rPr lang="en-US" sz="1000" b="1" dirty="0">
                  <a:solidFill>
                    <a:srgbClr val="FFFFFF"/>
                  </a:solidFill>
                  <a:latin typeface="Calibri"/>
                </a:rPr>
                <a:t> 1J &amp; Tandems</a:t>
              </a:r>
            </a:p>
          </p:txBody>
        </p:sp>
        <p:sp>
          <p:nvSpPr>
            <p:cNvPr id="53" name="TextBox 52"/>
            <p:cNvSpPr txBox="1"/>
            <p:nvPr/>
          </p:nvSpPr>
          <p:spPr>
            <a:xfrm>
              <a:off x="1457410" y="1507684"/>
              <a:ext cx="1143000" cy="400110"/>
            </a:xfrm>
            <a:prstGeom prst="rect">
              <a:avLst/>
            </a:prstGeom>
            <a:solidFill>
              <a:srgbClr val="990099"/>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lIns="0" rIns="0" rtlCol="0">
              <a:spAutoFit/>
            </a:bodyPr>
            <a:lstStyle/>
            <a:p>
              <a:pPr algn="ctr" fontAlgn="base">
                <a:spcBef>
                  <a:spcPct val="0"/>
                </a:spcBef>
                <a:spcAft>
                  <a:spcPct val="0"/>
                </a:spcAft>
              </a:pPr>
              <a:r>
                <a:rPr lang="en-US" sz="1000" b="1" dirty="0">
                  <a:solidFill>
                    <a:srgbClr val="FFFFFF"/>
                  </a:solidFill>
                  <a:latin typeface="Calibri"/>
                </a:rPr>
                <a:t>III-V</a:t>
              </a:r>
            </a:p>
            <a:p>
              <a:pPr algn="ctr" fontAlgn="base">
                <a:spcBef>
                  <a:spcPct val="0"/>
                </a:spcBef>
                <a:spcAft>
                  <a:spcPct val="0"/>
                </a:spcAft>
              </a:pPr>
              <a:r>
                <a:rPr lang="en-US" sz="1000" b="1" dirty="0">
                  <a:solidFill>
                    <a:srgbClr val="FFFFFF"/>
                  </a:solidFill>
                  <a:latin typeface="Calibri"/>
                </a:rPr>
                <a:t>MJ &amp; 1J</a:t>
              </a:r>
            </a:p>
          </p:txBody>
        </p:sp>
        <p:sp>
          <p:nvSpPr>
            <p:cNvPr id="54" name="TextBox 53"/>
            <p:cNvSpPr txBox="1"/>
            <p:nvPr/>
          </p:nvSpPr>
          <p:spPr>
            <a:xfrm>
              <a:off x="6574466" y="1502344"/>
              <a:ext cx="1263806" cy="400110"/>
            </a:xfrm>
            <a:prstGeom prst="rect">
              <a:avLst/>
            </a:prstGeom>
            <a:solidFill>
              <a:srgbClr val="800000"/>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lIns="0" rIns="0" rtlCol="0">
              <a:spAutoFit/>
            </a:bodyPr>
            <a:lstStyle/>
            <a:p>
              <a:pPr algn="ctr" fontAlgn="base">
                <a:spcBef>
                  <a:spcPct val="0"/>
                </a:spcBef>
                <a:spcAft>
                  <a:spcPct val="0"/>
                </a:spcAft>
              </a:pPr>
              <a:r>
                <a:rPr lang="en-US" sz="1000" b="1" dirty="0">
                  <a:solidFill>
                    <a:srgbClr val="FFFFFF"/>
                  </a:solidFill>
                  <a:latin typeface="Calibri"/>
                </a:rPr>
                <a:t>Module Reliability &amp; Systems </a:t>
              </a:r>
              <a:r>
                <a:rPr lang="en-US" sz="900" b="1" dirty="0">
                  <a:solidFill>
                    <a:srgbClr val="FFFFFF"/>
                  </a:solidFill>
                  <a:latin typeface="Calibri"/>
                </a:rPr>
                <a:t>Engineering</a:t>
              </a:r>
            </a:p>
          </p:txBody>
        </p:sp>
        <p:sp>
          <p:nvSpPr>
            <p:cNvPr id="57" name="TextBox 56"/>
            <p:cNvSpPr txBox="1"/>
            <p:nvPr/>
          </p:nvSpPr>
          <p:spPr>
            <a:xfrm>
              <a:off x="228600" y="1165390"/>
              <a:ext cx="4831132" cy="261610"/>
            </a:xfrm>
            <a:prstGeom prst="rect">
              <a:avLst/>
            </a:prstGeom>
            <a:solidFill>
              <a:schemeClr val="bg1">
                <a:lumMod val="50000"/>
              </a:schemeClr>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spcBef>
                  <a:spcPct val="0"/>
                </a:spcBef>
                <a:spcAft>
                  <a:spcPct val="0"/>
                </a:spcAft>
              </a:pPr>
              <a:r>
                <a:rPr lang="en-US" sz="1100" b="1" dirty="0">
                  <a:solidFill>
                    <a:srgbClr val="FFFFFF"/>
                  </a:solidFill>
                  <a:latin typeface="Calibri"/>
                </a:rPr>
                <a:t>PV Technologies</a:t>
              </a:r>
            </a:p>
          </p:txBody>
        </p:sp>
        <p:sp>
          <p:nvSpPr>
            <p:cNvPr id="58" name="TextBox 57"/>
            <p:cNvSpPr txBox="1"/>
            <p:nvPr/>
          </p:nvSpPr>
          <p:spPr>
            <a:xfrm>
              <a:off x="5227756" y="1165390"/>
              <a:ext cx="2620844" cy="261610"/>
            </a:xfrm>
            <a:prstGeom prst="rect">
              <a:avLst/>
            </a:prstGeom>
            <a:solidFill>
              <a:schemeClr val="bg1">
                <a:lumMod val="50000"/>
              </a:schemeClr>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algn="ctr" fontAlgn="base">
                <a:spcBef>
                  <a:spcPct val="0"/>
                </a:spcBef>
                <a:spcAft>
                  <a:spcPct val="0"/>
                </a:spcAft>
                <a:defRPr sz="1100" b="1">
                  <a:solidFill>
                    <a:srgbClr val="FFFFFF"/>
                  </a:solidFill>
                  <a:latin typeface="Calibri"/>
                </a:defRPr>
              </a:lvl1pPr>
            </a:lstStyle>
            <a:p>
              <a:r>
                <a:rPr lang="en-US" dirty="0"/>
                <a:t>PV Cross-Cutting R&amp;D</a:t>
              </a:r>
            </a:p>
          </p:txBody>
        </p:sp>
        <p:sp>
          <p:nvSpPr>
            <p:cNvPr id="59" name="TextBox 58"/>
            <p:cNvSpPr txBox="1"/>
            <p:nvPr/>
          </p:nvSpPr>
          <p:spPr>
            <a:xfrm>
              <a:off x="228600" y="1505138"/>
              <a:ext cx="1143000" cy="402656"/>
            </a:xfrm>
            <a:prstGeom prst="rect">
              <a:avLst/>
            </a:prstGeom>
            <a:solidFill>
              <a:srgbClr val="006600"/>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lIns="0" rIns="0" rtlCol="0">
              <a:noAutofit/>
            </a:bodyPr>
            <a:lstStyle/>
            <a:p>
              <a:pPr algn="ctr" fontAlgn="base">
                <a:spcBef>
                  <a:spcPct val="0"/>
                </a:spcBef>
                <a:spcAft>
                  <a:spcPct val="0"/>
                </a:spcAft>
              </a:pPr>
              <a:r>
                <a:rPr lang="en-US" sz="1000" b="1" dirty="0">
                  <a:solidFill>
                    <a:srgbClr val="FFFFFF"/>
                  </a:solidFill>
                  <a:latin typeface="Calibri"/>
                </a:rPr>
                <a:t>Thin Film PV</a:t>
              </a:r>
            </a:p>
            <a:p>
              <a:pPr algn="ctr" fontAlgn="base">
                <a:spcBef>
                  <a:spcPct val="0"/>
                </a:spcBef>
                <a:spcAft>
                  <a:spcPct val="0"/>
                </a:spcAft>
              </a:pPr>
              <a:r>
                <a:rPr lang="en-US" sz="800" b="1" dirty="0">
                  <a:solidFill>
                    <a:srgbClr val="FFFFFF"/>
                  </a:solidFill>
                  <a:latin typeface="Calibri"/>
                </a:rPr>
                <a:t>CIGS / </a:t>
              </a:r>
              <a:r>
                <a:rPr lang="en-US" sz="800" b="1" dirty="0" err="1">
                  <a:solidFill>
                    <a:srgbClr val="FFFFFF"/>
                  </a:solidFill>
                  <a:latin typeface="Calibri"/>
                </a:rPr>
                <a:t>CdTe</a:t>
              </a:r>
              <a:r>
                <a:rPr lang="en-US" sz="800" b="1" dirty="0">
                  <a:solidFill>
                    <a:srgbClr val="FFFFFF"/>
                  </a:solidFill>
                  <a:latin typeface="Calibri"/>
                </a:rPr>
                <a:t> / Novel</a:t>
              </a:r>
            </a:p>
          </p:txBody>
        </p:sp>
        <p:sp>
          <p:nvSpPr>
            <p:cNvPr id="69" name="TextBox 68"/>
            <p:cNvSpPr txBox="1"/>
            <p:nvPr/>
          </p:nvSpPr>
          <p:spPr>
            <a:xfrm>
              <a:off x="3915030" y="1508252"/>
              <a:ext cx="1143000" cy="399542"/>
            </a:xfrm>
            <a:prstGeom prst="rect">
              <a:avLst/>
            </a:prstGeom>
            <a:solidFill>
              <a:srgbClr val="CC3333"/>
            </a:solidFill>
            <a:scene3d>
              <a:camera prst="orthographicFront">
                <a:rot lat="0" lon="0" rev="0"/>
              </a:camera>
              <a:lightRig rig="threePt" dir="t">
                <a:rot lat="0" lon="0" rev="1200000"/>
              </a:lightRig>
            </a:scene3d>
            <a:sp3d>
              <a:bevelT w="63500" h="63500"/>
            </a:sp3d>
          </p:spPr>
          <p:style>
            <a:lnRef idx="0">
              <a:schemeClr val="accent1"/>
            </a:lnRef>
            <a:fillRef idx="3">
              <a:schemeClr val="accent1"/>
            </a:fillRef>
            <a:effectRef idx="3">
              <a:schemeClr val="accent1"/>
            </a:effectRef>
            <a:fontRef idx="minor">
              <a:schemeClr val="lt1"/>
            </a:fontRef>
          </p:style>
          <p:txBody>
            <a:bodyPr wrap="square" lIns="0" rIns="0" rtlCol="0" anchor="ctr">
              <a:noAutofit/>
            </a:bodyPr>
            <a:lstStyle/>
            <a:p>
              <a:pPr algn="ctr" fontAlgn="base">
                <a:spcBef>
                  <a:spcPct val="0"/>
                </a:spcBef>
                <a:spcAft>
                  <a:spcPct val="0"/>
                </a:spcAft>
              </a:pPr>
              <a:r>
                <a:rPr lang="en-US" sz="1000" b="1" dirty="0" err="1">
                  <a:solidFill>
                    <a:srgbClr val="FFFFFF"/>
                  </a:solidFill>
                  <a:latin typeface="Calibri"/>
                </a:rPr>
                <a:t>Perovskites</a:t>
              </a:r>
              <a:r>
                <a:rPr lang="en-US" sz="1000" b="1" dirty="0">
                  <a:solidFill>
                    <a:srgbClr val="FFFFFF"/>
                  </a:solidFill>
                  <a:latin typeface="Calibri"/>
                </a:rPr>
                <a:t> </a:t>
              </a:r>
            </a:p>
            <a:p>
              <a:pPr algn="ctr" fontAlgn="base">
                <a:spcBef>
                  <a:spcPct val="0"/>
                </a:spcBef>
                <a:spcAft>
                  <a:spcPct val="0"/>
                </a:spcAft>
              </a:pPr>
              <a:r>
                <a:rPr lang="en-US" sz="1000" b="1" dirty="0">
                  <a:solidFill>
                    <a:srgbClr val="FFFFFF"/>
                  </a:solidFill>
                  <a:latin typeface="Calibri"/>
                </a:rPr>
                <a:t>&amp; OPV</a:t>
              </a:r>
            </a:p>
          </p:txBody>
        </p:sp>
      </p:grpSp>
      <p:sp>
        <p:nvSpPr>
          <p:cNvPr id="7" name="Title 6"/>
          <p:cNvSpPr>
            <a:spLocks noGrp="1"/>
          </p:cNvSpPr>
          <p:nvPr>
            <p:ph type="title"/>
          </p:nvPr>
        </p:nvSpPr>
        <p:spPr>
          <a:xfrm>
            <a:off x="457200" y="-233988"/>
            <a:ext cx="8229600" cy="1143000"/>
          </a:xfrm>
        </p:spPr>
        <p:txBody>
          <a:bodyPr>
            <a:noAutofit/>
          </a:bodyPr>
          <a:lstStyle/>
          <a:p>
            <a:r>
              <a:rPr lang="en-US" sz="3600" dirty="0"/>
              <a:t>NREL’s PV Research Portfolio</a:t>
            </a:r>
          </a:p>
        </p:txBody>
      </p:sp>
      <p:pic>
        <p:nvPicPr>
          <p:cNvPr id="2" name="Picture 1"/>
          <p:cNvPicPr>
            <a:picLocks noChangeAspect="1"/>
          </p:cNvPicPr>
          <p:nvPr/>
        </p:nvPicPr>
        <p:blipFill>
          <a:blip r:embed="rId3"/>
          <a:stretch>
            <a:fillRect/>
          </a:stretch>
        </p:blipFill>
        <p:spPr>
          <a:xfrm>
            <a:off x="803479" y="2372067"/>
            <a:ext cx="7537042" cy="4260523"/>
          </a:xfrm>
          <a:prstGeom prst="rect">
            <a:avLst/>
          </a:prstGeom>
        </p:spPr>
      </p:pic>
    </p:spTree>
    <p:extLst>
      <p:ext uri="{BB962C8B-B14F-4D97-AF65-F5344CB8AC3E}">
        <p14:creationId xmlns:p14="http://schemas.microsoft.com/office/powerpoint/2010/main" val="1652590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66"/>
            <a:ext cx="8229600" cy="1143000"/>
          </a:xfrm>
        </p:spPr>
        <p:txBody>
          <a:bodyPr>
            <a:noAutofit/>
          </a:bodyPr>
          <a:lstStyle/>
          <a:p>
            <a:r>
              <a:rPr lang="en-US" sz="3600" dirty="0"/>
              <a:t>Motivation is Clear – Energy Needs vs. CO</a:t>
            </a:r>
            <a:r>
              <a:rPr lang="en-US" sz="3600" baseline="-25000" dirty="0"/>
              <a:t>2</a:t>
            </a:r>
            <a:endParaRPr lang="en-US" sz="3600" dirty="0"/>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762000"/>
            <a:ext cx="4876801" cy="2618348"/>
          </a:xfrm>
          <a:prstGeom prst="rect">
            <a:avLst/>
          </a:prstGeom>
          <a:noFill/>
          <a:ln w="9525">
            <a:noFill/>
            <a:miter lim="800000"/>
            <a:headEnd/>
            <a:tailEnd/>
          </a:ln>
        </p:spPr>
      </p:pic>
      <p:sp>
        <p:nvSpPr>
          <p:cNvPr id="15" name="Content Placeholder 2"/>
          <p:cNvSpPr txBox="1">
            <a:spLocks/>
          </p:cNvSpPr>
          <p:nvPr/>
        </p:nvSpPr>
        <p:spPr>
          <a:xfrm>
            <a:off x="228600" y="3429000"/>
            <a:ext cx="4876800" cy="990600"/>
          </a:xfrm>
          <a:prstGeom prst="rect">
            <a:avLst/>
          </a:prstGeom>
          <a:solidFill>
            <a:schemeClr val="bg1">
              <a:lumMod val="75000"/>
            </a:schemeClr>
          </a:solidFill>
          <a:ln w="25400">
            <a:solidFill>
              <a:srgbClr val="FF0000"/>
            </a:solidFill>
          </a:ln>
        </p:spPr>
        <p:txBody>
          <a:bodyPr/>
          <a:lstStyle/>
          <a:p>
            <a:pPr marL="285750" marR="0" lvl="0" indent="-285750" algn="l" defTabSz="914400" rtl="0" eaLnBrk="0" fontAlgn="base" latinLnBrk="0" hangingPunct="0">
              <a:lnSpc>
                <a:spcPct val="100000"/>
              </a:lnSpc>
              <a:spcBef>
                <a:spcPct val="20000"/>
              </a:spcBef>
              <a:spcAft>
                <a:spcPct val="0"/>
              </a:spcAft>
              <a:buClrTx/>
              <a:buSzTx/>
              <a:buFont typeface="Arial"/>
              <a:buChar char="•"/>
              <a:tabLst>
                <a:tab pos="339725" algn="l"/>
              </a:tabLst>
              <a:defRPr/>
            </a:pPr>
            <a:r>
              <a:rPr kumimoji="0" lang="en-US" b="1" i="0" u="none" strike="noStrike" kern="1200" cap="none" spc="0" normalizeH="0" noProof="0" dirty="0">
                <a:ln>
                  <a:noFill/>
                </a:ln>
                <a:solidFill>
                  <a:srgbClr val="FF0000"/>
                </a:solidFill>
                <a:effectLst/>
                <a:uLnTx/>
                <a:uFillTx/>
                <a:ea typeface="+mn-ea"/>
                <a:cs typeface="Arial" pitchFamily="34" charset="0"/>
              </a:rPr>
              <a:t>Humanity requires ~6 TW</a:t>
            </a:r>
            <a:r>
              <a:rPr lang="en-US" b="1" dirty="0">
                <a:solidFill>
                  <a:srgbClr val="FF0000"/>
                </a:solidFill>
                <a:cs typeface="Arial" pitchFamily="34" charset="0"/>
              </a:rPr>
              <a:t> of electrical generating capacity, ~2/3 from fossil fuels.</a:t>
            </a:r>
          </a:p>
          <a:p>
            <a:pPr marL="285750" marR="0" lvl="0" indent="-285750" algn="l" defTabSz="914400" rtl="0" eaLnBrk="0" fontAlgn="base" latinLnBrk="0" hangingPunct="0">
              <a:lnSpc>
                <a:spcPct val="100000"/>
              </a:lnSpc>
              <a:spcBef>
                <a:spcPct val="20000"/>
              </a:spcBef>
              <a:spcAft>
                <a:spcPct val="0"/>
              </a:spcAft>
              <a:buClrTx/>
              <a:buSzTx/>
              <a:buFont typeface="Arial"/>
              <a:buChar char="•"/>
              <a:tabLst>
                <a:tab pos="339725" algn="l"/>
              </a:tabLst>
              <a:defRPr/>
            </a:pPr>
            <a:r>
              <a:rPr lang="en-US" b="1" dirty="0">
                <a:solidFill>
                  <a:srgbClr val="FF0000"/>
                </a:solidFill>
                <a:cs typeface="Arial" pitchFamily="34" charset="0"/>
              </a:rPr>
              <a:t>[CO</a:t>
            </a:r>
            <a:r>
              <a:rPr lang="en-US" b="1" baseline="-25000" dirty="0">
                <a:solidFill>
                  <a:srgbClr val="FF0000"/>
                </a:solidFill>
                <a:cs typeface="Arial" pitchFamily="34" charset="0"/>
              </a:rPr>
              <a:t>2</a:t>
            </a:r>
            <a:r>
              <a:rPr lang="en-US" b="1" dirty="0">
                <a:solidFill>
                  <a:srgbClr val="FF0000"/>
                </a:solidFill>
                <a:cs typeface="Arial" pitchFamily="34" charset="0"/>
              </a:rPr>
              <a:t>] ~402 ppm and rising.</a:t>
            </a:r>
          </a:p>
        </p:txBody>
      </p:sp>
      <p:pic>
        <p:nvPicPr>
          <p:cNvPr id="5" name="Picture 4" descr="Screen Shot 2014-09-14 at 5.33.02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4448932"/>
            <a:ext cx="3367201" cy="2212848"/>
          </a:xfrm>
          <a:prstGeom prst="rect">
            <a:avLst/>
          </a:prstGeom>
        </p:spPr>
      </p:pic>
      <p:sp>
        <p:nvSpPr>
          <p:cNvPr id="16" name="TextBox 15"/>
          <p:cNvSpPr txBox="1"/>
          <p:nvPr/>
        </p:nvSpPr>
        <p:spPr>
          <a:xfrm>
            <a:off x="1295400" y="4572000"/>
            <a:ext cx="1981200" cy="184666"/>
          </a:xfrm>
          <a:prstGeom prst="rect">
            <a:avLst/>
          </a:prstGeom>
          <a:noFill/>
          <a:ln>
            <a:solidFill>
              <a:schemeClr val="accent1"/>
            </a:solidFill>
          </a:ln>
        </p:spPr>
        <p:txBody>
          <a:bodyPr wrap="square" rtlCol="0">
            <a:spAutoFit/>
          </a:bodyPr>
          <a:lstStyle/>
          <a:p>
            <a:pPr algn="ctr"/>
            <a:r>
              <a:rPr lang="en-US" sz="600" dirty="0"/>
              <a:t>Source:  2014 U.S. National Climate Assessment</a:t>
            </a:r>
          </a:p>
        </p:txBody>
      </p:sp>
      <p:pic>
        <p:nvPicPr>
          <p:cNvPr id="3" name="Picture 2" descr="Screen Shot 2016-04-12 at 9.58.1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8613" y="1066800"/>
            <a:ext cx="3869187" cy="5105400"/>
          </a:xfrm>
          <a:prstGeom prst="rect">
            <a:avLst/>
          </a:prstGeom>
          <a:ln>
            <a:solidFill>
              <a:srgbClr val="000000"/>
            </a:solidFill>
          </a:ln>
        </p:spPr>
      </p:pic>
      <p:pic>
        <p:nvPicPr>
          <p:cNvPr id="6" name="Picture 5" descr="Nature GMSL Fig.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4000" y="2806274"/>
            <a:ext cx="3629861" cy="1949542"/>
          </a:xfrm>
          <a:prstGeom prst="rect">
            <a:avLst/>
          </a:prstGeom>
          <a:ln>
            <a:solidFill>
              <a:srgbClr val="000000"/>
            </a:solidFill>
          </a:ln>
        </p:spPr>
      </p:pic>
      <p:sp>
        <p:nvSpPr>
          <p:cNvPr id="4" name="TextBox 3"/>
          <p:cNvSpPr txBox="1"/>
          <p:nvPr/>
        </p:nvSpPr>
        <p:spPr>
          <a:xfrm>
            <a:off x="5762978" y="6268156"/>
            <a:ext cx="2819400" cy="307777"/>
          </a:xfrm>
          <a:prstGeom prst="rect">
            <a:avLst/>
          </a:prstGeom>
          <a:noFill/>
        </p:spPr>
        <p:txBody>
          <a:bodyPr wrap="square" rtlCol="0">
            <a:spAutoFit/>
          </a:bodyPr>
          <a:lstStyle/>
          <a:p>
            <a:pPr algn="ctr"/>
            <a:r>
              <a:rPr lang="en-US" sz="1400" dirty="0">
                <a:solidFill>
                  <a:srgbClr val="000000"/>
                </a:solidFill>
                <a:latin typeface="Arial" pitchFamily="34" charset="0"/>
                <a:cs typeface="Arial" pitchFamily="34" charset="0"/>
              </a:rPr>
              <a:t>Nature - 31 March, 2016</a:t>
            </a:r>
          </a:p>
        </p:txBody>
      </p:sp>
    </p:spTree>
    <p:extLst>
      <p:ext uri="{BB962C8B-B14F-4D97-AF65-F5344CB8AC3E}">
        <p14:creationId xmlns:p14="http://schemas.microsoft.com/office/powerpoint/2010/main" val="24530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86"/>
            <a:ext cx="8229600" cy="729331"/>
          </a:xfrm>
        </p:spPr>
        <p:txBody>
          <a:bodyPr>
            <a:noAutofit/>
          </a:bodyPr>
          <a:lstStyle/>
          <a:p>
            <a:r>
              <a:rPr lang="en-US" sz="3600" dirty="0"/>
              <a:t>Latest Earth System Model Results</a:t>
            </a:r>
          </a:p>
        </p:txBody>
      </p:sp>
      <p:pic>
        <p:nvPicPr>
          <p:cNvPr id="11" name="Picture 10" descr="Screen Shot 2016-05-24 at 5.24.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743200"/>
            <a:ext cx="4204176" cy="3606800"/>
          </a:xfrm>
          <a:prstGeom prst="rect">
            <a:avLst/>
          </a:prstGeom>
        </p:spPr>
      </p:pic>
      <p:pic>
        <p:nvPicPr>
          <p:cNvPr id="12" name="Picture 11" descr="Screen Shot 2016-05-24 at 5.25.0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19599" y="2755733"/>
            <a:ext cx="4648201" cy="3655494"/>
          </a:xfrm>
          <a:prstGeom prst="rect">
            <a:avLst/>
          </a:prstGeom>
        </p:spPr>
      </p:pic>
      <p:sp>
        <p:nvSpPr>
          <p:cNvPr id="4" name="TextBox 3"/>
          <p:cNvSpPr txBox="1"/>
          <p:nvPr/>
        </p:nvSpPr>
        <p:spPr>
          <a:xfrm>
            <a:off x="2743200" y="6324600"/>
            <a:ext cx="3934178" cy="261610"/>
          </a:xfrm>
          <a:prstGeom prst="rect">
            <a:avLst/>
          </a:prstGeom>
          <a:noFill/>
          <a:ln>
            <a:solidFill>
              <a:srgbClr val="000000"/>
            </a:solidFill>
          </a:ln>
        </p:spPr>
        <p:txBody>
          <a:bodyPr wrap="square" rtlCol="0">
            <a:spAutoFit/>
          </a:bodyPr>
          <a:lstStyle/>
          <a:p>
            <a:pPr algn="ctr"/>
            <a:r>
              <a:rPr lang="en-US" sz="1100" dirty="0">
                <a:solidFill>
                  <a:srgbClr val="000000"/>
                </a:solidFill>
                <a:latin typeface="Arial" pitchFamily="34" charset="0"/>
                <a:cs typeface="Arial" pitchFamily="34" charset="0"/>
              </a:rPr>
              <a:t>Source:  </a:t>
            </a:r>
            <a:r>
              <a:rPr lang="en-US" sz="1100" dirty="0" err="1">
                <a:solidFill>
                  <a:srgbClr val="000000"/>
                </a:solidFill>
                <a:latin typeface="Arial" pitchFamily="34" charset="0"/>
                <a:cs typeface="Arial" pitchFamily="34" charset="0"/>
              </a:rPr>
              <a:t>Tokarska</a:t>
            </a:r>
            <a:r>
              <a:rPr lang="en-US" sz="1100" dirty="0">
                <a:solidFill>
                  <a:srgbClr val="000000"/>
                </a:solidFill>
                <a:latin typeface="Arial" pitchFamily="34" charset="0"/>
                <a:cs typeface="Arial" pitchFamily="34" charset="0"/>
              </a:rPr>
              <a:t> et al., </a:t>
            </a:r>
            <a:r>
              <a:rPr lang="en-US" sz="1100" i="1" dirty="0">
                <a:solidFill>
                  <a:srgbClr val="000000"/>
                </a:solidFill>
                <a:latin typeface="Arial" pitchFamily="34" charset="0"/>
                <a:cs typeface="Arial" pitchFamily="34" charset="0"/>
              </a:rPr>
              <a:t>Nature </a:t>
            </a:r>
            <a:r>
              <a:rPr lang="en-US" sz="1100" i="1" dirty="0" err="1">
                <a:solidFill>
                  <a:srgbClr val="000000"/>
                </a:solidFill>
                <a:latin typeface="Arial" pitchFamily="34" charset="0"/>
                <a:cs typeface="Arial" pitchFamily="34" charset="0"/>
              </a:rPr>
              <a:t>Clim</a:t>
            </a:r>
            <a:r>
              <a:rPr lang="en-US" sz="1100" i="1" dirty="0">
                <a:solidFill>
                  <a:srgbClr val="000000"/>
                </a:solidFill>
                <a:latin typeface="Arial" pitchFamily="34" charset="0"/>
                <a:cs typeface="Arial" pitchFamily="34" charset="0"/>
              </a:rPr>
              <a:t> Change</a:t>
            </a:r>
            <a:r>
              <a:rPr lang="en-US" sz="1100" dirty="0">
                <a:solidFill>
                  <a:srgbClr val="000000"/>
                </a:solidFill>
                <a:latin typeface="Arial" pitchFamily="34" charset="0"/>
                <a:cs typeface="Arial" pitchFamily="34" charset="0"/>
              </a:rPr>
              <a:t>, 23MAY16</a:t>
            </a:r>
          </a:p>
        </p:txBody>
      </p:sp>
      <p:sp>
        <p:nvSpPr>
          <p:cNvPr id="17" name="Content Placeholder 2"/>
          <p:cNvSpPr txBox="1">
            <a:spLocks/>
          </p:cNvSpPr>
          <p:nvPr/>
        </p:nvSpPr>
        <p:spPr>
          <a:xfrm>
            <a:off x="304800" y="646359"/>
            <a:ext cx="8839200" cy="2109374"/>
          </a:xfrm>
          <a:prstGeom prst="rect">
            <a:avLst/>
          </a:prstGeom>
        </p:spPr>
        <p:txBody>
          <a:bodyPr/>
          <a:lstStyle>
            <a:lvl1pPr marL="342900" indent="-342900" algn="l" rtl="0" eaLnBrk="0" fontAlgn="base" hangingPunct="0">
              <a:spcBef>
                <a:spcPct val="20000"/>
              </a:spcBef>
              <a:spcAft>
                <a:spcPct val="0"/>
              </a:spcAft>
              <a:buFont typeface="Arial" pitchFamily="34" charset="0"/>
              <a:defRPr sz="2400" kern="1200">
                <a:solidFill>
                  <a:schemeClr val="tx2"/>
                </a:solidFill>
                <a:latin typeface="Arial" pitchFamily="34" charset="0"/>
                <a:ea typeface="ＭＳ Ｐゴシック" pitchFamily="-108"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Arial" pitchFamily="34" charset="0"/>
                <a:ea typeface="ＭＳ Ｐゴシック" pitchFamily="-108" charset="-128"/>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Arial" pitchFamily="34" charset="0"/>
                <a:ea typeface="ＭＳ Ｐゴシック" pitchFamily="-108" charset="-128"/>
                <a:cs typeface="Arial" pitchFamily="34" charset="0"/>
              </a:defRPr>
            </a:lvl3pPr>
            <a:lvl4pPr marL="1600200" indent="-228600" algn="l" rtl="0" eaLnBrk="0" fontAlgn="base" hangingPunct="0">
              <a:spcBef>
                <a:spcPct val="20000"/>
              </a:spcBef>
              <a:spcAft>
                <a:spcPct val="0"/>
              </a:spcAft>
              <a:buFont typeface="Arial" pitchFamily="34" charset="0"/>
              <a:buChar char="&gt;"/>
              <a:defRPr sz="1600" kern="1200">
                <a:solidFill>
                  <a:schemeClr val="tx2"/>
                </a:solidFill>
                <a:latin typeface="Arial" pitchFamily="34" charset="0"/>
                <a:ea typeface="ＭＳ Ｐゴシック" pitchFamily="-108"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Arial" pitchFamily="34" charset="0"/>
                <a:ea typeface="ＭＳ Ｐゴシック" pitchFamily="-108"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1800" dirty="0">
                <a:solidFill>
                  <a:srgbClr val="000000"/>
                </a:solidFill>
              </a:rPr>
              <a:t>Predicted global average surface temperature has gone up, not down, with increasingly sophisticated earth system models.</a:t>
            </a:r>
          </a:p>
          <a:p>
            <a:pPr>
              <a:spcBef>
                <a:spcPts val="1200"/>
              </a:spcBef>
              <a:buFont typeface="Arial"/>
              <a:buChar char="•"/>
            </a:pPr>
            <a:r>
              <a:rPr lang="en-US" sz="1800" dirty="0">
                <a:solidFill>
                  <a:srgbClr val="000000"/>
                </a:solidFill>
              </a:rPr>
              <a:t>Warming and CO2 emissions are in fact roughly linear.</a:t>
            </a:r>
          </a:p>
          <a:p>
            <a:pPr>
              <a:spcBef>
                <a:spcPts val="1200"/>
              </a:spcBef>
              <a:buFont typeface="Arial"/>
              <a:buChar char="•"/>
            </a:pPr>
            <a:r>
              <a:rPr lang="en-US" sz="1800" dirty="0">
                <a:solidFill>
                  <a:srgbClr val="000000"/>
                </a:solidFill>
              </a:rPr>
              <a:t>Burning all of earth’s fossil fuel resources, projected by ~2200 given current trends, would result in global average warming of 6.4–9.5° C, </a:t>
            </a:r>
            <a:r>
              <a:rPr lang="en-US" sz="2000" b="1" dirty="0">
                <a:solidFill>
                  <a:srgbClr val="000000"/>
                </a:solidFill>
              </a:rPr>
              <a:t>mean Arctic warming of 14.7–19.5° C.</a:t>
            </a:r>
            <a:endParaRPr lang="en-US" sz="1800" b="1" dirty="0">
              <a:solidFill>
                <a:srgbClr val="000000"/>
              </a:solidFill>
            </a:endParaRPr>
          </a:p>
          <a:p>
            <a:pPr>
              <a:buFont typeface="Arial"/>
              <a:buChar char="•"/>
            </a:pPr>
            <a:endParaRPr lang="en-US" sz="1800" dirty="0">
              <a:solidFill>
                <a:srgbClr val="000000"/>
              </a:solidFill>
            </a:endParaRPr>
          </a:p>
        </p:txBody>
      </p:sp>
      <p:sp>
        <p:nvSpPr>
          <p:cNvPr id="3" name="TextBox 2"/>
          <p:cNvSpPr txBox="1"/>
          <p:nvPr/>
        </p:nvSpPr>
        <p:spPr>
          <a:xfrm>
            <a:off x="3092688" y="4558631"/>
            <a:ext cx="3657600" cy="646331"/>
          </a:xfrm>
          <a:prstGeom prst="rect">
            <a:avLst/>
          </a:prstGeom>
          <a:solidFill>
            <a:srgbClr val="FFC000"/>
          </a:solidFill>
        </p:spPr>
        <p:txBody>
          <a:bodyPr wrap="square" rtlCol="0">
            <a:spAutoFit/>
          </a:bodyPr>
          <a:lstStyle/>
          <a:p>
            <a:pPr algn="ctr"/>
            <a:r>
              <a:rPr lang="en-US" b="1" dirty="0"/>
              <a:t>Actual in gray – conservative</a:t>
            </a:r>
          </a:p>
          <a:p>
            <a:pPr algn="ctr"/>
            <a:r>
              <a:rPr lang="en-US" b="1" dirty="0"/>
              <a:t>Vs. actual</a:t>
            </a:r>
          </a:p>
        </p:txBody>
      </p:sp>
    </p:spTree>
    <p:extLst>
      <p:ext uri="{BB962C8B-B14F-4D97-AF65-F5344CB8AC3E}">
        <p14:creationId xmlns:p14="http://schemas.microsoft.com/office/powerpoint/2010/main" val="38237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32837"/>
            <a:ext cx="3850341" cy="1325562"/>
          </a:xfrm>
        </p:spPr>
        <p:txBody>
          <a:bodyPr>
            <a:normAutofit fontScale="90000"/>
          </a:bodyPr>
          <a:lstStyle/>
          <a:p>
            <a:r>
              <a:rPr lang="en-US" dirty="0"/>
              <a:t>Michael Bloomberg</a:t>
            </a:r>
          </a:p>
        </p:txBody>
      </p:sp>
      <p:sp>
        <p:nvSpPr>
          <p:cNvPr id="3" name="Content Placeholder 2"/>
          <p:cNvSpPr>
            <a:spLocks noGrp="1"/>
          </p:cNvSpPr>
          <p:nvPr>
            <p:ph idx="1"/>
          </p:nvPr>
        </p:nvSpPr>
        <p:spPr>
          <a:xfrm>
            <a:off x="4876799" y="1820911"/>
            <a:ext cx="4307541" cy="4275089"/>
          </a:xfrm>
        </p:spPr>
        <p:txBody>
          <a:bodyPr>
            <a:normAutofit fontScale="70000" lnSpcReduction="20000"/>
          </a:bodyPr>
          <a:lstStyle/>
          <a:p>
            <a:r>
              <a:rPr lang="en-US" dirty="0">
                <a:highlight>
                  <a:srgbClr val="FFFF00"/>
                </a:highlight>
              </a:rPr>
              <a:t>new book</a:t>
            </a:r>
            <a:r>
              <a:rPr lang="en-US" dirty="0"/>
              <a:t>, “Climate of Hope: How Cities, Businesses, and Citizens Can Save the Planet,” co-authored by former Sierra Club executive director Carl Pope.</a:t>
            </a:r>
          </a:p>
          <a:p>
            <a:r>
              <a:rPr lang="en-US" dirty="0"/>
              <a:t>specific </a:t>
            </a:r>
            <a:r>
              <a:rPr lang="en-US" dirty="0">
                <a:highlight>
                  <a:srgbClr val="FFFF00"/>
                </a:highlight>
              </a:rPr>
              <a:t>policy objective</a:t>
            </a:r>
            <a:r>
              <a:rPr lang="en-US" dirty="0"/>
              <a:t>: to help save an international agreement, negotiated in Paris, to reduce global carbon emissions</a:t>
            </a:r>
          </a:p>
          <a:p>
            <a:r>
              <a:rPr lang="en-US" dirty="0"/>
              <a:t>believed the U.S. would hit that goal regardless of what Trump does because of leadership at the </a:t>
            </a:r>
            <a:r>
              <a:rPr lang="en-US" dirty="0">
                <a:highlight>
                  <a:srgbClr val="FFFF00"/>
                </a:highlight>
              </a:rPr>
              <a:t>state level and market forces </a:t>
            </a:r>
            <a:r>
              <a:rPr lang="en-US" dirty="0"/>
              <a:t>already at play in the private sector.</a:t>
            </a:r>
          </a:p>
        </p:txBody>
      </p:sp>
      <p:pic>
        <p:nvPicPr>
          <p:cNvPr id="5" name="Picture 4"/>
          <p:cNvPicPr>
            <a:picLocks noChangeAspect="1"/>
          </p:cNvPicPr>
          <p:nvPr/>
        </p:nvPicPr>
        <p:blipFill>
          <a:blip r:embed="rId2"/>
          <a:stretch>
            <a:fillRect/>
          </a:stretch>
        </p:blipFill>
        <p:spPr>
          <a:xfrm>
            <a:off x="35859" y="0"/>
            <a:ext cx="4800600" cy="6912864"/>
          </a:xfrm>
          <a:prstGeom prst="rect">
            <a:avLst/>
          </a:prstGeom>
        </p:spPr>
      </p:pic>
    </p:spTree>
    <p:extLst>
      <p:ext uri="{BB962C8B-B14F-4D97-AF65-F5344CB8AC3E}">
        <p14:creationId xmlns:p14="http://schemas.microsoft.com/office/powerpoint/2010/main" val="1051369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35" y="-176882"/>
            <a:ext cx="8229600" cy="1143000"/>
          </a:xfrm>
        </p:spPr>
        <p:txBody>
          <a:bodyPr>
            <a:noAutofit/>
          </a:bodyPr>
          <a:lstStyle/>
          <a:p>
            <a:r>
              <a:rPr lang="en-US" sz="3600" dirty="0"/>
              <a:t>450ppm Goal:  Dramatic Change Needed</a:t>
            </a:r>
          </a:p>
        </p:txBody>
      </p:sp>
      <p:pic>
        <p:nvPicPr>
          <p:cNvPr id="3" name="Picture 2" descr="co2_data_ml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855"/>
            <a:ext cx="4397993" cy="3451026"/>
          </a:xfrm>
          <a:prstGeom prst="rect">
            <a:avLst/>
          </a:prstGeom>
        </p:spPr>
      </p:pic>
      <p:pic>
        <p:nvPicPr>
          <p:cNvPr id="4" name="Picture 3" descr="co2_trend_ml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6647" y="905548"/>
            <a:ext cx="4387353" cy="3403333"/>
          </a:xfrm>
          <a:prstGeom prst="rect">
            <a:avLst/>
          </a:prstGeom>
        </p:spPr>
      </p:pic>
      <p:pic>
        <p:nvPicPr>
          <p:cNvPr id="8" name="Picture 7" descr="co2_data_mlo_anng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184611"/>
            <a:ext cx="3185287" cy="2387800"/>
          </a:xfrm>
          <a:prstGeom prst="rect">
            <a:avLst/>
          </a:prstGeom>
        </p:spPr>
      </p:pic>
      <p:sp>
        <p:nvSpPr>
          <p:cNvPr id="17" name="Content Placeholder 5"/>
          <p:cNvSpPr>
            <a:spLocks noGrp="1"/>
          </p:cNvSpPr>
          <p:nvPr>
            <p:ph idx="1"/>
          </p:nvPr>
        </p:nvSpPr>
        <p:spPr>
          <a:xfrm>
            <a:off x="3549327" y="4308881"/>
            <a:ext cx="5494949" cy="1752600"/>
          </a:xfrm>
        </p:spPr>
        <p:txBody>
          <a:bodyPr>
            <a:noAutofit/>
          </a:bodyPr>
          <a:lstStyle/>
          <a:p>
            <a:pPr>
              <a:buFont typeface="Arial"/>
              <a:buChar char="•"/>
            </a:pPr>
            <a:r>
              <a:rPr lang="en-US" sz="2400" dirty="0"/>
              <a:t>Average rate of CO</a:t>
            </a:r>
            <a:r>
              <a:rPr lang="en-US" sz="2400" baseline="-25000" dirty="0"/>
              <a:t>2</a:t>
            </a:r>
            <a:r>
              <a:rPr lang="en-US" sz="2400" dirty="0"/>
              <a:t> increase for last decade was 2 ppm/year.</a:t>
            </a:r>
          </a:p>
          <a:p>
            <a:pPr>
              <a:buFont typeface="Arial"/>
              <a:buChar char="•"/>
            </a:pPr>
            <a:r>
              <a:rPr lang="en-US" sz="2400" dirty="0"/>
              <a:t>Average global CO</a:t>
            </a:r>
            <a:r>
              <a:rPr lang="en-US" sz="2400" baseline="-25000" dirty="0"/>
              <a:t>2</a:t>
            </a:r>
            <a:r>
              <a:rPr lang="en-US" sz="2400" dirty="0"/>
              <a:t> concentration is now approaching 402 ppm so even with last decade’s rate of increase, we’ll hit 450 ppm by 2040!</a:t>
            </a:r>
          </a:p>
        </p:txBody>
      </p:sp>
    </p:spTree>
    <p:extLst>
      <p:ext uri="{BB962C8B-B14F-4D97-AF65-F5344CB8AC3E}">
        <p14:creationId xmlns:p14="http://schemas.microsoft.com/office/powerpoint/2010/main" val="97475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12-05 at 3.34.5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0302" y="762000"/>
            <a:ext cx="6186288" cy="2831364"/>
          </a:xfrm>
          <a:prstGeom prst="rect">
            <a:avLst/>
          </a:prstGeom>
        </p:spPr>
      </p:pic>
      <p:sp>
        <p:nvSpPr>
          <p:cNvPr id="6" name="Content Placeholder 5"/>
          <p:cNvSpPr>
            <a:spLocks noGrp="1"/>
          </p:cNvSpPr>
          <p:nvPr>
            <p:ph idx="1"/>
          </p:nvPr>
        </p:nvSpPr>
        <p:spPr>
          <a:xfrm>
            <a:off x="304800" y="3657601"/>
            <a:ext cx="8534400" cy="1752600"/>
          </a:xfrm>
        </p:spPr>
        <p:txBody>
          <a:bodyPr>
            <a:normAutofit fontScale="77500" lnSpcReduction="20000"/>
          </a:bodyPr>
          <a:lstStyle/>
          <a:p>
            <a:pPr>
              <a:buFont typeface="Arial"/>
              <a:buChar char="•"/>
            </a:pPr>
            <a:r>
              <a:rPr lang="en-US" dirty="0"/>
              <a:t>Must hold overall energy consumption essentially flat for the next 25 years through major gains in energy efficiency.</a:t>
            </a:r>
          </a:p>
          <a:p>
            <a:pPr>
              <a:buFont typeface="Arial"/>
              <a:buChar char="•"/>
            </a:pPr>
            <a:r>
              <a:rPr lang="en-US" dirty="0"/>
              <a:t>Must begin a major shift to zero carbon generation immediately, with measurable reductions by 2020.</a:t>
            </a:r>
          </a:p>
        </p:txBody>
      </p:sp>
      <p:sp>
        <p:nvSpPr>
          <p:cNvPr id="2" name="Title 1"/>
          <p:cNvSpPr>
            <a:spLocks noGrp="1"/>
          </p:cNvSpPr>
          <p:nvPr>
            <p:ph type="title"/>
          </p:nvPr>
        </p:nvSpPr>
        <p:spPr>
          <a:xfrm>
            <a:off x="433153" y="-219456"/>
            <a:ext cx="8229600" cy="1143000"/>
          </a:xfrm>
        </p:spPr>
        <p:txBody>
          <a:bodyPr>
            <a:noAutofit/>
          </a:bodyPr>
          <a:lstStyle/>
          <a:p>
            <a:r>
              <a:rPr lang="en-US" sz="3600" dirty="0"/>
              <a:t>450ppm Goal:  Dramatic Change Needed</a:t>
            </a:r>
          </a:p>
        </p:txBody>
      </p:sp>
      <p:sp>
        <p:nvSpPr>
          <p:cNvPr id="7" name="TextBox 6"/>
          <p:cNvSpPr txBox="1"/>
          <p:nvPr/>
        </p:nvSpPr>
        <p:spPr>
          <a:xfrm>
            <a:off x="5943600" y="3396734"/>
            <a:ext cx="1608769" cy="184666"/>
          </a:xfrm>
          <a:prstGeom prst="rect">
            <a:avLst/>
          </a:prstGeom>
          <a:noFill/>
          <a:ln>
            <a:solidFill>
              <a:schemeClr val="accent1"/>
            </a:solidFill>
          </a:ln>
        </p:spPr>
        <p:txBody>
          <a:bodyPr wrap="square" rtlCol="0">
            <a:spAutoFit/>
          </a:bodyPr>
          <a:lstStyle/>
          <a:p>
            <a:pPr algn="ctr"/>
            <a:r>
              <a:rPr lang="en-US" sz="600" dirty="0"/>
              <a:t>Source:  2015 IEA World Energy Outlook</a:t>
            </a:r>
          </a:p>
        </p:txBody>
      </p:sp>
      <p:cxnSp>
        <p:nvCxnSpPr>
          <p:cNvPr id="9" name="Straight Connector 8"/>
          <p:cNvCxnSpPr/>
          <p:nvPr/>
        </p:nvCxnSpPr>
        <p:spPr>
          <a:xfrm flipV="1">
            <a:off x="3810000" y="914400"/>
            <a:ext cx="0" cy="2362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rot="21250986">
            <a:off x="3652457" y="1437520"/>
            <a:ext cx="1889488" cy="228959"/>
          </a:xfrm>
          <a:custGeom>
            <a:avLst/>
            <a:gdLst>
              <a:gd name="connsiteX0" fmla="*/ 0 w 609600"/>
              <a:gd name="connsiteY0" fmla="*/ 114300 h 228600"/>
              <a:gd name="connsiteX1" fmla="*/ 304800 w 609600"/>
              <a:gd name="connsiteY1" fmla="*/ 0 h 228600"/>
              <a:gd name="connsiteX2" fmla="*/ 609600 w 609600"/>
              <a:gd name="connsiteY2" fmla="*/ 114300 h 228600"/>
              <a:gd name="connsiteX3" fmla="*/ 304800 w 609600"/>
              <a:gd name="connsiteY3" fmla="*/ 228600 h 228600"/>
              <a:gd name="connsiteX4" fmla="*/ 0 w 609600"/>
              <a:gd name="connsiteY4" fmla="*/ 114300 h 228600"/>
              <a:gd name="connsiteX0" fmla="*/ 0 w 1304113"/>
              <a:gd name="connsiteY0" fmla="*/ 94674 h 228959"/>
              <a:gd name="connsiteX1" fmla="*/ 999313 w 1304113"/>
              <a:gd name="connsiteY1" fmla="*/ 216 h 228959"/>
              <a:gd name="connsiteX2" fmla="*/ 1304113 w 1304113"/>
              <a:gd name="connsiteY2" fmla="*/ 114516 h 228959"/>
              <a:gd name="connsiteX3" fmla="*/ 999313 w 1304113"/>
              <a:gd name="connsiteY3" fmla="*/ 228816 h 228959"/>
              <a:gd name="connsiteX4" fmla="*/ 0 w 1304113"/>
              <a:gd name="connsiteY4" fmla="*/ 94674 h 228959"/>
              <a:gd name="connsiteX0" fmla="*/ 0 w 1889488"/>
              <a:gd name="connsiteY0" fmla="*/ 94674 h 228959"/>
              <a:gd name="connsiteX1" fmla="*/ 999313 w 1889488"/>
              <a:gd name="connsiteY1" fmla="*/ 216 h 228959"/>
              <a:gd name="connsiteX2" fmla="*/ 1889488 w 1889488"/>
              <a:gd name="connsiteY2" fmla="*/ 114516 h 228959"/>
              <a:gd name="connsiteX3" fmla="*/ 999313 w 1889488"/>
              <a:gd name="connsiteY3" fmla="*/ 228816 h 228959"/>
              <a:gd name="connsiteX4" fmla="*/ 0 w 1889488"/>
              <a:gd name="connsiteY4" fmla="*/ 94674 h 22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488" h="228959">
                <a:moveTo>
                  <a:pt x="0" y="94674"/>
                </a:moveTo>
                <a:cubicBezTo>
                  <a:pt x="0" y="31548"/>
                  <a:pt x="684398" y="-3091"/>
                  <a:pt x="999313" y="216"/>
                </a:cubicBezTo>
                <a:cubicBezTo>
                  <a:pt x="1314228" y="3523"/>
                  <a:pt x="1889488" y="51390"/>
                  <a:pt x="1889488" y="114516"/>
                </a:cubicBezTo>
                <a:cubicBezTo>
                  <a:pt x="1889488" y="177642"/>
                  <a:pt x="1314228" y="232123"/>
                  <a:pt x="999313" y="228816"/>
                </a:cubicBezTo>
                <a:cubicBezTo>
                  <a:pt x="684398" y="225509"/>
                  <a:pt x="0" y="157800"/>
                  <a:pt x="0" y="9467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9"/>
          <p:cNvSpPr/>
          <p:nvPr/>
        </p:nvSpPr>
        <p:spPr>
          <a:xfrm rot="1166486">
            <a:off x="3640189" y="2214528"/>
            <a:ext cx="2058996" cy="229103"/>
          </a:xfrm>
          <a:custGeom>
            <a:avLst/>
            <a:gdLst>
              <a:gd name="connsiteX0" fmla="*/ 0 w 609600"/>
              <a:gd name="connsiteY0" fmla="*/ 114300 h 228600"/>
              <a:gd name="connsiteX1" fmla="*/ 304800 w 609600"/>
              <a:gd name="connsiteY1" fmla="*/ 0 h 228600"/>
              <a:gd name="connsiteX2" fmla="*/ 609600 w 609600"/>
              <a:gd name="connsiteY2" fmla="*/ 114300 h 228600"/>
              <a:gd name="connsiteX3" fmla="*/ 304800 w 609600"/>
              <a:gd name="connsiteY3" fmla="*/ 228600 h 228600"/>
              <a:gd name="connsiteX4" fmla="*/ 0 w 609600"/>
              <a:gd name="connsiteY4" fmla="*/ 114300 h 228600"/>
              <a:gd name="connsiteX0" fmla="*/ 0 w 1304113"/>
              <a:gd name="connsiteY0" fmla="*/ 94674 h 228959"/>
              <a:gd name="connsiteX1" fmla="*/ 999313 w 1304113"/>
              <a:gd name="connsiteY1" fmla="*/ 216 h 228959"/>
              <a:gd name="connsiteX2" fmla="*/ 1304113 w 1304113"/>
              <a:gd name="connsiteY2" fmla="*/ 114516 h 228959"/>
              <a:gd name="connsiteX3" fmla="*/ 999313 w 1304113"/>
              <a:gd name="connsiteY3" fmla="*/ 228816 h 228959"/>
              <a:gd name="connsiteX4" fmla="*/ 0 w 1304113"/>
              <a:gd name="connsiteY4" fmla="*/ 94674 h 228959"/>
              <a:gd name="connsiteX0" fmla="*/ 0 w 1889488"/>
              <a:gd name="connsiteY0" fmla="*/ 94674 h 228959"/>
              <a:gd name="connsiteX1" fmla="*/ 999313 w 1889488"/>
              <a:gd name="connsiteY1" fmla="*/ 216 h 228959"/>
              <a:gd name="connsiteX2" fmla="*/ 1889488 w 1889488"/>
              <a:gd name="connsiteY2" fmla="*/ 114516 h 228959"/>
              <a:gd name="connsiteX3" fmla="*/ 999313 w 1889488"/>
              <a:gd name="connsiteY3" fmla="*/ 228816 h 228959"/>
              <a:gd name="connsiteX4" fmla="*/ 0 w 1889488"/>
              <a:gd name="connsiteY4" fmla="*/ 94674 h 228959"/>
              <a:gd name="connsiteX0" fmla="*/ 0 w 2058996"/>
              <a:gd name="connsiteY0" fmla="*/ 91474 h 229103"/>
              <a:gd name="connsiteX1" fmla="*/ 1168821 w 2058996"/>
              <a:gd name="connsiteY1" fmla="*/ 312 h 229103"/>
              <a:gd name="connsiteX2" fmla="*/ 2058996 w 2058996"/>
              <a:gd name="connsiteY2" fmla="*/ 114612 h 229103"/>
              <a:gd name="connsiteX3" fmla="*/ 1168821 w 2058996"/>
              <a:gd name="connsiteY3" fmla="*/ 228912 h 229103"/>
              <a:gd name="connsiteX4" fmla="*/ 0 w 2058996"/>
              <a:gd name="connsiteY4" fmla="*/ 91474 h 22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996" h="229103">
                <a:moveTo>
                  <a:pt x="0" y="91474"/>
                </a:moveTo>
                <a:cubicBezTo>
                  <a:pt x="0" y="28348"/>
                  <a:pt x="825655" y="-3544"/>
                  <a:pt x="1168821" y="312"/>
                </a:cubicBezTo>
                <a:cubicBezTo>
                  <a:pt x="1511987" y="4168"/>
                  <a:pt x="2058996" y="51486"/>
                  <a:pt x="2058996" y="114612"/>
                </a:cubicBezTo>
                <a:cubicBezTo>
                  <a:pt x="2058996" y="177738"/>
                  <a:pt x="1511987" y="232768"/>
                  <a:pt x="1168821" y="228912"/>
                </a:cubicBezTo>
                <a:cubicBezTo>
                  <a:pt x="825655" y="225056"/>
                  <a:pt x="0" y="154600"/>
                  <a:pt x="0" y="9147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1553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9395" y="5257800"/>
            <a:ext cx="2057400" cy="1371600"/>
          </a:xfrm>
          <a:prstGeom prst="rect">
            <a:avLst/>
          </a:prstGeom>
        </p:spPr>
      </p:pic>
      <p:pic>
        <p:nvPicPr>
          <p:cNvPr id="14" name="Picture 13" descr="3146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7953" y="5257800"/>
            <a:ext cx="2140717" cy="1371600"/>
          </a:xfrm>
          <a:prstGeom prst="rect">
            <a:avLst/>
          </a:prstGeom>
        </p:spPr>
      </p:pic>
      <p:pic>
        <p:nvPicPr>
          <p:cNvPr id="15" name="Picture 14" descr="sunpower_asu_c7_tracker_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9827" y="5257800"/>
            <a:ext cx="2065105" cy="1371600"/>
          </a:xfrm>
          <a:prstGeom prst="rect">
            <a:avLst/>
          </a:prstGeom>
        </p:spPr>
      </p:pic>
      <p:pic>
        <p:nvPicPr>
          <p:cNvPr id="16" name="Picture 15" descr="1852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336" y="5257800"/>
            <a:ext cx="2042901" cy="1360926"/>
          </a:xfrm>
          <a:prstGeom prst="rect">
            <a:avLst/>
          </a:prstGeom>
        </p:spPr>
      </p:pic>
    </p:spTree>
    <p:extLst>
      <p:ext uri="{BB962C8B-B14F-4D97-AF65-F5344CB8AC3E}">
        <p14:creationId xmlns:p14="http://schemas.microsoft.com/office/powerpoint/2010/main" val="30496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IS THE WORLD RESPONDING?</a:t>
            </a:r>
          </a:p>
        </p:txBody>
      </p:sp>
      <p:sp>
        <p:nvSpPr>
          <p:cNvPr id="3" name="Content Placeholder 2"/>
          <p:cNvSpPr>
            <a:spLocks noGrp="1"/>
          </p:cNvSpPr>
          <p:nvPr>
            <p:ph idx="1"/>
          </p:nvPr>
        </p:nvSpPr>
        <p:spPr/>
        <p:txBody>
          <a:bodyPr>
            <a:normAutofit/>
          </a:bodyPr>
          <a:lstStyle/>
          <a:p>
            <a:pPr marL="0" indent="0" algn="ctr">
              <a:buNone/>
            </a:pPr>
            <a:endParaRPr lang="en-US" sz="4400" b="1" u="sng" dirty="0"/>
          </a:p>
          <a:p>
            <a:pPr marL="0" indent="0" algn="ctr">
              <a:buNone/>
            </a:pPr>
            <a:endParaRPr lang="en-US" sz="4400" b="1" u="sng" dirty="0"/>
          </a:p>
          <a:p>
            <a:pPr marL="0" indent="0" algn="ctr">
              <a:buNone/>
            </a:pPr>
            <a:r>
              <a:rPr lang="en-US" sz="4400" b="1" u="sng" dirty="0"/>
              <a:t>THE WORLDWIDE ENERGY REVOLUTION!</a:t>
            </a:r>
          </a:p>
        </p:txBody>
      </p:sp>
    </p:spTree>
    <p:extLst>
      <p:ext uri="{BB962C8B-B14F-4D97-AF65-F5344CB8AC3E}">
        <p14:creationId xmlns:p14="http://schemas.microsoft.com/office/powerpoint/2010/main" val="1137186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hteck 1"/>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40000"/>
              </a:spcAft>
              <a:buFont typeface="Wingdings" charset="0"/>
              <a:buNone/>
            </a:pPr>
            <a:r>
              <a:rPr lang="de-DE" sz="2400">
                <a:solidFill>
                  <a:srgbClr val="000000"/>
                </a:solidFill>
                <a:latin typeface="Frutiger LT Com 55 Roman" pitchFamily="34" charset="0"/>
                <a:ea typeface="ＭＳ Ｐゴシック" pitchFamily="34" charset="-128"/>
              </a:rPr>
              <a:t>World EnergyRessources</a:t>
            </a:r>
          </a:p>
        </p:txBody>
      </p:sp>
      <p:sp>
        <p:nvSpPr>
          <p:cNvPr id="3074" name="Oval 2"/>
          <p:cNvSpPr>
            <a:spLocks noChangeArrowheads="1"/>
          </p:cNvSpPr>
          <p:nvPr/>
        </p:nvSpPr>
        <p:spPr bwMode="auto">
          <a:xfrm>
            <a:off x="312738" y="355600"/>
            <a:ext cx="6391275" cy="6270625"/>
          </a:xfrm>
          <a:prstGeom prst="ellipse">
            <a:avLst/>
          </a:prstGeom>
          <a:gradFill rotWithShape="1">
            <a:gsLst>
              <a:gs pos="0">
                <a:srgbClr val="FFFF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75" name="Oval 3"/>
          <p:cNvSpPr>
            <a:spLocks noChangeArrowheads="1"/>
          </p:cNvSpPr>
          <p:nvPr/>
        </p:nvSpPr>
        <p:spPr bwMode="auto">
          <a:xfrm>
            <a:off x="4962525" y="2978150"/>
            <a:ext cx="371475" cy="361950"/>
          </a:xfrm>
          <a:prstGeom prst="ellipse">
            <a:avLst/>
          </a:prstGeom>
          <a:gradFill rotWithShape="1">
            <a:gsLst>
              <a:gs pos="0">
                <a:srgbClr val="FF00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6980" name="Text Box 4"/>
          <p:cNvSpPr txBox="1">
            <a:spLocks noChangeArrowheads="1"/>
          </p:cNvSpPr>
          <p:nvPr/>
        </p:nvSpPr>
        <p:spPr bwMode="auto">
          <a:xfrm>
            <a:off x="5308600" y="3074988"/>
            <a:ext cx="1046163"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2 – 6 </a:t>
            </a:r>
            <a:r>
              <a:rPr lang="en-US" sz="900">
                <a:solidFill>
                  <a:srgbClr val="FFFFFF"/>
                </a:solidFill>
                <a:ea typeface="ＭＳ Ｐゴシック" charset="0"/>
                <a:cs typeface="ＭＳ Ｐゴシック" charset="0"/>
              </a:rPr>
              <a:t>per year</a:t>
            </a:r>
          </a:p>
        </p:txBody>
      </p:sp>
      <p:sp>
        <p:nvSpPr>
          <p:cNvPr id="3077" name="Oval 5"/>
          <p:cNvSpPr>
            <a:spLocks noChangeArrowheads="1"/>
          </p:cNvSpPr>
          <p:nvPr/>
        </p:nvSpPr>
        <p:spPr bwMode="auto">
          <a:xfrm>
            <a:off x="5602288" y="1962150"/>
            <a:ext cx="369887" cy="373063"/>
          </a:xfrm>
          <a:prstGeom prst="ellipse">
            <a:avLst/>
          </a:prstGeom>
          <a:gradFill rotWithShape="1">
            <a:gsLst>
              <a:gs pos="0">
                <a:srgbClr val="00CC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78" name="Oval 6"/>
          <p:cNvSpPr>
            <a:spLocks noChangeArrowheads="1"/>
          </p:cNvSpPr>
          <p:nvPr/>
        </p:nvSpPr>
        <p:spPr bwMode="auto">
          <a:xfrm>
            <a:off x="5835650" y="477838"/>
            <a:ext cx="803275" cy="804862"/>
          </a:xfrm>
          <a:prstGeom prst="ellipse">
            <a:avLst/>
          </a:prstGeom>
          <a:gradFill rotWithShape="1">
            <a:gsLst>
              <a:gs pos="0">
                <a:srgbClr val="66FF33"/>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0247" name="Text Box 8"/>
          <p:cNvSpPr txBox="1">
            <a:spLocks noChangeArrowheads="1"/>
          </p:cNvSpPr>
          <p:nvPr/>
        </p:nvSpPr>
        <p:spPr bwMode="auto">
          <a:xfrm>
            <a:off x="304801" y="3276600"/>
            <a:ext cx="1523999" cy="461665"/>
          </a:xfrm>
          <a:prstGeom prst="rect">
            <a:avLst/>
          </a:prstGeom>
          <a:noFill/>
          <a:ln>
            <a:noFill/>
          </a:ln>
          <a:effectLst>
            <a:outerShdw dist="1796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b="1" dirty="0">
                <a:solidFill>
                  <a:srgbClr val="FFFFFF"/>
                </a:solidFill>
              </a:rPr>
              <a:t>2010 World required  ~16 TW</a:t>
            </a:r>
          </a:p>
        </p:txBody>
      </p:sp>
      <p:sp>
        <p:nvSpPr>
          <p:cNvPr id="3081" name="Oval 9"/>
          <p:cNvSpPr>
            <a:spLocks noChangeArrowheads="1"/>
          </p:cNvSpPr>
          <p:nvPr/>
        </p:nvSpPr>
        <p:spPr bwMode="auto">
          <a:xfrm>
            <a:off x="6215063" y="4687888"/>
            <a:ext cx="2136775" cy="2132012"/>
          </a:xfrm>
          <a:prstGeom prst="ellipse">
            <a:avLst/>
          </a:prstGeom>
          <a:gradFill rotWithShape="1">
            <a:gsLst>
              <a:gs pos="0">
                <a:srgbClr val="969696"/>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82" name="Text Box 10"/>
          <p:cNvSpPr txBox="1">
            <a:spLocks noChangeArrowheads="1"/>
          </p:cNvSpPr>
          <p:nvPr/>
        </p:nvSpPr>
        <p:spPr bwMode="auto">
          <a:xfrm>
            <a:off x="7994650" y="6384925"/>
            <a:ext cx="6715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COAL</a:t>
            </a:r>
            <a:endParaRPr lang="en-US" sz="1400" baseline="30000">
              <a:solidFill>
                <a:srgbClr val="FFFFFF"/>
              </a:solidFill>
              <a:ea typeface="ＭＳ Ｐゴシック" charset="0"/>
              <a:cs typeface="ＭＳ Ｐゴシック" charset="0"/>
            </a:endParaRPr>
          </a:p>
        </p:txBody>
      </p:sp>
      <p:sp>
        <p:nvSpPr>
          <p:cNvPr id="3083" name="Oval 11"/>
          <p:cNvSpPr>
            <a:spLocks noChangeArrowheads="1"/>
          </p:cNvSpPr>
          <p:nvPr/>
        </p:nvSpPr>
        <p:spPr bwMode="auto">
          <a:xfrm>
            <a:off x="7313613" y="3281363"/>
            <a:ext cx="1404937" cy="1390650"/>
          </a:xfrm>
          <a:prstGeom prst="ellipse">
            <a:avLst/>
          </a:prstGeom>
          <a:gradFill rotWithShape="1">
            <a:gsLst>
              <a:gs pos="0">
                <a:srgbClr val="FF0066"/>
              </a:gs>
              <a:gs pos="100000">
                <a:srgbClr val="000000"/>
              </a:gs>
            </a:gsLst>
            <a:lin ang="2700000" scaled="1"/>
          </a:gradFill>
          <a:ln w="9525">
            <a:noFill/>
            <a:round/>
            <a:headEnd/>
            <a:tailEnd/>
          </a:ln>
          <a:effectLst>
            <a:glow rad="228600">
              <a:srgbClr val="FF0066">
                <a:alpha val="40000"/>
              </a:srgbClr>
            </a:glow>
          </a:effectLst>
        </p:spPr>
        <p:txBody>
          <a:bodyPr anchor="ctr">
            <a:spAutoFit/>
          </a:bodyPr>
          <a:lstStyle/>
          <a:p>
            <a:pPr fontAlgn="base">
              <a:spcBef>
                <a:spcPct val="0"/>
              </a:spcBef>
              <a:spcAft>
                <a:spcPct val="0"/>
              </a:spcAft>
              <a:defRPr/>
            </a:pPr>
            <a:endParaRPr lang="en-US" sz="2400" dirty="0">
              <a:solidFill>
                <a:srgbClr val="000000"/>
              </a:solidFill>
              <a:latin typeface="Frutiger LT Com 55 Roman" pitchFamily="34" charset="0"/>
              <a:ea typeface="ＭＳ Ｐゴシック" charset="-128"/>
            </a:endParaRPr>
          </a:p>
        </p:txBody>
      </p:sp>
      <p:sp>
        <p:nvSpPr>
          <p:cNvPr id="3084" name="Text Box 12"/>
          <p:cNvSpPr txBox="1">
            <a:spLocks noChangeArrowheads="1"/>
          </p:cNvSpPr>
          <p:nvPr/>
        </p:nvSpPr>
        <p:spPr bwMode="auto">
          <a:xfrm>
            <a:off x="7986713" y="4586288"/>
            <a:ext cx="8636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Uranium </a:t>
            </a:r>
            <a:endParaRPr lang="en-US" sz="1400" baseline="30000">
              <a:solidFill>
                <a:srgbClr val="FFFFFF"/>
              </a:solidFill>
              <a:ea typeface="ＭＳ Ｐゴシック" charset="0"/>
              <a:cs typeface="ＭＳ Ｐゴシック" charset="0"/>
            </a:endParaRPr>
          </a:p>
        </p:txBody>
      </p:sp>
      <p:sp>
        <p:nvSpPr>
          <p:cNvPr id="126989" name="Text Box 13"/>
          <p:cNvSpPr txBox="1">
            <a:spLocks noChangeArrowheads="1"/>
          </p:cNvSpPr>
          <p:nvPr/>
        </p:nvSpPr>
        <p:spPr bwMode="auto">
          <a:xfrm>
            <a:off x="6799263" y="5508625"/>
            <a:ext cx="930275" cy="441325"/>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900</a:t>
            </a:r>
          </a:p>
          <a:p>
            <a:pPr algn="ctr" eaLnBrk="1" fontAlgn="base" hangingPunct="1">
              <a:spcBef>
                <a:spcPct val="0"/>
              </a:spcBef>
              <a:spcAft>
                <a:spcPct val="0"/>
              </a:spcAft>
            </a:pPr>
            <a:r>
              <a:rPr lang="en-US" sz="900">
                <a:solidFill>
                  <a:srgbClr val="FFFFFF"/>
                </a:solidFill>
              </a:rPr>
              <a:t>Total reserve</a:t>
            </a:r>
          </a:p>
        </p:txBody>
      </p:sp>
      <p:sp>
        <p:nvSpPr>
          <p:cNvPr id="126990" name="Text Box 14"/>
          <p:cNvSpPr txBox="1">
            <a:spLocks noChangeArrowheads="1"/>
          </p:cNvSpPr>
          <p:nvPr/>
        </p:nvSpPr>
        <p:spPr bwMode="auto">
          <a:xfrm>
            <a:off x="7597775" y="3832225"/>
            <a:ext cx="735013" cy="441325"/>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90-300</a:t>
            </a:r>
          </a:p>
          <a:p>
            <a:pPr algn="ctr" eaLnBrk="1" fontAlgn="base" hangingPunct="1">
              <a:spcBef>
                <a:spcPct val="0"/>
              </a:spcBef>
              <a:spcAft>
                <a:spcPct val="0"/>
              </a:spcAft>
            </a:pPr>
            <a:r>
              <a:rPr lang="en-US" sz="900">
                <a:solidFill>
                  <a:srgbClr val="FFFFFF"/>
                </a:solidFill>
              </a:rPr>
              <a:t>Total</a:t>
            </a:r>
          </a:p>
        </p:txBody>
      </p:sp>
      <p:sp>
        <p:nvSpPr>
          <p:cNvPr id="3087" name="Oval 15"/>
          <p:cNvSpPr>
            <a:spLocks noChangeArrowheads="1"/>
          </p:cNvSpPr>
          <p:nvPr/>
        </p:nvSpPr>
        <p:spPr bwMode="auto">
          <a:xfrm>
            <a:off x="7650163" y="1924050"/>
            <a:ext cx="1257300" cy="1233488"/>
          </a:xfrm>
          <a:prstGeom prst="ellipse">
            <a:avLst/>
          </a:prstGeom>
          <a:gradFill rotWithShape="1">
            <a:gsLst>
              <a:gs pos="0">
                <a:srgbClr val="9966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88" name="Text Box 16"/>
          <p:cNvSpPr txBox="1">
            <a:spLocks noChangeArrowheads="1"/>
          </p:cNvSpPr>
          <p:nvPr/>
        </p:nvSpPr>
        <p:spPr bwMode="auto">
          <a:xfrm>
            <a:off x="6913563" y="2871788"/>
            <a:ext cx="10033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Petroleum </a:t>
            </a:r>
            <a:endParaRPr lang="en-US" sz="1400" baseline="30000">
              <a:solidFill>
                <a:srgbClr val="FFFFFF"/>
              </a:solidFill>
              <a:ea typeface="ＭＳ Ｐゴシック" charset="0"/>
              <a:cs typeface="ＭＳ Ｐゴシック" charset="0"/>
            </a:endParaRPr>
          </a:p>
        </p:txBody>
      </p:sp>
      <p:sp>
        <p:nvSpPr>
          <p:cNvPr id="126993" name="Text Box 17"/>
          <p:cNvSpPr txBox="1">
            <a:spLocks noChangeArrowheads="1"/>
          </p:cNvSpPr>
          <p:nvPr/>
        </p:nvSpPr>
        <p:spPr bwMode="auto">
          <a:xfrm>
            <a:off x="8020050" y="2403475"/>
            <a:ext cx="485775" cy="446088"/>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240</a:t>
            </a:r>
          </a:p>
          <a:p>
            <a:pPr algn="ctr" eaLnBrk="1" fontAlgn="base" hangingPunct="1">
              <a:spcBef>
                <a:spcPct val="0"/>
              </a:spcBef>
              <a:spcAft>
                <a:spcPct val="0"/>
              </a:spcAft>
            </a:pPr>
            <a:r>
              <a:rPr lang="en-US" sz="900">
                <a:solidFill>
                  <a:srgbClr val="FFFFFF"/>
                </a:solidFill>
              </a:rPr>
              <a:t>Total</a:t>
            </a:r>
          </a:p>
        </p:txBody>
      </p:sp>
      <p:sp>
        <p:nvSpPr>
          <p:cNvPr id="3090" name="Oval 18"/>
          <p:cNvSpPr>
            <a:spLocks noChangeArrowheads="1"/>
          </p:cNvSpPr>
          <p:nvPr/>
        </p:nvSpPr>
        <p:spPr bwMode="auto">
          <a:xfrm>
            <a:off x="7773988" y="566738"/>
            <a:ext cx="1216025" cy="1166812"/>
          </a:xfrm>
          <a:prstGeom prst="ellipse">
            <a:avLst/>
          </a:prstGeom>
          <a:gradFill rotWithShape="1">
            <a:gsLst>
              <a:gs pos="0">
                <a:srgbClr val="009999"/>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91" name="Text Box 19"/>
          <p:cNvSpPr txBox="1">
            <a:spLocks noChangeArrowheads="1"/>
          </p:cNvSpPr>
          <p:nvPr/>
        </p:nvSpPr>
        <p:spPr bwMode="auto">
          <a:xfrm>
            <a:off x="7034213" y="1525588"/>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Natural Gas</a:t>
            </a:r>
            <a:endParaRPr lang="en-US" sz="1400" baseline="30000">
              <a:solidFill>
                <a:srgbClr val="FFFFFF"/>
              </a:solidFill>
              <a:ea typeface="ＭＳ Ｐゴシック" charset="0"/>
              <a:cs typeface="ＭＳ Ｐゴシック" charset="0"/>
            </a:endParaRPr>
          </a:p>
        </p:txBody>
      </p:sp>
      <p:sp>
        <p:nvSpPr>
          <p:cNvPr id="126996" name="Text Box 20"/>
          <p:cNvSpPr txBox="1">
            <a:spLocks noChangeArrowheads="1"/>
          </p:cNvSpPr>
          <p:nvPr/>
        </p:nvSpPr>
        <p:spPr bwMode="auto">
          <a:xfrm>
            <a:off x="8135938" y="998538"/>
            <a:ext cx="485775" cy="446087"/>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215</a:t>
            </a:r>
          </a:p>
          <a:p>
            <a:pPr algn="ctr" eaLnBrk="1" fontAlgn="base" hangingPunct="1">
              <a:spcBef>
                <a:spcPct val="0"/>
              </a:spcBef>
              <a:spcAft>
                <a:spcPct val="0"/>
              </a:spcAft>
            </a:pPr>
            <a:r>
              <a:rPr lang="en-US" sz="900">
                <a:solidFill>
                  <a:srgbClr val="FFFFFF"/>
                </a:solidFill>
              </a:rPr>
              <a:t>Total</a:t>
            </a:r>
          </a:p>
        </p:txBody>
      </p:sp>
      <p:sp>
        <p:nvSpPr>
          <p:cNvPr id="3093" name="Text Box 21"/>
          <p:cNvSpPr txBox="1">
            <a:spLocks noChangeArrowheads="1"/>
          </p:cNvSpPr>
          <p:nvPr/>
        </p:nvSpPr>
        <p:spPr bwMode="auto">
          <a:xfrm>
            <a:off x="6538913" y="527050"/>
            <a:ext cx="663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WIND</a:t>
            </a:r>
            <a:endParaRPr lang="en-US" sz="1400" baseline="30000">
              <a:solidFill>
                <a:srgbClr val="FFFFFF"/>
              </a:solidFill>
              <a:ea typeface="ＭＳ Ｐゴシック" charset="0"/>
              <a:cs typeface="ＭＳ Ｐゴシック" charset="0"/>
            </a:endParaRPr>
          </a:p>
        </p:txBody>
      </p:sp>
      <p:sp>
        <p:nvSpPr>
          <p:cNvPr id="3094" name="Oval 22"/>
          <p:cNvSpPr>
            <a:spLocks noChangeArrowheads="1"/>
          </p:cNvSpPr>
          <p:nvPr/>
        </p:nvSpPr>
        <p:spPr bwMode="auto">
          <a:xfrm>
            <a:off x="5940425" y="1506538"/>
            <a:ext cx="193675" cy="193675"/>
          </a:xfrm>
          <a:prstGeom prst="ellipse">
            <a:avLst/>
          </a:prstGeom>
          <a:gradFill rotWithShape="1">
            <a:gsLst>
              <a:gs pos="0">
                <a:srgbClr val="FFFF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095" name="Text Box 23"/>
          <p:cNvSpPr txBox="1">
            <a:spLocks noChangeArrowheads="1"/>
          </p:cNvSpPr>
          <p:nvPr/>
        </p:nvSpPr>
        <p:spPr bwMode="auto">
          <a:xfrm>
            <a:off x="6011863" y="1619250"/>
            <a:ext cx="9096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900">
                <a:solidFill>
                  <a:srgbClr val="FFFFFF"/>
                </a:solidFill>
                <a:ea typeface="ＭＳ Ｐゴシック" charset="0"/>
                <a:cs typeface="ＭＳ Ｐゴシック" charset="0"/>
              </a:rPr>
              <a:t>Waves</a:t>
            </a:r>
          </a:p>
          <a:p>
            <a:pPr eaLnBrk="1" fontAlgn="base" hangingPunct="1">
              <a:spcBef>
                <a:spcPct val="0"/>
              </a:spcBef>
              <a:spcAft>
                <a:spcPct val="0"/>
              </a:spcAft>
            </a:pPr>
            <a:r>
              <a:rPr lang="en-US" sz="900">
                <a:solidFill>
                  <a:srgbClr val="FFFFFF"/>
                </a:solidFill>
                <a:ea typeface="ＭＳ Ｐゴシック" charset="0"/>
                <a:cs typeface="ＭＳ Ｐゴシック" charset="0"/>
              </a:rPr>
              <a:t>0.2-2 per year</a:t>
            </a:r>
          </a:p>
        </p:txBody>
      </p:sp>
      <p:sp>
        <p:nvSpPr>
          <p:cNvPr id="127000" name="Text Box 24"/>
          <p:cNvSpPr txBox="1">
            <a:spLocks noChangeArrowheads="1"/>
          </p:cNvSpPr>
          <p:nvPr/>
        </p:nvSpPr>
        <p:spPr bwMode="auto">
          <a:xfrm>
            <a:off x="5889625" y="593725"/>
            <a:ext cx="741363" cy="446088"/>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60-120</a:t>
            </a:r>
          </a:p>
          <a:p>
            <a:pPr algn="ctr" eaLnBrk="1" fontAlgn="base" hangingPunct="1">
              <a:spcBef>
                <a:spcPct val="0"/>
              </a:spcBef>
              <a:spcAft>
                <a:spcPct val="0"/>
              </a:spcAft>
            </a:pPr>
            <a:r>
              <a:rPr lang="en-US" sz="900">
                <a:solidFill>
                  <a:srgbClr val="FFFFFF"/>
                </a:solidFill>
              </a:rPr>
              <a:t>per year</a:t>
            </a:r>
          </a:p>
        </p:txBody>
      </p:sp>
      <p:sp>
        <p:nvSpPr>
          <p:cNvPr id="3097" name="Rectangle 25"/>
          <p:cNvSpPr>
            <a:spLocks noChangeArrowheads="1"/>
          </p:cNvSpPr>
          <p:nvPr/>
        </p:nvSpPr>
        <p:spPr bwMode="auto">
          <a:xfrm>
            <a:off x="5727700" y="2457450"/>
            <a:ext cx="682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400">
                <a:solidFill>
                  <a:srgbClr val="EB6A0A"/>
                </a:solidFill>
                <a:latin typeface="Frutiger LT Com 55 Roman" pitchFamily="34" charset="0"/>
                <a:ea typeface="ＭＳ Ｐゴシック" charset="0"/>
                <a:cs typeface="ＭＳ Ｐゴシック" charset="0"/>
              </a:rPr>
              <a:t>OTEC</a:t>
            </a:r>
            <a:endParaRPr lang="en-US" sz="1400" baseline="30000">
              <a:solidFill>
                <a:srgbClr val="EB6A0A"/>
              </a:solidFill>
              <a:latin typeface="Frutiger LT Com 55 Roman" pitchFamily="34" charset="0"/>
              <a:ea typeface="ＭＳ Ｐゴシック" charset="0"/>
              <a:cs typeface="ＭＳ Ｐゴシック" charset="0"/>
            </a:endParaRPr>
          </a:p>
        </p:txBody>
      </p:sp>
      <p:sp>
        <p:nvSpPr>
          <p:cNvPr id="3098" name="Text Box 26"/>
          <p:cNvSpPr txBox="1">
            <a:spLocks noChangeArrowheads="1"/>
          </p:cNvSpPr>
          <p:nvPr/>
        </p:nvSpPr>
        <p:spPr bwMode="auto">
          <a:xfrm>
            <a:off x="5275263" y="3298825"/>
            <a:ext cx="8731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Biomass </a:t>
            </a:r>
            <a:endParaRPr lang="en-US" sz="1400" baseline="30000">
              <a:solidFill>
                <a:srgbClr val="EB6A0A"/>
              </a:solidFill>
              <a:ea typeface="ＭＳ Ｐゴシック" charset="0"/>
              <a:cs typeface="ＭＳ Ｐゴシック" charset="0"/>
            </a:endParaRPr>
          </a:p>
        </p:txBody>
      </p:sp>
      <p:sp>
        <p:nvSpPr>
          <p:cNvPr id="127003" name="Text Box 27"/>
          <p:cNvSpPr txBox="1">
            <a:spLocks noChangeArrowheads="1"/>
          </p:cNvSpPr>
          <p:nvPr/>
        </p:nvSpPr>
        <p:spPr bwMode="auto">
          <a:xfrm>
            <a:off x="5800725" y="2247900"/>
            <a:ext cx="1055688"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rPr>
              <a:t>3 -11 </a:t>
            </a:r>
            <a:r>
              <a:rPr lang="en-US" sz="900">
                <a:solidFill>
                  <a:srgbClr val="FFFFFF"/>
                </a:solidFill>
              </a:rPr>
              <a:t>per year</a:t>
            </a:r>
          </a:p>
        </p:txBody>
      </p:sp>
      <p:sp>
        <p:nvSpPr>
          <p:cNvPr id="3100" name="Oval 28"/>
          <p:cNvSpPr>
            <a:spLocks noChangeArrowheads="1"/>
          </p:cNvSpPr>
          <p:nvPr/>
        </p:nvSpPr>
        <p:spPr bwMode="auto">
          <a:xfrm>
            <a:off x="4113213" y="3632200"/>
            <a:ext cx="323850" cy="323850"/>
          </a:xfrm>
          <a:prstGeom prst="ellipse">
            <a:avLst/>
          </a:prstGeom>
          <a:gradFill rotWithShape="1">
            <a:gsLst>
              <a:gs pos="0">
                <a:srgbClr val="FFFF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101" name="Text Box 29"/>
          <p:cNvSpPr txBox="1">
            <a:spLocks noChangeArrowheads="1"/>
          </p:cNvSpPr>
          <p:nvPr/>
        </p:nvSpPr>
        <p:spPr bwMode="auto">
          <a:xfrm>
            <a:off x="4302125" y="3986213"/>
            <a:ext cx="8334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HYDRO </a:t>
            </a:r>
            <a:endParaRPr lang="en-US" sz="1400" baseline="30000">
              <a:solidFill>
                <a:srgbClr val="EB6A0A"/>
              </a:solidFill>
              <a:ea typeface="ＭＳ Ｐゴシック" charset="0"/>
              <a:cs typeface="ＭＳ Ｐゴシック" charset="0"/>
            </a:endParaRPr>
          </a:p>
        </p:txBody>
      </p:sp>
      <p:sp>
        <p:nvSpPr>
          <p:cNvPr id="127006" name="Text Box 30"/>
          <p:cNvSpPr txBox="1">
            <a:spLocks noChangeArrowheads="1"/>
          </p:cNvSpPr>
          <p:nvPr/>
        </p:nvSpPr>
        <p:spPr bwMode="auto">
          <a:xfrm>
            <a:off x="4360863" y="3735388"/>
            <a:ext cx="1046162"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3 – 4 </a:t>
            </a:r>
            <a:r>
              <a:rPr lang="en-US" sz="900">
                <a:solidFill>
                  <a:srgbClr val="FFFFFF"/>
                </a:solidFill>
                <a:ea typeface="ＭＳ Ｐゴシック" charset="0"/>
                <a:cs typeface="ＭＳ Ｐゴシック" charset="0"/>
              </a:rPr>
              <a:t>per year</a:t>
            </a:r>
          </a:p>
        </p:txBody>
      </p:sp>
      <p:sp>
        <p:nvSpPr>
          <p:cNvPr id="3103" name="Text Box 31"/>
          <p:cNvSpPr txBox="1">
            <a:spLocks noChangeArrowheads="1"/>
          </p:cNvSpPr>
          <p:nvPr/>
        </p:nvSpPr>
        <p:spPr bwMode="auto">
          <a:xfrm>
            <a:off x="2335213" y="4276725"/>
            <a:ext cx="7127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TIDES </a:t>
            </a:r>
            <a:endParaRPr lang="en-US" sz="1400" baseline="30000">
              <a:solidFill>
                <a:srgbClr val="EB6A0A"/>
              </a:solidFill>
              <a:ea typeface="ＭＳ Ｐゴシック" charset="0"/>
              <a:cs typeface="ＭＳ Ｐゴシック" charset="0"/>
            </a:endParaRPr>
          </a:p>
        </p:txBody>
      </p:sp>
      <p:sp>
        <p:nvSpPr>
          <p:cNvPr id="3104" name="Text Box 32"/>
          <p:cNvSpPr txBox="1">
            <a:spLocks noChangeArrowheads="1"/>
          </p:cNvSpPr>
          <p:nvPr/>
        </p:nvSpPr>
        <p:spPr bwMode="auto">
          <a:xfrm>
            <a:off x="1114425" y="1417638"/>
            <a:ext cx="206375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2800" b="1">
                <a:solidFill>
                  <a:srgbClr val="000000"/>
                </a:solidFill>
                <a:ea typeface="ＭＳ Ｐゴシック" charset="0"/>
                <a:cs typeface="ＭＳ Ｐゴシック" charset="0"/>
              </a:rPr>
              <a:t>SOLAR</a:t>
            </a:r>
            <a:endParaRPr lang="en-US" sz="1600" b="1" baseline="66000">
              <a:solidFill>
                <a:srgbClr val="000000"/>
              </a:solidFill>
              <a:ea typeface="ＭＳ Ｐゴシック" charset="0"/>
              <a:cs typeface="ＭＳ Ｐゴシック" charset="0"/>
            </a:endParaRPr>
          </a:p>
          <a:p>
            <a:pPr eaLnBrk="1" fontAlgn="base" hangingPunct="1">
              <a:spcBef>
                <a:spcPct val="0"/>
              </a:spcBef>
              <a:spcAft>
                <a:spcPct val="0"/>
              </a:spcAft>
            </a:pPr>
            <a:r>
              <a:rPr lang="en-US" sz="2800" b="1">
                <a:solidFill>
                  <a:srgbClr val="000000"/>
                </a:solidFill>
                <a:ea typeface="ＭＳ Ｐゴシック" charset="0"/>
                <a:cs typeface="ＭＳ Ｐゴシック" charset="0"/>
              </a:rPr>
              <a:t>23,000 </a:t>
            </a:r>
            <a:r>
              <a:rPr lang="en-US" sz="1400" b="1">
                <a:solidFill>
                  <a:srgbClr val="000000"/>
                </a:solidFill>
                <a:ea typeface="ＭＳ Ｐゴシック" charset="0"/>
                <a:cs typeface="ＭＳ Ｐゴシック" charset="0"/>
              </a:rPr>
              <a:t>per year</a:t>
            </a:r>
          </a:p>
        </p:txBody>
      </p:sp>
      <p:sp>
        <p:nvSpPr>
          <p:cNvPr id="3105" name="Oval 33"/>
          <p:cNvSpPr>
            <a:spLocks noChangeArrowheads="1"/>
          </p:cNvSpPr>
          <p:nvPr/>
        </p:nvSpPr>
        <p:spPr bwMode="auto">
          <a:xfrm>
            <a:off x="2478088" y="4167188"/>
            <a:ext cx="85725" cy="88900"/>
          </a:xfrm>
          <a:prstGeom prst="ellipse">
            <a:avLst/>
          </a:prstGeom>
          <a:gradFill rotWithShape="1">
            <a:gsLst>
              <a:gs pos="0">
                <a:srgbClr val="FFCCCC"/>
              </a:gs>
              <a:gs pos="100000">
                <a:srgbClr val="000000"/>
              </a:gs>
            </a:gsLst>
            <a:lin ang="2700000" scaled="1"/>
          </a:gradFill>
          <a:ln w="9525">
            <a:solidFill>
              <a:schemeClr val="accent2"/>
            </a:solidFill>
            <a:round/>
            <a:headEnd/>
            <a:tailEnd/>
          </a:ln>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106" name="Oval 34"/>
          <p:cNvSpPr>
            <a:spLocks noChangeArrowheads="1"/>
          </p:cNvSpPr>
          <p:nvPr/>
        </p:nvSpPr>
        <p:spPr bwMode="auto">
          <a:xfrm>
            <a:off x="3189288" y="3987800"/>
            <a:ext cx="288925" cy="288925"/>
          </a:xfrm>
          <a:prstGeom prst="ellipse">
            <a:avLst/>
          </a:prstGeom>
          <a:gradFill rotWithShape="1">
            <a:gsLst>
              <a:gs pos="0">
                <a:srgbClr val="00CC99"/>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107" name="Text Box 35"/>
          <p:cNvSpPr txBox="1">
            <a:spLocks noChangeArrowheads="1"/>
          </p:cNvSpPr>
          <p:nvPr/>
        </p:nvSpPr>
        <p:spPr bwMode="auto">
          <a:xfrm>
            <a:off x="3359150" y="4364038"/>
            <a:ext cx="11223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Geothermal</a:t>
            </a:r>
            <a:endParaRPr lang="en-US" sz="1400" baseline="30000">
              <a:solidFill>
                <a:srgbClr val="EB6A0A"/>
              </a:solidFill>
              <a:ea typeface="ＭＳ Ｐゴシック" charset="0"/>
              <a:cs typeface="ＭＳ Ｐゴシック" charset="0"/>
            </a:endParaRPr>
          </a:p>
        </p:txBody>
      </p:sp>
      <p:sp>
        <p:nvSpPr>
          <p:cNvPr id="127012" name="Text Box 36"/>
          <p:cNvSpPr txBox="1">
            <a:spLocks noChangeArrowheads="1"/>
          </p:cNvSpPr>
          <p:nvPr/>
        </p:nvSpPr>
        <p:spPr bwMode="auto">
          <a:xfrm>
            <a:off x="3386138" y="4165600"/>
            <a:ext cx="1193800"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0.3 – 2 </a:t>
            </a:r>
            <a:r>
              <a:rPr lang="en-US" sz="900">
                <a:solidFill>
                  <a:srgbClr val="FFFFFF"/>
                </a:solidFill>
                <a:ea typeface="ＭＳ Ｐゴシック" charset="0"/>
                <a:cs typeface="ＭＳ Ｐゴシック" charset="0"/>
              </a:rPr>
              <a:t>per year</a:t>
            </a:r>
          </a:p>
        </p:txBody>
      </p:sp>
      <p:sp>
        <p:nvSpPr>
          <p:cNvPr id="10278" name="Text Box 37"/>
          <p:cNvSpPr txBox="1">
            <a:spLocks noChangeArrowheads="1"/>
          </p:cNvSpPr>
          <p:nvPr/>
        </p:nvSpPr>
        <p:spPr bwMode="auto">
          <a:xfrm>
            <a:off x="2667000" y="5867400"/>
            <a:ext cx="1304925" cy="274638"/>
          </a:xfrm>
          <a:prstGeom prst="rect">
            <a:avLst/>
          </a:prstGeom>
          <a:noFill/>
          <a:ln>
            <a:noFill/>
          </a:ln>
          <a:effectLst>
            <a:outerShdw dist="12700" dir="16200000" algn="ctr" rotWithShape="0">
              <a:schemeClr val="bg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i="1">
                <a:solidFill>
                  <a:srgbClr val="179C7D"/>
                </a:solidFill>
                <a:ea typeface="ＭＳ Ｐゴシック" charset="0"/>
                <a:cs typeface="ＭＳ Ｐゴシック" charset="0"/>
              </a:rPr>
              <a:t>© R. Perez et al.</a:t>
            </a:r>
          </a:p>
        </p:txBody>
      </p:sp>
      <p:sp>
        <p:nvSpPr>
          <p:cNvPr id="127015" name="Rectangle 39"/>
          <p:cNvSpPr>
            <a:spLocks noChangeArrowheads="1"/>
          </p:cNvSpPr>
          <p:nvPr/>
        </p:nvSpPr>
        <p:spPr bwMode="auto">
          <a:xfrm>
            <a:off x="2371725" y="4487863"/>
            <a:ext cx="730250" cy="214312"/>
          </a:xfrm>
          <a:prstGeom prst="rect">
            <a:avLst/>
          </a:prstGeom>
          <a:noFill/>
          <a:ln>
            <a:noFill/>
          </a:ln>
          <a:effectLst>
            <a:outerShdw dist="17961" dir="2700000" algn="ctr" rotWithShape="0">
              <a:srgbClr val="000066">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800" i="1">
                <a:solidFill>
                  <a:srgbClr val="FFFFFF"/>
                </a:solidFill>
                <a:latin typeface="Frutiger LT Com 55 Roman" pitchFamily="34" charset="0"/>
                <a:ea typeface="ＭＳ Ｐゴシック" pitchFamily="34" charset="-128"/>
              </a:rPr>
              <a:t>0.3 per year</a:t>
            </a:r>
          </a:p>
        </p:txBody>
      </p:sp>
      <p:sp>
        <p:nvSpPr>
          <p:cNvPr id="63532" name="Text Box 8"/>
          <p:cNvSpPr txBox="1">
            <a:spLocks noChangeArrowheads="1"/>
          </p:cNvSpPr>
          <p:nvPr/>
        </p:nvSpPr>
        <p:spPr bwMode="auto">
          <a:xfrm>
            <a:off x="685800" y="4495800"/>
            <a:ext cx="1219200" cy="274638"/>
          </a:xfrm>
          <a:prstGeom prst="rect">
            <a:avLst/>
          </a:prstGeom>
          <a:noFill/>
          <a:ln>
            <a:noFill/>
          </a:ln>
          <a:effectLst>
            <a:outerShdw dist="1796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b="1" dirty="0">
                <a:solidFill>
                  <a:srgbClr val="FFFFFF"/>
                </a:solidFill>
              </a:rPr>
              <a:t>2050:  ~28 TW</a:t>
            </a:r>
          </a:p>
        </p:txBody>
      </p:sp>
      <p:sp>
        <p:nvSpPr>
          <p:cNvPr id="3113" name="AutoShape 48"/>
          <p:cNvSpPr>
            <a:spLocks/>
          </p:cNvSpPr>
          <p:nvPr/>
        </p:nvSpPr>
        <p:spPr bwMode="auto">
          <a:xfrm rot="-5400000">
            <a:off x="7929563" y="-547688"/>
            <a:ext cx="152400" cy="1724025"/>
          </a:xfrm>
          <a:prstGeom prst="rightBrace">
            <a:avLst>
              <a:gd name="adj1" fmla="val 94271"/>
              <a:gd name="adj2" fmla="val 50000"/>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114" name="AutoShape 49"/>
          <p:cNvSpPr>
            <a:spLocks/>
          </p:cNvSpPr>
          <p:nvPr/>
        </p:nvSpPr>
        <p:spPr bwMode="auto">
          <a:xfrm rot="-5400000">
            <a:off x="6157913" y="-538163"/>
            <a:ext cx="152400" cy="1724025"/>
          </a:xfrm>
          <a:prstGeom prst="rightBrace">
            <a:avLst>
              <a:gd name="adj1" fmla="val 94271"/>
              <a:gd name="adj2" fmla="val 50000"/>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3115" name="Text Box 50"/>
          <p:cNvSpPr txBox="1">
            <a:spLocks noChangeArrowheads="1"/>
          </p:cNvSpPr>
          <p:nvPr/>
        </p:nvSpPr>
        <p:spPr bwMode="auto">
          <a:xfrm>
            <a:off x="7672388" y="14288"/>
            <a:ext cx="6477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200">
                <a:solidFill>
                  <a:srgbClr val="FFFFFF"/>
                </a:solidFill>
                <a:ea typeface="ＭＳ Ｐゴシック" charset="0"/>
                <a:cs typeface="ＭＳ Ｐゴシック" charset="0"/>
              </a:rPr>
              <a:t>finite</a:t>
            </a:r>
          </a:p>
        </p:txBody>
      </p:sp>
      <p:sp>
        <p:nvSpPr>
          <p:cNvPr id="3116" name="Text Box 51"/>
          <p:cNvSpPr txBox="1">
            <a:spLocks noChangeArrowheads="1"/>
          </p:cNvSpPr>
          <p:nvPr/>
        </p:nvSpPr>
        <p:spPr bwMode="auto">
          <a:xfrm>
            <a:off x="5700713" y="28575"/>
            <a:ext cx="10953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200">
                <a:solidFill>
                  <a:srgbClr val="FFFFFF"/>
                </a:solidFill>
                <a:ea typeface="ＭＳ Ｐゴシック" charset="0"/>
                <a:cs typeface="ＭＳ Ｐゴシック" charset="0"/>
              </a:rPr>
              <a:t>renewable</a:t>
            </a:r>
          </a:p>
        </p:txBody>
      </p:sp>
      <p:sp>
        <p:nvSpPr>
          <p:cNvPr id="3" name="Oval 2"/>
          <p:cNvSpPr/>
          <p:nvPr/>
        </p:nvSpPr>
        <p:spPr>
          <a:xfrm>
            <a:off x="483394" y="3794125"/>
            <a:ext cx="461962" cy="461963"/>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glow rad="63500">
              <a:schemeClr val="bg1">
                <a:alpha val="40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latin typeface="Frutiger LT Com 55 Roman"/>
            </a:endParaRPr>
          </a:p>
        </p:txBody>
      </p:sp>
      <p:sp>
        <p:nvSpPr>
          <p:cNvPr id="50" name="Oval 49"/>
          <p:cNvSpPr/>
          <p:nvPr/>
        </p:nvSpPr>
        <p:spPr>
          <a:xfrm>
            <a:off x="597694" y="3925093"/>
            <a:ext cx="516731" cy="523875"/>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glow rad="76200">
              <a:schemeClr val="bg1">
                <a:alpha val="59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latin typeface="Frutiger LT Com 55 Roman"/>
            </a:endParaRPr>
          </a:p>
        </p:txBody>
      </p:sp>
      <p:cxnSp>
        <p:nvCxnSpPr>
          <p:cNvPr id="46" name="Gerade Verbindung 45"/>
          <p:cNvCxnSpPr/>
          <p:nvPr/>
        </p:nvCxnSpPr>
        <p:spPr>
          <a:xfrm flipH="1">
            <a:off x="5708650" y="0"/>
            <a:ext cx="1600200" cy="685800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0292" name="Textfeld 3"/>
          <p:cNvSpPr txBox="1">
            <a:spLocks noChangeArrowheads="1"/>
          </p:cNvSpPr>
          <p:nvPr/>
        </p:nvSpPr>
        <p:spPr bwMode="auto">
          <a:xfrm>
            <a:off x="395288" y="447675"/>
            <a:ext cx="37033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buClr>
                <a:srgbClr val="179C7D"/>
              </a:buClr>
            </a:pPr>
            <a:r>
              <a:rPr lang="de-DE" sz="1800" dirty="0">
                <a:solidFill>
                  <a:srgbClr val="FFFFFF"/>
                </a:solidFill>
              </a:rPr>
              <a:t>World </a:t>
            </a:r>
            <a:r>
              <a:rPr lang="de-DE" sz="1800" dirty="0" err="1">
                <a:solidFill>
                  <a:srgbClr val="FFFFFF"/>
                </a:solidFill>
              </a:rPr>
              <a:t>Energy</a:t>
            </a:r>
            <a:r>
              <a:rPr lang="de-DE" sz="1800" dirty="0">
                <a:solidFill>
                  <a:srgbClr val="FFFFFF"/>
                </a:solidFill>
              </a:rPr>
              <a:t> Resources (TW-</a:t>
            </a:r>
            <a:r>
              <a:rPr lang="de-DE" sz="1800" dirty="0" err="1">
                <a:solidFill>
                  <a:srgbClr val="FFFFFF"/>
                </a:solidFill>
              </a:rPr>
              <a:t>yr</a:t>
            </a:r>
            <a:r>
              <a:rPr lang="de-DE" sz="1800" dirty="0">
                <a:solidFill>
                  <a:srgbClr val="FFFFFF"/>
                </a:solidFill>
              </a:rPr>
              <a:t>)</a:t>
            </a:r>
          </a:p>
        </p:txBody>
      </p:sp>
      <p:sp>
        <p:nvSpPr>
          <p:cNvPr id="48" name="Slide Number Placeholder 4"/>
          <p:cNvSpPr txBox="1">
            <a:spLocks/>
          </p:cNvSpPr>
          <p:nvPr/>
        </p:nvSpPr>
        <p:spPr>
          <a:xfrm>
            <a:off x="4416552" y="6693295"/>
            <a:ext cx="310896" cy="163952"/>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fld id="{FCFECEFB-3778-D946-8125-5537A0E4A75F}" type="slidenum">
              <a:rPr lang="en-US" sz="800" smtClean="0">
                <a:solidFill>
                  <a:srgbClr val="FFFFFF"/>
                </a:solidFill>
              </a:rPr>
              <a:pPr algn="ctr"/>
              <a:t>33</a:t>
            </a:fld>
            <a:endParaRPr lang="en-US" sz="800" dirty="0">
              <a:solidFill>
                <a:srgbClr val="FFFFFF"/>
              </a:solidFill>
            </a:endParaRPr>
          </a:p>
        </p:txBody>
      </p:sp>
    </p:spTree>
    <p:extLst>
      <p:ext uri="{BB962C8B-B14F-4D97-AF65-F5344CB8AC3E}">
        <p14:creationId xmlns:p14="http://schemas.microsoft.com/office/powerpoint/2010/main" val="2305755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5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69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9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8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69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9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69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8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70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9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9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70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9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7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698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98"/>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10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700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10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701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0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106"/>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70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0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0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104"/>
                                        </p:tgtEl>
                                        <p:attrNameLst>
                                          <p:attrName>style.visibility</p:attrName>
                                        </p:attrNameLst>
                                      </p:cBhvr>
                                      <p:to>
                                        <p:strVal val="visible"/>
                                      </p:to>
                                    </p:set>
                                    <p:animEffect transition="in" filter="fade">
                                      <p:cBhvr>
                                        <p:cTn id="113" dur="2000"/>
                                        <p:tgtEl>
                                          <p:spTgt spid="310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074"/>
                                        </p:tgtEl>
                                        <p:attrNameLst>
                                          <p:attrName>style.visibility</p:attrName>
                                        </p:attrNameLst>
                                      </p:cBhvr>
                                      <p:to>
                                        <p:strVal val="visible"/>
                                      </p:to>
                                    </p:set>
                                    <p:animEffect transition="in" filter="fade">
                                      <p:cBhvr>
                                        <p:cTn id="11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P spid="126980" grpId="0"/>
      <p:bldP spid="3077" grpId="0" animBg="1"/>
      <p:bldP spid="3078" grpId="0" animBg="1"/>
      <p:bldP spid="3081" grpId="0" animBg="1"/>
      <p:bldP spid="3082" grpId="0"/>
      <p:bldP spid="3084" grpId="0"/>
      <p:bldP spid="126989" grpId="0"/>
      <p:bldP spid="126990" grpId="0"/>
      <p:bldP spid="3087" grpId="0" animBg="1"/>
      <p:bldP spid="3088" grpId="0"/>
      <p:bldP spid="126993" grpId="0"/>
      <p:bldP spid="3090" grpId="0" animBg="1"/>
      <p:bldP spid="3091" grpId="0"/>
      <p:bldP spid="126996" grpId="0"/>
      <p:bldP spid="3093" grpId="0"/>
      <p:bldP spid="3094" grpId="0" animBg="1"/>
      <p:bldP spid="3095" grpId="0"/>
      <p:bldP spid="127000" grpId="0"/>
      <p:bldP spid="3097" grpId="0"/>
      <p:bldP spid="3098" grpId="0"/>
      <p:bldP spid="127003" grpId="0"/>
      <p:bldP spid="3100" grpId="0" animBg="1"/>
      <p:bldP spid="3101" grpId="0"/>
      <p:bldP spid="127006" grpId="0"/>
      <p:bldP spid="3103" grpId="0"/>
      <p:bldP spid="3104" grpId="0"/>
      <p:bldP spid="3105" grpId="0" animBg="1"/>
      <p:bldP spid="3106" grpId="0" animBg="1"/>
      <p:bldP spid="3107" grpId="0"/>
      <p:bldP spid="127012" grpId="0"/>
      <p:bldP spid="127015" grpId="0"/>
      <p:bldP spid="63532" grpId="0"/>
      <p:bldP spid="3113" grpId="0" animBg="1"/>
      <p:bldP spid="3114" grpId="0" animBg="1"/>
      <p:bldP spid="3115" grpId="0"/>
      <p:bldP spid="31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hteck 45"/>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40000"/>
              </a:spcAft>
              <a:buFont typeface="Wingdings" charset="0"/>
              <a:buNone/>
            </a:pPr>
            <a:endParaRPr lang="de-DE" sz="2400">
              <a:solidFill>
                <a:srgbClr val="000000"/>
              </a:solidFill>
              <a:latin typeface="Frutiger LT Com 55 Roman" pitchFamily="34" charset="0"/>
              <a:ea typeface="ＭＳ Ｐゴシック" pitchFamily="34" charset="-128"/>
            </a:endParaRPr>
          </a:p>
        </p:txBody>
      </p:sp>
      <p:sp>
        <p:nvSpPr>
          <p:cNvPr id="12290" name="Oval 2"/>
          <p:cNvSpPr>
            <a:spLocks noChangeArrowheads="1"/>
          </p:cNvSpPr>
          <p:nvPr/>
        </p:nvSpPr>
        <p:spPr bwMode="auto">
          <a:xfrm>
            <a:off x="312738" y="355600"/>
            <a:ext cx="6391275" cy="6270625"/>
          </a:xfrm>
          <a:prstGeom prst="ellipse">
            <a:avLst/>
          </a:prstGeom>
          <a:gradFill rotWithShape="1">
            <a:gsLst>
              <a:gs pos="0">
                <a:srgbClr val="FFFF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291" name="Oval 3"/>
          <p:cNvSpPr>
            <a:spLocks noChangeArrowheads="1"/>
          </p:cNvSpPr>
          <p:nvPr/>
        </p:nvSpPr>
        <p:spPr bwMode="auto">
          <a:xfrm>
            <a:off x="4962525" y="2978150"/>
            <a:ext cx="371475" cy="361950"/>
          </a:xfrm>
          <a:prstGeom prst="ellipse">
            <a:avLst/>
          </a:prstGeom>
          <a:gradFill rotWithShape="1">
            <a:gsLst>
              <a:gs pos="0">
                <a:srgbClr val="FF00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292" name="Text Box 4"/>
          <p:cNvSpPr txBox="1">
            <a:spLocks noChangeArrowheads="1"/>
          </p:cNvSpPr>
          <p:nvPr/>
        </p:nvSpPr>
        <p:spPr bwMode="auto">
          <a:xfrm>
            <a:off x="5308600" y="3074988"/>
            <a:ext cx="1046163"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2 – 6 </a:t>
            </a:r>
            <a:r>
              <a:rPr lang="en-US" sz="900">
                <a:solidFill>
                  <a:srgbClr val="FFFFFF"/>
                </a:solidFill>
                <a:ea typeface="ＭＳ Ｐゴシック" charset="0"/>
                <a:cs typeface="ＭＳ Ｐゴシック" charset="0"/>
              </a:rPr>
              <a:t>per year</a:t>
            </a:r>
          </a:p>
        </p:txBody>
      </p:sp>
      <p:sp>
        <p:nvSpPr>
          <p:cNvPr id="12293" name="Oval 5"/>
          <p:cNvSpPr>
            <a:spLocks noChangeArrowheads="1"/>
          </p:cNvSpPr>
          <p:nvPr/>
        </p:nvSpPr>
        <p:spPr bwMode="auto">
          <a:xfrm>
            <a:off x="5602288" y="1962150"/>
            <a:ext cx="369887" cy="373063"/>
          </a:xfrm>
          <a:prstGeom prst="ellipse">
            <a:avLst/>
          </a:prstGeom>
          <a:gradFill rotWithShape="1">
            <a:gsLst>
              <a:gs pos="0">
                <a:srgbClr val="00CC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294" name="Oval 6"/>
          <p:cNvSpPr>
            <a:spLocks noChangeArrowheads="1"/>
          </p:cNvSpPr>
          <p:nvPr/>
        </p:nvSpPr>
        <p:spPr bwMode="auto">
          <a:xfrm>
            <a:off x="5835650" y="477838"/>
            <a:ext cx="803275" cy="804862"/>
          </a:xfrm>
          <a:prstGeom prst="ellipse">
            <a:avLst/>
          </a:prstGeom>
          <a:gradFill rotWithShape="1">
            <a:gsLst>
              <a:gs pos="0">
                <a:srgbClr val="66FF33"/>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296" name="Oval 9"/>
          <p:cNvSpPr>
            <a:spLocks noChangeArrowheads="1"/>
          </p:cNvSpPr>
          <p:nvPr/>
        </p:nvSpPr>
        <p:spPr bwMode="auto">
          <a:xfrm>
            <a:off x="6215063" y="4687888"/>
            <a:ext cx="2136775" cy="2132012"/>
          </a:xfrm>
          <a:prstGeom prst="ellipse">
            <a:avLst/>
          </a:prstGeom>
          <a:gradFill rotWithShape="1">
            <a:gsLst>
              <a:gs pos="0">
                <a:srgbClr val="969696"/>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297" name="Text Box 10"/>
          <p:cNvSpPr txBox="1">
            <a:spLocks noChangeArrowheads="1"/>
          </p:cNvSpPr>
          <p:nvPr/>
        </p:nvSpPr>
        <p:spPr bwMode="auto">
          <a:xfrm>
            <a:off x="7994650" y="6384925"/>
            <a:ext cx="6715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COAL </a:t>
            </a:r>
            <a:endParaRPr lang="en-US" sz="1400" baseline="30000">
              <a:solidFill>
                <a:srgbClr val="FFFFFF"/>
              </a:solidFill>
              <a:ea typeface="ＭＳ Ｐゴシック" charset="0"/>
              <a:cs typeface="ＭＳ Ｐゴシック" charset="0"/>
            </a:endParaRPr>
          </a:p>
        </p:txBody>
      </p:sp>
      <p:sp>
        <p:nvSpPr>
          <p:cNvPr id="3083" name="Oval 11"/>
          <p:cNvSpPr>
            <a:spLocks noChangeArrowheads="1"/>
          </p:cNvSpPr>
          <p:nvPr/>
        </p:nvSpPr>
        <p:spPr bwMode="auto">
          <a:xfrm>
            <a:off x="7313613" y="3281363"/>
            <a:ext cx="1404937" cy="1390650"/>
          </a:xfrm>
          <a:prstGeom prst="ellipse">
            <a:avLst/>
          </a:prstGeom>
          <a:gradFill rotWithShape="1">
            <a:gsLst>
              <a:gs pos="0">
                <a:srgbClr val="FF0066"/>
              </a:gs>
              <a:gs pos="100000">
                <a:srgbClr val="000000"/>
              </a:gs>
            </a:gsLst>
            <a:lin ang="2700000" scaled="1"/>
          </a:gradFill>
          <a:ln w="9525">
            <a:noFill/>
            <a:round/>
            <a:headEnd/>
            <a:tailEnd/>
          </a:ln>
          <a:effectLst>
            <a:glow rad="228600">
              <a:srgbClr val="FF0066">
                <a:alpha val="40000"/>
              </a:srgbClr>
            </a:glow>
          </a:effectLst>
        </p:spPr>
        <p:txBody>
          <a:bodyPr anchor="ctr">
            <a:spAutoFit/>
          </a:bodyPr>
          <a:lstStyle/>
          <a:p>
            <a:pPr fontAlgn="base">
              <a:spcBef>
                <a:spcPct val="0"/>
              </a:spcBef>
              <a:spcAft>
                <a:spcPct val="0"/>
              </a:spcAft>
              <a:defRPr/>
            </a:pPr>
            <a:endParaRPr lang="en-US" sz="2400" dirty="0">
              <a:solidFill>
                <a:srgbClr val="000000"/>
              </a:solidFill>
              <a:latin typeface="Frutiger LT Com 55 Roman" pitchFamily="34" charset="0"/>
              <a:ea typeface="ＭＳ Ｐゴシック" charset="-128"/>
            </a:endParaRPr>
          </a:p>
        </p:txBody>
      </p:sp>
      <p:sp>
        <p:nvSpPr>
          <p:cNvPr id="12301" name="Text Box 12"/>
          <p:cNvSpPr txBox="1">
            <a:spLocks noChangeArrowheads="1"/>
          </p:cNvSpPr>
          <p:nvPr/>
        </p:nvSpPr>
        <p:spPr bwMode="auto">
          <a:xfrm>
            <a:off x="7986713" y="4586288"/>
            <a:ext cx="8636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Uranium </a:t>
            </a:r>
            <a:endParaRPr lang="en-US" sz="1400" baseline="30000">
              <a:solidFill>
                <a:srgbClr val="FFFFFF"/>
              </a:solidFill>
              <a:ea typeface="ＭＳ Ｐゴシック" charset="0"/>
              <a:cs typeface="ＭＳ Ｐゴシック" charset="0"/>
            </a:endParaRPr>
          </a:p>
        </p:txBody>
      </p:sp>
      <p:sp>
        <p:nvSpPr>
          <p:cNvPr id="12302" name="Text Box 13"/>
          <p:cNvSpPr txBox="1">
            <a:spLocks noChangeArrowheads="1"/>
          </p:cNvSpPr>
          <p:nvPr/>
        </p:nvSpPr>
        <p:spPr bwMode="auto">
          <a:xfrm>
            <a:off x="6799263" y="5508625"/>
            <a:ext cx="930275" cy="441325"/>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900</a:t>
            </a:r>
          </a:p>
          <a:p>
            <a:pPr algn="ctr" eaLnBrk="1" fontAlgn="base" hangingPunct="1">
              <a:spcBef>
                <a:spcPct val="0"/>
              </a:spcBef>
              <a:spcAft>
                <a:spcPct val="0"/>
              </a:spcAft>
            </a:pPr>
            <a:r>
              <a:rPr lang="en-US" sz="900">
                <a:solidFill>
                  <a:srgbClr val="FFFFFF"/>
                </a:solidFill>
              </a:rPr>
              <a:t>Total reserve</a:t>
            </a:r>
          </a:p>
        </p:txBody>
      </p:sp>
      <p:sp>
        <p:nvSpPr>
          <p:cNvPr id="12303" name="Text Box 14"/>
          <p:cNvSpPr txBox="1">
            <a:spLocks noChangeArrowheads="1"/>
          </p:cNvSpPr>
          <p:nvPr/>
        </p:nvSpPr>
        <p:spPr bwMode="auto">
          <a:xfrm>
            <a:off x="7597775" y="3832225"/>
            <a:ext cx="735013" cy="441325"/>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90-300</a:t>
            </a:r>
          </a:p>
          <a:p>
            <a:pPr algn="ctr" eaLnBrk="1" fontAlgn="base" hangingPunct="1">
              <a:spcBef>
                <a:spcPct val="0"/>
              </a:spcBef>
              <a:spcAft>
                <a:spcPct val="0"/>
              </a:spcAft>
            </a:pPr>
            <a:r>
              <a:rPr lang="en-US" sz="900">
                <a:solidFill>
                  <a:srgbClr val="FFFFFF"/>
                </a:solidFill>
              </a:rPr>
              <a:t>Total</a:t>
            </a:r>
          </a:p>
        </p:txBody>
      </p:sp>
      <p:sp>
        <p:nvSpPr>
          <p:cNvPr id="12304" name="Oval 15"/>
          <p:cNvSpPr>
            <a:spLocks noChangeArrowheads="1"/>
          </p:cNvSpPr>
          <p:nvPr/>
        </p:nvSpPr>
        <p:spPr bwMode="auto">
          <a:xfrm>
            <a:off x="7513638" y="1863725"/>
            <a:ext cx="1471612" cy="1443038"/>
          </a:xfrm>
          <a:prstGeom prst="ellipse">
            <a:avLst/>
          </a:prstGeom>
          <a:gradFill rotWithShape="1">
            <a:gsLst>
              <a:gs pos="0">
                <a:srgbClr val="9966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05" name="Text Box 16"/>
          <p:cNvSpPr txBox="1">
            <a:spLocks noChangeArrowheads="1"/>
          </p:cNvSpPr>
          <p:nvPr/>
        </p:nvSpPr>
        <p:spPr bwMode="auto">
          <a:xfrm>
            <a:off x="6913563" y="2871788"/>
            <a:ext cx="10033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Petroleum </a:t>
            </a:r>
            <a:endParaRPr lang="en-US" sz="1400" baseline="30000">
              <a:solidFill>
                <a:srgbClr val="FFFFFF"/>
              </a:solidFill>
              <a:ea typeface="ＭＳ Ｐゴシック" charset="0"/>
              <a:cs typeface="ＭＳ Ｐゴシック" charset="0"/>
            </a:endParaRPr>
          </a:p>
        </p:txBody>
      </p:sp>
      <p:sp>
        <p:nvSpPr>
          <p:cNvPr id="12306" name="Text Box 17"/>
          <p:cNvSpPr txBox="1">
            <a:spLocks noChangeArrowheads="1"/>
          </p:cNvSpPr>
          <p:nvPr/>
        </p:nvSpPr>
        <p:spPr bwMode="auto">
          <a:xfrm>
            <a:off x="8021638" y="2403475"/>
            <a:ext cx="482600" cy="446088"/>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310</a:t>
            </a:r>
          </a:p>
          <a:p>
            <a:pPr algn="ctr" eaLnBrk="1" fontAlgn="base" hangingPunct="1">
              <a:spcBef>
                <a:spcPct val="0"/>
              </a:spcBef>
              <a:spcAft>
                <a:spcPct val="0"/>
              </a:spcAft>
            </a:pPr>
            <a:r>
              <a:rPr lang="en-US" sz="900">
                <a:solidFill>
                  <a:srgbClr val="FFFFFF"/>
                </a:solidFill>
              </a:rPr>
              <a:t>Total</a:t>
            </a:r>
          </a:p>
        </p:txBody>
      </p:sp>
      <p:sp>
        <p:nvSpPr>
          <p:cNvPr id="12307" name="Oval 18"/>
          <p:cNvSpPr>
            <a:spLocks noChangeArrowheads="1"/>
          </p:cNvSpPr>
          <p:nvPr/>
        </p:nvSpPr>
        <p:spPr bwMode="auto">
          <a:xfrm>
            <a:off x="7608888" y="425450"/>
            <a:ext cx="1508125" cy="1457325"/>
          </a:xfrm>
          <a:prstGeom prst="ellipse">
            <a:avLst/>
          </a:prstGeom>
          <a:gradFill rotWithShape="1">
            <a:gsLst>
              <a:gs pos="0">
                <a:srgbClr val="009999"/>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08" name="Text Box 19"/>
          <p:cNvSpPr txBox="1">
            <a:spLocks noChangeArrowheads="1"/>
          </p:cNvSpPr>
          <p:nvPr/>
        </p:nvSpPr>
        <p:spPr bwMode="auto">
          <a:xfrm>
            <a:off x="7034213" y="1525588"/>
            <a:ext cx="1143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Natural Gas </a:t>
            </a:r>
            <a:endParaRPr lang="en-US" sz="1400" baseline="30000">
              <a:solidFill>
                <a:srgbClr val="FFFFFF"/>
              </a:solidFill>
              <a:ea typeface="ＭＳ Ｐゴシック" charset="0"/>
              <a:cs typeface="ＭＳ Ｐゴシック" charset="0"/>
            </a:endParaRPr>
          </a:p>
        </p:txBody>
      </p:sp>
      <p:sp>
        <p:nvSpPr>
          <p:cNvPr id="12309" name="Text Box 20"/>
          <p:cNvSpPr txBox="1">
            <a:spLocks noChangeArrowheads="1"/>
          </p:cNvSpPr>
          <p:nvPr/>
        </p:nvSpPr>
        <p:spPr bwMode="auto">
          <a:xfrm>
            <a:off x="8137525" y="998538"/>
            <a:ext cx="482600" cy="446087"/>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330</a:t>
            </a:r>
          </a:p>
          <a:p>
            <a:pPr algn="ctr" eaLnBrk="1" fontAlgn="base" hangingPunct="1">
              <a:spcBef>
                <a:spcPct val="0"/>
              </a:spcBef>
              <a:spcAft>
                <a:spcPct val="0"/>
              </a:spcAft>
            </a:pPr>
            <a:r>
              <a:rPr lang="en-US" sz="900">
                <a:solidFill>
                  <a:srgbClr val="FFFFFF"/>
                </a:solidFill>
              </a:rPr>
              <a:t>Total</a:t>
            </a:r>
          </a:p>
        </p:txBody>
      </p:sp>
      <p:sp>
        <p:nvSpPr>
          <p:cNvPr id="12310" name="Text Box 21"/>
          <p:cNvSpPr txBox="1">
            <a:spLocks noChangeArrowheads="1"/>
          </p:cNvSpPr>
          <p:nvPr/>
        </p:nvSpPr>
        <p:spPr bwMode="auto">
          <a:xfrm>
            <a:off x="6538913" y="527050"/>
            <a:ext cx="663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WIND</a:t>
            </a:r>
            <a:endParaRPr lang="en-US" sz="1400" baseline="30000">
              <a:solidFill>
                <a:srgbClr val="FFFFFF"/>
              </a:solidFill>
              <a:ea typeface="ＭＳ Ｐゴシック" charset="0"/>
              <a:cs typeface="ＭＳ Ｐゴシック" charset="0"/>
            </a:endParaRPr>
          </a:p>
        </p:txBody>
      </p:sp>
      <p:sp>
        <p:nvSpPr>
          <p:cNvPr id="12311" name="Text Box 24"/>
          <p:cNvSpPr txBox="1">
            <a:spLocks noChangeArrowheads="1"/>
          </p:cNvSpPr>
          <p:nvPr/>
        </p:nvSpPr>
        <p:spPr bwMode="auto">
          <a:xfrm>
            <a:off x="5889625" y="593725"/>
            <a:ext cx="741363" cy="446088"/>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400">
                <a:solidFill>
                  <a:srgbClr val="FFFFFF"/>
                </a:solidFill>
              </a:rPr>
              <a:t>60-120</a:t>
            </a:r>
          </a:p>
          <a:p>
            <a:pPr algn="ctr" eaLnBrk="1" fontAlgn="base" hangingPunct="1">
              <a:spcBef>
                <a:spcPct val="0"/>
              </a:spcBef>
              <a:spcAft>
                <a:spcPct val="0"/>
              </a:spcAft>
            </a:pPr>
            <a:r>
              <a:rPr lang="en-US" sz="900">
                <a:solidFill>
                  <a:srgbClr val="FFFFFF"/>
                </a:solidFill>
              </a:rPr>
              <a:t>per year</a:t>
            </a:r>
          </a:p>
        </p:txBody>
      </p:sp>
      <p:sp>
        <p:nvSpPr>
          <p:cNvPr id="12312" name="Rectangle 25"/>
          <p:cNvSpPr>
            <a:spLocks noChangeArrowheads="1"/>
          </p:cNvSpPr>
          <p:nvPr/>
        </p:nvSpPr>
        <p:spPr bwMode="auto">
          <a:xfrm>
            <a:off x="5727700" y="2457450"/>
            <a:ext cx="682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400">
                <a:solidFill>
                  <a:srgbClr val="EB6A0A"/>
                </a:solidFill>
                <a:latin typeface="Frutiger LT Com 55 Roman" pitchFamily="34" charset="0"/>
                <a:ea typeface="ＭＳ Ｐゴシック" charset="0"/>
                <a:cs typeface="ＭＳ Ｐゴシック" charset="0"/>
              </a:rPr>
              <a:t>OTEC</a:t>
            </a:r>
            <a:endParaRPr lang="en-US" sz="1400" baseline="30000">
              <a:solidFill>
                <a:srgbClr val="EB6A0A"/>
              </a:solidFill>
              <a:latin typeface="Frutiger LT Com 55 Roman" pitchFamily="34" charset="0"/>
              <a:ea typeface="ＭＳ Ｐゴシック" charset="0"/>
              <a:cs typeface="ＭＳ Ｐゴシック" charset="0"/>
            </a:endParaRPr>
          </a:p>
        </p:txBody>
      </p:sp>
      <p:sp>
        <p:nvSpPr>
          <p:cNvPr id="12313" name="Text Box 26"/>
          <p:cNvSpPr txBox="1">
            <a:spLocks noChangeArrowheads="1"/>
          </p:cNvSpPr>
          <p:nvPr/>
        </p:nvSpPr>
        <p:spPr bwMode="auto">
          <a:xfrm>
            <a:off x="5275263" y="3298825"/>
            <a:ext cx="8731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Biomass </a:t>
            </a:r>
            <a:endParaRPr lang="en-US" sz="1400" baseline="30000">
              <a:solidFill>
                <a:srgbClr val="EB6A0A"/>
              </a:solidFill>
              <a:ea typeface="ＭＳ Ｐゴシック" charset="0"/>
              <a:cs typeface="ＭＳ Ｐゴシック" charset="0"/>
            </a:endParaRPr>
          </a:p>
        </p:txBody>
      </p:sp>
      <p:sp>
        <p:nvSpPr>
          <p:cNvPr id="12314" name="Text Box 27"/>
          <p:cNvSpPr txBox="1">
            <a:spLocks noChangeArrowheads="1"/>
          </p:cNvSpPr>
          <p:nvPr/>
        </p:nvSpPr>
        <p:spPr bwMode="auto">
          <a:xfrm>
            <a:off x="5800725" y="2247900"/>
            <a:ext cx="1055688"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rPr>
              <a:t>3 -11 </a:t>
            </a:r>
            <a:r>
              <a:rPr lang="en-US" sz="900">
                <a:solidFill>
                  <a:srgbClr val="FFFFFF"/>
                </a:solidFill>
              </a:rPr>
              <a:t>per year</a:t>
            </a:r>
          </a:p>
        </p:txBody>
      </p:sp>
      <p:sp>
        <p:nvSpPr>
          <p:cNvPr id="12315" name="Oval 28"/>
          <p:cNvSpPr>
            <a:spLocks noChangeArrowheads="1"/>
          </p:cNvSpPr>
          <p:nvPr/>
        </p:nvSpPr>
        <p:spPr bwMode="auto">
          <a:xfrm>
            <a:off x="4113213" y="3632200"/>
            <a:ext cx="323850" cy="323850"/>
          </a:xfrm>
          <a:prstGeom prst="ellipse">
            <a:avLst/>
          </a:prstGeom>
          <a:gradFill rotWithShape="1">
            <a:gsLst>
              <a:gs pos="0">
                <a:srgbClr val="FFFF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16" name="Text Box 29"/>
          <p:cNvSpPr txBox="1">
            <a:spLocks noChangeArrowheads="1"/>
          </p:cNvSpPr>
          <p:nvPr/>
        </p:nvSpPr>
        <p:spPr bwMode="auto">
          <a:xfrm>
            <a:off x="4302125" y="3986213"/>
            <a:ext cx="8334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HYDRO </a:t>
            </a:r>
            <a:endParaRPr lang="en-US" sz="1400" baseline="30000">
              <a:solidFill>
                <a:srgbClr val="EB6A0A"/>
              </a:solidFill>
              <a:ea typeface="ＭＳ Ｐゴシック" charset="0"/>
              <a:cs typeface="ＭＳ Ｐゴシック" charset="0"/>
            </a:endParaRPr>
          </a:p>
        </p:txBody>
      </p:sp>
      <p:sp>
        <p:nvSpPr>
          <p:cNvPr id="12317" name="Text Box 30"/>
          <p:cNvSpPr txBox="1">
            <a:spLocks noChangeArrowheads="1"/>
          </p:cNvSpPr>
          <p:nvPr/>
        </p:nvSpPr>
        <p:spPr bwMode="auto">
          <a:xfrm>
            <a:off x="4360863" y="3735388"/>
            <a:ext cx="1046162"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3 – 4 </a:t>
            </a:r>
            <a:r>
              <a:rPr lang="en-US" sz="900">
                <a:solidFill>
                  <a:srgbClr val="FFFFFF"/>
                </a:solidFill>
                <a:ea typeface="ＭＳ Ｐゴシック" charset="0"/>
                <a:cs typeface="ＭＳ Ｐゴシック" charset="0"/>
              </a:rPr>
              <a:t>per year</a:t>
            </a:r>
          </a:p>
        </p:txBody>
      </p:sp>
      <p:sp>
        <p:nvSpPr>
          <p:cNvPr id="12318" name="Text Box 31"/>
          <p:cNvSpPr txBox="1">
            <a:spLocks noChangeArrowheads="1"/>
          </p:cNvSpPr>
          <p:nvPr/>
        </p:nvSpPr>
        <p:spPr bwMode="auto">
          <a:xfrm>
            <a:off x="2335213" y="4276725"/>
            <a:ext cx="7127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TIDES </a:t>
            </a:r>
            <a:endParaRPr lang="en-US" sz="1400" baseline="30000">
              <a:solidFill>
                <a:srgbClr val="EB6A0A"/>
              </a:solidFill>
              <a:ea typeface="ＭＳ Ｐゴシック" charset="0"/>
              <a:cs typeface="ＭＳ Ｐゴシック" charset="0"/>
            </a:endParaRPr>
          </a:p>
        </p:txBody>
      </p:sp>
      <p:sp>
        <p:nvSpPr>
          <p:cNvPr id="12319" name="Text Box 32"/>
          <p:cNvSpPr txBox="1">
            <a:spLocks noChangeArrowheads="1"/>
          </p:cNvSpPr>
          <p:nvPr/>
        </p:nvSpPr>
        <p:spPr bwMode="auto">
          <a:xfrm>
            <a:off x="1114425" y="1417638"/>
            <a:ext cx="206375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2800" b="1">
                <a:solidFill>
                  <a:srgbClr val="000000"/>
                </a:solidFill>
                <a:ea typeface="ＭＳ Ｐゴシック" charset="0"/>
                <a:cs typeface="ＭＳ Ｐゴシック" charset="0"/>
              </a:rPr>
              <a:t>SOLAR</a:t>
            </a:r>
            <a:endParaRPr lang="en-US" sz="1600" b="1" baseline="66000">
              <a:solidFill>
                <a:srgbClr val="000000"/>
              </a:solidFill>
              <a:ea typeface="ＭＳ Ｐゴシック" charset="0"/>
              <a:cs typeface="ＭＳ Ｐゴシック" charset="0"/>
            </a:endParaRPr>
          </a:p>
          <a:p>
            <a:pPr eaLnBrk="1" fontAlgn="base" hangingPunct="1">
              <a:spcBef>
                <a:spcPct val="0"/>
              </a:spcBef>
              <a:spcAft>
                <a:spcPct val="0"/>
              </a:spcAft>
            </a:pPr>
            <a:r>
              <a:rPr lang="en-US" sz="2800" b="1">
                <a:solidFill>
                  <a:srgbClr val="000000"/>
                </a:solidFill>
                <a:ea typeface="ＭＳ Ｐゴシック" charset="0"/>
                <a:cs typeface="ＭＳ Ｐゴシック" charset="0"/>
              </a:rPr>
              <a:t>23,000 </a:t>
            </a:r>
            <a:r>
              <a:rPr lang="en-US" sz="1400" b="1">
                <a:solidFill>
                  <a:srgbClr val="000000"/>
                </a:solidFill>
                <a:ea typeface="ＭＳ Ｐゴシック" charset="0"/>
                <a:cs typeface="ＭＳ Ｐゴシック" charset="0"/>
              </a:rPr>
              <a:t>per year</a:t>
            </a:r>
          </a:p>
        </p:txBody>
      </p:sp>
      <p:sp>
        <p:nvSpPr>
          <p:cNvPr id="12320" name="Oval 33"/>
          <p:cNvSpPr>
            <a:spLocks noChangeArrowheads="1"/>
          </p:cNvSpPr>
          <p:nvPr/>
        </p:nvSpPr>
        <p:spPr bwMode="auto">
          <a:xfrm>
            <a:off x="2478088" y="4167188"/>
            <a:ext cx="85725" cy="88900"/>
          </a:xfrm>
          <a:prstGeom prst="ellipse">
            <a:avLst/>
          </a:prstGeom>
          <a:gradFill rotWithShape="1">
            <a:gsLst>
              <a:gs pos="0">
                <a:srgbClr val="FFCCCC"/>
              </a:gs>
              <a:gs pos="100000">
                <a:srgbClr val="000000"/>
              </a:gs>
            </a:gsLst>
            <a:lin ang="2700000" scaled="1"/>
          </a:gradFill>
          <a:ln w="9525">
            <a:solidFill>
              <a:schemeClr val="accent2"/>
            </a:solidFill>
            <a:round/>
            <a:headEnd/>
            <a:tailEnd/>
          </a:ln>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21" name="Oval 34"/>
          <p:cNvSpPr>
            <a:spLocks noChangeArrowheads="1"/>
          </p:cNvSpPr>
          <p:nvPr/>
        </p:nvSpPr>
        <p:spPr bwMode="auto">
          <a:xfrm>
            <a:off x="3189288" y="3987800"/>
            <a:ext cx="288925" cy="288925"/>
          </a:xfrm>
          <a:prstGeom prst="ellipse">
            <a:avLst/>
          </a:prstGeom>
          <a:gradFill rotWithShape="1">
            <a:gsLst>
              <a:gs pos="0">
                <a:srgbClr val="00CC99"/>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22" name="Text Box 35"/>
          <p:cNvSpPr txBox="1">
            <a:spLocks noChangeArrowheads="1"/>
          </p:cNvSpPr>
          <p:nvPr/>
        </p:nvSpPr>
        <p:spPr bwMode="auto">
          <a:xfrm>
            <a:off x="3359150" y="4364038"/>
            <a:ext cx="11223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EB6A0A"/>
                </a:solidFill>
                <a:ea typeface="ＭＳ Ｐゴシック" charset="0"/>
                <a:cs typeface="ＭＳ Ｐゴシック" charset="0"/>
              </a:rPr>
              <a:t>Geothermal</a:t>
            </a:r>
            <a:endParaRPr lang="en-US" sz="1400" baseline="30000">
              <a:solidFill>
                <a:srgbClr val="EB6A0A"/>
              </a:solidFill>
              <a:ea typeface="ＭＳ Ｐゴシック" charset="0"/>
              <a:cs typeface="ＭＳ Ｐゴシック" charset="0"/>
            </a:endParaRPr>
          </a:p>
        </p:txBody>
      </p:sp>
      <p:sp>
        <p:nvSpPr>
          <p:cNvPr id="12323" name="Text Box 36"/>
          <p:cNvSpPr txBox="1">
            <a:spLocks noChangeArrowheads="1"/>
          </p:cNvSpPr>
          <p:nvPr/>
        </p:nvSpPr>
        <p:spPr bwMode="auto">
          <a:xfrm>
            <a:off x="3386138" y="4165600"/>
            <a:ext cx="1193800" cy="304800"/>
          </a:xfrm>
          <a:prstGeom prst="rect">
            <a:avLst/>
          </a:prstGeom>
          <a:noFill/>
          <a:ln>
            <a:noFill/>
          </a:ln>
          <a:effectLst>
            <a:outerShdw dist="25400" dir="54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400">
                <a:solidFill>
                  <a:srgbClr val="FFFFFF"/>
                </a:solidFill>
                <a:ea typeface="ＭＳ Ｐゴシック" charset="0"/>
                <a:cs typeface="ＭＳ Ｐゴシック" charset="0"/>
              </a:rPr>
              <a:t>0.3 – 2 </a:t>
            </a:r>
            <a:r>
              <a:rPr lang="en-US" sz="900">
                <a:solidFill>
                  <a:srgbClr val="FFFFFF"/>
                </a:solidFill>
                <a:ea typeface="ＭＳ Ｐゴシック" charset="0"/>
                <a:cs typeface="ＭＳ Ｐゴシック" charset="0"/>
              </a:rPr>
              <a:t>per year</a:t>
            </a:r>
          </a:p>
        </p:txBody>
      </p:sp>
      <p:sp>
        <p:nvSpPr>
          <p:cNvPr id="12324" name="Text Box 37"/>
          <p:cNvSpPr txBox="1">
            <a:spLocks noChangeArrowheads="1"/>
          </p:cNvSpPr>
          <p:nvPr/>
        </p:nvSpPr>
        <p:spPr bwMode="auto">
          <a:xfrm>
            <a:off x="2667000" y="5867400"/>
            <a:ext cx="1304925" cy="274638"/>
          </a:xfrm>
          <a:prstGeom prst="rect">
            <a:avLst/>
          </a:prstGeom>
          <a:noFill/>
          <a:ln>
            <a:noFill/>
          </a:ln>
          <a:effectLst>
            <a:outerShdw dist="12700" dir="16200000" algn="ctr" rotWithShape="0">
              <a:schemeClr val="bg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i="1">
                <a:solidFill>
                  <a:srgbClr val="179C7D"/>
                </a:solidFill>
                <a:ea typeface="ＭＳ Ｐゴシック" charset="0"/>
                <a:cs typeface="ＭＳ Ｐゴシック" charset="0"/>
              </a:rPr>
              <a:t>© R. Perez et al.</a:t>
            </a:r>
          </a:p>
        </p:txBody>
      </p:sp>
      <p:sp>
        <p:nvSpPr>
          <p:cNvPr id="12325" name="Rectangle 39"/>
          <p:cNvSpPr>
            <a:spLocks noChangeArrowheads="1"/>
          </p:cNvSpPr>
          <p:nvPr/>
        </p:nvSpPr>
        <p:spPr bwMode="auto">
          <a:xfrm>
            <a:off x="2371725" y="4487863"/>
            <a:ext cx="730250" cy="214312"/>
          </a:xfrm>
          <a:prstGeom prst="rect">
            <a:avLst/>
          </a:prstGeom>
          <a:noFill/>
          <a:ln>
            <a:noFill/>
          </a:ln>
          <a:effectLst>
            <a:outerShdw dist="17961" dir="2700000" algn="ctr" rotWithShape="0">
              <a:srgbClr val="000066">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800" i="1">
                <a:solidFill>
                  <a:srgbClr val="FFFFFF"/>
                </a:solidFill>
                <a:latin typeface="Frutiger LT Com 55 Roman" pitchFamily="34" charset="0"/>
                <a:ea typeface="ＭＳ Ｐゴシック" pitchFamily="34" charset="-128"/>
              </a:rPr>
              <a:t>0.3 per year</a:t>
            </a:r>
          </a:p>
        </p:txBody>
      </p:sp>
      <p:sp>
        <p:nvSpPr>
          <p:cNvPr id="12326" name="Text Box 8"/>
          <p:cNvSpPr txBox="1">
            <a:spLocks noChangeArrowheads="1"/>
          </p:cNvSpPr>
          <p:nvPr/>
        </p:nvSpPr>
        <p:spPr bwMode="auto">
          <a:xfrm>
            <a:off x="685800" y="4495800"/>
            <a:ext cx="1219200" cy="274638"/>
          </a:xfrm>
          <a:prstGeom prst="rect">
            <a:avLst/>
          </a:prstGeom>
          <a:noFill/>
          <a:ln>
            <a:noFill/>
          </a:ln>
          <a:effectLst>
            <a:outerShdw dist="1796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b="1" dirty="0">
                <a:solidFill>
                  <a:srgbClr val="FFFFFF"/>
                </a:solidFill>
              </a:rPr>
              <a:t>2050:  ~28 TW</a:t>
            </a:r>
          </a:p>
        </p:txBody>
      </p:sp>
      <p:sp>
        <p:nvSpPr>
          <p:cNvPr id="12327" name="AutoShape 48"/>
          <p:cNvSpPr>
            <a:spLocks/>
          </p:cNvSpPr>
          <p:nvPr/>
        </p:nvSpPr>
        <p:spPr bwMode="auto">
          <a:xfrm rot="-5400000">
            <a:off x="7929563" y="-547688"/>
            <a:ext cx="152400" cy="1724025"/>
          </a:xfrm>
          <a:prstGeom prst="rightBrace">
            <a:avLst>
              <a:gd name="adj1" fmla="val 94271"/>
              <a:gd name="adj2" fmla="val 50000"/>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28" name="AutoShape 49"/>
          <p:cNvSpPr>
            <a:spLocks/>
          </p:cNvSpPr>
          <p:nvPr/>
        </p:nvSpPr>
        <p:spPr bwMode="auto">
          <a:xfrm rot="-5400000">
            <a:off x="6157913" y="-538163"/>
            <a:ext cx="152400" cy="1724025"/>
          </a:xfrm>
          <a:prstGeom prst="rightBrace">
            <a:avLst>
              <a:gd name="adj1" fmla="val 94271"/>
              <a:gd name="adj2" fmla="val 50000"/>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29" name="Text Box 50"/>
          <p:cNvSpPr txBox="1">
            <a:spLocks noChangeArrowheads="1"/>
          </p:cNvSpPr>
          <p:nvPr/>
        </p:nvSpPr>
        <p:spPr bwMode="auto">
          <a:xfrm>
            <a:off x="7672388" y="14288"/>
            <a:ext cx="6477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200">
                <a:solidFill>
                  <a:srgbClr val="FFFFFF"/>
                </a:solidFill>
                <a:ea typeface="ＭＳ Ｐゴシック" charset="0"/>
                <a:cs typeface="ＭＳ Ｐゴシック" charset="0"/>
              </a:rPr>
              <a:t>finite</a:t>
            </a:r>
          </a:p>
        </p:txBody>
      </p:sp>
      <p:sp>
        <p:nvSpPr>
          <p:cNvPr id="12330" name="Text Box 51"/>
          <p:cNvSpPr txBox="1">
            <a:spLocks noChangeArrowheads="1"/>
          </p:cNvSpPr>
          <p:nvPr/>
        </p:nvSpPr>
        <p:spPr bwMode="auto">
          <a:xfrm>
            <a:off x="5700713" y="28575"/>
            <a:ext cx="10953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algn="ctr" eaLnBrk="1" fontAlgn="base" hangingPunct="1">
              <a:spcBef>
                <a:spcPct val="0"/>
              </a:spcBef>
              <a:spcAft>
                <a:spcPct val="0"/>
              </a:spcAft>
            </a:pPr>
            <a:r>
              <a:rPr lang="en-US" sz="1200">
                <a:solidFill>
                  <a:srgbClr val="FFFFFF"/>
                </a:solidFill>
                <a:ea typeface="ＭＳ Ｐゴシック" charset="0"/>
                <a:cs typeface="ＭＳ Ｐゴシック" charset="0"/>
              </a:rPr>
              <a:t>renewable</a:t>
            </a:r>
          </a:p>
        </p:txBody>
      </p:sp>
      <p:sp>
        <p:nvSpPr>
          <p:cNvPr id="3" name="Oval 2"/>
          <p:cNvSpPr/>
          <p:nvPr/>
        </p:nvSpPr>
        <p:spPr>
          <a:xfrm>
            <a:off x="483394" y="3794125"/>
            <a:ext cx="461962" cy="461963"/>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glow rad="63500">
              <a:schemeClr val="bg1">
                <a:alpha val="40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latin typeface="Frutiger LT Com 55 Roman"/>
            </a:endParaRPr>
          </a:p>
        </p:txBody>
      </p:sp>
      <p:sp>
        <p:nvSpPr>
          <p:cNvPr id="50" name="Oval 49"/>
          <p:cNvSpPr/>
          <p:nvPr/>
        </p:nvSpPr>
        <p:spPr>
          <a:xfrm>
            <a:off x="597694" y="3925093"/>
            <a:ext cx="516731" cy="523875"/>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glow rad="76200">
              <a:schemeClr val="bg1">
                <a:alpha val="59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latin typeface="Frutiger LT Com 55 Roman"/>
            </a:endParaRPr>
          </a:p>
        </p:txBody>
      </p:sp>
      <p:sp>
        <p:nvSpPr>
          <p:cNvPr id="2" name="Rectangle 1"/>
          <p:cNvSpPr/>
          <p:nvPr/>
        </p:nvSpPr>
        <p:spPr>
          <a:xfrm rot="16500000">
            <a:off x="8165710" y="1847932"/>
            <a:ext cx="1475159" cy="219902"/>
          </a:xfrm>
          <a:prstGeom prst="rect">
            <a:avLst/>
          </a:prstGeom>
          <a:noFill/>
        </p:spPr>
        <p:txBody>
          <a:bodyPr wrap="none">
            <a:prstTxWarp prst="textCurveDown">
              <a:avLst>
                <a:gd name="adj" fmla="val 24586"/>
              </a:avLst>
            </a:prstTxWarp>
            <a:spAutoFit/>
          </a:bodyPr>
          <a:lstStyle/>
          <a:p>
            <a:pPr algn="ctr" fontAlgn="base">
              <a:spcBef>
                <a:spcPct val="0"/>
              </a:spcBef>
              <a:spcAft>
                <a:spcPct val="0"/>
              </a:spcAft>
              <a:defRPr/>
            </a:pPr>
            <a:r>
              <a:rPr lang="en-US" sz="5400" b="1" spc="100" dirty="0">
                <a:ln w="18000">
                  <a:solidFill>
                    <a:srgbClr val="EB6A0A">
                      <a:satMod val="200000"/>
                      <a:tint val="72000"/>
                    </a:srgbClr>
                  </a:solidFill>
                  <a:prstDash val="solid"/>
                </a:ln>
                <a:solidFill>
                  <a:srgbClr val="EB6A0A">
                    <a:satMod val="280000"/>
                    <a:tint val="100000"/>
                    <a:alpha val="5700"/>
                  </a:srgbClr>
                </a:solidFill>
                <a:effectLst>
                  <a:outerShdw blurRad="25000" dist="20000" dir="16020000" algn="tl">
                    <a:srgbClr val="EB6A0A">
                      <a:satMod val="200000"/>
                      <a:shade val="1000"/>
                      <a:alpha val="60000"/>
                    </a:srgbClr>
                  </a:outerShdw>
                </a:effectLst>
                <a:latin typeface="Frutiger LT Com 55 Roman" pitchFamily="34" charset="0"/>
                <a:ea typeface="ＭＳ Ｐゴシック" pitchFamily="34" charset="-128"/>
              </a:rPr>
              <a:t>SHALE</a:t>
            </a:r>
          </a:p>
        </p:txBody>
      </p:sp>
      <p:cxnSp>
        <p:nvCxnSpPr>
          <p:cNvPr id="47" name="Gerade Verbindung 46"/>
          <p:cNvCxnSpPr/>
          <p:nvPr/>
        </p:nvCxnSpPr>
        <p:spPr>
          <a:xfrm flipH="1">
            <a:off x="5708650" y="0"/>
            <a:ext cx="1600200" cy="685800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2339" name="Oval 22"/>
          <p:cNvSpPr>
            <a:spLocks noChangeArrowheads="1"/>
          </p:cNvSpPr>
          <p:nvPr/>
        </p:nvSpPr>
        <p:spPr bwMode="auto">
          <a:xfrm>
            <a:off x="5940425" y="1506538"/>
            <a:ext cx="193675" cy="193675"/>
          </a:xfrm>
          <a:prstGeom prst="ellipse">
            <a:avLst/>
          </a:prstGeom>
          <a:gradFill rotWithShape="1">
            <a:gsLst>
              <a:gs pos="0">
                <a:srgbClr val="FFFFFF"/>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fontAlgn="base">
              <a:spcBef>
                <a:spcPct val="0"/>
              </a:spcBef>
              <a:spcAft>
                <a:spcPct val="0"/>
              </a:spcAft>
            </a:pPr>
            <a:endParaRPr lang="en-US" sz="2400">
              <a:solidFill>
                <a:srgbClr val="000000"/>
              </a:solidFill>
              <a:latin typeface="Frutiger LT Com 55 Roman" pitchFamily="34" charset="0"/>
              <a:ea typeface="ＭＳ Ｐゴシック" charset="0"/>
              <a:cs typeface="ＭＳ Ｐゴシック" charset="0"/>
            </a:endParaRPr>
          </a:p>
        </p:txBody>
      </p:sp>
      <p:sp>
        <p:nvSpPr>
          <p:cNvPr id="12340" name="Text Box 23"/>
          <p:cNvSpPr txBox="1">
            <a:spLocks noChangeArrowheads="1"/>
          </p:cNvSpPr>
          <p:nvPr/>
        </p:nvSpPr>
        <p:spPr bwMode="auto">
          <a:xfrm>
            <a:off x="6011863" y="1619250"/>
            <a:ext cx="9096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900">
                <a:solidFill>
                  <a:srgbClr val="FFFFFF"/>
                </a:solidFill>
                <a:ea typeface="ＭＳ Ｐゴシック" charset="0"/>
                <a:cs typeface="ＭＳ Ｐゴシック" charset="0"/>
              </a:rPr>
              <a:t>Waves</a:t>
            </a:r>
          </a:p>
          <a:p>
            <a:pPr eaLnBrk="1" fontAlgn="base" hangingPunct="1">
              <a:spcBef>
                <a:spcPct val="0"/>
              </a:spcBef>
              <a:spcAft>
                <a:spcPct val="0"/>
              </a:spcAft>
            </a:pPr>
            <a:r>
              <a:rPr lang="en-US" sz="900">
                <a:solidFill>
                  <a:srgbClr val="FFFFFF"/>
                </a:solidFill>
                <a:ea typeface="ＭＳ Ｐゴシック" charset="0"/>
                <a:cs typeface="ＭＳ Ｐゴシック" charset="0"/>
              </a:rPr>
              <a:t>0.2-2 per year</a:t>
            </a:r>
          </a:p>
        </p:txBody>
      </p:sp>
      <p:sp>
        <p:nvSpPr>
          <p:cNvPr id="12341" name="Textfeld 50"/>
          <p:cNvSpPr txBox="1">
            <a:spLocks noChangeArrowheads="1"/>
          </p:cNvSpPr>
          <p:nvPr/>
        </p:nvSpPr>
        <p:spPr bwMode="auto">
          <a:xfrm>
            <a:off x="395288" y="447675"/>
            <a:ext cx="35879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buClr>
                <a:srgbClr val="179C7D"/>
              </a:buClr>
            </a:pPr>
            <a:r>
              <a:rPr lang="de-DE" sz="1800" dirty="0">
                <a:solidFill>
                  <a:srgbClr val="FFFFFF"/>
                </a:solidFill>
              </a:rPr>
              <a:t>World </a:t>
            </a:r>
            <a:r>
              <a:rPr lang="de-DE" sz="1800" dirty="0" err="1">
                <a:solidFill>
                  <a:srgbClr val="FFFFFF"/>
                </a:solidFill>
              </a:rPr>
              <a:t>Energy</a:t>
            </a:r>
            <a:r>
              <a:rPr lang="de-DE" sz="1800" dirty="0">
                <a:solidFill>
                  <a:srgbClr val="FFFFFF"/>
                </a:solidFill>
              </a:rPr>
              <a:t> Resources (TW-</a:t>
            </a:r>
            <a:r>
              <a:rPr lang="de-DE" sz="1800" dirty="0" err="1">
                <a:solidFill>
                  <a:srgbClr val="FFFFFF"/>
                </a:solidFill>
              </a:rPr>
              <a:t>yr</a:t>
            </a:r>
            <a:r>
              <a:rPr lang="de-DE" sz="1800" dirty="0">
                <a:solidFill>
                  <a:srgbClr val="FFFFFF"/>
                </a:solidFill>
              </a:rPr>
              <a:t>)</a:t>
            </a:r>
          </a:p>
        </p:txBody>
      </p:sp>
      <p:sp>
        <p:nvSpPr>
          <p:cNvPr id="49" name="Slide Number Placeholder 4"/>
          <p:cNvSpPr txBox="1">
            <a:spLocks/>
          </p:cNvSpPr>
          <p:nvPr/>
        </p:nvSpPr>
        <p:spPr>
          <a:xfrm>
            <a:off x="4416552" y="6693295"/>
            <a:ext cx="310896" cy="163952"/>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fld id="{FCFECEFB-3778-D946-8125-5537A0E4A75F}" type="slidenum">
              <a:rPr lang="en-US" sz="800" smtClean="0">
                <a:solidFill>
                  <a:srgbClr val="FFFFFF"/>
                </a:solidFill>
              </a:rPr>
              <a:pPr algn="ctr"/>
              <a:t>34</a:t>
            </a:fld>
            <a:endParaRPr lang="en-US" sz="800" dirty="0">
              <a:solidFill>
                <a:srgbClr val="FFFFFF"/>
              </a:solidFill>
            </a:endParaRPr>
          </a:p>
        </p:txBody>
      </p:sp>
      <p:sp>
        <p:nvSpPr>
          <p:cNvPr id="51" name="Text Box 8"/>
          <p:cNvSpPr txBox="1">
            <a:spLocks noChangeArrowheads="1"/>
          </p:cNvSpPr>
          <p:nvPr/>
        </p:nvSpPr>
        <p:spPr bwMode="auto">
          <a:xfrm>
            <a:off x="304801" y="3276600"/>
            <a:ext cx="1523999" cy="461665"/>
          </a:xfrm>
          <a:prstGeom prst="rect">
            <a:avLst/>
          </a:prstGeom>
          <a:noFill/>
          <a:ln>
            <a:noFill/>
          </a:ln>
          <a:effectLst>
            <a:outerShdw dist="1796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Frutiger LT Com 55 Roman" charset="0"/>
                <a:ea typeface="MS PGothic" charset="0"/>
                <a:cs typeface="MS PGothic" charset="0"/>
              </a:defRPr>
            </a:lvl1pPr>
            <a:lvl2pPr marL="742950" indent="-285750" eaLnBrk="0" hangingPunct="0">
              <a:defRPr sz="2400">
                <a:solidFill>
                  <a:schemeClr val="tx1"/>
                </a:solidFill>
                <a:latin typeface="Frutiger LT Com 55 Roman" charset="0"/>
                <a:ea typeface="MS PGothic" charset="0"/>
                <a:cs typeface="MS PGothic" charset="0"/>
              </a:defRPr>
            </a:lvl2pPr>
            <a:lvl3pPr marL="1143000" indent="-228600" eaLnBrk="0" hangingPunct="0">
              <a:defRPr sz="2400">
                <a:solidFill>
                  <a:schemeClr val="tx1"/>
                </a:solidFill>
                <a:latin typeface="Frutiger LT Com 55 Roman" charset="0"/>
                <a:ea typeface="MS PGothic" charset="0"/>
                <a:cs typeface="MS PGothic" charset="0"/>
              </a:defRPr>
            </a:lvl3pPr>
            <a:lvl4pPr marL="1600200" indent="-228600" eaLnBrk="0" hangingPunct="0">
              <a:defRPr sz="2400">
                <a:solidFill>
                  <a:schemeClr val="tx1"/>
                </a:solidFill>
                <a:latin typeface="Frutiger LT Com 55 Roman" charset="0"/>
                <a:ea typeface="MS PGothic" charset="0"/>
                <a:cs typeface="MS PGothic" charset="0"/>
              </a:defRPr>
            </a:lvl4pPr>
            <a:lvl5pPr marL="2057400" indent="-228600" eaLnBrk="0" hangingPunct="0">
              <a:defRPr sz="2400">
                <a:solidFill>
                  <a:schemeClr val="tx1"/>
                </a:solidFill>
                <a:latin typeface="Frutiger LT Com 55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Frutiger LT Com 55 Roman" charset="0"/>
                <a:ea typeface="MS PGothic" charset="0"/>
                <a:cs typeface="MS PGothic" charset="0"/>
              </a:defRPr>
            </a:lvl9pPr>
          </a:lstStyle>
          <a:p>
            <a:pPr eaLnBrk="1" fontAlgn="base" hangingPunct="1">
              <a:spcBef>
                <a:spcPct val="0"/>
              </a:spcBef>
              <a:spcAft>
                <a:spcPct val="0"/>
              </a:spcAft>
            </a:pPr>
            <a:r>
              <a:rPr lang="en-US" sz="1200" b="1" dirty="0">
                <a:solidFill>
                  <a:srgbClr val="FFFFFF"/>
                </a:solidFill>
              </a:rPr>
              <a:t>2010 World required  ~16 TW</a:t>
            </a:r>
          </a:p>
        </p:txBody>
      </p:sp>
    </p:spTree>
    <p:extLst>
      <p:ext uri="{BB962C8B-B14F-4D97-AF65-F5344CB8AC3E}">
        <p14:creationId xmlns:p14="http://schemas.microsoft.com/office/powerpoint/2010/main" val="41618207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IS THE WORLD RESPONDING?</a:t>
            </a:r>
          </a:p>
        </p:txBody>
      </p:sp>
      <p:sp>
        <p:nvSpPr>
          <p:cNvPr id="3" name="Content Placeholder 2"/>
          <p:cNvSpPr>
            <a:spLocks noGrp="1"/>
          </p:cNvSpPr>
          <p:nvPr>
            <p:ph idx="1"/>
          </p:nvPr>
        </p:nvSpPr>
        <p:spPr/>
        <p:txBody>
          <a:bodyPr>
            <a:normAutofit/>
          </a:bodyPr>
          <a:lstStyle/>
          <a:p>
            <a:pPr marL="0" indent="0" algn="ctr">
              <a:buNone/>
            </a:pPr>
            <a:endParaRPr lang="en-US" sz="4400" b="1" u="sng" dirty="0"/>
          </a:p>
          <a:p>
            <a:pPr marL="0" indent="0" algn="ctr">
              <a:buNone/>
            </a:pPr>
            <a:endParaRPr lang="en-US" sz="4400" b="1" u="sng" dirty="0"/>
          </a:p>
          <a:p>
            <a:pPr marL="0" indent="0" algn="ctr">
              <a:buNone/>
            </a:pPr>
            <a:r>
              <a:rPr lang="en-US" sz="4400" b="1" u="sng" dirty="0"/>
              <a:t>THE WORLDWIDE ENERGY REVOLUTION!</a:t>
            </a:r>
          </a:p>
        </p:txBody>
      </p:sp>
    </p:spTree>
    <p:extLst>
      <p:ext uri="{BB962C8B-B14F-4D97-AF65-F5344CB8AC3E}">
        <p14:creationId xmlns:p14="http://schemas.microsoft.com/office/powerpoint/2010/main" val="1569605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7813"/>
            <a:ext cx="8229600" cy="4800600"/>
          </a:xfrm>
        </p:spPr>
        <p:txBody>
          <a:bodyPr>
            <a:noAutofit/>
          </a:bodyPr>
          <a:lstStyle/>
          <a:p>
            <a:pPr marL="742950" indent="-742950">
              <a:buFont typeface="+mj-lt"/>
              <a:buAutoNum type="arabicPeriod"/>
            </a:pPr>
            <a:r>
              <a:rPr lang="en-US" sz="3200" dirty="0">
                <a:solidFill>
                  <a:srgbClr val="353A3E">
                    <a:alpha val="25000"/>
                  </a:srgbClr>
                </a:solidFill>
              </a:rPr>
              <a:t>Brief introduction of NREL, the MCST Directorate and NREL’s PV Program.</a:t>
            </a:r>
          </a:p>
          <a:p>
            <a:pPr marL="742950" indent="-742950">
              <a:buFont typeface="+mj-lt"/>
              <a:buAutoNum type="arabicPeriod"/>
            </a:pPr>
            <a:r>
              <a:rPr lang="en-US" sz="3200" dirty="0">
                <a:solidFill>
                  <a:srgbClr val="353A3E">
                    <a:alpha val="25000"/>
                  </a:srgbClr>
                </a:solidFill>
              </a:rPr>
              <a:t>Energy and climate change.</a:t>
            </a:r>
          </a:p>
          <a:p>
            <a:pPr marL="742950" indent="-742950">
              <a:buFont typeface="+mj-lt"/>
              <a:buAutoNum type="arabicPeriod"/>
            </a:pPr>
            <a:r>
              <a:rPr lang="en-US" sz="3200" dirty="0"/>
              <a:t>Cell efficiency and module cost - 39 years of progress.</a:t>
            </a:r>
          </a:p>
          <a:p>
            <a:pPr marL="742950" indent="-742950">
              <a:buFont typeface="+mj-lt"/>
              <a:buAutoNum type="arabicPeriod"/>
            </a:pPr>
            <a:r>
              <a:rPr lang="en-US" sz="3200" dirty="0">
                <a:solidFill>
                  <a:srgbClr val="353A3E">
                    <a:alpha val="25000"/>
                  </a:srgbClr>
                </a:solidFill>
              </a:rPr>
              <a:t>Enabling PV as a global carbon emissions reduction tool.</a:t>
            </a:r>
          </a:p>
          <a:p>
            <a:pPr marL="742950" indent="-742950">
              <a:buFont typeface="+mj-lt"/>
              <a:buAutoNum type="arabicPeriod"/>
            </a:pPr>
            <a:r>
              <a:rPr lang="en-US" sz="3200" dirty="0">
                <a:solidFill>
                  <a:srgbClr val="353A3E">
                    <a:alpha val="25000"/>
                  </a:srgbClr>
                </a:solidFill>
              </a:rPr>
              <a:t>10TW by 2030.</a:t>
            </a:r>
          </a:p>
        </p:txBody>
      </p:sp>
      <p:sp>
        <p:nvSpPr>
          <p:cNvPr id="5" name="Title 3"/>
          <p:cNvSpPr>
            <a:spLocks noGrp="1"/>
          </p:cNvSpPr>
          <p:nvPr>
            <p:ph type="title"/>
          </p:nvPr>
        </p:nvSpPr>
        <p:spPr>
          <a:xfrm>
            <a:off x="457200" y="95569"/>
            <a:ext cx="8229600" cy="566928"/>
          </a:xfrm>
        </p:spPr>
        <p:txBody>
          <a:bodyPr>
            <a:noAutofit/>
          </a:bodyPr>
          <a:lstStyle/>
          <a:p>
            <a:r>
              <a:rPr lang="en-US" sz="3600" dirty="0"/>
              <a:t>Overview</a:t>
            </a:r>
          </a:p>
        </p:txBody>
      </p:sp>
    </p:spTree>
    <p:extLst>
      <p:ext uri="{BB962C8B-B14F-4D97-AF65-F5344CB8AC3E}">
        <p14:creationId xmlns:p14="http://schemas.microsoft.com/office/powerpoint/2010/main" val="3941021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Veff(20MAR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0600"/>
            <a:ext cx="9144000" cy="5163868"/>
          </a:xfrm>
          <a:prstGeom prst="rect">
            <a:avLst/>
          </a:prstGeom>
        </p:spPr>
      </p:pic>
      <p:sp>
        <p:nvSpPr>
          <p:cNvPr id="3" name="Title 2"/>
          <p:cNvSpPr>
            <a:spLocks noGrp="1"/>
          </p:cNvSpPr>
          <p:nvPr>
            <p:ph type="title"/>
          </p:nvPr>
        </p:nvSpPr>
        <p:spPr>
          <a:xfrm>
            <a:off x="457200" y="0"/>
            <a:ext cx="8229600" cy="1143000"/>
          </a:xfrm>
        </p:spPr>
        <p:txBody>
          <a:bodyPr>
            <a:noAutofit/>
          </a:bodyPr>
          <a:lstStyle/>
          <a:p>
            <a:r>
              <a:rPr lang="en-US" sz="3600" dirty="0"/>
              <a:t>PV Research – Dramatic Progress</a:t>
            </a:r>
          </a:p>
        </p:txBody>
      </p:sp>
    </p:spTree>
    <p:extLst>
      <p:ext uri="{BB962C8B-B14F-4D97-AF65-F5344CB8AC3E}">
        <p14:creationId xmlns:p14="http://schemas.microsoft.com/office/powerpoint/2010/main" val="3599182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nvPr>
        </p:nvGraphicFramePr>
        <p:xfrm>
          <a:off x="288352" y="514246"/>
          <a:ext cx="8567295" cy="582950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143000" y="6096000"/>
            <a:ext cx="4114800" cy="230832"/>
          </a:xfrm>
          <a:prstGeom prst="rect">
            <a:avLst/>
          </a:prstGeom>
          <a:noFill/>
          <a:ln>
            <a:noFill/>
          </a:ln>
        </p:spPr>
        <p:txBody>
          <a:bodyPr wrap="square" rtlCol="0">
            <a:spAutoFit/>
          </a:bodyPr>
          <a:lstStyle/>
          <a:p>
            <a:pPr algn="ctr"/>
            <a:r>
              <a:rPr lang="en-US" sz="900" dirty="0">
                <a:solidFill>
                  <a:srgbClr val="000000"/>
                </a:solidFill>
              </a:rPr>
              <a:t>Sources:  Strategies Unlimited, Navigant Consulting &amp; Paula Mints</a:t>
            </a:r>
            <a:endParaRPr lang="en-US" sz="900" dirty="0">
              <a:solidFill>
                <a:srgbClr val="000000"/>
              </a:solidFill>
              <a:cs typeface="Arial" pitchFamily="34" charset="0"/>
            </a:endParaRPr>
          </a:p>
        </p:txBody>
      </p:sp>
      <p:cxnSp>
        <p:nvCxnSpPr>
          <p:cNvPr id="14" name="Straight Connector 13"/>
          <p:cNvCxnSpPr/>
          <p:nvPr/>
        </p:nvCxnSpPr>
        <p:spPr>
          <a:xfrm flipH="1">
            <a:off x="1524000" y="4572000"/>
            <a:ext cx="6934200" cy="13655"/>
          </a:xfrm>
          <a:prstGeom prst="line">
            <a:avLst/>
          </a:prstGeom>
          <a:ln w="9525" cmpd="sng">
            <a:solidFill>
              <a:srgbClr val="CC3333"/>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90840" y="4334048"/>
            <a:ext cx="2295360" cy="276999"/>
          </a:xfrm>
          <a:prstGeom prst="rect">
            <a:avLst/>
          </a:prstGeom>
          <a:noFill/>
        </p:spPr>
        <p:txBody>
          <a:bodyPr wrap="square" rtlCol="0">
            <a:spAutoFit/>
          </a:bodyPr>
          <a:lstStyle/>
          <a:p>
            <a:r>
              <a:rPr lang="en-US" sz="1200" dirty="0" err="1">
                <a:solidFill>
                  <a:srgbClr val="FF0000"/>
                </a:solidFill>
                <a:latin typeface="Arial" pitchFamily="34" charset="0"/>
                <a:cs typeface="Arial" pitchFamily="34" charset="0"/>
              </a:rPr>
              <a:t>SunShot</a:t>
            </a:r>
            <a:r>
              <a:rPr lang="en-US" sz="1200" dirty="0">
                <a:solidFill>
                  <a:srgbClr val="FF0000"/>
                </a:solidFill>
                <a:latin typeface="Arial" pitchFamily="34" charset="0"/>
                <a:cs typeface="Arial" pitchFamily="34" charset="0"/>
              </a:rPr>
              <a:t> 2020 Goal:  50¢/W</a:t>
            </a:r>
          </a:p>
        </p:txBody>
      </p:sp>
      <p:sp>
        <p:nvSpPr>
          <p:cNvPr id="3" name="Title 2"/>
          <p:cNvSpPr>
            <a:spLocks noGrp="1"/>
          </p:cNvSpPr>
          <p:nvPr>
            <p:ph type="title"/>
          </p:nvPr>
        </p:nvSpPr>
        <p:spPr>
          <a:xfrm>
            <a:off x="457199" y="-57254"/>
            <a:ext cx="8229600" cy="1143000"/>
          </a:xfrm>
        </p:spPr>
        <p:txBody>
          <a:bodyPr>
            <a:noAutofit/>
          </a:bodyPr>
          <a:lstStyle/>
          <a:p>
            <a:r>
              <a:rPr lang="en-US" sz="3600" dirty="0"/>
              <a:t>Silicon PV Module Cost Decline</a:t>
            </a:r>
          </a:p>
        </p:txBody>
      </p:sp>
      <p:sp>
        <p:nvSpPr>
          <p:cNvPr id="4" name="Right Arrow Callout 3"/>
          <p:cNvSpPr/>
          <p:nvPr/>
        </p:nvSpPr>
        <p:spPr>
          <a:xfrm>
            <a:off x="3984224" y="4367248"/>
            <a:ext cx="3876318" cy="713813"/>
          </a:xfrm>
          <a:prstGeom prst="rightArrowCallout">
            <a:avLst>
              <a:gd name="adj1" fmla="val 13372"/>
              <a:gd name="adj2" fmla="val 25000"/>
              <a:gd name="adj3" fmla="val 31977"/>
              <a:gd name="adj4" fmla="val 78058"/>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Current wholesale price:</a:t>
            </a:r>
          </a:p>
          <a:p>
            <a:pPr algn="ctr"/>
            <a:r>
              <a:rPr lang="en-US" dirty="0"/>
              <a:t>&lt; 45¢/W for multi-Si modules</a:t>
            </a:r>
          </a:p>
        </p:txBody>
      </p:sp>
    </p:spTree>
    <p:extLst>
      <p:ext uri="{BB962C8B-B14F-4D97-AF65-F5344CB8AC3E}">
        <p14:creationId xmlns:p14="http://schemas.microsoft.com/office/powerpoint/2010/main" val="40286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6096"/>
          </a:xfrm>
        </p:spPr>
        <p:txBody>
          <a:bodyPr>
            <a:noAutofit/>
          </a:bodyPr>
          <a:lstStyle/>
          <a:p>
            <a:r>
              <a:rPr lang="en-US" sz="3600" dirty="0"/>
              <a:t>US System Pricing – Utility Scale &gt;5 MW</a:t>
            </a:r>
          </a:p>
        </p:txBody>
      </p:sp>
      <p:graphicFrame>
        <p:nvGraphicFramePr>
          <p:cNvPr id="5" name="Chart 4"/>
          <p:cNvGraphicFramePr>
            <a:graphicFrameLocks/>
          </p:cNvGraphicFramePr>
          <p:nvPr>
            <p:extLst/>
          </p:nvPr>
        </p:nvGraphicFramePr>
        <p:xfrm>
          <a:off x="0" y="762000"/>
          <a:ext cx="8763000" cy="434340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p:cNvCxnSpPr/>
          <p:nvPr/>
        </p:nvCxnSpPr>
        <p:spPr>
          <a:xfrm>
            <a:off x="838200" y="3953750"/>
            <a:ext cx="7467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34000" y="6436074"/>
            <a:ext cx="3733800" cy="230832"/>
          </a:xfrm>
          <a:prstGeom prst="rect">
            <a:avLst/>
          </a:prstGeom>
          <a:noFill/>
          <a:ln>
            <a:noFill/>
          </a:ln>
        </p:spPr>
        <p:txBody>
          <a:bodyPr wrap="square" rtlCol="0">
            <a:spAutoFit/>
          </a:bodyPr>
          <a:lstStyle/>
          <a:p>
            <a:pPr algn="ctr"/>
            <a:r>
              <a:rPr lang="en-US" sz="900" dirty="0">
                <a:solidFill>
                  <a:srgbClr val="000000"/>
                </a:solidFill>
              </a:rPr>
              <a:t>Original Source:  NREL 3Q15 Solar Update, Feldman et al., 19JAN16 </a:t>
            </a:r>
            <a:endParaRPr lang="en-US" sz="900" dirty="0">
              <a:solidFill>
                <a:srgbClr val="000000"/>
              </a:solidFill>
              <a:cs typeface="Arial" pitchFamily="34" charset="0"/>
            </a:endParaRPr>
          </a:p>
        </p:txBody>
      </p:sp>
      <p:sp>
        <p:nvSpPr>
          <p:cNvPr id="3" name="Content Placeholder 2"/>
          <p:cNvSpPr>
            <a:spLocks noGrp="1"/>
          </p:cNvSpPr>
          <p:nvPr>
            <p:ph idx="1"/>
          </p:nvPr>
        </p:nvSpPr>
        <p:spPr>
          <a:xfrm>
            <a:off x="457200" y="5088615"/>
            <a:ext cx="8229600" cy="1347459"/>
          </a:xfrm>
        </p:spPr>
        <p:txBody>
          <a:bodyPr>
            <a:normAutofit/>
          </a:bodyPr>
          <a:lstStyle/>
          <a:p>
            <a:r>
              <a:rPr lang="en-US" sz="2400" dirty="0">
                <a:latin typeface="Arial"/>
                <a:cs typeface="Arial"/>
              </a:rPr>
              <a:t>PV system costs at all scales declining rapidly.</a:t>
            </a:r>
          </a:p>
          <a:p>
            <a:r>
              <a:rPr lang="en-US" sz="2400" dirty="0" err="1">
                <a:latin typeface="Arial"/>
                <a:cs typeface="Arial"/>
              </a:rPr>
              <a:t>SunShot</a:t>
            </a:r>
            <a:r>
              <a:rPr lang="en-US" sz="2400" dirty="0">
                <a:latin typeface="Arial"/>
                <a:cs typeface="Arial"/>
              </a:rPr>
              <a:t> goal of $1/W corresponds to LCOE of 6 ¢/kWh.</a:t>
            </a:r>
          </a:p>
        </p:txBody>
      </p:sp>
      <p:pic>
        <p:nvPicPr>
          <p:cNvPr id="7" name="Picture 6" descr="Screen Shot 2016-10-01 at 8.40.19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3917" y="1015995"/>
            <a:ext cx="6303615" cy="3086413"/>
          </a:xfrm>
          <a:prstGeom prst="rect">
            <a:avLst/>
          </a:prstGeom>
          <a:ln>
            <a:solidFill>
              <a:srgbClr val="000000"/>
            </a:solidFill>
          </a:ln>
        </p:spPr>
      </p:pic>
      <p:sp>
        <p:nvSpPr>
          <p:cNvPr id="9" name="TextBox 8"/>
          <p:cNvSpPr txBox="1"/>
          <p:nvPr/>
        </p:nvSpPr>
        <p:spPr>
          <a:xfrm>
            <a:off x="1533917" y="3909892"/>
            <a:ext cx="2634566" cy="307777"/>
          </a:xfrm>
          <a:prstGeom prst="rect">
            <a:avLst/>
          </a:prstGeom>
          <a:noFill/>
          <a:ln>
            <a:noFill/>
          </a:ln>
        </p:spPr>
        <p:txBody>
          <a:bodyPr wrap="square" rtlCol="0">
            <a:spAutoFit/>
          </a:bodyPr>
          <a:lstStyle/>
          <a:p>
            <a:pPr algn="ctr"/>
            <a:r>
              <a:rPr lang="en-US" sz="700" dirty="0">
                <a:solidFill>
                  <a:srgbClr val="000000"/>
                </a:solidFill>
              </a:rPr>
              <a:t>Source:  Utility-Scale Solar 2015, </a:t>
            </a:r>
            <a:r>
              <a:rPr lang="en-US" sz="700" dirty="0" err="1">
                <a:solidFill>
                  <a:srgbClr val="000000"/>
                </a:solidFill>
              </a:rPr>
              <a:t>Bolinger</a:t>
            </a:r>
            <a:r>
              <a:rPr lang="en-US" sz="700" dirty="0">
                <a:solidFill>
                  <a:srgbClr val="000000"/>
                </a:solidFill>
              </a:rPr>
              <a:t> &amp; </a:t>
            </a:r>
            <a:r>
              <a:rPr lang="en-US" sz="700" dirty="0" err="1">
                <a:solidFill>
                  <a:srgbClr val="000000"/>
                </a:solidFill>
              </a:rPr>
              <a:t>Seel</a:t>
            </a:r>
            <a:r>
              <a:rPr lang="en-US" sz="700" dirty="0">
                <a:solidFill>
                  <a:srgbClr val="000000"/>
                </a:solidFill>
              </a:rPr>
              <a:t> (LBNL, AUG16)</a:t>
            </a:r>
          </a:p>
          <a:p>
            <a:pPr algn="ctr"/>
            <a:endParaRPr lang="en-US" sz="700" dirty="0">
              <a:solidFill>
                <a:srgbClr val="000000"/>
              </a:solidFill>
              <a:cs typeface="Arial" pitchFamily="34" charset="0"/>
            </a:endParaRPr>
          </a:p>
        </p:txBody>
      </p:sp>
      <p:cxnSp>
        <p:nvCxnSpPr>
          <p:cNvPr id="13" name="Straight Connector 12"/>
          <p:cNvCxnSpPr/>
          <p:nvPr/>
        </p:nvCxnSpPr>
        <p:spPr>
          <a:xfrm>
            <a:off x="2318698" y="2845800"/>
            <a:ext cx="55188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80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US" dirty="0"/>
              <a:t>Thursday April 27</a:t>
            </a:r>
            <a:r>
              <a:rPr lang="en-US" baseline="30000" dirty="0"/>
              <a:t>th</a:t>
            </a:r>
            <a:r>
              <a:rPr lang="en-US" dirty="0"/>
              <a:t> , 7 p.m.</a:t>
            </a:r>
            <a:br>
              <a:rPr lang="en-US" dirty="0"/>
            </a:br>
            <a:r>
              <a:rPr lang="en-US" dirty="0"/>
              <a:t>HERE at JUC</a:t>
            </a:r>
          </a:p>
        </p:txBody>
      </p:sp>
      <p:sp>
        <p:nvSpPr>
          <p:cNvPr id="3" name="Content Placeholder 2"/>
          <p:cNvSpPr>
            <a:spLocks noGrp="1"/>
          </p:cNvSpPr>
          <p:nvPr>
            <p:ph idx="1"/>
          </p:nvPr>
        </p:nvSpPr>
        <p:spPr>
          <a:xfrm>
            <a:off x="228600" y="1828800"/>
            <a:ext cx="8667750" cy="3886200"/>
          </a:xfrm>
        </p:spPr>
        <p:txBody>
          <a:bodyPr/>
          <a:lstStyle/>
          <a:p>
            <a:pPr fontAlgn="base"/>
            <a:r>
              <a:rPr lang="en-US" b="1" dirty="0"/>
              <a:t>Colorado Renewable Energy Society:</a:t>
            </a:r>
            <a:endParaRPr lang="en-US" dirty="0"/>
          </a:p>
          <a:p>
            <a:pPr lvl="1"/>
            <a:r>
              <a:rPr lang="en-US" dirty="0"/>
              <a:t>Jeffco chapter presents:</a:t>
            </a:r>
          </a:p>
          <a:p>
            <a:pPr marL="0" indent="0" algn="ctr">
              <a:buNone/>
            </a:pPr>
            <a:r>
              <a:rPr lang="en-US" b="1" dirty="0"/>
              <a:t>KK DuVivier: Deep Decarbonization - It's the Rules, Stupid!</a:t>
            </a:r>
          </a:p>
          <a:p>
            <a:pPr marL="0" indent="0" algn="ctr">
              <a:buNone/>
            </a:pPr>
            <a:endParaRPr lang="en-US" b="1" dirty="0"/>
          </a:p>
          <a:p>
            <a:pPr lvl="1"/>
            <a:r>
              <a:rPr lang="en-US" dirty="0">
                <a:hlinkClick r:id="rId2"/>
              </a:rPr>
              <a:t>https://www.cres-energy.org/</a:t>
            </a:r>
            <a:r>
              <a:rPr lang="en-US" dirty="0"/>
              <a:t> </a:t>
            </a:r>
          </a:p>
        </p:txBody>
      </p:sp>
    </p:spTree>
    <p:extLst>
      <p:ext uri="{BB962C8B-B14F-4D97-AF65-F5344CB8AC3E}">
        <p14:creationId xmlns:p14="http://schemas.microsoft.com/office/powerpoint/2010/main" val="1598551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762000"/>
            <a:ext cx="4762535" cy="3565092"/>
          </a:xfrm>
          <a:prstGeom prst="rect">
            <a:avLst/>
          </a:prstGeom>
          <a:noFill/>
          <a:ln w="9525">
            <a:noFill/>
            <a:miter lim="800000"/>
            <a:headEnd/>
            <a:tailEnd/>
          </a:ln>
        </p:spPr>
      </p:pic>
      <p:sp>
        <p:nvSpPr>
          <p:cNvPr id="5" name="TextBox 4"/>
          <p:cNvSpPr txBox="1"/>
          <p:nvPr/>
        </p:nvSpPr>
        <p:spPr>
          <a:xfrm>
            <a:off x="381000" y="4401060"/>
            <a:ext cx="4309280" cy="230832"/>
          </a:xfrm>
          <a:prstGeom prst="rect">
            <a:avLst/>
          </a:prstGeom>
          <a:noFill/>
          <a:ln>
            <a:solidFill>
              <a:schemeClr val="accent1"/>
            </a:solidFill>
          </a:ln>
        </p:spPr>
        <p:txBody>
          <a:bodyPr wrap="square" rtlCol="0">
            <a:spAutoFit/>
          </a:bodyPr>
          <a:lstStyle/>
          <a:p>
            <a:pPr defTabSz="914400" fontAlgn="base">
              <a:spcBef>
                <a:spcPct val="0"/>
              </a:spcBef>
              <a:spcAft>
                <a:spcPct val="0"/>
              </a:spcAft>
            </a:pPr>
            <a:r>
              <a:rPr lang="en-US" sz="900" dirty="0">
                <a:solidFill>
                  <a:srgbClr val="0959A5"/>
                </a:solidFill>
                <a:latin typeface="Arial" pitchFamily="34" charset="0"/>
                <a:ea typeface="ＭＳ Ｐゴシック" charset="-128"/>
              </a:rPr>
              <a:t>Source:  Stefan </a:t>
            </a:r>
            <a:r>
              <a:rPr lang="en-US" sz="900" dirty="0" err="1">
                <a:solidFill>
                  <a:srgbClr val="0959A5"/>
                </a:solidFill>
                <a:latin typeface="Arial" pitchFamily="34" charset="0"/>
                <a:ea typeface="ＭＳ Ｐゴシック" charset="-128"/>
              </a:rPr>
              <a:t>Glunz</a:t>
            </a:r>
            <a:r>
              <a:rPr lang="en-US" sz="900" dirty="0">
                <a:solidFill>
                  <a:srgbClr val="0959A5"/>
                </a:solidFill>
                <a:latin typeface="Arial" pitchFamily="34" charset="0"/>
                <a:ea typeface="ＭＳ Ｐゴシック" charset="-128"/>
              </a:rPr>
              <a:t> presentation, NREL Si Workshop in Vail, CO, July, 2012</a:t>
            </a:r>
            <a:endParaRPr lang="en-US" sz="900" dirty="0">
              <a:solidFill>
                <a:srgbClr val="0959A5"/>
              </a:solidFill>
              <a:latin typeface="Arial" pitchFamily="34" charset="0"/>
              <a:ea typeface="ＭＳ Ｐゴシック" charset="-128"/>
              <a:cs typeface="Arial" pitchFamily="34" charset="0"/>
            </a:endParaRPr>
          </a:p>
        </p:txBody>
      </p:sp>
      <p:sp>
        <p:nvSpPr>
          <p:cNvPr id="6" name="Title 5"/>
          <p:cNvSpPr>
            <a:spLocks noGrp="1"/>
          </p:cNvSpPr>
          <p:nvPr>
            <p:ph type="title"/>
          </p:nvPr>
        </p:nvSpPr>
        <p:spPr>
          <a:xfrm>
            <a:off x="457200" y="274638"/>
            <a:ext cx="8229600" cy="413394"/>
          </a:xfrm>
        </p:spPr>
        <p:txBody>
          <a:bodyPr>
            <a:noAutofit/>
          </a:bodyPr>
          <a:lstStyle/>
          <a:p>
            <a:r>
              <a:rPr lang="en-US" sz="3600" dirty="0">
                <a:solidFill>
                  <a:schemeClr val="tx1">
                    <a:lumMod val="95000"/>
                    <a:lumOff val="5000"/>
                  </a:schemeClr>
                </a:solidFill>
                <a:latin typeface="+mj-lt"/>
                <a:ea typeface="ＭＳ Ｐゴシック" pitchFamily="-108" charset="-128"/>
                <a:cs typeface="Arial" pitchFamily="34" charset="0"/>
              </a:rPr>
              <a:t>Si Tandem Cells</a:t>
            </a:r>
            <a:endParaRPr lang="en-US" sz="3600" dirty="0">
              <a:solidFill>
                <a:schemeClr val="tx1">
                  <a:lumMod val="95000"/>
                  <a:lumOff val="5000"/>
                </a:schemeClr>
              </a:solidFill>
              <a:latin typeface="+mj-lt"/>
            </a:endParaRPr>
          </a:p>
        </p:txBody>
      </p:sp>
      <p:grpSp>
        <p:nvGrpSpPr>
          <p:cNvPr id="13" name="Group 77"/>
          <p:cNvGrpSpPr>
            <a:grpSpLocks/>
          </p:cNvGrpSpPr>
          <p:nvPr/>
        </p:nvGrpSpPr>
        <p:grpSpPr bwMode="auto">
          <a:xfrm>
            <a:off x="6641028" y="1124744"/>
            <a:ext cx="1676400" cy="465138"/>
            <a:chOff x="8530146" y="2277142"/>
            <a:chExt cx="707044" cy="465837"/>
          </a:xfrm>
        </p:grpSpPr>
        <p:cxnSp>
          <p:nvCxnSpPr>
            <p:cNvPr id="14" name="Straight Arrow Connector 13"/>
            <p:cNvCxnSpPr/>
            <p:nvPr/>
          </p:nvCxnSpPr>
          <p:spPr>
            <a:xfrm rot="5400000">
              <a:off x="8299612" y="2507676"/>
              <a:ext cx="462657" cy="158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8475182" y="2508471"/>
              <a:ext cx="464247" cy="15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8652340" y="2509266"/>
              <a:ext cx="462656" cy="158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8827909" y="2510061"/>
              <a:ext cx="464247" cy="15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9005066" y="2510856"/>
              <a:ext cx="462657" cy="158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3" name="Right Arrow 2"/>
          <p:cNvSpPr/>
          <p:nvPr/>
        </p:nvSpPr>
        <p:spPr>
          <a:xfrm>
            <a:off x="5029200" y="2209800"/>
            <a:ext cx="1143000" cy="838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dirty="0">
              <a:solidFill>
                <a:srgbClr val="FFFFFF"/>
              </a:solidFill>
              <a:latin typeface="Calibri"/>
            </a:endParaRPr>
          </a:p>
        </p:txBody>
      </p:sp>
      <p:sp>
        <p:nvSpPr>
          <p:cNvPr id="21" name="Content Placeholder 2"/>
          <p:cNvSpPr txBox="1">
            <a:spLocks/>
          </p:cNvSpPr>
          <p:nvPr/>
        </p:nvSpPr>
        <p:spPr>
          <a:xfrm>
            <a:off x="152400" y="4724400"/>
            <a:ext cx="6477000" cy="1318183"/>
          </a:xfrm>
          <a:prstGeom prst="rect">
            <a:avLst/>
          </a:prstGeom>
        </p:spPr>
        <p:txBody>
          <a:bodyPr/>
          <a:lstStyle>
            <a:lvl1pPr marL="342900" indent="-342900" algn="l" rtl="0" eaLnBrk="0" fontAlgn="base" hangingPunct="0">
              <a:spcBef>
                <a:spcPct val="20000"/>
              </a:spcBef>
              <a:spcAft>
                <a:spcPct val="0"/>
              </a:spcAft>
              <a:buFont typeface="Arial" pitchFamily="34" charset="0"/>
              <a:defRPr sz="2400" kern="1200">
                <a:solidFill>
                  <a:schemeClr val="tx2"/>
                </a:solidFill>
                <a:latin typeface="Arial" pitchFamily="34" charset="0"/>
                <a:ea typeface="ＭＳ Ｐゴシック" pitchFamily="-108"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2"/>
                </a:solidFill>
                <a:latin typeface="Arial" pitchFamily="34" charset="0"/>
                <a:ea typeface="ＭＳ Ｐゴシック" pitchFamily="-108" charset="-128"/>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chemeClr val="tx2"/>
                </a:solidFill>
                <a:latin typeface="Arial" pitchFamily="34" charset="0"/>
                <a:ea typeface="ＭＳ Ｐゴシック" pitchFamily="-108" charset="-128"/>
                <a:cs typeface="Arial" pitchFamily="34" charset="0"/>
              </a:defRPr>
            </a:lvl3pPr>
            <a:lvl4pPr marL="1600200" indent="-228600" algn="l" rtl="0" eaLnBrk="0" fontAlgn="base" hangingPunct="0">
              <a:spcBef>
                <a:spcPct val="20000"/>
              </a:spcBef>
              <a:spcAft>
                <a:spcPct val="0"/>
              </a:spcAft>
              <a:buFont typeface="Arial" pitchFamily="34" charset="0"/>
              <a:buChar char="&gt;"/>
              <a:defRPr sz="1600" kern="1200">
                <a:solidFill>
                  <a:schemeClr val="tx2"/>
                </a:solidFill>
                <a:latin typeface="Arial" pitchFamily="34" charset="0"/>
                <a:ea typeface="ＭＳ Ｐゴシック" pitchFamily="-108"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Arial" pitchFamily="34" charset="0"/>
                <a:ea typeface="ＭＳ Ｐゴシック" pitchFamily="-108"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defTabSz="914400">
              <a:buFont typeface="Arial"/>
              <a:buChar char="•"/>
            </a:pPr>
            <a:r>
              <a:rPr lang="en-US" sz="2000" dirty="0">
                <a:solidFill>
                  <a:srgbClr val="000000"/>
                </a:solidFill>
              </a:rPr>
              <a:t>Path to &gt; 30% efficiency for Si wafer based cells.</a:t>
            </a:r>
          </a:p>
          <a:p>
            <a:pPr marL="400050" defTabSz="914400">
              <a:buFont typeface="Arial"/>
              <a:buChar char="•"/>
            </a:pPr>
            <a:r>
              <a:rPr lang="en-US" sz="2000" dirty="0">
                <a:solidFill>
                  <a:srgbClr val="000000"/>
                </a:solidFill>
              </a:rPr>
              <a:t>Top cell requirements:</a:t>
            </a:r>
          </a:p>
          <a:p>
            <a:pPr marL="800100" lvl="1" defTabSz="914400">
              <a:buFont typeface="Arial"/>
              <a:buChar char="•"/>
            </a:pPr>
            <a:r>
              <a:rPr lang="en-US" sz="1600" dirty="0">
                <a:solidFill>
                  <a:srgbClr val="000000"/>
                </a:solidFill>
              </a:rPr>
              <a:t>Lattice &amp; CTE match to Si if </a:t>
            </a:r>
            <a:r>
              <a:rPr lang="en-US" sz="1600" dirty="0" err="1">
                <a:solidFill>
                  <a:srgbClr val="000000"/>
                </a:solidFill>
              </a:rPr>
              <a:t>epitaxially</a:t>
            </a:r>
            <a:r>
              <a:rPr lang="en-US" sz="1600" dirty="0">
                <a:solidFill>
                  <a:srgbClr val="000000"/>
                </a:solidFill>
              </a:rPr>
              <a:t> grown</a:t>
            </a:r>
          </a:p>
          <a:p>
            <a:pPr marL="800100" lvl="1" defTabSz="914400">
              <a:buFont typeface="Arial"/>
              <a:buChar char="•"/>
            </a:pPr>
            <a:r>
              <a:rPr lang="en-US" sz="1600" dirty="0">
                <a:solidFill>
                  <a:srgbClr val="000000"/>
                </a:solidFill>
              </a:rPr>
              <a:t>~1.7 </a:t>
            </a:r>
            <a:r>
              <a:rPr lang="en-US" sz="1600" dirty="0" err="1">
                <a:solidFill>
                  <a:srgbClr val="000000"/>
                </a:solidFill>
              </a:rPr>
              <a:t>eV</a:t>
            </a:r>
            <a:r>
              <a:rPr lang="en-US" sz="1600" dirty="0">
                <a:solidFill>
                  <a:srgbClr val="000000"/>
                </a:solidFill>
              </a:rPr>
              <a:t> band gap</a:t>
            </a:r>
          </a:p>
          <a:p>
            <a:pPr marL="400050" defTabSz="914400">
              <a:buFont typeface="Arial"/>
              <a:buChar char="•"/>
            </a:pPr>
            <a:r>
              <a:rPr lang="en-US" sz="2000" dirty="0" err="1">
                <a:solidFill>
                  <a:srgbClr val="000000"/>
                </a:solidFill>
              </a:rPr>
              <a:t>Perovskites</a:t>
            </a:r>
            <a:r>
              <a:rPr lang="en-US" sz="2000" dirty="0">
                <a:solidFill>
                  <a:srgbClr val="000000"/>
                </a:solidFill>
              </a:rPr>
              <a:t> may evolve into good polycrystalline choice.</a:t>
            </a:r>
          </a:p>
        </p:txBody>
      </p:sp>
      <p:pic>
        <p:nvPicPr>
          <p:cNvPr id="2" name="Picture 1" descr="Screen Shot 2014-03-31 at 4.57.4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386" y="1597216"/>
            <a:ext cx="2146619" cy="1975800"/>
          </a:xfrm>
          <a:prstGeom prst="rect">
            <a:avLst/>
          </a:prstGeom>
        </p:spPr>
      </p:pic>
      <p:sp>
        <p:nvSpPr>
          <p:cNvPr id="9" name="TextBox 8"/>
          <p:cNvSpPr txBox="1"/>
          <p:nvPr/>
        </p:nvSpPr>
        <p:spPr>
          <a:xfrm>
            <a:off x="6948264" y="2708920"/>
            <a:ext cx="1116880" cy="261610"/>
          </a:xfrm>
          <a:prstGeom prst="rect">
            <a:avLst/>
          </a:prstGeom>
          <a:noFill/>
        </p:spPr>
        <p:txBody>
          <a:bodyPr wrap="square" rtlCol="0">
            <a:spAutoFit/>
          </a:bodyPr>
          <a:lstStyle/>
          <a:p>
            <a:pPr algn="ctr"/>
            <a:r>
              <a:rPr lang="en-US" sz="1050" dirty="0">
                <a:solidFill>
                  <a:schemeClr val="tx2"/>
                </a:solidFill>
                <a:latin typeface="Arial" pitchFamily="34" charset="0"/>
                <a:cs typeface="Arial" pitchFamily="34" charset="0"/>
              </a:rPr>
              <a:t>1.1 </a:t>
            </a:r>
            <a:r>
              <a:rPr lang="en-US" sz="1050" dirty="0" err="1">
                <a:solidFill>
                  <a:schemeClr val="tx2"/>
                </a:solidFill>
                <a:latin typeface="Arial" pitchFamily="34" charset="0"/>
                <a:cs typeface="Arial" pitchFamily="34" charset="0"/>
              </a:rPr>
              <a:t>eV</a:t>
            </a:r>
            <a:endParaRPr lang="en-US" sz="1050" dirty="0">
              <a:solidFill>
                <a:schemeClr val="tx2"/>
              </a:solidFill>
              <a:latin typeface="Arial" pitchFamily="34" charset="0"/>
              <a:cs typeface="Arial" pitchFamily="34" charset="0"/>
            </a:endParaRPr>
          </a:p>
        </p:txBody>
      </p:sp>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b="21482"/>
          <a:stretch/>
        </p:blipFill>
        <p:spPr>
          <a:xfrm>
            <a:off x="6320123" y="3962400"/>
            <a:ext cx="2519077" cy="2420857"/>
          </a:xfrm>
          <a:prstGeom prst="rect">
            <a:avLst/>
          </a:prstGeom>
        </p:spPr>
      </p:pic>
    </p:spTree>
    <p:extLst>
      <p:ext uri="{BB962C8B-B14F-4D97-AF65-F5344CB8AC3E}">
        <p14:creationId xmlns:p14="http://schemas.microsoft.com/office/powerpoint/2010/main" val="2401063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5465792"/>
            <a:ext cx="8229600" cy="940857"/>
          </a:xfrm>
        </p:spPr>
        <p:txBody>
          <a:bodyPr>
            <a:normAutofit lnSpcReduction="10000"/>
          </a:bodyPr>
          <a:lstStyle/>
          <a:p>
            <a:pPr marL="0" indent="0">
              <a:buNone/>
            </a:pPr>
            <a:r>
              <a:rPr lang="en-US" sz="2800" dirty="0"/>
              <a:t>Module cost, efficiency and </a:t>
            </a:r>
            <a:r>
              <a:rPr lang="en-US" sz="2800" b="1" dirty="0">
                <a:solidFill>
                  <a:srgbClr val="FF0000"/>
                </a:solidFill>
              </a:rPr>
              <a:t>reliability</a:t>
            </a:r>
            <a:r>
              <a:rPr lang="en-US" sz="2800" dirty="0"/>
              <a:t> will be the focus of major new R&amp;D efforts.</a:t>
            </a:r>
          </a:p>
        </p:txBody>
      </p:sp>
      <p:sp>
        <p:nvSpPr>
          <p:cNvPr id="2" name="Title 1"/>
          <p:cNvSpPr>
            <a:spLocks noGrp="1"/>
          </p:cNvSpPr>
          <p:nvPr>
            <p:ph type="title"/>
          </p:nvPr>
        </p:nvSpPr>
        <p:spPr>
          <a:xfrm>
            <a:off x="457200" y="152400"/>
            <a:ext cx="8229600" cy="451692"/>
          </a:xfrm>
        </p:spPr>
        <p:txBody>
          <a:bodyPr>
            <a:noAutofit/>
          </a:bodyPr>
          <a:lstStyle/>
          <a:p>
            <a:r>
              <a:rPr lang="en-US" sz="3600" dirty="0"/>
              <a:t>Example – Path to 3¢/kWh LCOE Target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1000" y="726330"/>
            <a:ext cx="5842000" cy="4447022"/>
          </a:xfrm>
          <a:prstGeom prst="rect">
            <a:avLst/>
          </a:prstGeom>
        </p:spPr>
      </p:pic>
      <p:sp>
        <p:nvSpPr>
          <p:cNvPr id="5" name="Down Arrow 4"/>
          <p:cNvSpPr/>
          <p:nvPr/>
        </p:nvSpPr>
        <p:spPr>
          <a:xfrm>
            <a:off x="4251424" y="1326952"/>
            <a:ext cx="381000" cy="838200"/>
          </a:xfrm>
          <a:prstGeom prst="downArrow">
            <a:avLst>
              <a:gd name="adj1" fmla="val 3259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285160" y="2270224"/>
            <a:ext cx="381000" cy="838200"/>
          </a:xfrm>
          <a:prstGeom prst="downArrow">
            <a:avLst>
              <a:gd name="adj1" fmla="val 3259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7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600" dirty="0"/>
              <a:t>Li Ion Batteries - Cost Declines</a:t>
            </a:r>
          </a:p>
        </p:txBody>
      </p:sp>
      <p:pic>
        <p:nvPicPr>
          <p:cNvPr id="5" name="Picture 4" descr="Macintosh HD:Users:gwilson:Desktop:Screen Shot 2016-04-26 at 6.19.42 PM.png"/>
          <p:cNvPicPr/>
          <p:nvPr/>
        </p:nvPicPr>
        <p:blipFill>
          <a:blip r:embed="rId2">
            <a:extLst>
              <a:ext uri="{28A0092B-C50C-407E-A947-70E740481C1C}">
                <a14:useLocalDpi xmlns:a14="http://schemas.microsoft.com/office/drawing/2010/main"/>
              </a:ext>
            </a:extLst>
          </a:blip>
          <a:srcRect/>
          <a:stretch>
            <a:fillRect/>
          </a:stretch>
        </p:blipFill>
        <p:spPr bwMode="auto">
          <a:xfrm>
            <a:off x="419100" y="914400"/>
            <a:ext cx="8305800" cy="5257800"/>
          </a:xfrm>
          <a:prstGeom prst="rect">
            <a:avLst/>
          </a:prstGeom>
          <a:noFill/>
          <a:ln>
            <a:noFill/>
          </a:ln>
        </p:spPr>
      </p:pic>
      <p:sp>
        <p:nvSpPr>
          <p:cNvPr id="6" name="TextBox 5"/>
          <p:cNvSpPr txBox="1"/>
          <p:nvPr/>
        </p:nvSpPr>
        <p:spPr>
          <a:xfrm>
            <a:off x="4876800" y="6093768"/>
            <a:ext cx="3352800" cy="230832"/>
          </a:xfrm>
          <a:prstGeom prst="rect">
            <a:avLst/>
          </a:prstGeom>
          <a:noFill/>
          <a:ln>
            <a:solidFill>
              <a:srgbClr val="000000"/>
            </a:solidFill>
          </a:ln>
        </p:spPr>
        <p:txBody>
          <a:bodyPr wrap="square" rtlCol="0">
            <a:spAutoFit/>
          </a:bodyPr>
          <a:lstStyle/>
          <a:p>
            <a:pPr algn="ctr"/>
            <a:r>
              <a:rPr lang="en-US" sz="900" dirty="0">
                <a:solidFill>
                  <a:srgbClr val="000000"/>
                </a:solidFill>
              </a:rPr>
              <a:t>Source:  </a:t>
            </a:r>
            <a:r>
              <a:rPr lang="en-US" sz="900" dirty="0" err="1">
                <a:solidFill>
                  <a:srgbClr val="000000"/>
                </a:solidFill>
              </a:rPr>
              <a:t>Nykvist</a:t>
            </a:r>
            <a:r>
              <a:rPr lang="en-US" sz="900" dirty="0">
                <a:solidFill>
                  <a:srgbClr val="000000"/>
                </a:solidFill>
              </a:rPr>
              <a:t> &amp; Nilsson, </a:t>
            </a:r>
            <a:r>
              <a:rPr lang="en-US" sz="900" i="1" dirty="0">
                <a:solidFill>
                  <a:srgbClr val="000000"/>
                </a:solidFill>
              </a:rPr>
              <a:t>Nature Climate Change</a:t>
            </a:r>
            <a:r>
              <a:rPr lang="en-US" sz="900" dirty="0">
                <a:solidFill>
                  <a:srgbClr val="000000"/>
                </a:solidFill>
              </a:rPr>
              <a:t>, 23MAR15</a:t>
            </a:r>
            <a:endParaRPr lang="en-US" sz="900" dirty="0">
              <a:solidFill>
                <a:srgbClr val="000000"/>
              </a:solidFill>
              <a:cs typeface="Arial" pitchFamily="34" charset="0"/>
            </a:endParaRPr>
          </a:p>
        </p:txBody>
      </p:sp>
    </p:spTree>
    <p:extLst>
      <p:ext uri="{BB962C8B-B14F-4D97-AF65-F5344CB8AC3E}">
        <p14:creationId xmlns:p14="http://schemas.microsoft.com/office/powerpoint/2010/main" val="830920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487362"/>
          </a:xfrm>
        </p:spPr>
        <p:txBody>
          <a:bodyPr>
            <a:noAutofit/>
          </a:bodyPr>
          <a:lstStyle/>
          <a:p>
            <a:r>
              <a:rPr lang="en-US" sz="3600" dirty="0"/>
              <a:t>Future Energy System – Commodity H</a:t>
            </a:r>
            <a:r>
              <a:rPr lang="en-US" sz="3600" baseline="-25000" dirty="0"/>
              <a:t>2</a:t>
            </a:r>
          </a:p>
        </p:txBody>
      </p:sp>
      <p:pic>
        <p:nvPicPr>
          <p:cNvPr id="6" name="Content Placeholder 4" descr="105263_nrel_esif_h2bigidea_congressionalvisit_pstr_v2.pdf"/>
          <p:cNvPicPr>
            <a:picLocks noGrp="1" noChangeAspect="1"/>
          </p:cNvPicPr>
          <p:nvPr>
            <p:ph idx="1"/>
          </p:nvPr>
        </p:nvPicPr>
        <p:blipFill>
          <a:blip r:embed="rId2" cstate="email">
            <a:extLst>
              <a:ext uri="{28A0092B-C50C-407E-A947-70E740481C1C}">
                <a14:useLocalDpi xmlns:a14="http://schemas.microsoft.com/office/drawing/2010/main"/>
              </a:ext>
            </a:extLst>
          </a:blip>
          <a:srcRect t="1696" b="1696"/>
          <a:stretch>
            <a:fillRect/>
          </a:stretch>
        </p:blipFill>
        <p:spPr>
          <a:xfrm>
            <a:off x="-14058" y="838200"/>
            <a:ext cx="9172117" cy="5638800"/>
          </a:xfrm>
        </p:spPr>
      </p:pic>
    </p:spTree>
    <p:extLst>
      <p:ext uri="{BB962C8B-B14F-4D97-AF65-F5344CB8AC3E}">
        <p14:creationId xmlns:p14="http://schemas.microsoft.com/office/powerpoint/2010/main" val="695033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60837"/>
            <a:ext cx="9122664" cy="6885628"/>
          </a:xfrm>
          <a:prstGeom prst="rect">
            <a:avLst/>
          </a:prstGeom>
        </p:spPr>
      </p:pic>
    </p:spTree>
    <p:extLst>
      <p:ext uri="{BB962C8B-B14F-4D97-AF65-F5344CB8AC3E}">
        <p14:creationId xmlns:p14="http://schemas.microsoft.com/office/powerpoint/2010/main" val="3156521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7813"/>
            <a:ext cx="8229600" cy="4800600"/>
          </a:xfrm>
        </p:spPr>
        <p:txBody>
          <a:bodyPr>
            <a:noAutofit/>
          </a:bodyPr>
          <a:lstStyle/>
          <a:p>
            <a:pPr marL="742950" indent="-742950">
              <a:buFont typeface="+mj-lt"/>
              <a:buAutoNum type="arabicPeriod"/>
            </a:pPr>
            <a:r>
              <a:rPr lang="en-US" sz="3200" dirty="0">
                <a:solidFill>
                  <a:srgbClr val="353A3E">
                    <a:alpha val="25000"/>
                  </a:srgbClr>
                </a:solidFill>
              </a:rPr>
              <a:t>Brief introduction of NREL, the MCST Directorate and NREL’s PV Program.</a:t>
            </a:r>
          </a:p>
          <a:p>
            <a:pPr marL="742950" indent="-742950">
              <a:buFont typeface="+mj-lt"/>
              <a:buAutoNum type="arabicPeriod"/>
            </a:pPr>
            <a:r>
              <a:rPr lang="en-US" sz="3200" dirty="0">
                <a:solidFill>
                  <a:srgbClr val="353A3E">
                    <a:alpha val="25000"/>
                  </a:srgbClr>
                </a:solidFill>
              </a:rPr>
              <a:t>Energy and climate change.</a:t>
            </a:r>
          </a:p>
          <a:p>
            <a:pPr marL="742950" indent="-742950">
              <a:buFont typeface="+mj-lt"/>
              <a:buAutoNum type="arabicPeriod"/>
            </a:pPr>
            <a:r>
              <a:rPr lang="en-US" sz="3200" dirty="0">
                <a:solidFill>
                  <a:srgbClr val="353A3E">
                    <a:alpha val="25000"/>
                  </a:srgbClr>
                </a:solidFill>
              </a:rPr>
              <a:t>Cell efficiency and module cost - 39 years of progress.</a:t>
            </a:r>
          </a:p>
          <a:p>
            <a:pPr marL="742950" indent="-742950">
              <a:buFont typeface="+mj-lt"/>
              <a:buAutoNum type="arabicPeriod"/>
            </a:pPr>
            <a:r>
              <a:rPr lang="en-US" sz="3200" dirty="0">
                <a:solidFill>
                  <a:srgbClr val="353A3E">
                    <a:alpha val="25000"/>
                  </a:srgbClr>
                </a:solidFill>
              </a:rPr>
              <a:t>Enabling PV as a global carbon emissions reduction tool.</a:t>
            </a:r>
          </a:p>
          <a:p>
            <a:pPr marL="742950" indent="-742950">
              <a:buFont typeface="+mj-lt"/>
              <a:buAutoNum type="arabicPeriod"/>
            </a:pPr>
            <a:r>
              <a:rPr lang="en-US" sz="3200" dirty="0"/>
              <a:t>10TW by 2030.</a:t>
            </a:r>
            <a:endParaRPr lang="en-US" sz="3200" dirty="0">
              <a:solidFill>
                <a:srgbClr val="353A3E">
                  <a:alpha val="25000"/>
                </a:srgbClr>
              </a:solidFill>
            </a:endParaRPr>
          </a:p>
        </p:txBody>
      </p:sp>
      <p:sp>
        <p:nvSpPr>
          <p:cNvPr id="4" name="Title 3"/>
          <p:cNvSpPr>
            <a:spLocks noGrp="1"/>
          </p:cNvSpPr>
          <p:nvPr>
            <p:ph type="title"/>
          </p:nvPr>
        </p:nvSpPr>
        <p:spPr/>
        <p:txBody>
          <a:bodyPr>
            <a:noAutofit/>
          </a:bodyPr>
          <a:lstStyle/>
          <a:p>
            <a:r>
              <a:rPr lang="en-US" sz="3600" dirty="0"/>
              <a:t>Overview</a:t>
            </a:r>
          </a:p>
        </p:txBody>
      </p:sp>
    </p:spTree>
    <p:extLst>
      <p:ext uri="{BB962C8B-B14F-4D97-AF65-F5344CB8AC3E}">
        <p14:creationId xmlns:p14="http://schemas.microsoft.com/office/powerpoint/2010/main" val="3659723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10TW by 2030</a:t>
            </a:r>
          </a:p>
        </p:txBody>
      </p:sp>
      <p:cxnSp>
        <p:nvCxnSpPr>
          <p:cNvPr id="5" name="Straight Connector 4"/>
          <p:cNvCxnSpPr/>
          <p:nvPr/>
        </p:nvCxnSpPr>
        <p:spPr>
          <a:xfrm flipV="1">
            <a:off x="1774028" y="1686930"/>
            <a:ext cx="3615915" cy="1939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389943" y="1686930"/>
            <a:ext cx="0" cy="348050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pic>
        <p:nvPicPr>
          <p:cNvPr id="4" name="Picture 3"/>
          <p:cNvPicPr/>
          <p:nvPr/>
        </p:nvPicPr>
        <p:blipFill>
          <a:blip r:embed="rId2">
            <a:extLst>
              <a:ext uri="{28A0092B-C50C-407E-A947-70E740481C1C}">
                <a14:useLocalDpi xmlns:a14="http://schemas.microsoft.com/office/drawing/2010/main"/>
              </a:ext>
            </a:extLst>
          </a:blip>
          <a:stretch>
            <a:fillRect/>
          </a:stretch>
        </p:blipFill>
        <p:spPr>
          <a:xfrm>
            <a:off x="684649" y="1114925"/>
            <a:ext cx="7774702" cy="4973533"/>
          </a:xfrm>
          <a:prstGeom prst="rect">
            <a:avLst/>
          </a:prstGeom>
        </p:spPr>
      </p:pic>
    </p:spTree>
    <p:extLst>
      <p:ext uri="{BB962C8B-B14F-4D97-AF65-F5344CB8AC3E}">
        <p14:creationId xmlns:p14="http://schemas.microsoft.com/office/powerpoint/2010/main" val="33915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4799024"/>
            <a:ext cx="8229600" cy="1373175"/>
          </a:xfrm>
        </p:spPr>
        <p:txBody>
          <a:bodyPr>
            <a:normAutofit fontScale="70000" lnSpcReduction="20000"/>
          </a:bodyPr>
          <a:lstStyle/>
          <a:p>
            <a:r>
              <a:rPr lang="en-US" dirty="0"/>
              <a:t>10TW of cumulative PV generating capacity by 2030 is needed to meet atmospheric CO2 targets.</a:t>
            </a:r>
          </a:p>
          <a:p>
            <a:r>
              <a:rPr lang="en-US" dirty="0"/>
              <a:t>How will we get there?</a:t>
            </a:r>
          </a:p>
          <a:p>
            <a:pPr lvl="1">
              <a:buFont typeface="Lucida Grande"/>
              <a:buChar char="⇒"/>
            </a:pPr>
            <a:r>
              <a:rPr lang="en-US" sz="3600" dirty="0"/>
              <a:t>Cheap PV generated electricity will create new demand.</a:t>
            </a:r>
          </a:p>
        </p:txBody>
      </p:sp>
      <p:sp>
        <p:nvSpPr>
          <p:cNvPr id="3" name="Title 2"/>
          <p:cNvSpPr>
            <a:spLocks noGrp="1"/>
          </p:cNvSpPr>
          <p:nvPr>
            <p:ph type="title"/>
          </p:nvPr>
        </p:nvSpPr>
        <p:spPr/>
        <p:txBody>
          <a:bodyPr>
            <a:noAutofit/>
          </a:bodyPr>
          <a:lstStyle/>
          <a:p>
            <a:r>
              <a:rPr lang="en-US" sz="3600" dirty="0"/>
              <a:t>Pathway to 10TW of PV in 2030</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780" y="1211214"/>
            <a:ext cx="7950440" cy="3374520"/>
          </a:xfrm>
          <a:prstGeom prst="rect">
            <a:avLst/>
          </a:prstGeom>
        </p:spPr>
      </p:pic>
    </p:spTree>
    <p:extLst>
      <p:ext uri="{BB962C8B-B14F-4D97-AF65-F5344CB8AC3E}">
        <p14:creationId xmlns:p14="http://schemas.microsoft.com/office/powerpoint/2010/main" val="515469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52235" y="1110130"/>
            <a:ext cx="2017059" cy="4679576"/>
          </a:xfrm>
        </p:spPr>
        <p:txBody>
          <a:bodyPr>
            <a:noAutofit/>
          </a:bodyPr>
          <a:lstStyle/>
          <a:p>
            <a:pPr marL="112713" indent="-112713">
              <a:spcBef>
                <a:spcPts val="1200"/>
              </a:spcBef>
            </a:pPr>
            <a:r>
              <a:rPr lang="en-US" sz="1500" dirty="0"/>
              <a:t>Left axis shows annual production capacity required in GW/year.</a:t>
            </a:r>
          </a:p>
          <a:p>
            <a:pPr marL="112713" indent="-112713">
              <a:spcBef>
                <a:spcPts val="1200"/>
              </a:spcBef>
            </a:pPr>
            <a:r>
              <a:rPr lang="en-US" sz="1500" dirty="0"/>
              <a:t>Right axis shows annual mfg. investments required in $B/year.</a:t>
            </a:r>
          </a:p>
          <a:p>
            <a:pPr marL="112713" indent="-112713">
              <a:spcBef>
                <a:spcPts val="1200"/>
              </a:spcBef>
            </a:pPr>
            <a:r>
              <a:rPr lang="en-US" sz="1500" dirty="0"/>
              <a:t>Red line and bars shows the case for 3TW by 2030 assuming only a 20% decline in capital intensity.</a:t>
            </a:r>
          </a:p>
          <a:p>
            <a:pPr marL="112713" indent="-112713">
              <a:spcBef>
                <a:spcPts val="1200"/>
              </a:spcBef>
            </a:pPr>
            <a:r>
              <a:rPr lang="en-US" sz="1500" dirty="0"/>
              <a:t>Blue line and bars shows the case for 10TW by 2030 comparing both a 20% and 70% decline in capital intensity.</a:t>
            </a:r>
          </a:p>
        </p:txBody>
      </p:sp>
      <p:sp>
        <p:nvSpPr>
          <p:cNvPr id="3" name="Title 2"/>
          <p:cNvSpPr>
            <a:spLocks noGrp="1"/>
          </p:cNvSpPr>
          <p:nvPr>
            <p:ph type="title"/>
          </p:nvPr>
        </p:nvSpPr>
        <p:spPr/>
        <p:txBody>
          <a:bodyPr>
            <a:noAutofit/>
          </a:bodyPr>
          <a:lstStyle/>
          <a:p>
            <a:r>
              <a:rPr lang="en-US" sz="3600" dirty="0"/>
              <a:t>10TW by 2030 – Capital Intensity Role</a:t>
            </a:r>
          </a:p>
        </p:txBody>
      </p:sp>
      <p:graphicFrame>
        <p:nvGraphicFramePr>
          <p:cNvPr id="6" name="Chart 5"/>
          <p:cNvGraphicFramePr>
            <a:graphicFrameLocks noGrp="1"/>
          </p:cNvGraphicFramePr>
          <p:nvPr>
            <p:extLst/>
          </p:nvPr>
        </p:nvGraphicFramePr>
        <p:xfrm>
          <a:off x="0" y="1015999"/>
          <a:ext cx="7170466" cy="5468471"/>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Arrow Connector 12"/>
          <p:cNvCxnSpPr/>
          <p:nvPr/>
        </p:nvCxnSpPr>
        <p:spPr>
          <a:xfrm flipH="1">
            <a:off x="5107286" y="4357008"/>
            <a:ext cx="88216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533591" y="2738565"/>
            <a:ext cx="882167"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484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nvPr>
        </p:nvGraphicFramePr>
        <p:xfrm>
          <a:off x="288352" y="514246"/>
          <a:ext cx="8567295" cy="582950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143000" y="6096000"/>
            <a:ext cx="4114800" cy="230832"/>
          </a:xfrm>
          <a:prstGeom prst="rect">
            <a:avLst/>
          </a:prstGeom>
          <a:noFill/>
          <a:ln>
            <a:noFill/>
          </a:ln>
        </p:spPr>
        <p:txBody>
          <a:bodyPr wrap="square" rtlCol="0">
            <a:spAutoFit/>
          </a:bodyPr>
          <a:lstStyle/>
          <a:p>
            <a:pPr algn="ctr"/>
            <a:r>
              <a:rPr lang="en-US" sz="900" dirty="0">
                <a:solidFill>
                  <a:srgbClr val="000000"/>
                </a:solidFill>
              </a:rPr>
              <a:t>Sources:  Strategies Unlimited, Navigant Consulting &amp; Paula Mints</a:t>
            </a:r>
            <a:endParaRPr lang="en-US" sz="900" dirty="0">
              <a:solidFill>
                <a:srgbClr val="000000"/>
              </a:solidFill>
              <a:cs typeface="Arial" pitchFamily="34" charset="0"/>
            </a:endParaRPr>
          </a:p>
        </p:txBody>
      </p:sp>
      <p:cxnSp>
        <p:nvCxnSpPr>
          <p:cNvPr id="14" name="Straight Connector 13"/>
          <p:cNvCxnSpPr/>
          <p:nvPr/>
        </p:nvCxnSpPr>
        <p:spPr>
          <a:xfrm flipH="1">
            <a:off x="1524000" y="4572000"/>
            <a:ext cx="6934200" cy="13655"/>
          </a:xfrm>
          <a:prstGeom prst="line">
            <a:avLst/>
          </a:prstGeom>
          <a:ln w="9525" cmpd="sng">
            <a:solidFill>
              <a:srgbClr val="CC3333"/>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90840" y="4334048"/>
            <a:ext cx="2295360" cy="276999"/>
          </a:xfrm>
          <a:prstGeom prst="rect">
            <a:avLst/>
          </a:prstGeom>
          <a:noFill/>
        </p:spPr>
        <p:txBody>
          <a:bodyPr wrap="square" rtlCol="0">
            <a:spAutoFit/>
          </a:bodyPr>
          <a:lstStyle/>
          <a:p>
            <a:r>
              <a:rPr lang="en-US" sz="1200" dirty="0" err="1">
                <a:solidFill>
                  <a:srgbClr val="FF0000"/>
                </a:solidFill>
                <a:latin typeface="Arial" pitchFamily="34" charset="0"/>
                <a:cs typeface="Arial" pitchFamily="34" charset="0"/>
              </a:rPr>
              <a:t>SunShot</a:t>
            </a:r>
            <a:r>
              <a:rPr lang="en-US" sz="1200" dirty="0">
                <a:solidFill>
                  <a:srgbClr val="FF0000"/>
                </a:solidFill>
                <a:latin typeface="Arial" pitchFamily="34" charset="0"/>
                <a:cs typeface="Arial" pitchFamily="34" charset="0"/>
              </a:rPr>
              <a:t> 2020 Goal:  50¢/W</a:t>
            </a:r>
          </a:p>
        </p:txBody>
      </p:sp>
      <p:sp>
        <p:nvSpPr>
          <p:cNvPr id="3" name="Title 2"/>
          <p:cNvSpPr>
            <a:spLocks noGrp="1"/>
          </p:cNvSpPr>
          <p:nvPr>
            <p:ph type="title"/>
          </p:nvPr>
        </p:nvSpPr>
        <p:spPr>
          <a:xfrm>
            <a:off x="457199" y="-57254"/>
            <a:ext cx="8229600" cy="1143000"/>
          </a:xfrm>
        </p:spPr>
        <p:txBody>
          <a:bodyPr>
            <a:noAutofit/>
          </a:bodyPr>
          <a:lstStyle/>
          <a:p>
            <a:r>
              <a:rPr lang="en-US" sz="3600" dirty="0"/>
              <a:t>Silicon PV Module Cost Decline</a:t>
            </a:r>
          </a:p>
        </p:txBody>
      </p:sp>
      <p:sp>
        <p:nvSpPr>
          <p:cNvPr id="4" name="Right Arrow Callout 3"/>
          <p:cNvSpPr/>
          <p:nvPr/>
        </p:nvSpPr>
        <p:spPr>
          <a:xfrm>
            <a:off x="3984224" y="4367248"/>
            <a:ext cx="3876318" cy="713813"/>
          </a:xfrm>
          <a:prstGeom prst="rightArrowCallout">
            <a:avLst>
              <a:gd name="adj1" fmla="val 13372"/>
              <a:gd name="adj2" fmla="val 25000"/>
              <a:gd name="adj3" fmla="val 31977"/>
              <a:gd name="adj4" fmla="val 78058"/>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Current wholesale price:</a:t>
            </a:r>
          </a:p>
          <a:p>
            <a:pPr algn="ctr"/>
            <a:r>
              <a:rPr lang="en-US" dirty="0"/>
              <a:t>&lt; 45¢/W for multi-Si modules</a:t>
            </a:r>
          </a:p>
        </p:txBody>
      </p:sp>
    </p:spTree>
    <p:extLst>
      <p:ext uri="{BB962C8B-B14F-4D97-AF65-F5344CB8AC3E}">
        <p14:creationId xmlns:p14="http://schemas.microsoft.com/office/powerpoint/2010/main" val="39381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normAutofit/>
          </a:bodyPr>
          <a:lstStyle/>
          <a:p>
            <a:r>
              <a:rPr lang="en-US" b="1" dirty="0"/>
              <a:t>NREL TOUR MAY 8TH</a:t>
            </a:r>
            <a:endParaRPr lang="en-US" dirty="0"/>
          </a:p>
        </p:txBody>
      </p:sp>
      <p:sp>
        <p:nvSpPr>
          <p:cNvPr id="5" name="TextBox 4"/>
          <p:cNvSpPr txBox="1"/>
          <p:nvPr/>
        </p:nvSpPr>
        <p:spPr>
          <a:xfrm>
            <a:off x="0" y="1128712"/>
            <a:ext cx="9144000" cy="4832092"/>
          </a:xfrm>
          <a:prstGeom prst="rect">
            <a:avLst/>
          </a:prstGeom>
          <a:noFill/>
        </p:spPr>
        <p:txBody>
          <a:bodyPr wrap="square" rtlCol="0">
            <a:spAutoFit/>
          </a:bodyPr>
          <a:lstStyle/>
          <a:p>
            <a:pPr lvl="1" indent="-457200">
              <a:buFont typeface="Arial" panose="020B0604020202020204" pitchFamily="34" charset="0"/>
              <a:buChar char="•"/>
            </a:pPr>
            <a:r>
              <a:rPr lang="en-US" sz="2800" b="1" dirty="0"/>
              <a:t>Energy Systems Integration Lab</a:t>
            </a:r>
          </a:p>
          <a:p>
            <a:pPr lvl="1" indent="-457200">
              <a:buFont typeface="Arial" panose="020B0604020202020204" pitchFamily="34" charset="0"/>
              <a:buChar char="•"/>
            </a:pPr>
            <a:r>
              <a:rPr lang="en-US" sz="2800" b="1" dirty="0"/>
              <a:t>1:30-3:00 p.m.; please aim to be there ~1 p.m.</a:t>
            </a:r>
          </a:p>
          <a:p>
            <a:pPr lvl="1" indent="-457200">
              <a:buFont typeface="Arial" panose="020B0604020202020204" pitchFamily="34" charset="0"/>
              <a:buChar char="•"/>
            </a:pPr>
            <a:r>
              <a:rPr lang="en-US" sz="2800" b="1" dirty="0"/>
              <a:t>GOVERNMENT ID: CDL / passport</a:t>
            </a:r>
          </a:p>
          <a:p>
            <a:pPr lvl="1" indent="-457200">
              <a:buFont typeface="Arial" panose="020B0604020202020204" pitchFamily="34" charset="0"/>
              <a:buChar char="•"/>
            </a:pPr>
            <a:r>
              <a:rPr lang="en-US" sz="2800" b="1" dirty="0"/>
              <a:t>Read attachments I sent </a:t>
            </a:r>
          </a:p>
          <a:p>
            <a:pPr lvl="1"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Paul Belanger: </a:t>
            </a:r>
          </a:p>
          <a:p>
            <a:pPr marL="914400" lvl="1" indent="-457200">
              <a:buFont typeface="Arial" panose="020B0604020202020204" pitchFamily="34" charset="0"/>
              <a:buChar char="•"/>
            </a:pPr>
            <a:r>
              <a:rPr lang="it-IT" sz="2800" b="1" dirty="0">
                <a:hlinkClick r:id="rId2"/>
              </a:rPr>
              <a:t>PEBelanger@glassdesignresources.com</a:t>
            </a:r>
            <a:endParaRPr lang="it-IT" sz="2800" b="1" dirty="0"/>
          </a:p>
          <a:p>
            <a:pPr marL="914400" lvl="1" indent="-457200">
              <a:buFont typeface="Arial" panose="020B0604020202020204" pitchFamily="34" charset="0"/>
              <a:buChar char="•"/>
            </a:pPr>
            <a:r>
              <a:rPr lang="it-IT" sz="2800" b="1" dirty="0"/>
              <a:t>c. </a:t>
            </a:r>
            <a:r>
              <a:rPr lang="it-IT" sz="2800" b="1" dirty="0">
                <a:highlight>
                  <a:srgbClr val="FFFF00"/>
                </a:highlight>
              </a:rPr>
              <a:t>303-249-7966</a:t>
            </a:r>
            <a:r>
              <a:rPr lang="it-IT" sz="2800" b="1" dirty="0"/>
              <a:t>; h 303-526-7996</a:t>
            </a:r>
          </a:p>
          <a:p>
            <a:pPr marL="457200" indent="-457200">
              <a:buFont typeface="Arial" panose="020B0604020202020204" pitchFamily="34" charset="0"/>
              <a:buChar char="•"/>
            </a:pPr>
            <a:endParaRPr lang="it-IT" sz="2800" b="1" dirty="0"/>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797028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mage result for learning curves and experience curves photovoltaics wind nu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38" y="609600"/>
            <a:ext cx="8372308" cy="5211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6355" y="6308725"/>
            <a:ext cx="7696200" cy="461665"/>
          </a:xfrm>
          <a:prstGeom prst="rect">
            <a:avLst/>
          </a:prstGeom>
        </p:spPr>
        <p:txBody>
          <a:bodyPr wrap="square">
            <a:spAutoFit/>
          </a:bodyPr>
          <a:lstStyle/>
          <a:p>
            <a:r>
              <a:rPr lang="en-US" sz="1200" dirty="0">
                <a:hlinkClick r:id="rId3"/>
              </a:rPr>
              <a:t>https://www.intechopen.com/books/climate-change-research-and-technology-for-adaptation-and-mitigation/energy-technology-learning-key-to-transform-into-a-low-carbon-society</a:t>
            </a:r>
            <a:r>
              <a:rPr lang="en-US" sz="1200" dirty="0"/>
              <a:t> </a:t>
            </a:r>
          </a:p>
        </p:txBody>
      </p:sp>
    </p:spTree>
    <p:extLst>
      <p:ext uri="{BB962C8B-B14F-4D97-AF65-F5344CB8AC3E}">
        <p14:creationId xmlns:p14="http://schemas.microsoft.com/office/powerpoint/2010/main" val="118053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learning curves and experience curves nu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088"/>
            <a:ext cx="9144000" cy="6473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6342747"/>
            <a:ext cx="4572000" cy="646331"/>
          </a:xfrm>
          <a:prstGeom prst="rect">
            <a:avLst/>
          </a:prstGeom>
        </p:spPr>
        <p:txBody>
          <a:bodyPr>
            <a:spAutoFit/>
          </a:bodyPr>
          <a:lstStyle/>
          <a:p>
            <a:r>
              <a:rPr lang="en-US" dirty="0"/>
              <a:t>https://carbonremoval.files.wordpress.com/2014/12/energy-learning-curves.png</a:t>
            </a:r>
          </a:p>
        </p:txBody>
      </p:sp>
      <p:cxnSp>
        <p:nvCxnSpPr>
          <p:cNvPr id="6" name="Straight Connector 5"/>
          <p:cNvCxnSpPr>
            <a:cxnSpLocks/>
          </p:cNvCxnSpPr>
          <p:nvPr/>
        </p:nvCxnSpPr>
        <p:spPr>
          <a:xfrm>
            <a:off x="5181600" y="2362200"/>
            <a:ext cx="22098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4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Image result for learning curves and experience curves nu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18" y="274638"/>
            <a:ext cx="8001000" cy="55425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57400" y="6077529"/>
            <a:ext cx="6858000" cy="646331"/>
          </a:xfrm>
          <a:prstGeom prst="rect">
            <a:avLst/>
          </a:prstGeom>
        </p:spPr>
        <p:txBody>
          <a:bodyPr wrap="square">
            <a:spAutoFit/>
          </a:bodyPr>
          <a:lstStyle/>
          <a:p>
            <a:r>
              <a:rPr lang="en-US" dirty="0">
                <a:hlinkClick r:id="rId3"/>
              </a:rPr>
              <a:t>https://thinkprogress.org/does-nuclear-power-have-a-negative-learning-curve-b389ef2de998</a:t>
            </a:r>
            <a:r>
              <a:rPr lang="en-US" dirty="0"/>
              <a:t> </a:t>
            </a:r>
          </a:p>
        </p:txBody>
      </p:sp>
    </p:spTree>
    <p:extLst>
      <p:ext uri="{BB962C8B-B14F-4D97-AF65-F5344CB8AC3E}">
        <p14:creationId xmlns:p14="http://schemas.microsoft.com/office/powerpoint/2010/main" val="1557468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0241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fontScale="90000"/>
          </a:bodyPr>
          <a:lstStyle/>
          <a:p>
            <a:r>
              <a:rPr lang="en-US" dirty="0"/>
              <a:t>Solar Energy</a:t>
            </a:r>
          </a:p>
        </p:txBody>
      </p:sp>
      <p:pic>
        <p:nvPicPr>
          <p:cNvPr id="3" name="Picture 2"/>
          <p:cNvPicPr>
            <a:picLocks noChangeAspect="1"/>
          </p:cNvPicPr>
          <p:nvPr/>
        </p:nvPicPr>
        <p:blipFill>
          <a:blip r:embed="rId2"/>
          <a:stretch>
            <a:fillRect/>
          </a:stretch>
        </p:blipFill>
        <p:spPr>
          <a:xfrm>
            <a:off x="381000" y="838200"/>
            <a:ext cx="8458200" cy="5497830"/>
          </a:xfrm>
          <a:prstGeom prst="rect">
            <a:avLst/>
          </a:prstGeom>
        </p:spPr>
      </p:pic>
      <p:sp>
        <p:nvSpPr>
          <p:cNvPr id="4" name="TextBox 3"/>
          <p:cNvSpPr txBox="1"/>
          <p:nvPr/>
        </p:nvSpPr>
        <p:spPr>
          <a:xfrm>
            <a:off x="4495800" y="6248400"/>
            <a:ext cx="4444133" cy="369332"/>
          </a:xfrm>
          <a:prstGeom prst="rect">
            <a:avLst/>
          </a:prstGeom>
          <a:noFill/>
        </p:spPr>
        <p:txBody>
          <a:bodyPr wrap="none" rtlCol="0">
            <a:spAutoFit/>
          </a:bodyPr>
          <a:lstStyle/>
          <a:p>
            <a:r>
              <a:rPr lang="en-US" dirty="0" err="1">
                <a:solidFill>
                  <a:schemeClr val="accent6">
                    <a:lumMod val="50000"/>
                  </a:schemeClr>
                </a:solidFill>
              </a:rPr>
              <a:t>Golmud</a:t>
            </a:r>
            <a:r>
              <a:rPr lang="en-US" dirty="0">
                <a:solidFill>
                  <a:schemeClr val="accent6">
                    <a:lumMod val="50000"/>
                  </a:schemeClr>
                </a:solidFill>
              </a:rPr>
              <a:t> Solar Park, Western China – 200 MW</a:t>
            </a:r>
          </a:p>
        </p:txBody>
      </p:sp>
    </p:spTree>
    <p:extLst>
      <p:ext uri="{BB962C8B-B14F-4D97-AF65-F5344CB8AC3E}">
        <p14:creationId xmlns:p14="http://schemas.microsoft.com/office/powerpoint/2010/main" val="2900669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353075"/>
            <a:ext cx="5264234" cy="2875121"/>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5200" y="838200"/>
            <a:ext cx="4165600" cy="3124200"/>
          </a:xfrm>
          <a:prstGeom prst="rect">
            <a:avLst/>
          </a:prstGeom>
        </p:spPr>
      </p:pic>
      <p:sp>
        <p:nvSpPr>
          <p:cNvPr id="3" name="Title 1"/>
          <p:cNvSpPr>
            <a:spLocks noGrp="1"/>
          </p:cNvSpPr>
          <p:nvPr>
            <p:ph type="title"/>
          </p:nvPr>
        </p:nvSpPr>
        <p:spPr>
          <a:xfrm>
            <a:off x="457200" y="118872"/>
            <a:ext cx="8229600" cy="566928"/>
          </a:xfrm>
        </p:spPr>
        <p:txBody>
          <a:bodyPr>
            <a:normAutofit fontScale="90000"/>
          </a:bodyPr>
          <a:lstStyle/>
          <a:p>
            <a:r>
              <a:rPr lang="en-US" dirty="0"/>
              <a:t>PV Markets – Residential</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3683000"/>
            <a:ext cx="4419600" cy="2946400"/>
          </a:xfrm>
          <a:prstGeom prst="rect">
            <a:avLst/>
          </a:prstGeom>
        </p:spPr>
      </p:pic>
    </p:spTree>
    <p:extLst>
      <p:ext uri="{BB962C8B-B14F-4D97-AF65-F5344CB8AC3E}">
        <p14:creationId xmlns:p14="http://schemas.microsoft.com/office/powerpoint/2010/main" val="1998037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18872"/>
            <a:ext cx="8229600" cy="566928"/>
          </a:xfrm>
        </p:spPr>
        <p:txBody>
          <a:bodyPr>
            <a:normAutofit fontScale="90000"/>
          </a:bodyPr>
          <a:lstStyle/>
          <a:p>
            <a:r>
              <a:rPr lang="en-US" dirty="0"/>
              <a:t>PV Markets – Commercial</a:t>
            </a:r>
          </a:p>
        </p:txBody>
      </p:sp>
      <p:pic>
        <p:nvPicPr>
          <p:cNvPr id="4" name="Picture 3"/>
          <p:cNvPicPr>
            <a:picLocks noChangeAspect="1"/>
          </p:cNvPicPr>
          <p:nvPr/>
        </p:nvPicPr>
        <p:blipFill>
          <a:blip r:embed="rId2"/>
          <a:stretch>
            <a:fillRect/>
          </a:stretch>
        </p:blipFill>
        <p:spPr>
          <a:xfrm>
            <a:off x="0" y="1828800"/>
            <a:ext cx="9144000" cy="3187898"/>
          </a:xfrm>
          <a:prstGeom prst="rect">
            <a:avLst/>
          </a:prstGeom>
        </p:spPr>
      </p:pic>
      <p:sp>
        <p:nvSpPr>
          <p:cNvPr id="5" name="TextBox 4"/>
          <p:cNvSpPr txBox="1"/>
          <p:nvPr/>
        </p:nvSpPr>
        <p:spPr>
          <a:xfrm>
            <a:off x="7881810" y="4953000"/>
            <a:ext cx="1338390" cy="369332"/>
          </a:xfrm>
          <a:prstGeom prst="rect">
            <a:avLst/>
          </a:prstGeom>
          <a:noFill/>
        </p:spPr>
        <p:txBody>
          <a:bodyPr wrap="none" rtlCol="0">
            <a:spAutoFit/>
          </a:bodyPr>
          <a:lstStyle/>
          <a:p>
            <a:r>
              <a:rPr lang="en-US" i="1" dirty="0">
                <a:solidFill>
                  <a:schemeClr val="accent6">
                    <a:lumMod val="50000"/>
                  </a:schemeClr>
                </a:solidFill>
              </a:rPr>
              <a:t>Credit: IKEA</a:t>
            </a:r>
          </a:p>
        </p:txBody>
      </p:sp>
    </p:spTree>
    <p:extLst>
      <p:ext uri="{BB962C8B-B14F-4D97-AF65-F5344CB8AC3E}">
        <p14:creationId xmlns:p14="http://schemas.microsoft.com/office/powerpoint/2010/main" val="2378251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18872"/>
            <a:ext cx="8229600" cy="566928"/>
          </a:xfrm>
        </p:spPr>
        <p:txBody>
          <a:bodyPr>
            <a:normAutofit fontScale="90000"/>
          </a:bodyPr>
          <a:lstStyle/>
          <a:p>
            <a:r>
              <a:rPr lang="en-US" dirty="0"/>
              <a:t>PV Markets – Utility</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863600"/>
            <a:ext cx="8534400" cy="5689600"/>
          </a:xfrm>
          <a:prstGeom prst="rect">
            <a:avLst/>
          </a:prstGeom>
        </p:spPr>
      </p:pic>
    </p:spTree>
    <p:extLst>
      <p:ext uri="{BB962C8B-B14F-4D97-AF65-F5344CB8AC3E}">
        <p14:creationId xmlns:p14="http://schemas.microsoft.com/office/powerpoint/2010/main" val="413097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4977" y="850899"/>
            <a:ext cx="5536012" cy="3114007"/>
          </a:xfrm>
          <a:prstGeom prst="rect">
            <a:avLst/>
          </a:prstGeom>
        </p:spPr>
      </p:pic>
      <p:sp>
        <p:nvSpPr>
          <p:cNvPr id="7" name="Title 1"/>
          <p:cNvSpPr>
            <a:spLocks noGrp="1"/>
          </p:cNvSpPr>
          <p:nvPr>
            <p:ph type="title"/>
          </p:nvPr>
        </p:nvSpPr>
        <p:spPr>
          <a:xfrm>
            <a:off x="303707" y="0"/>
            <a:ext cx="8383093" cy="717847"/>
          </a:xfrm>
        </p:spPr>
        <p:txBody>
          <a:bodyPr>
            <a:normAutofit/>
          </a:bodyPr>
          <a:lstStyle/>
          <a:p>
            <a:r>
              <a:rPr lang="en-US" sz="3600" dirty="0"/>
              <a:t>PV Markets – Utility</a:t>
            </a:r>
          </a:p>
        </p:txBody>
      </p:sp>
      <p:sp>
        <p:nvSpPr>
          <p:cNvPr id="8" name="TextBox 7"/>
          <p:cNvSpPr txBox="1"/>
          <p:nvPr/>
        </p:nvSpPr>
        <p:spPr>
          <a:xfrm>
            <a:off x="599551" y="4325939"/>
            <a:ext cx="3506088" cy="2308324"/>
          </a:xfrm>
          <a:prstGeom prst="rect">
            <a:avLst/>
          </a:prstGeom>
          <a:noFill/>
        </p:spPr>
        <p:txBody>
          <a:bodyPr wrap="none" rtlCol="0">
            <a:spAutoFit/>
          </a:bodyPr>
          <a:lstStyle/>
          <a:p>
            <a:r>
              <a:rPr lang="en-US" b="1" dirty="0"/>
              <a:t>Solar Star</a:t>
            </a:r>
          </a:p>
          <a:p>
            <a:pPr marL="285750" indent="-285750">
              <a:buFont typeface="Arial"/>
              <a:buChar char="•"/>
            </a:pPr>
            <a:r>
              <a:rPr lang="en-US" dirty="0"/>
              <a:t>BHE Renewables</a:t>
            </a:r>
          </a:p>
          <a:p>
            <a:pPr marL="285750" indent="-285750">
              <a:buFont typeface="Arial"/>
              <a:buChar char="•"/>
            </a:pPr>
            <a:r>
              <a:rPr lang="en-US" dirty="0"/>
              <a:t>1.7 million </a:t>
            </a:r>
            <a:r>
              <a:rPr lang="en-US" dirty="0" err="1"/>
              <a:t>SunPower</a:t>
            </a:r>
            <a:r>
              <a:rPr lang="en-US" dirty="0"/>
              <a:t> c-Si panels</a:t>
            </a:r>
          </a:p>
          <a:p>
            <a:pPr marL="285750" indent="-285750">
              <a:buFont typeface="Arial"/>
              <a:buChar char="•"/>
            </a:pPr>
            <a:r>
              <a:rPr lang="en-US" dirty="0">
                <a:solidFill>
                  <a:schemeClr val="tx1"/>
                </a:solidFill>
              </a:rPr>
              <a:t>579 </a:t>
            </a:r>
            <a:r>
              <a:rPr lang="en-US" dirty="0" err="1">
                <a:solidFill>
                  <a:schemeClr val="tx1"/>
                </a:solidFill>
              </a:rPr>
              <a:t>MWac</a:t>
            </a:r>
            <a:r>
              <a:rPr lang="en-US" dirty="0">
                <a:solidFill>
                  <a:schemeClr val="tx1"/>
                </a:solidFill>
              </a:rPr>
              <a:t> </a:t>
            </a:r>
          </a:p>
          <a:p>
            <a:pPr marL="285750" indent="-285750">
              <a:buFont typeface="Arial"/>
              <a:buChar char="•"/>
            </a:pPr>
            <a:r>
              <a:rPr lang="en-US" dirty="0"/>
              <a:t>Power for 255,000 homes</a:t>
            </a:r>
          </a:p>
          <a:p>
            <a:pPr marL="285750" indent="-285750">
              <a:buFont typeface="Arial"/>
              <a:buChar char="•"/>
            </a:pPr>
            <a:r>
              <a:rPr lang="en-US" dirty="0">
                <a:solidFill>
                  <a:schemeClr val="tx1"/>
                </a:solidFill>
              </a:rPr>
              <a:t>300,000 tons CO2 displaced</a:t>
            </a:r>
          </a:p>
          <a:p>
            <a:pPr marL="285750" indent="-285750">
              <a:buFont typeface="Arial"/>
              <a:buChar char="•"/>
            </a:pPr>
            <a:r>
              <a:rPr lang="en-US" dirty="0"/>
              <a:t>5 square miles</a:t>
            </a:r>
            <a:endParaRPr lang="en-US" dirty="0">
              <a:solidFill>
                <a:schemeClr val="tx1"/>
              </a:solidFill>
            </a:endParaRPr>
          </a:p>
          <a:p>
            <a:endParaRPr lang="en-US" dirty="0">
              <a:solidFill>
                <a:schemeClr val="tx1"/>
              </a:solidFil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7639" y="838110"/>
            <a:ext cx="2362660" cy="2706130"/>
          </a:xfrm>
          <a:prstGeom prst="rect">
            <a:avLst/>
          </a:prstGeom>
        </p:spPr>
      </p:pic>
      <p:sp>
        <p:nvSpPr>
          <p:cNvPr id="10" name="Oval 9"/>
          <p:cNvSpPr/>
          <p:nvPr/>
        </p:nvSpPr>
        <p:spPr>
          <a:xfrm>
            <a:off x="7568539" y="2817341"/>
            <a:ext cx="51575" cy="5802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4564344" y="3843713"/>
            <a:ext cx="4337000" cy="2480066"/>
          </a:xfrm>
          <a:prstGeom prst="rect">
            <a:avLst/>
          </a:prstGeom>
        </p:spPr>
      </p:pic>
    </p:spTree>
    <p:extLst>
      <p:ext uri="{BB962C8B-B14F-4D97-AF65-F5344CB8AC3E}">
        <p14:creationId xmlns:p14="http://schemas.microsoft.com/office/powerpoint/2010/main" val="3635402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03707" y="0"/>
            <a:ext cx="8383093" cy="800632"/>
          </a:xfrm>
        </p:spPr>
        <p:txBody>
          <a:bodyPr>
            <a:normAutofit/>
          </a:bodyPr>
          <a:lstStyle/>
          <a:p>
            <a:r>
              <a:rPr lang="en-US" sz="3600" dirty="0"/>
              <a:t>PV Markets – Utility</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014" y="889686"/>
            <a:ext cx="4751947" cy="3171925"/>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258" y="3772872"/>
            <a:ext cx="4035705" cy="2679961"/>
          </a:xfrm>
          <a:prstGeom prst="rect">
            <a:avLst/>
          </a:prstGeom>
        </p:spPr>
      </p:pic>
      <p:sp>
        <p:nvSpPr>
          <p:cNvPr id="15" name="TextBox 14"/>
          <p:cNvSpPr txBox="1"/>
          <p:nvPr/>
        </p:nvSpPr>
        <p:spPr>
          <a:xfrm>
            <a:off x="599551" y="4325939"/>
            <a:ext cx="3621504" cy="2308324"/>
          </a:xfrm>
          <a:prstGeom prst="rect">
            <a:avLst/>
          </a:prstGeom>
          <a:noFill/>
        </p:spPr>
        <p:txBody>
          <a:bodyPr wrap="none" rtlCol="0">
            <a:spAutoFit/>
          </a:bodyPr>
          <a:lstStyle/>
          <a:p>
            <a:r>
              <a:rPr lang="en-US" b="1" dirty="0"/>
              <a:t>Desert Sunlight Solar Farm</a:t>
            </a:r>
          </a:p>
          <a:p>
            <a:pPr marL="285750" indent="-285750">
              <a:buFont typeface="Arial"/>
              <a:buChar char="•"/>
            </a:pPr>
            <a:r>
              <a:rPr lang="en-US" dirty="0" err="1"/>
              <a:t>NextEra</a:t>
            </a:r>
            <a:r>
              <a:rPr lang="en-US" dirty="0"/>
              <a:t> Energy</a:t>
            </a:r>
          </a:p>
          <a:p>
            <a:pPr marL="285750" indent="-285750">
              <a:buFont typeface="Arial"/>
              <a:buChar char="•"/>
            </a:pPr>
            <a:r>
              <a:rPr lang="en-US" dirty="0"/>
              <a:t>8.8 million First Solar </a:t>
            </a:r>
            <a:r>
              <a:rPr lang="en-US" dirty="0" err="1"/>
              <a:t>CdTe</a:t>
            </a:r>
            <a:r>
              <a:rPr lang="en-US" dirty="0"/>
              <a:t> panels</a:t>
            </a:r>
          </a:p>
          <a:p>
            <a:pPr marL="285750" indent="-285750">
              <a:buFont typeface="Arial"/>
              <a:buChar char="•"/>
            </a:pPr>
            <a:r>
              <a:rPr lang="en-US" dirty="0">
                <a:solidFill>
                  <a:schemeClr val="tx1"/>
                </a:solidFill>
              </a:rPr>
              <a:t>550 </a:t>
            </a:r>
            <a:r>
              <a:rPr lang="en-US" dirty="0" err="1">
                <a:solidFill>
                  <a:schemeClr val="tx1"/>
                </a:solidFill>
              </a:rPr>
              <a:t>MWac</a:t>
            </a:r>
            <a:endParaRPr lang="en-US" dirty="0">
              <a:solidFill>
                <a:schemeClr val="tx1"/>
              </a:solidFill>
            </a:endParaRPr>
          </a:p>
          <a:p>
            <a:pPr marL="285750" indent="-285750">
              <a:buFont typeface="Arial"/>
              <a:buChar char="•"/>
            </a:pPr>
            <a:r>
              <a:rPr lang="en-US" dirty="0"/>
              <a:t>Power for 160,000 homes</a:t>
            </a:r>
          </a:p>
          <a:p>
            <a:pPr marL="285750" indent="-285750">
              <a:buFont typeface="Arial"/>
              <a:buChar char="•"/>
            </a:pPr>
            <a:r>
              <a:rPr lang="en-US" dirty="0">
                <a:solidFill>
                  <a:schemeClr val="tx1"/>
                </a:solidFill>
              </a:rPr>
              <a:t>300,000 tons CO2 displaced</a:t>
            </a:r>
          </a:p>
          <a:p>
            <a:pPr marL="285750" indent="-285750">
              <a:buFont typeface="Arial"/>
              <a:buChar char="•"/>
            </a:pPr>
            <a:r>
              <a:rPr lang="en-US" dirty="0"/>
              <a:t>6.2 square miles</a:t>
            </a:r>
            <a:endParaRPr lang="en-US" dirty="0">
              <a:solidFill>
                <a:schemeClr val="tx1"/>
              </a:solidFill>
            </a:endParaRPr>
          </a:p>
          <a:p>
            <a:endParaRPr lang="en-US" dirty="0">
              <a:solidFill>
                <a:schemeClr val="tx1"/>
              </a:solidFill>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936" y="838110"/>
            <a:ext cx="2362660" cy="2706130"/>
          </a:xfrm>
          <a:prstGeom prst="rect">
            <a:avLst/>
          </a:prstGeom>
        </p:spPr>
      </p:pic>
      <p:sp>
        <p:nvSpPr>
          <p:cNvPr id="17" name="Oval 16"/>
          <p:cNvSpPr/>
          <p:nvPr/>
        </p:nvSpPr>
        <p:spPr>
          <a:xfrm>
            <a:off x="7549219" y="3094562"/>
            <a:ext cx="51575" cy="5802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10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rot="10800000">
            <a:off x="-53573" y="381000"/>
            <a:ext cx="9197573" cy="6172201"/>
          </a:xfrm>
          <a:prstGeom prst="rect">
            <a:avLst/>
          </a:prstGeom>
        </p:spPr>
      </p:pic>
    </p:spTree>
    <p:extLst>
      <p:ext uri="{BB962C8B-B14F-4D97-AF65-F5344CB8AC3E}">
        <p14:creationId xmlns:p14="http://schemas.microsoft.com/office/powerpoint/2010/main" val="3470950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8" y="1"/>
            <a:ext cx="8995552" cy="733623"/>
          </a:xfrm>
        </p:spPr>
        <p:txBody>
          <a:bodyPr>
            <a:normAutofit fontScale="90000"/>
          </a:bodyPr>
          <a:lstStyle/>
          <a:p>
            <a:r>
              <a:rPr lang="en-US" dirty="0"/>
              <a:t>Global Solar Energy Markets - 2015 </a:t>
            </a:r>
          </a:p>
        </p:txBody>
      </p:sp>
      <p:sp>
        <p:nvSpPr>
          <p:cNvPr id="4" name="Rectangle 3"/>
          <p:cNvSpPr/>
          <p:nvPr/>
        </p:nvSpPr>
        <p:spPr>
          <a:xfrm>
            <a:off x="8860787" y="2611884"/>
            <a:ext cx="283213" cy="476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894756"/>
            <a:ext cx="9144000" cy="5249333"/>
          </a:xfrm>
          <a:prstGeom prst="rect">
            <a:avLst/>
          </a:prstGeom>
        </p:spPr>
      </p:pic>
      <p:pic>
        <p:nvPicPr>
          <p:cNvPr id="6" name="Picture 5"/>
          <p:cNvPicPr>
            <a:picLocks noChangeAspect="1"/>
          </p:cNvPicPr>
          <p:nvPr/>
        </p:nvPicPr>
        <p:blipFill>
          <a:blip r:embed="rId3"/>
          <a:stretch>
            <a:fillRect/>
          </a:stretch>
        </p:blipFill>
        <p:spPr>
          <a:xfrm>
            <a:off x="148448" y="6194037"/>
            <a:ext cx="2588639" cy="273902"/>
          </a:xfrm>
          <a:prstGeom prst="rect">
            <a:avLst/>
          </a:prstGeom>
        </p:spPr>
      </p:pic>
    </p:spTree>
    <p:extLst>
      <p:ext uri="{BB962C8B-B14F-4D97-AF65-F5344CB8AC3E}">
        <p14:creationId xmlns:p14="http://schemas.microsoft.com/office/powerpoint/2010/main" val="669951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044"/>
            <a:ext cx="9144000" cy="4241869"/>
          </a:xfrm>
          <a:prstGeom prst="rect">
            <a:avLst/>
          </a:prstGeom>
        </p:spPr>
      </p:pic>
      <p:sp>
        <p:nvSpPr>
          <p:cNvPr id="3" name="Title 1"/>
          <p:cNvSpPr>
            <a:spLocks noGrp="1"/>
          </p:cNvSpPr>
          <p:nvPr>
            <p:ph type="title"/>
          </p:nvPr>
        </p:nvSpPr>
        <p:spPr>
          <a:xfrm>
            <a:off x="148448" y="1"/>
            <a:ext cx="8995552" cy="733623"/>
          </a:xfrm>
        </p:spPr>
        <p:txBody>
          <a:bodyPr>
            <a:normAutofit fontScale="90000"/>
          </a:bodyPr>
          <a:lstStyle/>
          <a:p>
            <a:r>
              <a:rPr lang="en-US" dirty="0"/>
              <a:t>U.S. Solar Deployment</a:t>
            </a:r>
          </a:p>
        </p:txBody>
      </p:sp>
      <p:sp>
        <p:nvSpPr>
          <p:cNvPr id="4" name="TextBox 3"/>
          <p:cNvSpPr txBox="1"/>
          <p:nvPr/>
        </p:nvSpPr>
        <p:spPr>
          <a:xfrm>
            <a:off x="20060" y="6383425"/>
            <a:ext cx="1672516" cy="246221"/>
          </a:xfrm>
          <a:prstGeom prst="rect">
            <a:avLst/>
          </a:prstGeom>
          <a:noFill/>
        </p:spPr>
        <p:txBody>
          <a:bodyPr wrap="none" rtlCol="0">
            <a:spAutoFit/>
          </a:bodyPr>
          <a:lstStyle/>
          <a:p>
            <a:r>
              <a:rPr lang="en-US" sz="1000" dirty="0">
                <a:solidFill>
                  <a:schemeClr val="tx1"/>
                </a:solidFill>
              </a:rPr>
              <a:t>Sources: GTM/SEIA and IREC</a:t>
            </a:r>
          </a:p>
        </p:txBody>
      </p:sp>
    </p:spTree>
    <p:extLst>
      <p:ext uri="{BB962C8B-B14F-4D97-AF65-F5344CB8AC3E}">
        <p14:creationId xmlns:p14="http://schemas.microsoft.com/office/powerpoint/2010/main" val="2312318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785" y="2451357"/>
            <a:ext cx="6878782" cy="1352473"/>
          </a:xfrm>
        </p:spPr>
        <p:txBody>
          <a:bodyPr>
            <a:normAutofit fontScale="77500" lnSpcReduction="20000"/>
          </a:bodyPr>
          <a:lstStyle/>
          <a:p>
            <a:pPr marL="0" indent="0" algn="ctr">
              <a:buNone/>
            </a:pPr>
            <a:r>
              <a:rPr lang="en-US" sz="5400" dirty="0">
                <a:solidFill>
                  <a:schemeClr val="bg1"/>
                </a:solidFill>
              </a:rPr>
              <a:t> </a:t>
            </a:r>
            <a:r>
              <a:rPr lang="en-US" sz="5400" dirty="0">
                <a:solidFill>
                  <a:srgbClr val="FFFF00"/>
                </a:solidFill>
              </a:rPr>
              <a:t>The Energy Transition—</a:t>
            </a:r>
          </a:p>
          <a:p>
            <a:pPr marL="0" indent="0" algn="ctr">
              <a:buNone/>
            </a:pPr>
            <a:r>
              <a:rPr lang="en-US" sz="5400" dirty="0">
                <a:solidFill>
                  <a:srgbClr val="FFFF00"/>
                </a:solidFill>
              </a:rPr>
              <a:t>Trends</a:t>
            </a:r>
          </a:p>
        </p:txBody>
      </p:sp>
    </p:spTree>
    <p:extLst>
      <p:ext uri="{BB962C8B-B14F-4D97-AF65-F5344CB8AC3E}">
        <p14:creationId xmlns:p14="http://schemas.microsoft.com/office/powerpoint/2010/main" val="1780827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5319"/>
            <a:ext cx="9040092" cy="990600"/>
          </a:xfrm>
        </p:spPr>
        <p:txBody>
          <a:bodyPr>
            <a:normAutofit/>
          </a:bodyPr>
          <a:lstStyle/>
          <a:p>
            <a:pPr algn="ctr"/>
            <a:r>
              <a:rPr lang="en-US" sz="2600" b="1" dirty="0">
                <a:solidFill>
                  <a:srgbClr val="FFFF00"/>
                </a:solidFill>
              </a:rPr>
              <a:t>Electricity Generation in the U.S. by Source </a:t>
            </a:r>
            <a:br>
              <a:rPr lang="en-US" sz="2600" b="1" dirty="0">
                <a:solidFill>
                  <a:srgbClr val="FFFF00"/>
                </a:solidFill>
              </a:rPr>
            </a:br>
            <a:r>
              <a:rPr lang="en-US" sz="2000" b="1" dirty="0">
                <a:solidFill>
                  <a:srgbClr val="FFFF00"/>
                </a:solidFill>
              </a:rPr>
              <a:t>U.S. Energy Information Administration, Nov 2016</a:t>
            </a:r>
            <a:endParaRPr lang="en-US" sz="2000" dirty="0">
              <a:solidFill>
                <a:srgbClr val="FFFF00"/>
              </a:solidFill>
            </a:endParaRPr>
          </a:p>
        </p:txBody>
      </p:sp>
      <p:pic>
        <p:nvPicPr>
          <p:cNvPr id="4" name="Picture 3"/>
          <p:cNvPicPr>
            <a:picLocks noChangeAspect="1"/>
          </p:cNvPicPr>
          <p:nvPr/>
        </p:nvPicPr>
        <p:blipFill>
          <a:blip r:embed="rId3"/>
          <a:stretch>
            <a:fillRect/>
          </a:stretch>
        </p:blipFill>
        <p:spPr>
          <a:xfrm>
            <a:off x="190500" y="1434755"/>
            <a:ext cx="8763000" cy="3943350"/>
          </a:xfrm>
          <a:prstGeom prst="rect">
            <a:avLst/>
          </a:prstGeom>
        </p:spPr>
      </p:pic>
      <p:sp>
        <p:nvSpPr>
          <p:cNvPr id="8" name="TextBox 7"/>
          <p:cNvSpPr txBox="1"/>
          <p:nvPr/>
        </p:nvSpPr>
        <p:spPr>
          <a:xfrm>
            <a:off x="4903602" y="3446585"/>
            <a:ext cx="602901" cy="369332"/>
          </a:xfrm>
          <a:prstGeom prst="rect">
            <a:avLst/>
          </a:prstGeom>
          <a:noFill/>
        </p:spPr>
        <p:txBody>
          <a:bodyPr wrap="square" rtlCol="0">
            <a:spAutoFit/>
          </a:bodyPr>
          <a:lstStyle/>
          <a:p>
            <a:r>
              <a:rPr lang="en-US" dirty="0"/>
              <a:t>coal</a:t>
            </a:r>
          </a:p>
        </p:txBody>
      </p:sp>
      <p:sp>
        <p:nvSpPr>
          <p:cNvPr id="9" name="TextBox 8"/>
          <p:cNvSpPr txBox="1"/>
          <p:nvPr/>
        </p:nvSpPr>
        <p:spPr>
          <a:xfrm>
            <a:off x="7827678" y="3255665"/>
            <a:ext cx="954594" cy="369332"/>
          </a:xfrm>
          <a:prstGeom prst="rect">
            <a:avLst/>
          </a:prstGeom>
          <a:noFill/>
        </p:spPr>
        <p:txBody>
          <a:bodyPr wrap="square" rtlCol="0">
            <a:spAutoFit/>
          </a:bodyPr>
          <a:lstStyle/>
          <a:p>
            <a:r>
              <a:rPr lang="en-US" dirty="0"/>
              <a:t>nuclear</a:t>
            </a:r>
          </a:p>
        </p:txBody>
      </p:sp>
      <p:cxnSp>
        <p:nvCxnSpPr>
          <p:cNvPr id="11" name="Straight Arrow Connector 10"/>
          <p:cNvCxnSpPr/>
          <p:nvPr/>
        </p:nvCxnSpPr>
        <p:spPr>
          <a:xfrm flipH="1">
            <a:off x="7827678" y="3564709"/>
            <a:ext cx="100472" cy="595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10847" y="3187003"/>
            <a:ext cx="1287879" cy="369332"/>
          </a:xfrm>
          <a:prstGeom prst="rect">
            <a:avLst/>
          </a:prstGeom>
          <a:noFill/>
        </p:spPr>
        <p:txBody>
          <a:bodyPr wrap="square" rtlCol="0">
            <a:spAutoFit/>
          </a:bodyPr>
          <a:lstStyle/>
          <a:p>
            <a:r>
              <a:rPr lang="en-US" dirty="0"/>
              <a:t>natural gas</a:t>
            </a:r>
          </a:p>
        </p:txBody>
      </p:sp>
      <p:cxnSp>
        <p:nvCxnSpPr>
          <p:cNvPr id="16" name="Straight Arrow Connector 15"/>
          <p:cNvCxnSpPr/>
          <p:nvPr/>
        </p:nvCxnSpPr>
        <p:spPr>
          <a:xfrm flipH="1">
            <a:off x="6412537" y="3496046"/>
            <a:ext cx="100472" cy="595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03602" y="2342943"/>
            <a:ext cx="755301" cy="369332"/>
          </a:xfrm>
          <a:prstGeom prst="rect">
            <a:avLst/>
          </a:prstGeom>
          <a:noFill/>
        </p:spPr>
        <p:txBody>
          <a:bodyPr wrap="square" rtlCol="0">
            <a:spAutoFit/>
          </a:bodyPr>
          <a:lstStyle/>
          <a:p>
            <a:r>
              <a:rPr lang="en-US" dirty="0"/>
              <a:t>total</a:t>
            </a:r>
          </a:p>
        </p:txBody>
      </p:sp>
      <p:sp>
        <p:nvSpPr>
          <p:cNvPr id="18" name="TextBox 17"/>
          <p:cNvSpPr txBox="1"/>
          <p:nvPr/>
        </p:nvSpPr>
        <p:spPr>
          <a:xfrm>
            <a:off x="3587262" y="3228872"/>
            <a:ext cx="1550808" cy="369332"/>
          </a:xfrm>
          <a:prstGeom prst="rect">
            <a:avLst/>
          </a:prstGeom>
          <a:noFill/>
        </p:spPr>
        <p:txBody>
          <a:bodyPr wrap="square" rtlCol="0">
            <a:spAutoFit/>
          </a:bodyPr>
          <a:lstStyle/>
          <a:p>
            <a:r>
              <a:rPr lang="en-US" dirty="0"/>
              <a:t>hydroelectric</a:t>
            </a:r>
          </a:p>
        </p:txBody>
      </p:sp>
      <p:cxnSp>
        <p:nvCxnSpPr>
          <p:cNvPr id="19" name="Straight Arrow Connector 18"/>
          <p:cNvCxnSpPr/>
          <p:nvPr/>
        </p:nvCxnSpPr>
        <p:spPr>
          <a:xfrm flipH="1">
            <a:off x="3590621" y="3598204"/>
            <a:ext cx="207656" cy="7661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6" y="5496448"/>
            <a:ext cx="8390386" cy="1200329"/>
          </a:xfrm>
          <a:prstGeom prst="rect">
            <a:avLst/>
          </a:prstGeom>
          <a:noFill/>
        </p:spPr>
        <p:txBody>
          <a:bodyPr wrap="square" rtlCol="0">
            <a:spAutoFit/>
          </a:bodyPr>
          <a:lstStyle/>
          <a:p>
            <a:r>
              <a:rPr lang="en-US" dirty="0">
                <a:solidFill>
                  <a:srgbClr val="FFFF00"/>
                </a:solidFill>
              </a:rPr>
              <a:t>Overall electrical generation in the United States is roughly flat for 2006-2016.</a:t>
            </a:r>
          </a:p>
          <a:p>
            <a:r>
              <a:rPr lang="en-US" dirty="0">
                <a:solidFill>
                  <a:srgbClr val="FFFF00"/>
                </a:solidFill>
              </a:rPr>
              <a:t>Coal-fired generation has been dropping since 2009.</a:t>
            </a:r>
          </a:p>
          <a:p>
            <a:r>
              <a:rPr lang="en-US" dirty="0">
                <a:solidFill>
                  <a:srgbClr val="FFFF00"/>
                </a:solidFill>
              </a:rPr>
              <a:t>Summer usage causes annual fluctuations of about one-third.</a:t>
            </a:r>
          </a:p>
          <a:p>
            <a:r>
              <a:rPr lang="en-US" dirty="0">
                <a:solidFill>
                  <a:srgbClr val="FFFF00"/>
                </a:solidFill>
              </a:rPr>
              <a:t>Wind  is 5.1% and solar is 1.4%  of all electrical generation as of October 2016.</a:t>
            </a:r>
          </a:p>
        </p:txBody>
      </p:sp>
      <p:sp>
        <p:nvSpPr>
          <p:cNvPr id="13" name="TextBox 12"/>
          <p:cNvSpPr txBox="1"/>
          <p:nvPr/>
        </p:nvSpPr>
        <p:spPr>
          <a:xfrm>
            <a:off x="8241332" y="4995706"/>
            <a:ext cx="711747" cy="369332"/>
          </a:xfrm>
          <a:prstGeom prst="rect">
            <a:avLst/>
          </a:prstGeom>
          <a:noFill/>
        </p:spPr>
        <p:txBody>
          <a:bodyPr wrap="square" rtlCol="0">
            <a:spAutoFit/>
          </a:bodyPr>
          <a:lstStyle/>
          <a:p>
            <a:r>
              <a:rPr lang="en-US" dirty="0"/>
              <a:t>solar</a:t>
            </a:r>
          </a:p>
        </p:txBody>
      </p:sp>
      <p:sp>
        <p:nvSpPr>
          <p:cNvPr id="14" name="TextBox 13"/>
          <p:cNvSpPr txBox="1"/>
          <p:nvPr/>
        </p:nvSpPr>
        <p:spPr>
          <a:xfrm>
            <a:off x="7459238" y="4987333"/>
            <a:ext cx="711747" cy="369332"/>
          </a:xfrm>
          <a:prstGeom prst="rect">
            <a:avLst/>
          </a:prstGeom>
          <a:noFill/>
        </p:spPr>
        <p:txBody>
          <a:bodyPr wrap="square" rtlCol="0">
            <a:spAutoFit/>
          </a:bodyPr>
          <a:lstStyle/>
          <a:p>
            <a:r>
              <a:rPr lang="en-US" dirty="0"/>
              <a:t>wind</a:t>
            </a:r>
          </a:p>
        </p:txBody>
      </p:sp>
      <p:cxnSp>
        <p:nvCxnSpPr>
          <p:cNvPr id="5" name="Straight Arrow Connector 4"/>
          <p:cNvCxnSpPr/>
          <p:nvPr/>
        </p:nvCxnSpPr>
        <p:spPr>
          <a:xfrm flipH="1" flipV="1">
            <a:off x="7698726" y="4414572"/>
            <a:ext cx="116386" cy="623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313351" y="4456444"/>
            <a:ext cx="116386" cy="623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929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1409"/>
            <a:ext cx="9144000" cy="990600"/>
          </a:xfrm>
        </p:spPr>
        <p:txBody>
          <a:bodyPr>
            <a:normAutofit/>
          </a:bodyPr>
          <a:lstStyle/>
          <a:p>
            <a:pPr algn="ctr"/>
            <a:r>
              <a:rPr lang="en-US" sz="3600" dirty="0">
                <a:solidFill>
                  <a:srgbClr val="FFFF00"/>
                </a:solidFill>
              </a:rPr>
              <a:t>Wind energy is blowing away expectations</a:t>
            </a:r>
          </a:p>
        </p:txBody>
      </p:sp>
      <p:sp>
        <p:nvSpPr>
          <p:cNvPr id="6" name="TextBox 5"/>
          <p:cNvSpPr txBox="1"/>
          <p:nvPr/>
        </p:nvSpPr>
        <p:spPr>
          <a:xfrm>
            <a:off x="127819" y="814285"/>
            <a:ext cx="84446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00"/>
                </a:solidFill>
                <a:effectLst/>
                <a:uLnTx/>
                <a:uFillTx/>
                <a:latin typeface="Calibri" panose="020F0502020204030204"/>
                <a:ea typeface="+mn-ea"/>
                <a:cs typeface="+mn-cs"/>
              </a:rPr>
              <a:t>…due to its low cost, US wind energy has tripled since 2008.  Wind now supplies 5% of total US electricity generation.  </a:t>
            </a: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DOE 2016 report, via The Guardian, 3 Oct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1645170"/>
            <a:ext cx="8084128" cy="4954788"/>
          </a:xfrm>
          <a:prstGeom prst="rect">
            <a:avLst/>
          </a:prstGeom>
        </p:spPr>
      </p:pic>
    </p:spTree>
    <p:extLst>
      <p:ext uri="{BB962C8B-B14F-4D97-AF65-F5344CB8AC3E}">
        <p14:creationId xmlns:p14="http://schemas.microsoft.com/office/powerpoint/2010/main" val="115586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499"/>
            <a:ext cx="9144000" cy="990600"/>
          </a:xfrm>
        </p:spPr>
        <p:txBody>
          <a:bodyPr>
            <a:normAutofit/>
          </a:bodyPr>
          <a:lstStyle/>
          <a:p>
            <a:pPr algn="ctr"/>
            <a:r>
              <a:rPr lang="en-US" sz="3600" dirty="0">
                <a:solidFill>
                  <a:srgbClr val="FFFF00"/>
                </a:solidFill>
              </a:rPr>
              <a:t>Solar energy’s bright future</a:t>
            </a:r>
          </a:p>
        </p:txBody>
      </p:sp>
      <p:sp>
        <p:nvSpPr>
          <p:cNvPr id="6" name="TextBox 5"/>
          <p:cNvSpPr txBox="1"/>
          <p:nvPr/>
        </p:nvSpPr>
        <p:spPr>
          <a:xfrm>
            <a:off x="127819" y="1032496"/>
            <a:ext cx="84446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00"/>
                </a:solidFill>
                <a:effectLst/>
                <a:uLnTx/>
                <a:uFillTx/>
                <a:latin typeface="Calibri" panose="020F0502020204030204"/>
                <a:ea typeface="+mn-ea"/>
                <a:cs typeface="+mn-cs"/>
              </a:rPr>
              <a:t>Utility-scale solar farm costs have fallen 64% since 2008, and distributed solar costs have fallen by 54%.   </a:t>
            </a: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DOE 2016 report, via The Guardian, 3 Oct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75" y="1962863"/>
            <a:ext cx="8150087" cy="4671479"/>
          </a:xfrm>
          <a:prstGeom prst="rect">
            <a:avLst/>
          </a:prstGeom>
        </p:spPr>
      </p:pic>
    </p:spTree>
    <p:extLst>
      <p:ext uri="{BB962C8B-B14F-4D97-AF65-F5344CB8AC3E}">
        <p14:creationId xmlns:p14="http://schemas.microsoft.com/office/powerpoint/2010/main" val="2264597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4537"/>
            <a:ext cx="9144000" cy="990600"/>
          </a:xfrm>
        </p:spPr>
        <p:txBody>
          <a:bodyPr>
            <a:normAutofit/>
          </a:bodyPr>
          <a:lstStyle/>
          <a:p>
            <a:pPr algn="ctr"/>
            <a:r>
              <a:rPr lang="en-US" sz="3200" b="1" dirty="0">
                <a:solidFill>
                  <a:srgbClr val="FFFF00"/>
                </a:solidFill>
              </a:rPr>
              <a:t>The World’s First Solar Road Opens in France </a:t>
            </a:r>
            <a:br>
              <a:rPr lang="en-US" sz="3200" b="1" dirty="0">
                <a:solidFill>
                  <a:srgbClr val="FFFF00"/>
                </a:solidFill>
              </a:rPr>
            </a:br>
            <a:r>
              <a:rPr lang="en-US" sz="1800" b="1" dirty="0">
                <a:solidFill>
                  <a:srgbClr val="FFFF00"/>
                </a:solidFill>
              </a:rPr>
              <a:t>Justin Worland, Time, 22 Dec 2016</a:t>
            </a:r>
            <a:endParaRPr lang="en-US" sz="3200" dirty="0">
              <a:solidFill>
                <a:srgbClr val="FFFF00"/>
              </a:solidFill>
            </a:endParaRPr>
          </a:p>
        </p:txBody>
      </p:sp>
      <p:sp>
        <p:nvSpPr>
          <p:cNvPr id="6" name="TextBox 5"/>
          <p:cNvSpPr txBox="1"/>
          <p:nvPr/>
        </p:nvSpPr>
        <p:spPr>
          <a:xfrm>
            <a:off x="318736" y="1879184"/>
            <a:ext cx="4002054" cy="3785652"/>
          </a:xfrm>
          <a:prstGeom prst="rect">
            <a:avLst/>
          </a:prstGeom>
          <a:noFill/>
        </p:spPr>
        <p:txBody>
          <a:bodyPr wrap="square" rtlCol="0">
            <a:spAutoFit/>
          </a:bodyPr>
          <a:lstStyle/>
          <a:p>
            <a:r>
              <a:rPr lang="en-US" sz="2400" dirty="0">
                <a:solidFill>
                  <a:srgbClr val="FFFF00"/>
                </a:solidFill>
              </a:rPr>
              <a:t>The French Ministry of the Environment funded the 1-km (0.6 mile) project to test whether solar panels can be implemented effectively at a large scale. The project is intended to power the streetlights in the French town of </a:t>
            </a:r>
            <a:r>
              <a:rPr lang="en-US" sz="2400" dirty="0" err="1">
                <a:solidFill>
                  <a:srgbClr val="FFFF00"/>
                </a:solidFill>
              </a:rPr>
              <a:t>Tourouvre</a:t>
            </a:r>
            <a:r>
              <a:rPr lang="en-US" sz="2400" dirty="0">
                <a:solidFill>
                  <a:srgbClr val="FFFF00"/>
                </a:solidFill>
              </a:rPr>
              <a:t>-au-</a:t>
            </a:r>
            <a:r>
              <a:rPr lang="en-US" sz="2400" dirty="0" err="1">
                <a:solidFill>
                  <a:srgbClr val="FFFF00"/>
                </a:solidFill>
              </a:rPr>
              <a:t>Perche</a:t>
            </a:r>
            <a:r>
              <a:rPr lang="en-US" sz="2400" dirty="0">
                <a:solidFill>
                  <a:srgbClr val="FFFF00"/>
                </a:solidFill>
              </a:rPr>
              <a:t> in Normandy.</a:t>
            </a:r>
          </a:p>
        </p:txBody>
      </p:sp>
      <p:sp>
        <p:nvSpPr>
          <p:cNvPr id="7" name="TextBox 6"/>
          <p:cNvSpPr txBox="1"/>
          <p:nvPr/>
        </p:nvSpPr>
        <p:spPr>
          <a:xfrm>
            <a:off x="4421278" y="4656612"/>
            <a:ext cx="4722718" cy="1200329"/>
          </a:xfrm>
          <a:prstGeom prst="rect">
            <a:avLst/>
          </a:prstGeom>
          <a:noFill/>
        </p:spPr>
        <p:txBody>
          <a:bodyPr wrap="square" rtlCol="0">
            <a:spAutoFit/>
          </a:bodyPr>
          <a:lstStyle/>
          <a:p>
            <a:r>
              <a:rPr lang="en-US" dirty="0">
                <a:solidFill>
                  <a:srgbClr val="FFFF00"/>
                </a:solidFill>
              </a:rPr>
              <a:t>French Minister for Ecology, Sustainable Development and Energy, </a:t>
            </a:r>
            <a:r>
              <a:rPr lang="en-US" dirty="0" err="1">
                <a:solidFill>
                  <a:srgbClr val="FFFF00"/>
                </a:solidFill>
              </a:rPr>
              <a:t>Segolene</a:t>
            </a:r>
            <a:r>
              <a:rPr lang="en-US" dirty="0">
                <a:solidFill>
                  <a:srgbClr val="FFFF00"/>
                </a:solidFill>
              </a:rPr>
              <a:t> Royal walks on a solar panel road during its inauguration in </a:t>
            </a:r>
            <a:r>
              <a:rPr lang="en-US" dirty="0" err="1">
                <a:solidFill>
                  <a:srgbClr val="FFFF00"/>
                </a:solidFill>
              </a:rPr>
              <a:t>Tourouvre</a:t>
            </a:r>
            <a:r>
              <a:rPr lang="en-US" dirty="0">
                <a:solidFill>
                  <a:srgbClr val="FFFF00"/>
                </a:solidFill>
              </a:rPr>
              <a:t>, France </a:t>
            </a:r>
          </a:p>
        </p:txBody>
      </p:sp>
      <p:pic>
        <p:nvPicPr>
          <p:cNvPr id="2050" name="Picture 2" descr="solar road solar panels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063" y="1657982"/>
            <a:ext cx="4309866" cy="293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36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5319"/>
            <a:ext cx="9040092" cy="990600"/>
          </a:xfrm>
        </p:spPr>
        <p:txBody>
          <a:bodyPr>
            <a:normAutofit fontScale="90000"/>
          </a:bodyPr>
          <a:lstStyle/>
          <a:p>
            <a:pPr algn="ctr"/>
            <a:r>
              <a:rPr lang="en-US" sz="2600" b="1" dirty="0">
                <a:solidFill>
                  <a:srgbClr val="FFFF00"/>
                </a:solidFill>
              </a:rPr>
              <a:t>Renewable Energy Grows in an Unlikely Place: the Sunny Mideast </a:t>
            </a:r>
            <a:br>
              <a:rPr lang="en-US" sz="2600" b="1" dirty="0">
                <a:solidFill>
                  <a:srgbClr val="FFFF00"/>
                </a:solidFill>
              </a:rPr>
            </a:br>
            <a:r>
              <a:rPr lang="en-US" sz="2000" b="1" dirty="0">
                <a:solidFill>
                  <a:srgbClr val="FFFF00"/>
                </a:solidFill>
              </a:rPr>
              <a:t>By Beth Gardner, NY Times, Nov 3, 2016</a:t>
            </a:r>
            <a:endParaRPr lang="en-US" sz="2000" dirty="0">
              <a:solidFill>
                <a:srgbClr val="FFFF00"/>
              </a:solidFill>
            </a:endParaRPr>
          </a:p>
        </p:txBody>
      </p:sp>
      <p:sp>
        <p:nvSpPr>
          <p:cNvPr id="6" name="TextBox 5"/>
          <p:cNvSpPr txBox="1"/>
          <p:nvPr/>
        </p:nvSpPr>
        <p:spPr>
          <a:xfrm>
            <a:off x="127819" y="5022603"/>
            <a:ext cx="8704453" cy="1631216"/>
          </a:xfrm>
          <a:prstGeom prst="rect">
            <a:avLst/>
          </a:prstGeom>
          <a:noFill/>
        </p:spPr>
        <p:txBody>
          <a:bodyPr wrap="square" rtlCol="0">
            <a:spAutoFit/>
          </a:bodyPr>
          <a:lstStyle/>
          <a:p>
            <a:r>
              <a:rPr lang="en-US" sz="2000" dirty="0">
                <a:solidFill>
                  <a:srgbClr val="FFFF00"/>
                </a:solidFill>
              </a:rPr>
              <a:t>Not surprisingly, though, it is the energy importers who are moving most aggressively.  For countries like Jordan, which endured disruptions to natural gas supplies from Egypt when a pipeline was repeatedly bombed during the Arab Spring uprisings, energy independence is a question of political and economic security.  (Jordan has very little oil or gas production.)</a:t>
            </a:r>
            <a:endParaRPr lang="en-US"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285" y="1246907"/>
            <a:ext cx="6478684" cy="3559902"/>
          </a:xfrm>
          <a:prstGeom prst="rect">
            <a:avLst/>
          </a:prstGeom>
        </p:spPr>
      </p:pic>
      <p:sp>
        <p:nvSpPr>
          <p:cNvPr id="7" name="TextBox 6"/>
          <p:cNvSpPr txBox="1"/>
          <p:nvPr/>
        </p:nvSpPr>
        <p:spPr>
          <a:xfrm>
            <a:off x="127819" y="1496293"/>
            <a:ext cx="2012707" cy="2831544"/>
          </a:xfrm>
          <a:prstGeom prst="rect">
            <a:avLst/>
          </a:prstGeom>
          <a:noFill/>
        </p:spPr>
        <p:txBody>
          <a:bodyPr wrap="square" rtlCol="0">
            <a:spAutoFit/>
          </a:bodyPr>
          <a:lstStyle/>
          <a:p>
            <a:r>
              <a:rPr lang="en-US" sz="2000" dirty="0">
                <a:solidFill>
                  <a:srgbClr val="FFFF00"/>
                </a:solidFill>
              </a:rPr>
              <a:t>The Shams </a:t>
            </a:r>
            <a:r>
              <a:rPr lang="en-US" sz="2000" dirty="0" err="1">
                <a:solidFill>
                  <a:srgbClr val="FFFF00"/>
                </a:solidFill>
              </a:rPr>
              <a:t>Ma’an</a:t>
            </a:r>
            <a:r>
              <a:rPr lang="en-US" sz="2000" dirty="0">
                <a:solidFill>
                  <a:srgbClr val="FFFF00"/>
                </a:solidFill>
              </a:rPr>
              <a:t> photovoltaic power plant built by First Solar in Jordan.  It began operation in September near Petra. </a:t>
            </a:r>
            <a:r>
              <a:rPr lang="en-US" i="1" dirty="0">
                <a:solidFill>
                  <a:srgbClr val="FFFF00"/>
                </a:solidFill>
              </a:rPr>
              <a:t>Credit First Solar </a:t>
            </a:r>
          </a:p>
        </p:txBody>
      </p:sp>
    </p:spTree>
    <p:extLst>
      <p:ext uri="{BB962C8B-B14F-4D97-AF65-F5344CB8AC3E}">
        <p14:creationId xmlns:p14="http://schemas.microsoft.com/office/powerpoint/2010/main" val="504923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5319"/>
            <a:ext cx="9040092" cy="990600"/>
          </a:xfrm>
        </p:spPr>
        <p:txBody>
          <a:bodyPr>
            <a:normAutofit/>
          </a:bodyPr>
          <a:lstStyle/>
          <a:p>
            <a:pPr algn="ctr"/>
            <a:r>
              <a:rPr lang="en-US" sz="2800" b="1" dirty="0">
                <a:solidFill>
                  <a:srgbClr val="FFFF00"/>
                </a:solidFill>
              </a:rPr>
              <a:t>The Largest Solar Farm In Alabama Is Now Online</a:t>
            </a:r>
            <a:r>
              <a:rPr lang="en-US" sz="2600" b="1" dirty="0">
                <a:solidFill>
                  <a:srgbClr val="FFFF00"/>
                </a:solidFill>
              </a:rPr>
              <a:t> </a:t>
            </a:r>
            <a:br>
              <a:rPr lang="en-US" sz="2600" b="1" dirty="0">
                <a:solidFill>
                  <a:srgbClr val="FFFF00"/>
                </a:solidFill>
              </a:rPr>
            </a:br>
            <a:r>
              <a:rPr lang="en-US" sz="2000" dirty="0"/>
              <a:t> </a:t>
            </a:r>
            <a:r>
              <a:rPr lang="en-US" sz="2000" b="1" dirty="0">
                <a:solidFill>
                  <a:srgbClr val="FFFF00"/>
                </a:solidFill>
              </a:rPr>
              <a:t>Steve Hanley, </a:t>
            </a:r>
            <a:r>
              <a:rPr lang="en-US" sz="2000" b="1" dirty="0" err="1">
                <a:solidFill>
                  <a:srgbClr val="FFFF00"/>
                </a:solidFill>
              </a:rPr>
              <a:t>ClearTechnica</a:t>
            </a:r>
            <a:r>
              <a:rPr lang="en-US" sz="2000" b="1" dirty="0">
                <a:solidFill>
                  <a:srgbClr val="FFFF00"/>
                </a:solidFill>
              </a:rPr>
              <a:t>, March 19, 2017</a:t>
            </a:r>
            <a:endParaRPr lang="en-US" sz="2000" dirty="0">
              <a:solidFill>
                <a:srgbClr val="FFFF00"/>
              </a:solidFill>
            </a:endParaRPr>
          </a:p>
        </p:txBody>
      </p:sp>
      <p:sp>
        <p:nvSpPr>
          <p:cNvPr id="6" name="TextBox 5"/>
          <p:cNvSpPr txBox="1"/>
          <p:nvPr/>
        </p:nvSpPr>
        <p:spPr>
          <a:xfrm>
            <a:off x="127819" y="5022603"/>
            <a:ext cx="8704453" cy="1631216"/>
          </a:xfrm>
          <a:prstGeom prst="rect">
            <a:avLst/>
          </a:prstGeom>
          <a:noFill/>
        </p:spPr>
        <p:txBody>
          <a:bodyPr wrap="square" rtlCol="0">
            <a:spAutoFit/>
          </a:bodyPr>
          <a:lstStyle/>
          <a:p>
            <a:r>
              <a:rPr lang="en-US" sz="2000" dirty="0">
                <a:solidFill>
                  <a:srgbClr val="FFFF00"/>
                </a:solidFill>
              </a:rPr>
              <a:t>Jay Stowe, vice president of distributed energy resources for the Tennessee Valley Authority, says,  “It is a 640-acre solar energy center. There’s about 300,000 solar panels that will be able to produce enough power to supply about 15,000 homes with carbon-free electricity.” The River Bend solar farm cost $150 million and is the largest in the TVA system or the state of Alabama</a:t>
            </a:r>
            <a:endParaRPr lang="en-US" dirty="0">
              <a:solidFill>
                <a:srgbClr val="FFFF00"/>
              </a:solidFill>
            </a:endParaRPr>
          </a:p>
        </p:txBody>
      </p:sp>
      <p:sp>
        <p:nvSpPr>
          <p:cNvPr id="7" name="TextBox 6"/>
          <p:cNvSpPr txBox="1"/>
          <p:nvPr/>
        </p:nvSpPr>
        <p:spPr>
          <a:xfrm>
            <a:off x="127819" y="1496293"/>
            <a:ext cx="2012707" cy="2862322"/>
          </a:xfrm>
          <a:prstGeom prst="rect">
            <a:avLst/>
          </a:prstGeom>
          <a:noFill/>
        </p:spPr>
        <p:txBody>
          <a:bodyPr wrap="square" rtlCol="0">
            <a:spAutoFit/>
          </a:bodyPr>
          <a:lstStyle/>
          <a:p>
            <a:r>
              <a:rPr lang="en-US" sz="2000" dirty="0">
                <a:solidFill>
                  <a:srgbClr val="FFFF00"/>
                </a:solidFill>
              </a:rPr>
              <a:t>The largest solar farm in Alabama history is now online and contributing about 75 megawatts of clean renewable energy.</a:t>
            </a:r>
            <a:endParaRPr lang="en-US" i="1" dirty="0">
              <a:solidFill>
                <a:srgbClr val="FFFF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56" y="1411429"/>
            <a:ext cx="6477000" cy="3390900"/>
          </a:xfrm>
          <a:prstGeom prst="rect">
            <a:avLst/>
          </a:prstGeom>
        </p:spPr>
      </p:pic>
    </p:spTree>
    <p:extLst>
      <p:ext uri="{BB962C8B-B14F-4D97-AF65-F5344CB8AC3E}">
        <p14:creationId xmlns:p14="http://schemas.microsoft.com/office/powerpoint/2010/main" val="126136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2705" y="107931"/>
            <a:ext cx="8410470" cy="990600"/>
          </a:xfrm>
        </p:spPr>
        <p:txBody>
          <a:bodyPr>
            <a:noAutofit/>
          </a:bodyPr>
          <a:lstStyle/>
          <a:p>
            <a:r>
              <a:rPr lang="en-US" dirty="0">
                <a:solidFill>
                  <a:srgbClr val="FFFF00"/>
                </a:solidFill>
              </a:rPr>
              <a:t>U.S Solar Jobs Boom While Oil, Coal Struggle  </a:t>
            </a:r>
            <a:r>
              <a:rPr lang="en-US" sz="2000" b="1" dirty="0">
                <a:solidFill>
                  <a:srgbClr val="FFFF00"/>
                </a:solidFill>
              </a:rPr>
              <a:t>Fortune, 12 Jan 2016</a:t>
            </a:r>
          </a:p>
        </p:txBody>
      </p:sp>
      <p:sp>
        <p:nvSpPr>
          <p:cNvPr id="6" name="TextBox 5"/>
          <p:cNvSpPr txBox="1"/>
          <p:nvPr/>
        </p:nvSpPr>
        <p:spPr>
          <a:xfrm>
            <a:off x="650332" y="1283702"/>
            <a:ext cx="778023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More Americans are now installing solar panels on building rooftops than mining coal or extracting oil and gas, according to a report released Tuesday by the non-profit solar advocacy group The Solar Foundation.</a:t>
            </a:r>
            <a:endPar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xtBox 3"/>
          <p:cNvSpPr txBox="1"/>
          <p:nvPr/>
        </p:nvSpPr>
        <p:spPr>
          <a:xfrm>
            <a:off x="1426866" y="5807952"/>
            <a:ext cx="72247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An installer for Stellar Solar carries a solar panel during installation at a home in Encinitas in San Diego, California, U.S. Photograph by Sam Hodgson — Bloomberg via Getty Images</a:t>
            </a:r>
          </a:p>
        </p:txBody>
      </p:sp>
      <p:pic>
        <p:nvPicPr>
          <p:cNvPr id="1026" name="Picture 2" descr="Residential Solar Panel Installation With Stellar Solar Energy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72" y="2824608"/>
            <a:ext cx="5001322" cy="2785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9028" y="2572382"/>
            <a:ext cx="262543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The U.S. solar industry grew dramatically in 2015, and is expected to continue to do so this year. The industry now employs 209,000 workers after adding over 35,000 jobs last year. By the end of this year, its ranks are expected to grow to 240,000 workers.</a:t>
            </a:r>
          </a:p>
        </p:txBody>
      </p:sp>
    </p:spTree>
    <p:extLst>
      <p:ext uri="{BB962C8B-B14F-4D97-AF65-F5344CB8AC3E}">
        <p14:creationId xmlns:p14="http://schemas.microsoft.com/office/powerpoint/2010/main" val="154145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5319"/>
            <a:ext cx="9040092" cy="990600"/>
          </a:xfrm>
        </p:spPr>
        <p:txBody>
          <a:bodyPr>
            <a:normAutofit/>
          </a:bodyPr>
          <a:lstStyle/>
          <a:p>
            <a:pPr algn="ctr"/>
            <a:r>
              <a:rPr lang="en-US" sz="2600" b="1" dirty="0">
                <a:solidFill>
                  <a:srgbClr val="FFFF00"/>
                </a:solidFill>
              </a:rPr>
              <a:t>Electricity Generation in the U.S. by Source </a:t>
            </a:r>
            <a:br>
              <a:rPr lang="en-US" sz="2600" b="1" dirty="0">
                <a:solidFill>
                  <a:srgbClr val="FFFF00"/>
                </a:solidFill>
              </a:rPr>
            </a:br>
            <a:r>
              <a:rPr lang="en-US" sz="2000" b="1" dirty="0">
                <a:solidFill>
                  <a:srgbClr val="FFFF00"/>
                </a:solidFill>
              </a:rPr>
              <a:t>U.S. Energy Information Administration, Nov 2016</a:t>
            </a:r>
            <a:endParaRPr lang="en-US" sz="2000" dirty="0">
              <a:solidFill>
                <a:srgbClr val="FFFF00"/>
              </a:solidFill>
            </a:endParaRPr>
          </a:p>
        </p:txBody>
      </p:sp>
      <p:pic>
        <p:nvPicPr>
          <p:cNvPr id="4" name="Picture 3"/>
          <p:cNvPicPr>
            <a:picLocks noChangeAspect="1"/>
          </p:cNvPicPr>
          <p:nvPr/>
        </p:nvPicPr>
        <p:blipFill>
          <a:blip r:embed="rId3"/>
          <a:stretch>
            <a:fillRect/>
          </a:stretch>
        </p:blipFill>
        <p:spPr>
          <a:xfrm>
            <a:off x="190500" y="1434755"/>
            <a:ext cx="8763000" cy="3943350"/>
          </a:xfrm>
          <a:prstGeom prst="rect">
            <a:avLst/>
          </a:prstGeom>
        </p:spPr>
      </p:pic>
      <p:sp>
        <p:nvSpPr>
          <p:cNvPr id="8" name="TextBox 7"/>
          <p:cNvSpPr txBox="1"/>
          <p:nvPr/>
        </p:nvSpPr>
        <p:spPr>
          <a:xfrm>
            <a:off x="4903602" y="3446585"/>
            <a:ext cx="602901" cy="369332"/>
          </a:xfrm>
          <a:prstGeom prst="rect">
            <a:avLst/>
          </a:prstGeom>
          <a:noFill/>
        </p:spPr>
        <p:txBody>
          <a:bodyPr wrap="square" rtlCol="0">
            <a:spAutoFit/>
          </a:bodyPr>
          <a:lstStyle/>
          <a:p>
            <a:r>
              <a:rPr lang="en-US" dirty="0"/>
              <a:t>coal</a:t>
            </a:r>
          </a:p>
        </p:txBody>
      </p:sp>
      <p:sp>
        <p:nvSpPr>
          <p:cNvPr id="9" name="TextBox 8"/>
          <p:cNvSpPr txBox="1"/>
          <p:nvPr/>
        </p:nvSpPr>
        <p:spPr>
          <a:xfrm>
            <a:off x="7827678" y="3255665"/>
            <a:ext cx="954594" cy="369332"/>
          </a:xfrm>
          <a:prstGeom prst="rect">
            <a:avLst/>
          </a:prstGeom>
          <a:noFill/>
        </p:spPr>
        <p:txBody>
          <a:bodyPr wrap="square" rtlCol="0">
            <a:spAutoFit/>
          </a:bodyPr>
          <a:lstStyle/>
          <a:p>
            <a:r>
              <a:rPr lang="en-US" dirty="0"/>
              <a:t>nuclear</a:t>
            </a:r>
          </a:p>
        </p:txBody>
      </p:sp>
      <p:cxnSp>
        <p:nvCxnSpPr>
          <p:cNvPr id="11" name="Straight Arrow Connector 10"/>
          <p:cNvCxnSpPr/>
          <p:nvPr/>
        </p:nvCxnSpPr>
        <p:spPr>
          <a:xfrm flipH="1">
            <a:off x="7827678" y="3564709"/>
            <a:ext cx="100472" cy="595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10847" y="3187003"/>
            <a:ext cx="1287879" cy="369332"/>
          </a:xfrm>
          <a:prstGeom prst="rect">
            <a:avLst/>
          </a:prstGeom>
          <a:noFill/>
        </p:spPr>
        <p:txBody>
          <a:bodyPr wrap="square" rtlCol="0">
            <a:spAutoFit/>
          </a:bodyPr>
          <a:lstStyle/>
          <a:p>
            <a:r>
              <a:rPr lang="en-US" dirty="0"/>
              <a:t>natural gas</a:t>
            </a:r>
          </a:p>
        </p:txBody>
      </p:sp>
      <p:cxnSp>
        <p:nvCxnSpPr>
          <p:cNvPr id="16" name="Straight Arrow Connector 15"/>
          <p:cNvCxnSpPr/>
          <p:nvPr/>
        </p:nvCxnSpPr>
        <p:spPr>
          <a:xfrm flipH="1">
            <a:off x="6412537" y="3496046"/>
            <a:ext cx="100472" cy="5953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03602" y="2342943"/>
            <a:ext cx="755301" cy="369332"/>
          </a:xfrm>
          <a:prstGeom prst="rect">
            <a:avLst/>
          </a:prstGeom>
          <a:noFill/>
        </p:spPr>
        <p:txBody>
          <a:bodyPr wrap="square" rtlCol="0">
            <a:spAutoFit/>
          </a:bodyPr>
          <a:lstStyle/>
          <a:p>
            <a:r>
              <a:rPr lang="en-US" dirty="0"/>
              <a:t>total</a:t>
            </a:r>
          </a:p>
        </p:txBody>
      </p:sp>
      <p:sp>
        <p:nvSpPr>
          <p:cNvPr id="18" name="TextBox 17"/>
          <p:cNvSpPr txBox="1"/>
          <p:nvPr/>
        </p:nvSpPr>
        <p:spPr>
          <a:xfrm>
            <a:off x="3587262" y="3228872"/>
            <a:ext cx="1550808" cy="369332"/>
          </a:xfrm>
          <a:prstGeom prst="rect">
            <a:avLst/>
          </a:prstGeom>
          <a:noFill/>
        </p:spPr>
        <p:txBody>
          <a:bodyPr wrap="square" rtlCol="0">
            <a:spAutoFit/>
          </a:bodyPr>
          <a:lstStyle/>
          <a:p>
            <a:r>
              <a:rPr lang="en-US" dirty="0"/>
              <a:t>hydroelectric</a:t>
            </a:r>
          </a:p>
        </p:txBody>
      </p:sp>
      <p:cxnSp>
        <p:nvCxnSpPr>
          <p:cNvPr id="19" name="Straight Arrow Connector 18"/>
          <p:cNvCxnSpPr/>
          <p:nvPr/>
        </p:nvCxnSpPr>
        <p:spPr>
          <a:xfrm flipH="1">
            <a:off x="3590621" y="3598204"/>
            <a:ext cx="207656" cy="7661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6" y="5496448"/>
            <a:ext cx="8390386" cy="1200329"/>
          </a:xfrm>
          <a:prstGeom prst="rect">
            <a:avLst/>
          </a:prstGeom>
          <a:noFill/>
        </p:spPr>
        <p:txBody>
          <a:bodyPr wrap="square" rtlCol="0">
            <a:spAutoFit/>
          </a:bodyPr>
          <a:lstStyle/>
          <a:p>
            <a:r>
              <a:rPr lang="en-US" dirty="0">
                <a:solidFill>
                  <a:srgbClr val="FFFF00"/>
                </a:solidFill>
              </a:rPr>
              <a:t>Overall electrical generation in the United States is roughly flat for 2006-2016.</a:t>
            </a:r>
          </a:p>
          <a:p>
            <a:r>
              <a:rPr lang="en-US" dirty="0">
                <a:solidFill>
                  <a:srgbClr val="FFFF00"/>
                </a:solidFill>
              </a:rPr>
              <a:t>Coal-fired generation has been dropping since 2009.</a:t>
            </a:r>
          </a:p>
          <a:p>
            <a:r>
              <a:rPr lang="en-US" dirty="0">
                <a:solidFill>
                  <a:srgbClr val="FFFF00"/>
                </a:solidFill>
              </a:rPr>
              <a:t>Summer usage causes annual fluctuations of about one-third.</a:t>
            </a:r>
          </a:p>
          <a:p>
            <a:r>
              <a:rPr lang="en-US" dirty="0">
                <a:solidFill>
                  <a:srgbClr val="FFFF00"/>
                </a:solidFill>
              </a:rPr>
              <a:t>Wind  is 5.1% and solar is 1.4%  of all electrical generation as of October 2016.</a:t>
            </a:r>
          </a:p>
        </p:txBody>
      </p:sp>
      <p:sp>
        <p:nvSpPr>
          <p:cNvPr id="13" name="TextBox 12"/>
          <p:cNvSpPr txBox="1"/>
          <p:nvPr/>
        </p:nvSpPr>
        <p:spPr>
          <a:xfrm>
            <a:off x="8241332" y="4995706"/>
            <a:ext cx="711747" cy="369332"/>
          </a:xfrm>
          <a:prstGeom prst="rect">
            <a:avLst/>
          </a:prstGeom>
          <a:noFill/>
        </p:spPr>
        <p:txBody>
          <a:bodyPr wrap="square" rtlCol="0">
            <a:spAutoFit/>
          </a:bodyPr>
          <a:lstStyle/>
          <a:p>
            <a:r>
              <a:rPr lang="en-US" dirty="0"/>
              <a:t>solar</a:t>
            </a:r>
          </a:p>
        </p:txBody>
      </p:sp>
      <p:sp>
        <p:nvSpPr>
          <p:cNvPr id="14" name="TextBox 13"/>
          <p:cNvSpPr txBox="1"/>
          <p:nvPr/>
        </p:nvSpPr>
        <p:spPr>
          <a:xfrm>
            <a:off x="7459238" y="4987333"/>
            <a:ext cx="711747" cy="369332"/>
          </a:xfrm>
          <a:prstGeom prst="rect">
            <a:avLst/>
          </a:prstGeom>
          <a:noFill/>
        </p:spPr>
        <p:txBody>
          <a:bodyPr wrap="square" rtlCol="0">
            <a:spAutoFit/>
          </a:bodyPr>
          <a:lstStyle/>
          <a:p>
            <a:r>
              <a:rPr lang="en-US" dirty="0"/>
              <a:t>wind</a:t>
            </a:r>
          </a:p>
        </p:txBody>
      </p:sp>
      <p:cxnSp>
        <p:nvCxnSpPr>
          <p:cNvPr id="5" name="Straight Arrow Connector 4"/>
          <p:cNvCxnSpPr/>
          <p:nvPr/>
        </p:nvCxnSpPr>
        <p:spPr>
          <a:xfrm flipH="1" flipV="1">
            <a:off x="7698726" y="4414572"/>
            <a:ext cx="116386" cy="623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313351" y="4456444"/>
            <a:ext cx="116386" cy="6230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518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499"/>
            <a:ext cx="9144000" cy="990600"/>
          </a:xfrm>
        </p:spPr>
        <p:txBody>
          <a:bodyPr>
            <a:normAutofit/>
          </a:bodyPr>
          <a:lstStyle/>
          <a:p>
            <a:pPr algn="ctr"/>
            <a:r>
              <a:rPr lang="en-US" sz="3600" b="1" dirty="0">
                <a:solidFill>
                  <a:srgbClr val="FFFF00"/>
                </a:solidFill>
              </a:rPr>
              <a:t>Renewables are beating fossil fuels 2 to 1</a:t>
            </a:r>
            <a:br>
              <a:rPr lang="en-US" sz="3600" b="1" dirty="0">
                <a:solidFill>
                  <a:srgbClr val="FFFF00"/>
                </a:solidFill>
              </a:rPr>
            </a:br>
            <a:r>
              <a:rPr lang="en-US" sz="2000" b="1" dirty="0">
                <a:solidFill>
                  <a:srgbClr val="FFFF00"/>
                </a:solidFill>
              </a:rPr>
              <a:t>Bloomberg News, by Tom Randall</a:t>
            </a:r>
            <a:endParaRPr lang="en-US" sz="3600" dirty="0">
              <a:solidFill>
                <a:srgbClr val="FFFF00"/>
              </a:solidFill>
            </a:endParaRPr>
          </a:p>
        </p:txBody>
      </p:sp>
      <p:sp>
        <p:nvSpPr>
          <p:cNvPr id="6" name="TextBox 5"/>
          <p:cNvSpPr txBox="1"/>
          <p:nvPr/>
        </p:nvSpPr>
        <p:spPr>
          <a:xfrm>
            <a:off x="1301994" y="5510974"/>
            <a:ext cx="710425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Calibri" panose="020F0502020204030204"/>
                <a:ea typeface="+mn-ea"/>
                <a:cs typeface="+mn-cs"/>
              </a:rPr>
              <a:t>Investment in World Power Capacity, 2008-2015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panose="020F0502020204030204"/>
                <a:ea typeface="+mn-ea"/>
                <a:cs typeface="+mn-cs"/>
              </a:rPr>
              <a:t>Bloomberg New Energy Finance, UNEP 6 Apr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5" y="1319644"/>
            <a:ext cx="8866483" cy="4145973"/>
          </a:xfrm>
          <a:prstGeom prst="rect">
            <a:avLst/>
          </a:prstGeom>
        </p:spPr>
      </p:pic>
    </p:spTree>
    <p:extLst>
      <p:ext uri="{BB962C8B-B14F-4D97-AF65-F5344CB8AC3E}">
        <p14:creationId xmlns:p14="http://schemas.microsoft.com/office/powerpoint/2010/main" val="1051945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5290" y="952682"/>
            <a:ext cx="4218709" cy="990600"/>
          </a:xfrm>
        </p:spPr>
        <p:txBody>
          <a:bodyPr>
            <a:normAutofit fontScale="90000"/>
          </a:bodyPr>
          <a:lstStyle/>
          <a:p>
            <a:pPr algn="ctr"/>
            <a:r>
              <a:rPr lang="en-US" sz="3600" b="1" dirty="0">
                <a:solidFill>
                  <a:srgbClr val="FFFF00"/>
                </a:solidFill>
              </a:rPr>
              <a:t>We’re adding record amounts of wind and solar — and we’re still not moving fast enough  </a:t>
            </a:r>
            <a:r>
              <a:rPr lang="en-US" sz="1800" b="1" dirty="0">
                <a:solidFill>
                  <a:srgbClr val="FFFF00"/>
                </a:solidFill>
              </a:rPr>
              <a:t>Washington Post, 25 Oct 2016</a:t>
            </a:r>
            <a:endParaRPr lang="en-US" sz="1800" dirty="0">
              <a:solidFill>
                <a:srgbClr val="FFFF00"/>
              </a:solidFill>
            </a:endParaRPr>
          </a:p>
        </p:txBody>
      </p:sp>
      <p:sp>
        <p:nvSpPr>
          <p:cNvPr id="6" name="TextBox 5"/>
          <p:cNvSpPr txBox="1"/>
          <p:nvPr/>
        </p:nvSpPr>
        <p:spPr>
          <a:xfrm>
            <a:off x="127820" y="460991"/>
            <a:ext cx="5067636" cy="61863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Renewable energy projects surpassed all other sources of new electricity added to the global supply last year, says a new report released this week by the International Energy Agency. In 2015, renewables made up more than half of all new installed capacity, with the greatest gains seen in onshore wind and</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solar.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That said, renewable energy sources still only account for about 23 percent of the electricity actually produced worldwide, the report notes. The agency predicts that this share will increase to 28 percent by the year 2021, making renewables the fastest-growing source of electricity generation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The report predicts that the U.S. will commission 107 gigawatts of new renewable additions — mostly wind and solar — by 2021, a 50 percent increase from 2015. The report attributes the U.S. success to a long-term extension of federal tax credits for renewables…</a:t>
            </a:r>
            <a:endPar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1" y="2832568"/>
            <a:ext cx="3624622" cy="2251955"/>
          </a:xfrm>
          <a:prstGeom prst="rect">
            <a:avLst/>
          </a:prstGeom>
        </p:spPr>
      </p:pic>
      <p:sp>
        <p:nvSpPr>
          <p:cNvPr id="4" name="TextBox 3"/>
          <p:cNvSpPr txBox="1"/>
          <p:nvPr/>
        </p:nvSpPr>
        <p:spPr>
          <a:xfrm>
            <a:off x="5392884" y="5205847"/>
            <a:ext cx="36246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Calibri" panose="020F0502020204030204"/>
                <a:ea typeface="+mn-ea"/>
                <a:cs typeface="+mn-cs"/>
              </a:rPr>
              <a:t>A general view shows solar panels used to produce renewable energy at the photovoltaic park during its official 2015 inauguration in </a:t>
            </a:r>
            <a:r>
              <a:rPr kumimoji="0" lang="en-US" sz="1600" b="0" i="0" u="none" strike="noStrike" kern="1200" cap="none" spc="0" normalizeH="0" baseline="0" noProof="0" dirty="0" err="1">
                <a:ln>
                  <a:noFill/>
                </a:ln>
                <a:solidFill>
                  <a:srgbClr val="FFFF00"/>
                </a:solidFill>
                <a:effectLst/>
                <a:uLnTx/>
                <a:uFillTx/>
                <a:latin typeface="Calibri" panose="020F0502020204030204"/>
                <a:ea typeface="+mn-ea"/>
                <a:cs typeface="+mn-cs"/>
              </a:rPr>
              <a:t>Cestas</a:t>
            </a:r>
            <a:r>
              <a:rPr kumimoji="0" lang="en-US" sz="1600" b="0" i="0" u="none" strike="noStrike" kern="1200" cap="none" spc="0" normalizeH="0" baseline="0" noProof="0" dirty="0">
                <a:ln>
                  <a:noFill/>
                </a:ln>
                <a:solidFill>
                  <a:srgbClr val="FFFF00"/>
                </a:solidFill>
                <a:effectLst/>
                <a:uLnTx/>
                <a:uFillTx/>
                <a:latin typeface="Calibri" panose="020F0502020204030204"/>
                <a:ea typeface="+mn-ea"/>
                <a:cs typeface="+mn-cs"/>
              </a:rPr>
              <a:t>, southwestern France. (Reuters/Regis </a:t>
            </a:r>
            <a:r>
              <a:rPr kumimoji="0" lang="en-US" sz="1600" b="0" i="0" u="none" strike="noStrike" kern="1200" cap="none" spc="0" normalizeH="0" baseline="0" noProof="0" dirty="0" err="1">
                <a:ln>
                  <a:noFill/>
                </a:ln>
                <a:solidFill>
                  <a:srgbClr val="FFFF00"/>
                </a:solidFill>
                <a:effectLst/>
                <a:uLnTx/>
                <a:uFillTx/>
                <a:latin typeface="Calibri" panose="020F0502020204030204"/>
                <a:ea typeface="+mn-ea"/>
                <a:cs typeface="+mn-cs"/>
              </a:rPr>
              <a:t>Duvignau</a:t>
            </a:r>
            <a:r>
              <a:rPr kumimoji="0" lang="en-US" sz="16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9148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785" y="2451357"/>
            <a:ext cx="6878782" cy="1352473"/>
          </a:xfrm>
        </p:spPr>
        <p:txBody>
          <a:bodyPr>
            <a:normAutofit fontScale="77500" lnSpcReduction="20000"/>
          </a:bodyPr>
          <a:lstStyle/>
          <a:p>
            <a:pPr marL="0" indent="0">
              <a:buNone/>
            </a:pPr>
            <a:r>
              <a:rPr lang="en-US" sz="5400" dirty="0">
                <a:solidFill>
                  <a:schemeClr val="bg1"/>
                </a:solidFill>
              </a:rPr>
              <a:t> </a:t>
            </a:r>
            <a:r>
              <a:rPr lang="en-US" sz="5400" dirty="0">
                <a:solidFill>
                  <a:srgbClr val="FFFF00"/>
                </a:solidFill>
              </a:rPr>
              <a:t>The Energy Transition—</a:t>
            </a:r>
          </a:p>
          <a:p>
            <a:pPr marL="0" indent="0">
              <a:buNone/>
            </a:pPr>
            <a:r>
              <a:rPr lang="en-US" sz="5400" dirty="0">
                <a:solidFill>
                  <a:srgbClr val="FFFF00"/>
                </a:solidFill>
              </a:rPr>
              <a:t>             Wind Power</a:t>
            </a:r>
          </a:p>
        </p:txBody>
      </p:sp>
    </p:spTree>
    <p:extLst>
      <p:ext uri="{BB962C8B-B14F-4D97-AF65-F5344CB8AC3E}">
        <p14:creationId xmlns:p14="http://schemas.microsoft.com/office/powerpoint/2010/main" val="171835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674236"/>
          </a:xfrm>
        </p:spPr>
        <p:txBody>
          <a:bodyPr>
            <a:normAutofit fontScale="90000"/>
          </a:bodyPr>
          <a:lstStyle/>
          <a:p>
            <a:r>
              <a:rPr lang="en-US" dirty="0"/>
              <a:t>Wind Energy</a:t>
            </a:r>
          </a:p>
        </p:txBody>
      </p:sp>
      <p:pic>
        <p:nvPicPr>
          <p:cNvPr id="4" name="Picture 3"/>
          <p:cNvPicPr>
            <a:picLocks noChangeAspect="1"/>
          </p:cNvPicPr>
          <p:nvPr/>
        </p:nvPicPr>
        <p:blipFill>
          <a:blip r:embed="rId2"/>
          <a:stretch>
            <a:fillRect/>
          </a:stretch>
        </p:blipFill>
        <p:spPr>
          <a:xfrm>
            <a:off x="718560" y="896344"/>
            <a:ext cx="7519835" cy="5639876"/>
          </a:xfrm>
          <a:prstGeom prst="rect">
            <a:avLst/>
          </a:prstGeom>
        </p:spPr>
      </p:pic>
      <p:sp>
        <p:nvSpPr>
          <p:cNvPr id="5" name="TextBox 4"/>
          <p:cNvSpPr txBox="1"/>
          <p:nvPr/>
        </p:nvSpPr>
        <p:spPr>
          <a:xfrm>
            <a:off x="947548" y="5185036"/>
            <a:ext cx="2350861" cy="1200329"/>
          </a:xfrm>
          <a:prstGeom prst="rect">
            <a:avLst/>
          </a:prstGeom>
          <a:noFill/>
        </p:spPr>
        <p:txBody>
          <a:bodyPr wrap="none" rtlCol="0">
            <a:spAutoFit/>
          </a:bodyPr>
          <a:lstStyle/>
          <a:p>
            <a:r>
              <a:rPr lang="en-US" dirty="0">
                <a:solidFill>
                  <a:schemeClr val="bg1"/>
                </a:solidFill>
              </a:rPr>
              <a:t>Gansu Wind Farm</a:t>
            </a:r>
          </a:p>
          <a:p>
            <a:r>
              <a:rPr lang="en-US" dirty="0">
                <a:solidFill>
                  <a:schemeClr val="bg1"/>
                </a:solidFill>
              </a:rPr>
              <a:t>Gansu, China</a:t>
            </a:r>
          </a:p>
          <a:p>
            <a:r>
              <a:rPr lang="en-US" dirty="0">
                <a:solidFill>
                  <a:schemeClr val="bg1"/>
                </a:solidFill>
              </a:rPr>
              <a:t>8 GW (going to 20 GW)</a:t>
            </a:r>
          </a:p>
          <a:p>
            <a:r>
              <a:rPr lang="en-US" dirty="0">
                <a:solidFill>
                  <a:schemeClr val="bg1"/>
                </a:solidFill>
              </a:rPr>
              <a:t> </a:t>
            </a:r>
          </a:p>
        </p:txBody>
      </p:sp>
    </p:spTree>
    <p:extLst>
      <p:ext uri="{BB962C8B-B14F-4D97-AF65-F5344CB8AC3E}">
        <p14:creationId xmlns:p14="http://schemas.microsoft.com/office/powerpoint/2010/main" val="2746504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689916"/>
          </a:xfrm>
        </p:spPr>
        <p:txBody>
          <a:bodyPr>
            <a:normAutofit fontScale="90000"/>
          </a:bodyPr>
          <a:lstStyle/>
          <a:p>
            <a:r>
              <a:rPr lang="en-US" dirty="0"/>
              <a:t>Wind Energy - Offshore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788" y="877827"/>
            <a:ext cx="4785895" cy="334813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9369" y="2705439"/>
            <a:ext cx="4097422" cy="3073067"/>
          </a:xfrm>
          <a:prstGeom prst="rect">
            <a:avLst/>
          </a:prstGeom>
        </p:spPr>
      </p:pic>
      <p:sp>
        <p:nvSpPr>
          <p:cNvPr id="6" name="TextBox 5"/>
          <p:cNvSpPr txBox="1"/>
          <p:nvPr/>
        </p:nvSpPr>
        <p:spPr>
          <a:xfrm>
            <a:off x="4919579" y="5708323"/>
            <a:ext cx="2659702" cy="923330"/>
          </a:xfrm>
          <a:prstGeom prst="rect">
            <a:avLst/>
          </a:prstGeom>
          <a:noFill/>
        </p:spPr>
        <p:txBody>
          <a:bodyPr wrap="none" rtlCol="0">
            <a:spAutoFit/>
          </a:bodyPr>
          <a:lstStyle/>
          <a:p>
            <a:r>
              <a:rPr lang="en-US" b="1" dirty="0">
                <a:solidFill>
                  <a:schemeClr val="tx1"/>
                </a:solidFill>
              </a:rPr>
              <a:t>Horn Rev Wind Farm</a:t>
            </a:r>
          </a:p>
          <a:p>
            <a:pPr marL="285750" indent="-285750">
              <a:buFont typeface="Arial"/>
              <a:buChar char="•"/>
            </a:pPr>
            <a:r>
              <a:rPr lang="en-US" dirty="0"/>
              <a:t>West coast of Denmark</a:t>
            </a:r>
          </a:p>
          <a:p>
            <a:pPr marL="285750" indent="-285750">
              <a:buFont typeface="Arial"/>
              <a:buChar char="•"/>
            </a:pPr>
            <a:r>
              <a:rPr lang="en-US" dirty="0">
                <a:solidFill>
                  <a:schemeClr val="tx1"/>
                </a:solidFill>
              </a:rPr>
              <a:t>160 MW</a:t>
            </a:r>
          </a:p>
        </p:txBody>
      </p:sp>
      <p:sp>
        <p:nvSpPr>
          <p:cNvPr id="7" name="TextBox 6"/>
          <p:cNvSpPr txBox="1"/>
          <p:nvPr/>
        </p:nvSpPr>
        <p:spPr>
          <a:xfrm>
            <a:off x="372979" y="4289934"/>
            <a:ext cx="3352200" cy="923330"/>
          </a:xfrm>
          <a:prstGeom prst="rect">
            <a:avLst/>
          </a:prstGeom>
          <a:noFill/>
        </p:spPr>
        <p:txBody>
          <a:bodyPr wrap="none" rtlCol="0">
            <a:spAutoFit/>
          </a:bodyPr>
          <a:lstStyle/>
          <a:p>
            <a:r>
              <a:rPr lang="en-US" b="1" dirty="0" err="1"/>
              <a:t>Westermeerwind</a:t>
            </a:r>
            <a:r>
              <a:rPr lang="en-US" b="1" dirty="0"/>
              <a:t> Wind Farm </a:t>
            </a:r>
          </a:p>
          <a:p>
            <a:pPr marL="285750" indent="-285750">
              <a:buFont typeface="Arial"/>
              <a:buChar char="•"/>
            </a:pPr>
            <a:r>
              <a:rPr lang="en-US" dirty="0" err="1"/>
              <a:t>Noordoostpolder</a:t>
            </a:r>
            <a:r>
              <a:rPr lang="en-US" dirty="0"/>
              <a:t>, Netherlands</a:t>
            </a:r>
          </a:p>
          <a:p>
            <a:pPr marL="285750" indent="-285750">
              <a:buFont typeface="Arial"/>
              <a:buChar char="•"/>
            </a:pPr>
            <a:r>
              <a:rPr lang="en-US" dirty="0">
                <a:solidFill>
                  <a:schemeClr val="tx1"/>
                </a:solidFill>
              </a:rPr>
              <a:t>144 MW</a:t>
            </a:r>
          </a:p>
        </p:txBody>
      </p:sp>
    </p:spTree>
    <p:extLst>
      <p:ext uri="{BB962C8B-B14F-4D97-AF65-F5344CB8AC3E}">
        <p14:creationId xmlns:p14="http://schemas.microsoft.com/office/powerpoint/2010/main" val="4010449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709958"/>
          </a:xfrm>
        </p:spPr>
        <p:txBody>
          <a:bodyPr>
            <a:normAutofit fontScale="90000"/>
          </a:bodyPr>
          <a:lstStyle/>
          <a:p>
            <a:r>
              <a:rPr lang="en-US" dirty="0"/>
              <a:t>Wind Energy - Onshore</a:t>
            </a:r>
          </a:p>
        </p:txBody>
      </p:sp>
      <p:sp>
        <p:nvSpPr>
          <p:cNvPr id="4" name="TextBox 3"/>
          <p:cNvSpPr txBox="1"/>
          <p:nvPr/>
        </p:nvSpPr>
        <p:spPr>
          <a:xfrm>
            <a:off x="372979" y="4289934"/>
            <a:ext cx="3253114" cy="923330"/>
          </a:xfrm>
          <a:prstGeom prst="rect">
            <a:avLst/>
          </a:prstGeom>
          <a:noFill/>
        </p:spPr>
        <p:txBody>
          <a:bodyPr wrap="none" rtlCol="0">
            <a:spAutoFit/>
          </a:bodyPr>
          <a:lstStyle/>
          <a:p>
            <a:r>
              <a:rPr lang="en-US" b="1" dirty="0" err="1"/>
              <a:t>Peetz</a:t>
            </a:r>
            <a:r>
              <a:rPr lang="en-US" b="1" dirty="0"/>
              <a:t> Table Wind Energy Center </a:t>
            </a:r>
          </a:p>
          <a:p>
            <a:pPr marL="285750" indent="-285750">
              <a:buFont typeface="Arial"/>
              <a:buChar char="•"/>
            </a:pPr>
            <a:r>
              <a:rPr lang="en-US" dirty="0" err="1"/>
              <a:t>Peetz</a:t>
            </a:r>
            <a:r>
              <a:rPr lang="en-US" dirty="0"/>
              <a:t>, Colorado</a:t>
            </a:r>
          </a:p>
          <a:p>
            <a:pPr marL="285750" indent="-285750">
              <a:buFont typeface="Arial"/>
              <a:buChar char="•"/>
            </a:pPr>
            <a:r>
              <a:rPr lang="en-US" dirty="0">
                <a:solidFill>
                  <a:schemeClr val="tx1"/>
                </a:solidFill>
              </a:rPr>
              <a:t>575 MW</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0" y="882655"/>
            <a:ext cx="4589268" cy="3455396"/>
          </a:xfrm>
          <a:prstGeom prst="rect">
            <a:avLst/>
          </a:prstGeom>
        </p:spPr>
      </p:pic>
      <p:pic>
        <p:nvPicPr>
          <p:cNvPr id="6" name="Picture 5"/>
          <p:cNvPicPr>
            <a:picLocks noChangeAspect="1"/>
          </p:cNvPicPr>
          <p:nvPr/>
        </p:nvPicPr>
        <p:blipFill>
          <a:blip r:embed="rId3"/>
          <a:stretch>
            <a:fillRect/>
          </a:stretch>
        </p:blipFill>
        <p:spPr>
          <a:xfrm>
            <a:off x="4077368" y="3106700"/>
            <a:ext cx="4978709" cy="2561510"/>
          </a:xfrm>
          <a:prstGeom prst="rect">
            <a:avLst/>
          </a:prstGeom>
        </p:spPr>
      </p:pic>
      <p:sp>
        <p:nvSpPr>
          <p:cNvPr id="7" name="TextBox 6"/>
          <p:cNvSpPr txBox="1"/>
          <p:nvPr/>
        </p:nvSpPr>
        <p:spPr>
          <a:xfrm>
            <a:off x="4422273" y="5719644"/>
            <a:ext cx="2450273" cy="923330"/>
          </a:xfrm>
          <a:prstGeom prst="rect">
            <a:avLst/>
          </a:prstGeom>
          <a:noFill/>
        </p:spPr>
        <p:txBody>
          <a:bodyPr wrap="none" rtlCol="0">
            <a:spAutoFit/>
          </a:bodyPr>
          <a:lstStyle/>
          <a:p>
            <a:r>
              <a:rPr lang="en-US" b="1" dirty="0"/>
              <a:t>Cedar Creek Wind Farm</a:t>
            </a:r>
          </a:p>
          <a:p>
            <a:pPr marL="285750" indent="-285750">
              <a:buFont typeface="Arial"/>
              <a:buChar char="•"/>
            </a:pPr>
            <a:r>
              <a:rPr lang="en-US" dirty="0"/>
              <a:t>Grover, Colorado</a:t>
            </a:r>
          </a:p>
          <a:p>
            <a:pPr marL="285750" indent="-285750">
              <a:buFont typeface="Arial"/>
              <a:buChar char="•"/>
            </a:pPr>
            <a:r>
              <a:rPr lang="en-US" dirty="0">
                <a:solidFill>
                  <a:schemeClr val="tx1"/>
                </a:solidFill>
              </a:rPr>
              <a:t>550 MW</a:t>
            </a:r>
          </a:p>
        </p:txBody>
      </p:sp>
    </p:spTree>
    <p:extLst>
      <p:ext uri="{BB962C8B-B14F-4D97-AF65-F5344CB8AC3E}">
        <p14:creationId xmlns:p14="http://schemas.microsoft.com/office/powerpoint/2010/main" val="19975383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694181"/>
          </a:xfrm>
        </p:spPr>
        <p:txBody>
          <a:bodyPr>
            <a:normAutofit fontScale="90000"/>
          </a:bodyPr>
          <a:lstStyle/>
          <a:p>
            <a:r>
              <a:rPr lang="en-US" dirty="0"/>
              <a:t>Wind Machines - Scale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790" y="1108047"/>
            <a:ext cx="4844876" cy="322332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9337" y="3513590"/>
            <a:ext cx="4570137" cy="3041426"/>
          </a:xfrm>
          <a:prstGeom prst="rect">
            <a:avLst/>
          </a:prstGeom>
        </p:spPr>
      </p:pic>
      <p:sp>
        <p:nvSpPr>
          <p:cNvPr id="6" name="TextBox 5"/>
          <p:cNvSpPr txBox="1"/>
          <p:nvPr/>
        </p:nvSpPr>
        <p:spPr>
          <a:xfrm>
            <a:off x="548105" y="4618789"/>
            <a:ext cx="1941557" cy="923330"/>
          </a:xfrm>
          <a:prstGeom prst="rect">
            <a:avLst/>
          </a:prstGeom>
          <a:noFill/>
        </p:spPr>
        <p:txBody>
          <a:bodyPr wrap="none" rtlCol="0">
            <a:spAutoFit/>
          </a:bodyPr>
          <a:lstStyle/>
          <a:p>
            <a:r>
              <a:rPr lang="en-US" dirty="0">
                <a:solidFill>
                  <a:schemeClr val="tx1"/>
                </a:solidFill>
              </a:rPr>
              <a:t>GE – 1.5 MW</a:t>
            </a:r>
          </a:p>
          <a:p>
            <a:r>
              <a:rPr lang="en-US" dirty="0"/>
              <a:t>Alstom – 3 MW</a:t>
            </a:r>
          </a:p>
          <a:p>
            <a:r>
              <a:rPr lang="en-US" dirty="0">
                <a:solidFill>
                  <a:schemeClr val="tx1"/>
                </a:solidFill>
              </a:rPr>
              <a:t>Siemens – 2.3 MW</a:t>
            </a:r>
          </a:p>
        </p:txBody>
      </p:sp>
      <p:sp>
        <p:nvSpPr>
          <p:cNvPr id="7" name="TextBox 6"/>
          <p:cNvSpPr txBox="1"/>
          <p:nvPr/>
        </p:nvSpPr>
        <p:spPr>
          <a:xfrm>
            <a:off x="5472660" y="1122515"/>
            <a:ext cx="3345763" cy="646331"/>
          </a:xfrm>
          <a:prstGeom prst="rect">
            <a:avLst/>
          </a:prstGeom>
          <a:noFill/>
        </p:spPr>
        <p:txBody>
          <a:bodyPr wrap="none" rtlCol="0">
            <a:spAutoFit/>
          </a:bodyPr>
          <a:lstStyle/>
          <a:p>
            <a:r>
              <a:rPr lang="en-US" dirty="0">
                <a:solidFill>
                  <a:schemeClr val="tx1"/>
                </a:solidFill>
              </a:rPr>
              <a:t>National Wind Technology Center</a:t>
            </a:r>
          </a:p>
          <a:p>
            <a:r>
              <a:rPr lang="en-US" dirty="0"/>
              <a:t>Boulder, Colorado</a:t>
            </a:r>
            <a:endParaRPr lang="en-US" dirty="0">
              <a:solidFill>
                <a:schemeClr val="tx1"/>
              </a:solidFill>
            </a:endParaRPr>
          </a:p>
        </p:txBody>
      </p:sp>
    </p:spTree>
    <p:extLst>
      <p:ext uri="{BB962C8B-B14F-4D97-AF65-F5344CB8AC3E}">
        <p14:creationId xmlns:p14="http://schemas.microsoft.com/office/powerpoint/2010/main" val="1387101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709958"/>
          </a:xfrm>
        </p:spPr>
        <p:txBody>
          <a:bodyPr>
            <a:normAutofit fontScale="90000"/>
          </a:bodyPr>
          <a:lstStyle/>
          <a:p>
            <a:r>
              <a:rPr lang="en-US" dirty="0"/>
              <a:t>Wind Machines - Scale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3844" y="784756"/>
            <a:ext cx="3662946" cy="581902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474" y="2459789"/>
            <a:ext cx="5066629" cy="2533315"/>
          </a:xfrm>
          <a:prstGeom prst="rect">
            <a:avLst/>
          </a:prstGeom>
        </p:spPr>
      </p:pic>
    </p:spTree>
    <p:extLst>
      <p:ext uri="{BB962C8B-B14F-4D97-AF65-F5344CB8AC3E}">
        <p14:creationId xmlns:p14="http://schemas.microsoft.com/office/powerpoint/2010/main" val="3914569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12556"/>
            <a:ext cx="9144000" cy="5792828"/>
          </a:xfrm>
          <a:prstGeom prst="rect">
            <a:avLst/>
          </a:prstGeom>
        </p:spPr>
      </p:pic>
      <p:sp>
        <p:nvSpPr>
          <p:cNvPr id="2" name="Title 1"/>
          <p:cNvSpPr>
            <a:spLocks noGrp="1"/>
          </p:cNvSpPr>
          <p:nvPr>
            <p:ph type="title"/>
          </p:nvPr>
        </p:nvSpPr>
        <p:spPr/>
        <p:txBody>
          <a:bodyPr/>
          <a:lstStyle/>
          <a:p>
            <a:r>
              <a:rPr lang="en-US" dirty="0"/>
              <a:t>Global Wind Markets - 2015</a:t>
            </a:r>
          </a:p>
        </p:txBody>
      </p:sp>
      <p:sp>
        <p:nvSpPr>
          <p:cNvPr id="4" name="TextBox 3"/>
          <p:cNvSpPr txBox="1"/>
          <p:nvPr/>
        </p:nvSpPr>
        <p:spPr>
          <a:xfrm>
            <a:off x="63103" y="5959053"/>
            <a:ext cx="3467616" cy="646331"/>
          </a:xfrm>
          <a:prstGeom prst="rect">
            <a:avLst/>
          </a:prstGeom>
          <a:solidFill>
            <a:schemeClr val="bg1"/>
          </a:solidFill>
        </p:spPr>
        <p:txBody>
          <a:bodyPr wrap="none" rtlCol="0">
            <a:spAutoFit/>
          </a:bodyPr>
          <a:lstStyle/>
          <a:p>
            <a:r>
              <a:rPr lang="en-US" dirty="0"/>
              <a:t>Global Installed Capacity – 487 GW</a:t>
            </a:r>
          </a:p>
          <a:p>
            <a:r>
              <a:rPr lang="en-US" dirty="0"/>
              <a:t>Offshore – 14 GW</a:t>
            </a:r>
          </a:p>
        </p:txBody>
      </p:sp>
      <p:pic>
        <p:nvPicPr>
          <p:cNvPr id="6" name="Picture 5"/>
          <p:cNvPicPr>
            <a:picLocks noChangeAspect="1"/>
          </p:cNvPicPr>
          <p:nvPr/>
        </p:nvPicPr>
        <p:blipFill>
          <a:blip r:embed="rId3"/>
          <a:stretch>
            <a:fillRect/>
          </a:stretch>
        </p:blipFill>
        <p:spPr>
          <a:xfrm>
            <a:off x="8014064" y="6430152"/>
            <a:ext cx="1129936" cy="175231"/>
          </a:xfrm>
          <a:prstGeom prst="rect">
            <a:avLst/>
          </a:prstGeom>
        </p:spPr>
      </p:pic>
    </p:spTree>
    <p:extLst>
      <p:ext uri="{BB962C8B-B14F-4D97-AF65-F5344CB8AC3E}">
        <p14:creationId xmlns:p14="http://schemas.microsoft.com/office/powerpoint/2010/main" val="2126836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414" y="0"/>
            <a:ext cx="8439386" cy="733624"/>
          </a:xfrm>
        </p:spPr>
        <p:txBody>
          <a:bodyPr>
            <a:normAutofit fontScale="90000"/>
          </a:bodyPr>
          <a:lstStyle/>
          <a:p>
            <a:r>
              <a:rPr lang="en-US" dirty="0"/>
              <a:t>Colorado Wind Development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9279" y="1544028"/>
            <a:ext cx="5306356" cy="4101813"/>
          </a:xfrm>
          <a:prstGeom prst="rect">
            <a:avLst/>
          </a:prstGeom>
        </p:spPr>
      </p:pic>
      <p:sp>
        <p:nvSpPr>
          <p:cNvPr id="6" name="TextBox 5"/>
          <p:cNvSpPr txBox="1"/>
          <p:nvPr/>
        </p:nvSpPr>
        <p:spPr>
          <a:xfrm>
            <a:off x="20060" y="6383425"/>
            <a:ext cx="1505540" cy="246221"/>
          </a:xfrm>
          <a:prstGeom prst="rect">
            <a:avLst/>
          </a:prstGeom>
          <a:noFill/>
        </p:spPr>
        <p:txBody>
          <a:bodyPr wrap="none" rtlCol="0">
            <a:spAutoFit/>
          </a:bodyPr>
          <a:lstStyle/>
          <a:p>
            <a:r>
              <a:rPr lang="en-US" sz="1000" dirty="0">
                <a:solidFill>
                  <a:schemeClr val="tx1"/>
                </a:solidFill>
              </a:rPr>
              <a:t>Sources: NREL and AWEA</a:t>
            </a:r>
          </a:p>
        </p:txBody>
      </p:sp>
      <p:pic>
        <p:nvPicPr>
          <p:cNvPr id="8" name="Picture 7"/>
          <p:cNvPicPr>
            <a:picLocks noChangeAspect="1"/>
          </p:cNvPicPr>
          <p:nvPr/>
        </p:nvPicPr>
        <p:blipFill>
          <a:blip r:embed="rId3"/>
          <a:stretch>
            <a:fillRect/>
          </a:stretch>
        </p:blipFill>
        <p:spPr>
          <a:xfrm>
            <a:off x="22648" y="935970"/>
            <a:ext cx="3834514" cy="5390548"/>
          </a:xfrm>
          <a:prstGeom prst="rect">
            <a:avLst/>
          </a:prstGeom>
        </p:spPr>
      </p:pic>
    </p:spTree>
    <p:extLst>
      <p:ext uri="{BB962C8B-B14F-4D97-AF65-F5344CB8AC3E}">
        <p14:creationId xmlns:p14="http://schemas.microsoft.com/office/powerpoint/2010/main" val="1832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1993 vs. 2009 vs. 2015</a:t>
            </a:r>
          </a:p>
        </p:txBody>
      </p:sp>
      <p:pic>
        <p:nvPicPr>
          <p:cNvPr id="4" name="Content Placeholder 3"/>
          <p:cNvPicPr>
            <a:picLocks noGrp="1" noChangeAspect="1"/>
          </p:cNvPicPr>
          <p:nvPr>
            <p:ph idx="1"/>
          </p:nvPr>
        </p:nvPicPr>
        <p:blipFill>
          <a:blip r:embed="rId2"/>
          <a:stretch>
            <a:fillRect/>
          </a:stretch>
        </p:blipFill>
        <p:spPr>
          <a:xfrm rot="10800000">
            <a:off x="0" y="1417638"/>
            <a:ext cx="5904614" cy="3962400"/>
          </a:xfrm>
          <a:prstGeom prst="rect">
            <a:avLst/>
          </a:prstGeom>
        </p:spPr>
      </p:pic>
      <p:pic>
        <p:nvPicPr>
          <p:cNvPr id="3" name="Picture 2"/>
          <p:cNvPicPr>
            <a:picLocks noChangeAspect="1"/>
          </p:cNvPicPr>
          <p:nvPr/>
        </p:nvPicPr>
        <p:blipFill>
          <a:blip r:embed="rId3"/>
          <a:stretch>
            <a:fillRect/>
          </a:stretch>
        </p:blipFill>
        <p:spPr>
          <a:xfrm>
            <a:off x="5529464" y="1676400"/>
            <a:ext cx="3647873" cy="3384545"/>
          </a:xfrm>
          <a:prstGeom prst="rect">
            <a:avLst/>
          </a:prstGeom>
        </p:spPr>
      </p:pic>
      <p:sp>
        <p:nvSpPr>
          <p:cNvPr id="5" name="Rectangle 4"/>
          <p:cNvSpPr/>
          <p:nvPr/>
        </p:nvSpPr>
        <p:spPr>
          <a:xfrm>
            <a:off x="3124200" y="6324600"/>
            <a:ext cx="6629400" cy="369332"/>
          </a:xfrm>
          <a:prstGeom prst="rect">
            <a:avLst/>
          </a:prstGeom>
        </p:spPr>
        <p:txBody>
          <a:bodyPr wrap="square">
            <a:spAutoFit/>
          </a:bodyPr>
          <a:lstStyle/>
          <a:p>
            <a:r>
              <a:rPr lang="en-US" dirty="0">
                <a:hlinkClick r:id="rId4"/>
              </a:rPr>
              <a:t>http://needtoknow.nas.edu/energy/energy-use/home-work/</a:t>
            </a:r>
            <a:r>
              <a:rPr lang="en-US" dirty="0"/>
              <a:t> </a:t>
            </a:r>
          </a:p>
        </p:txBody>
      </p:sp>
    </p:spTree>
    <p:extLst>
      <p:ext uri="{BB962C8B-B14F-4D97-AF65-F5344CB8AC3E}">
        <p14:creationId xmlns:p14="http://schemas.microsoft.com/office/powerpoint/2010/main" val="2304611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Colorado Wind Market</a:t>
            </a:r>
          </a:p>
        </p:txBody>
      </p:sp>
      <p:pic>
        <p:nvPicPr>
          <p:cNvPr id="5" name="Picture 4"/>
          <p:cNvPicPr>
            <a:picLocks noChangeAspect="1"/>
          </p:cNvPicPr>
          <p:nvPr/>
        </p:nvPicPr>
        <p:blipFill>
          <a:blip r:embed="rId2"/>
          <a:stretch>
            <a:fillRect/>
          </a:stretch>
        </p:blipFill>
        <p:spPr>
          <a:xfrm>
            <a:off x="536098" y="931737"/>
            <a:ext cx="8196411" cy="5642554"/>
          </a:xfrm>
          <a:prstGeom prst="rect">
            <a:avLst/>
          </a:prstGeom>
        </p:spPr>
      </p:pic>
      <p:sp>
        <p:nvSpPr>
          <p:cNvPr id="6" name="Rectangle 5"/>
          <p:cNvSpPr/>
          <p:nvPr/>
        </p:nvSpPr>
        <p:spPr>
          <a:xfrm>
            <a:off x="8469090" y="6337089"/>
            <a:ext cx="263419" cy="237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39850" y="733895"/>
            <a:ext cx="3450484" cy="923330"/>
          </a:xfrm>
          <a:prstGeom prst="rect">
            <a:avLst/>
          </a:prstGeom>
          <a:solidFill>
            <a:srgbClr val="FFFFFF"/>
          </a:solidFill>
        </p:spPr>
        <p:txBody>
          <a:bodyPr wrap="none" rtlCol="0">
            <a:spAutoFit/>
          </a:bodyPr>
          <a:lstStyle/>
          <a:p>
            <a:r>
              <a:rPr lang="en-US" dirty="0"/>
              <a:t>Colorado Rank – 10</a:t>
            </a:r>
          </a:p>
          <a:p>
            <a:r>
              <a:rPr lang="en-US" dirty="0"/>
              <a:t>Under Construction – 76 MW</a:t>
            </a:r>
          </a:p>
          <a:p>
            <a:r>
              <a:rPr lang="en-US" i="1" dirty="0"/>
              <a:t>Technical </a:t>
            </a:r>
            <a:r>
              <a:rPr lang="en-US" dirty="0"/>
              <a:t>Potential – 387,000 MW</a:t>
            </a:r>
            <a:endParaRPr lang="en-US" i="1" dirty="0"/>
          </a:p>
        </p:txBody>
      </p:sp>
    </p:spTree>
    <p:extLst>
      <p:ext uri="{BB962C8B-B14F-4D97-AF65-F5344CB8AC3E}">
        <p14:creationId xmlns:p14="http://schemas.microsoft.com/office/powerpoint/2010/main" val="3681110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7536" y="773299"/>
            <a:ext cx="7177950" cy="5838067"/>
          </a:xfrm>
          <a:prstGeom prst="rect">
            <a:avLst/>
          </a:prstGeom>
        </p:spPr>
      </p:pic>
      <p:sp>
        <p:nvSpPr>
          <p:cNvPr id="4" name="Title 2"/>
          <p:cNvSpPr>
            <a:spLocks noGrp="1"/>
          </p:cNvSpPr>
          <p:nvPr>
            <p:ph type="title"/>
          </p:nvPr>
        </p:nvSpPr>
        <p:spPr>
          <a:xfrm>
            <a:off x="247414" y="0"/>
            <a:ext cx="8439386" cy="717847"/>
          </a:xfrm>
        </p:spPr>
        <p:txBody>
          <a:bodyPr>
            <a:normAutofit fontScale="90000"/>
          </a:bodyPr>
          <a:lstStyle/>
          <a:p>
            <a:r>
              <a:rPr lang="en-US" dirty="0"/>
              <a:t>Colorado Wind Development</a:t>
            </a:r>
          </a:p>
        </p:txBody>
      </p:sp>
      <p:sp>
        <p:nvSpPr>
          <p:cNvPr id="5" name="TextBox 4"/>
          <p:cNvSpPr txBox="1"/>
          <p:nvPr/>
        </p:nvSpPr>
        <p:spPr>
          <a:xfrm>
            <a:off x="20060" y="6383425"/>
            <a:ext cx="929749" cy="246221"/>
          </a:xfrm>
          <a:prstGeom prst="rect">
            <a:avLst/>
          </a:prstGeom>
          <a:noFill/>
        </p:spPr>
        <p:txBody>
          <a:bodyPr wrap="none" rtlCol="0">
            <a:spAutoFit/>
          </a:bodyPr>
          <a:lstStyle/>
          <a:p>
            <a:r>
              <a:rPr lang="en-US" sz="1000" dirty="0">
                <a:solidFill>
                  <a:schemeClr val="tx1"/>
                </a:solidFill>
              </a:rPr>
              <a:t>Source: AWEA</a:t>
            </a:r>
          </a:p>
        </p:txBody>
      </p:sp>
    </p:spTree>
    <p:extLst>
      <p:ext uri="{BB962C8B-B14F-4D97-AF65-F5344CB8AC3E}">
        <p14:creationId xmlns:p14="http://schemas.microsoft.com/office/powerpoint/2010/main" val="36012481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01700"/>
            <a:ext cx="9144000" cy="5038049"/>
          </a:xfrm>
          <a:prstGeom prst="rect">
            <a:avLst/>
          </a:prstGeom>
        </p:spPr>
      </p:pic>
      <p:sp>
        <p:nvSpPr>
          <p:cNvPr id="8" name="Content Placeholder 7"/>
          <p:cNvSpPr>
            <a:spLocks noGrp="1"/>
          </p:cNvSpPr>
          <p:nvPr>
            <p:ph idx="1"/>
          </p:nvPr>
        </p:nvSpPr>
        <p:spPr>
          <a:xfrm>
            <a:off x="457200" y="6348985"/>
            <a:ext cx="8229600" cy="364253"/>
          </a:xfrm>
        </p:spPr>
        <p:txBody>
          <a:bodyPr>
            <a:noAutofit/>
          </a:bodyPr>
          <a:lstStyle/>
          <a:p>
            <a:pPr marL="0" indent="0">
              <a:buNone/>
            </a:pPr>
            <a:r>
              <a:rPr lang="en-US" sz="1600" i="1" dirty="0"/>
              <a:t>Source: DOE 2016: Revolution…now, the future arrives for five clean energy technologies</a:t>
            </a:r>
          </a:p>
        </p:txBody>
      </p:sp>
      <p:sp>
        <p:nvSpPr>
          <p:cNvPr id="7" name="Title 6"/>
          <p:cNvSpPr>
            <a:spLocks noGrp="1"/>
          </p:cNvSpPr>
          <p:nvPr>
            <p:ph type="title"/>
          </p:nvPr>
        </p:nvSpPr>
        <p:spPr>
          <a:xfrm>
            <a:off x="457200" y="152400"/>
            <a:ext cx="8229600" cy="568159"/>
          </a:xfrm>
        </p:spPr>
        <p:txBody>
          <a:bodyPr>
            <a:normAutofit fontScale="90000"/>
          </a:bodyPr>
          <a:lstStyle/>
          <a:p>
            <a:r>
              <a:rPr lang="en-US" dirty="0"/>
              <a:t>U.S. Wind Market Growth</a:t>
            </a:r>
          </a:p>
        </p:txBody>
      </p:sp>
      <p:sp>
        <p:nvSpPr>
          <p:cNvPr id="2" name="TextBox 1"/>
          <p:cNvSpPr txBox="1"/>
          <p:nvPr/>
        </p:nvSpPr>
        <p:spPr>
          <a:xfrm>
            <a:off x="6713946" y="5773259"/>
            <a:ext cx="2421907" cy="630942"/>
          </a:xfrm>
          <a:prstGeom prst="rect">
            <a:avLst/>
          </a:prstGeom>
          <a:noFill/>
        </p:spPr>
        <p:txBody>
          <a:bodyPr wrap="none" rtlCol="0">
            <a:spAutoFit/>
          </a:bodyPr>
          <a:lstStyle/>
          <a:p>
            <a:r>
              <a:rPr lang="en-US" sz="2400" b="1" dirty="0">
                <a:solidFill>
                  <a:srgbClr val="FF0000"/>
                </a:solidFill>
              </a:rPr>
              <a:t>2016 – 8,727 MW</a:t>
            </a:r>
          </a:p>
          <a:p>
            <a:r>
              <a:rPr lang="en-US" sz="1100" dirty="0">
                <a:solidFill>
                  <a:srgbClr val="FF0000"/>
                </a:solidFill>
              </a:rPr>
              <a:t>(EIA)</a:t>
            </a:r>
          </a:p>
        </p:txBody>
      </p:sp>
      <p:sp>
        <p:nvSpPr>
          <p:cNvPr id="3" name="5-Point Star 2"/>
          <p:cNvSpPr/>
          <p:nvPr/>
        </p:nvSpPr>
        <p:spPr>
          <a:xfrm>
            <a:off x="8435129" y="612944"/>
            <a:ext cx="251671" cy="229853"/>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714766" y="901700"/>
            <a:ext cx="4099349" cy="461665"/>
          </a:xfrm>
          <a:prstGeom prst="rect">
            <a:avLst/>
          </a:prstGeom>
          <a:noFill/>
        </p:spPr>
        <p:txBody>
          <a:bodyPr wrap="none" rtlCol="0">
            <a:spAutoFit/>
          </a:bodyPr>
          <a:lstStyle/>
          <a:p>
            <a:r>
              <a:rPr lang="en-US" sz="2400" b="1" dirty="0">
                <a:solidFill>
                  <a:srgbClr val="FF0000"/>
                </a:solidFill>
              </a:rPr>
              <a:t>2016 Cumulative – 81,312 MW</a:t>
            </a:r>
          </a:p>
        </p:txBody>
      </p:sp>
    </p:spTree>
    <p:extLst>
      <p:ext uri="{BB962C8B-B14F-4D97-AF65-F5344CB8AC3E}">
        <p14:creationId xmlns:p14="http://schemas.microsoft.com/office/powerpoint/2010/main" val="146639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AND I’LL CONTINUE FROM HERE NEXT WEEK</a:t>
            </a:r>
          </a:p>
        </p:txBody>
      </p:sp>
      <p:sp>
        <p:nvSpPr>
          <p:cNvPr id="3" name="Content Placeholder 2"/>
          <p:cNvSpPr>
            <a:spLocks noGrp="1"/>
          </p:cNvSpPr>
          <p:nvPr>
            <p:ph idx="1"/>
          </p:nvPr>
        </p:nvSpPr>
        <p:spPr/>
        <p:txBody>
          <a:bodyPr/>
          <a:lstStyle/>
          <a:p>
            <a:r>
              <a:rPr lang="en-US" dirty="0"/>
              <a:t>FINISH WIND</a:t>
            </a:r>
          </a:p>
          <a:p>
            <a:r>
              <a:rPr lang="en-US" dirty="0"/>
              <a:t>COVER NUCLEAR</a:t>
            </a:r>
          </a:p>
          <a:p>
            <a:r>
              <a:rPr lang="en-US" dirty="0"/>
              <a:t>COVER STORAGE </a:t>
            </a:r>
          </a:p>
          <a:p>
            <a:r>
              <a:rPr lang="en-US" dirty="0"/>
              <a:t>COVER GRID OPTIONS</a:t>
            </a:r>
          </a:p>
          <a:p>
            <a:r>
              <a:rPr lang="en-US" dirty="0"/>
              <a:t>DISCUSS NREL VISIT NEXT WEEK</a:t>
            </a:r>
          </a:p>
          <a:p>
            <a:r>
              <a:rPr lang="en-US" dirty="0"/>
              <a:t>PERSONAL SOLUTIONS INVIDIDUALS CAN MAKE</a:t>
            </a:r>
          </a:p>
        </p:txBody>
      </p:sp>
    </p:spTree>
    <p:extLst>
      <p:ext uri="{BB962C8B-B14F-4D97-AF65-F5344CB8AC3E}">
        <p14:creationId xmlns:p14="http://schemas.microsoft.com/office/powerpoint/2010/main" val="206860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a:xfrm>
            <a:off x="457200" y="1600200"/>
            <a:ext cx="8534400" cy="4525963"/>
          </a:xfrm>
        </p:spPr>
        <p:txBody>
          <a:bodyPr>
            <a:normAutofit/>
          </a:bodyPr>
          <a:lstStyle/>
          <a:p>
            <a:r>
              <a:rPr lang="en-US" sz="2000" dirty="0"/>
              <a:t>Greg Wilson: Ramping Up Solar to Power the World </a:t>
            </a:r>
            <a:r>
              <a:rPr lang="en-US" sz="2000" dirty="0">
                <a:hlinkClick r:id="rId2"/>
              </a:rPr>
              <a:t>https://www.youtube.com/watch?v=7CDPHxcnq4c</a:t>
            </a:r>
            <a:r>
              <a:rPr lang="en-US" sz="2000" dirty="0"/>
              <a:t> </a:t>
            </a:r>
          </a:p>
          <a:p>
            <a:r>
              <a:rPr lang="en-US" sz="2000" dirty="0"/>
              <a:t>David Mooney Energy In Transition. NREL's David Mooney on Renewables </a:t>
            </a:r>
            <a:r>
              <a:rPr lang="en-US" sz="2000" dirty="0">
                <a:hlinkClick r:id="rId3"/>
              </a:rPr>
              <a:t>https://www.youtube.com/watch?v=zYKrXVgmqW4</a:t>
            </a:r>
            <a:r>
              <a:rPr lang="en-US" sz="2000" dirty="0"/>
              <a:t> </a:t>
            </a:r>
          </a:p>
          <a:p>
            <a:r>
              <a:rPr lang="en-US" sz="2000" dirty="0"/>
              <a:t>Stanford </a:t>
            </a:r>
            <a:r>
              <a:rPr lang="en-US" sz="2000" dirty="0">
                <a:hlinkClick r:id="rId4"/>
              </a:rPr>
              <a:t>http://thesolutionsproject.org/infographic/</a:t>
            </a:r>
            <a:r>
              <a:rPr lang="en-US" sz="2000" dirty="0"/>
              <a:t> </a:t>
            </a:r>
          </a:p>
          <a:p>
            <a:endParaRPr lang="en-US" sz="2000" dirty="0"/>
          </a:p>
          <a:p>
            <a:r>
              <a:rPr lang="en-US" sz="2000" dirty="0"/>
              <a:t>Other videos: </a:t>
            </a:r>
            <a:r>
              <a:rPr lang="en-US" sz="2000" dirty="0">
                <a:hlinkClick r:id="rId5"/>
              </a:rPr>
              <a:t>https://www.youtube.com/channel/UCr81EUb2qVJVfmmlJMxEHVw/videos</a:t>
            </a:r>
            <a:r>
              <a:rPr lang="en-US" sz="2000" dirty="0"/>
              <a:t> </a:t>
            </a:r>
          </a:p>
        </p:txBody>
      </p:sp>
    </p:spTree>
    <p:extLst>
      <p:ext uri="{BB962C8B-B14F-4D97-AF65-F5344CB8AC3E}">
        <p14:creationId xmlns:p14="http://schemas.microsoft.com/office/powerpoint/2010/main" val="1992058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LINKS</a:t>
            </a:r>
          </a:p>
        </p:txBody>
      </p:sp>
      <p:sp>
        <p:nvSpPr>
          <p:cNvPr id="3" name="Content Placeholder 2"/>
          <p:cNvSpPr>
            <a:spLocks noGrp="1"/>
          </p:cNvSpPr>
          <p:nvPr>
            <p:ph idx="1"/>
          </p:nvPr>
        </p:nvSpPr>
        <p:spPr/>
        <p:txBody>
          <a:bodyPr/>
          <a:lstStyle/>
          <a:p>
            <a:r>
              <a:rPr lang="en-US" u="sng" dirty="0">
                <a:hlinkClick r:id="rId2"/>
              </a:rPr>
              <a:t>https://www.eia.gov/</a:t>
            </a:r>
            <a:endParaRPr lang="en-US" dirty="0"/>
          </a:p>
          <a:p>
            <a:r>
              <a:rPr lang="en-US" u="sng" dirty="0">
                <a:hlinkClick r:id="rId3"/>
              </a:rPr>
              <a:t>https://www.eia.gov/totalenergy/</a:t>
            </a:r>
            <a:r>
              <a:rPr lang="en-US" dirty="0"/>
              <a:t> </a:t>
            </a:r>
          </a:p>
          <a:p>
            <a:r>
              <a:rPr lang="en-US" u="sng" dirty="0">
                <a:hlinkClick r:id="rId4"/>
              </a:rPr>
              <a:t>https://www.eia.gov/energyexplained/</a:t>
            </a:r>
            <a:r>
              <a:rPr lang="en-US" dirty="0"/>
              <a:t> </a:t>
            </a:r>
          </a:p>
          <a:p>
            <a:r>
              <a:rPr lang="en-US" u="sng" dirty="0">
                <a:hlinkClick r:id="rId5"/>
              </a:rPr>
              <a:t>https://www.eia.gov/tools/faqs/</a:t>
            </a:r>
            <a:endParaRPr lang="en-US" dirty="0"/>
          </a:p>
          <a:p>
            <a:r>
              <a:rPr lang="en-US" u="sng" dirty="0">
                <a:hlinkClick r:id="rId6"/>
              </a:rPr>
              <a:t>https://www.eia.gov/environment/</a:t>
            </a:r>
            <a:endParaRPr lang="en-US" dirty="0"/>
          </a:p>
          <a:p>
            <a:pPr marL="0" indent="0">
              <a:buNone/>
            </a:pPr>
            <a:endParaRPr lang="en-US" dirty="0"/>
          </a:p>
        </p:txBody>
      </p:sp>
    </p:spTree>
    <p:extLst>
      <p:ext uri="{BB962C8B-B14F-4D97-AF65-F5344CB8AC3E}">
        <p14:creationId xmlns:p14="http://schemas.microsoft.com/office/powerpoint/2010/main" val="2435276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 y="6514459"/>
            <a:ext cx="8839200" cy="276999"/>
          </a:xfrm>
          <a:prstGeom prst="rect">
            <a:avLst/>
          </a:prstGeom>
        </p:spPr>
        <p:txBody>
          <a:bodyPr wrap="square">
            <a:spAutoFit/>
          </a:bodyPr>
          <a:lstStyle/>
          <a:p>
            <a:r>
              <a:rPr lang="en-US" sz="1200" dirty="0">
                <a:hlinkClick r:id="rId3"/>
              </a:rPr>
              <a:t>https://i.kinja-img.com/gawker-media/image/upload/t_original/ihsllhptnnm4vb7wuvgq.jpg</a:t>
            </a:r>
            <a:r>
              <a:rPr lang="en-US" sz="1200" dirty="0"/>
              <a:t> </a:t>
            </a:r>
          </a:p>
        </p:txBody>
      </p:sp>
    </p:spTree>
    <p:extLst>
      <p:ext uri="{BB962C8B-B14F-4D97-AF65-F5344CB8AC3E}">
        <p14:creationId xmlns:p14="http://schemas.microsoft.com/office/powerpoint/2010/main" val="100382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LAST WEEK - SOLUTIONS TAKE AWAY</a:t>
            </a:r>
            <a:br>
              <a:rPr lang="en-US" dirty="0"/>
            </a:br>
            <a:r>
              <a:rPr lang="en-US" dirty="0"/>
              <a:t>(modified):</a:t>
            </a:r>
          </a:p>
        </p:txBody>
      </p:sp>
      <p:sp>
        <p:nvSpPr>
          <p:cNvPr id="3" name="Content Placeholder 2"/>
          <p:cNvSpPr>
            <a:spLocks noGrp="1"/>
          </p:cNvSpPr>
          <p:nvPr>
            <p:ph idx="1"/>
          </p:nvPr>
        </p:nvSpPr>
        <p:spPr>
          <a:xfrm>
            <a:off x="457200" y="2133600"/>
            <a:ext cx="8229600" cy="2590800"/>
          </a:xfrm>
        </p:spPr>
        <p:txBody>
          <a:bodyPr>
            <a:noAutofit/>
          </a:bodyPr>
          <a:lstStyle/>
          <a:p>
            <a:pPr marL="0" indent="0" algn="ctr">
              <a:buNone/>
            </a:pPr>
            <a:r>
              <a:rPr lang="en-US" sz="3600" b="1" dirty="0"/>
              <a:t>ELECTRIFY EVERYTHING BY NON-CARBON SOURCED ELECTRICAL GENERATION!</a:t>
            </a:r>
          </a:p>
          <a:p>
            <a:pPr marL="0" indent="0" algn="ctr">
              <a:buNone/>
            </a:pPr>
            <a:r>
              <a:rPr lang="en-US" sz="3600" b="1" dirty="0"/>
              <a:t>SOLAR THERMAL</a:t>
            </a:r>
          </a:p>
          <a:p>
            <a:pPr marL="0" indent="0" algn="ctr">
              <a:buNone/>
            </a:pPr>
            <a:r>
              <a:rPr lang="en-US" sz="3600" b="1" dirty="0"/>
              <a:t>BIOCHAR/BIOFUELS</a:t>
            </a:r>
            <a:endParaRPr lang="en-US" sz="3600" dirty="0"/>
          </a:p>
        </p:txBody>
      </p:sp>
    </p:spTree>
    <p:extLst>
      <p:ext uri="{BB962C8B-B14F-4D97-AF65-F5344CB8AC3E}">
        <p14:creationId xmlns:p14="http://schemas.microsoft.com/office/powerpoint/2010/main" val="4095993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21640</TotalTime>
  <Words>3193</Words>
  <Application>Microsoft Office PowerPoint</Application>
  <PresentationFormat>On-screen Show (4:3)</PresentationFormat>
  <Paragraphs>496</Paragraphs>
  <Slides>86</Slides>
  <Notes>21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MS PGothic</vt:lpstr>
      <vt:lpstr>MS PGothic</vt:lpstr>
      <vt:lpstr>Arial</vt:lpstr>
      <vt:lpstr>Calibri</vt:lpstr>
      <vt:lpstr>Frutiger LT Com 55 Roman</vt:lpstr>
      <vt:lpstr>Helvetica Neue</vt:lpstr>
      <vt:lpstr>Lucida Grande</vt:lpstr>
      <vt:lpstr>Times New Roman</vt:lpstr>
      <vt:lpstr>Wingdings</vt:lpstr>
      <vt:lpstr>Office Theme</vt:lpstr>
      <vt:lpstr>Mitigating &amp; Adapting to Climate change: Extreme Weather Events,  a Worldwide Energy Revolution and Geoengineering options  Week 5: April 24th, 2017 Wind and Solar Paul Belanger, Ph.D.</vt:lpstr>
      <vt:lpstr>Announcements</vt:lpstr>
      <vt:lpstr>Michael Bloomberg</vt:lpstr>
      <vt:lpstr>Thursday April 27th , 7 p.m. HERE at JUC</vt:lpstr>
      <vt:lpstr>NREL TOUR MAY 8TH</vt:lpstr>
      <vt:lpstr>PowerPoint Presentation</vt:lpstr>
      <vt:lpstr>Electricity Generation in the U.S. by Source  U.S. Energy Information Administration, Nov 2016</vt:lpstr>
      <vt:lpstr>1993 vs. 2009 vs. 2015</vt:lpstr>
      <vt:lpstr>LAST WEEK - SOLUTIONS TAKE AWAY (modified):</vt:lpstr>
      <vt:lpstr>To Do that (i.e. non-Carbon Energy), in addition to efficiency improvements:</vt:lpstr>
      <vt:lpstr>Decisions</vt:lpstr>
      <vt:lpstr>HISTORICAL Renewables to Coal-Petroleum- Natural Gas-Nuclear</vt:lpstr>
      <vt:lpstr>PROJECTIONS: Renewables to Coal-Petroleum-Natural Gas-Nuclear -- Back to Renewables</vt:lpstr>
      <vt:lpstr>VERY few figures that I could find beyond 2050</vt:lpstr>
      <vt:lpstr>PowerPoint Presentation</vt:lpstr>
      <vt:lpstr>PowerPoint Presentation</vt:lpstr>
      <vt:lpstr>THIS WEEK – SOLAR AND WIND</vt:lpstr>
      <vt:lpstr>RENEWABLES / NON-CARBON SOURCES OF ENERGY: </vt:lpstr>
      <vt:lpstr>BEFORE WE GO ON: UNITS</vt:lpstr>
      <vt:lpstr>PowerPoint Presentation</vt:lpstr>
      <vt:lpstr>PowerPoint Presentation</vt:lpstr>
      <vt:lpstr>Total Worldwide Energy Production</vt:lpstr>
      <vt:lpstr>Total Worldwide vs. U.S. Energy Production</vt:lpstr>
      <vt:lpstr>U.S. Use Matches World in Proportion</vt:lpstr>
      <vt:lpstr>Energy in the U.S. in 2016 – Sources, What it is used for, and how much of it is wasted – a bit of a mind-blower  Vox.com April 2017</vt:lpstr>
      <vt:lpstr>Concentrated Solar Power – (CSP)</vt:lpstr>
      <vt:lpstr>NREL’s PV Research Portfolio</vt:lpstr>
      <vt:lpstr>Motivation is Clear – Energy Needs vs. CO2</vt:lpstr>
      <vt:lpstr>Latest Earth System Model Results</vt:lpstr>
      <vt:lpstr>450ppm Goal:  Dramatic Change Needed</vt:lpstr>
      <vt:lpstr>450ppm Goal:  Dramatic Change Needed</vt:lpstr>
      <vt:lpstr>HOW IS THE WORLD RESPONDING?</vt:lpstr>
      <vt:lpstr>PowerPoint Presentation</vt:lpstr>
      <vt:lpstr>PowerPoint Presentation</vt:lpstr>
      <vt:lpstr>HOW IS THE WORLD RESPONDING?</vt:lpstr>
      <vt:lpstr>Overview</vt:lpstr>
      <vt:lpstr>PV Research – Dramatic Progress</vt:lpstr>
      <vt:lpstr>Silicon PV Module Cost Decline</vt:lpstr>
      <vt:lpstr>US System Pricing – Utility Scale &gt;5 MW</vt:lpstr>
      <vt:lpstr>Si Tandem Cells</vt:lpstr>
      <vt:lpstr>Example – Path to 3¢/kWh LCOE Target</vt:lpstr>
      <vt:lpstr>Li Ion Batteries - Cost Declines</vt:lpstr>
      <vt:lpstr>Future Energy System – Commodity H2</vt:lpstr>
      <vt:lpstr>PowerPoint Presentation</vt:lpstr>
      <vt:lpstr>Overview</vt:lpstr>
      <vt:lpstr>10TW by 2030</vt:lpstr>
      <vt:lpstr>Pathway to 10TW of PV in 2030</vt:lpstr>
      <vt:lpstr>10TW by 2030 – Capital Intensity Role</vt:lpstr>
      <vt:lpstr>Silicon PV Module Cost Decline</vt:lpstr>
      <vt:lpstr>PowerPoint Presentation</vt:lpstr>
      <vt:lpstr>PowerPoint Presentation</vt:lpstr>
      <vt:lpstr>PowerPoint Presentation</vt:lpstr>
      <vt:lpstr>PV</vt:lpstr>
      <vt:lpstr>Solar Energy</vt:lpstr>
      <vt:lpstr>PV Markets – Residential</vt:lpstr>
      <vt:lpstr>PV Markets – Commercial</vt:lpstr>
      <vt:lpstr>PV Markets – Utility</vt:lpstr>
      <vt:lpstr>PV Markets – Utility</vt:lpstr>
      <vt:lpstr>PV Markets – Utility</vt:lpstr>
      <vt:lpstr>Global Solar Energy Markets - 2015 </vt:lpstr>
      <vt:lpstr>U.S. Solar Deployment</vt:lpstr>
      <vt:lpstr>PowerPoint Presentation</vt:lpstr>
      <vt:lpstr>Electricity Generation in the U.S. by Source  U.S. Energy Information Administration, Nov 2016</vt:lpstr>
      <vt:lpstr>Wind energy is blowing away expectations</vt:lpstr>
      <vt:lpstr>Solar energy’s bright future</vt:lpstr>
      <vt:lpstr>The World’s First Solar Road Opens in France  Justin Worland, Time, 22 Dec 2016</vt:lpstr>
      <vt:lpstr>Renewable Energy Grows in an Unlikely Place: the Sunny Mideast  By Beth Gardner, NY Times, Nov 3, 2016</vt:lpstr>
      <vt:lpstr>The Largest Solar Farm In Alabama Is Now Online   Steve Hanley, ClearTechnica, March 19, 2017</vt:lpstr>
      <vt:lpstr>U.S Solar Jobs Boom While Oil, Coal Struggle  Fortune, 12 Jan 2016</vt:lpstr>
      <vt:lpstr>Renewables are beating fossil fuels 2 to 1 Bloomberg News, by Tom Randall</vt:lpstr>
      <vt:lpstr>We’re adding record amounts of wind and solar — and we’re still not moving fast enough  Washington Post, 25 Oct 2016</vt:lpstr>
      <vt:lpstr>PowerPoint Presentation</vt:lpstr>
      <vt:lpstr>Wind Energy</vt:lpstr>
      <vt:lpstr>Wind Energy - Offshore</vt:lpstr>
      <vt:lpstr>Wind Energy - Onshore</vt:lpstr>
      <vt:lpstr>Wind Machines - Scale</vt:lpstr>
      <vt:lpstr>Wind Machines - Scale</vt:lpstr>
      <vt:lpstr>Global Wind Markets - 2015</vt:lpstr>
      <vt:lpstr>Colorado Wind Development</vt:lpstr>
      <vt:lpstr>Colorado Wind Market</vt:lpstr>
      <vt:lpstr>Colorado Wind Development</vt:lpstr>
      <vt:lpstr>U.S. Wind Market Growth</vt:lpstr>
      <vt:lpstr>AND I’LL CONTINUE FROM HERE NEXT WEEK</vt:lpstr>
      <vt:lpstr>LINKS</vt:lpstr>
      <vt:lpstr>OTHER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Belanger</dc:creator>
  <cp:lastModifiedBy>Paul E. Belanger</cp:lastModifiedBy>
  <cp:revision>285</cp:revision>
  <dcterms:created xsi:type="dcterms:W3CDTF">2014-09-11T11:27:28Z</dcterms:created>
  <dcterms:modified xsi:type="dcterms:W3CDTF">2017-04-25T02:26:41Z</dcterms:modified>
</cp:coreProperties>
</file>