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889" r:id="rId3"/>
    <p:sldId id="732" r:id="rId4"/>
    <p:sldId id="465" r:id="rId5"/>
    <p:sldId id="919" r:id="rId6"/>
    <p:sldId id="930" r:id="rId7"/>
    <p:sldId id="931" r:id="rId8"/>
    <p:sldId id="932" r:id="rId9"/>
    <p:sldId id="813" r:id="rId10"/>
    <p:sldId id="814" r:id="rId11"/>
    <p:sldId id="815" r:id="rId12"/>
    <p:sldId id="816" r:id="rId13"/>
    <p:sldId id="817" r:id="rId14"/>
    <p:sldId id="818" r:id="rId15"/>
    <p:sldId id="819" r:id="rId16"/>
    <p:sldId id="820" r:id="rId17"/>
    <p:sldId id="821" r:id="rId18"/>
    <p:sldId id="822" r:id="rId19"/>
    <p:sldId id="917" r:id="rId20"/>
    <p:sldId id="831" r:id="rId21"/>
    <p:sldId id="835" r:id="rId22"/>
    <p:sldId id="857" r:id="rId23"/>
    <p:sldId id="851" r:id="rId24"/>
    <p:sldId id="871" r:id="rId25"/>
    <p:sldId id="872" r:id="rId26"/>
    <p:sldId id="873" r:id="rId27"/>
    <p:sldId id="874" r:id="rId28"/>
    <p:sldId id="875" r:id="rId29"/>
    <p:sldId id="933" r:id="rId30"/>
    <p:sldId id="877" r:id="rId31"/>
    <p:sldId id="878" r:id="rId32"/>
    <p:sldId id="879" r:id="rId33"/>
    <p:sldId id="880" r:id="rId34"/>
    <p:sldId id="881" r:id="rId35"/>
    <p:sldId id="882" r:id="rId36"/>
    <p:sldId id="883" r:id="rId37"/>
    <p:sldId id="884" r:id="rId38"/>
    <p:sldId id="885" r:id="rId39"/>
    <p:sldId id="886" r:id="rId4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84" userDrawn="1">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Vivier, KK" initials="DK" lastIdx="1" clrIdx="0">
    <p:extLst>
      <p:ext uri="{19B8F6BF-5375-455C-9EA6-DF929625EA0E}">
        <p15:presenceInfo xmlns:p15="http://schemas.microsoft.com/office/powerpoint/2012/main" userId="S-1-5-21-607478171-2074608268-1542849698-19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CFCFC"/>
    <a:srgbClr val="CBCBCB"/>
    <a:srgbClr val="CFC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886" autoAdjust="0"/>
    <p:restoredTop sz="90185" autoAdjust="0"/>
  </p:normalViewPr>
  <p:slideViewPr>
    <p:cSldViewPr>
      <p:cViewPr varScale="1">
        <p:scale>
          <a:sx n="65" d="100"/>
          <a:sy n="65" d="100"/>
        </p:scale>
        <p:origin x="1266" y="66"/>
      </p:cViewPr>
      <p:guideLst>
        <p:guide orient="horz" pos="1584"/>
        <p:guide pos="2880"/>
      </p:guideLst>
    </p:cSldViewPr>
  </p:slideViewPr>
  <p:notesTextViewPr>
    <p:cViewPr>
      <p:scale>
        <a:sx n="1" d="1"/>
        <a:sy n="1" d="1"/>
      </p:scale>
      <p:origin x="0" y="0"/>
    </p:cViewPr>
  </p:notesTextViewPr>
  <p:sorterViewPr>
    <p:cViewPr varScale="1">
      <p:scale>
        <a:sx n="1" d="1"/>
        <a:sy n="1" d="1"/>
      </p:scale>
      <p:origin x="0" y="-80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Users\rfu\Documents\+++Solar%20Database\Module%20Pricing%20(1-23-2017).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plotArea>
      <c:layout>
        <c:manualLayout>
          <c:layoutTarget val="inner"/>
          <c:xMode val="edge"/>
          <c:yMode val="edge"/>
          <c:x val="1.20514927417146E-2"/>
          <c:y val="2.83317801308226E-2"/>
          <c:w val="0.92104986876640405"/>
          <c:h val="0.85140895359963198"/>
        </c:manualLayout>
      </c:layout>
      <c:lineChart>
        <c:grouping val="standard"/>
        <c:varyColors val="0"/>
        <c:ser>
          <c:idx val="0"/>
          <c:order val="0"/>
          <c:tx>
            <c:strRef>
              <c:f>BIData!$A$9</c:f>
              <c:strCache>
                <c:ptCount val="1"/>
                <c:pt idx="0">
                  <c:v>PVinsights Multi Module Spot $/watt</c:v>
                </c:pt>
              </c:strCache>
            </c:strRef>
          </c:tx>
          <c:spPr>
            <a:ln>
              <a:solidFill>
                <a:srgbClr val="FF0000"/>
              </a:solidFill>
            </a:ln>
          </c:spPr>
          <c:marker>
            <c:symbol val="circle"/>
            <c:size val="7"/>
            <c:spPr>
              <a:solidFill>
                <a:srgbClr val="FF0000"/>
              </a:solidFill>
              <a:ln>
                <a:noFill/>
              </a:ln>
            </c:spPr>
          </c:marker>
          <c:cat>
            <c:strRef>
              <c:f>BIData!$B$2:$CG$2</c:f>
              <c:strCache>
                <c:ptCount val="84"/>
                <c:pt idx="0">
                  <c:v>1/2017</c:v>
                </c:pt>
                <c:pt idx="1">
                  <c:v>12/2016</c:v>
                </c:pt>
                <c:pt idx="2">
                  <c:v>11/2016</c:v>
                </c:pt>
                <c:pt idx="3">
                  <c:v>10/2016</c:v>
                </c:pt>
                <c:pt idx="4">
                  <c:v>9/2016</c:v>
                </c:pt>
                <c:pt idx="5">
                  <c:v>8/2016</c:v>
                </c:pt>
                <c:pt idx="6">
                  <c:v>7/2016</c:v>
                </c:pt>
                <c:pt idx="7">
                  <c:v>6/2016</c:v>
                </c:pt>
                <c:pt idx="8">
                  <c:v>5/2016</c:v>
                </c:pt>
                <c:pt idx="9">
                  <c:v>4/2016</c:v>
                </c:pt>
                <c:pt idx="10">
                  <c:v>3/2016</c:v>
                </c:pt>
                <c:pt idx="11">
                  <c:v>2/2016</c:v>
                </c:pt>
                <c:pt idx="12">
                  <c:v>1/2016</c:v>
                </c:pt>
                <c:pt idx="13">
                  <c:v>12/2015</c:v>
                </c:pt>
                <c:pt idx="14">
                  <c:v>11/2015</c:v>
                </c:pt>
                <c:pt idx="15">
                  <c:v>10/2015</c:v>
                </c:pt>
                <c:pt idx="16">
                  <c:v>9/2015</c:v>
                </c:pt>
                <c:pt idx="17">
                  <c:v>8/2015</c:v>
                </c:pt>
                <c:pt idx="18">
                  <c:v>7/2015</c:v>
                </c:pt>
                <c:pt idx="19">
                  <c:v>6/2015</c:v>
                </c:pt>
                <c:pt idx="20">
                  <c:v>5/2015</c:v>
                </c:pt>
                <c:pt idx="21">
                  <c:v>4/2015</c:v>
                </c:pt>
                <c:pt idx="22">
                  <c:v>3/2015</c:v>
                </c:pt>
                <c:pt idx="23">
                  <c:v>2/2015</c:v>
                </c:pt>
                <c:pt idx="24">
                  <c:v>1/2015</c:v>
                </c:pt>
                <c:pt idx="25">
                  <c:v>12/2014</c:v>
                </c:pt>
                <c:pt idx="26">
                  <c:v>11/2014</c:v>
                </c:pt>
                <c:pt idx="27">
                  <c:v>10/2014</c:v>
                </c:pt>
                <c:pt idx="28">
                  <c:v>9/2014</c:v>
                </c:pt>
                <c:pt idx="29">
                  <c:v>8/2014</c:v>
                </c:pt>
                <c:pt idx="30">
                  <c:v>7/2014</c:v>
                </c:pt>
                <c:pt idx="31">
                  <c:v>6/2014</c:v>
                </c:pt>
                <c:pt idx="32">
                  <c:v>5/2014</c:v>
                </c:pt>
                <c:pt idx="33">
                  <c:v>4/2014</c:v>
                </c:pt>
                <c:pt idx="34">
                  <c:v>3/2014</c:v>
                </c:pt>
                <c:pt idx="35">
                  <c:v>2/2014</c:v>
                </c:pt>
                <c:pt idx="36">
                  <c:v>1/2014</c:v>
                </c:pt>
                <c:pt idx="37">
                  <c:v>12/2013</c:v>
                </c:pt>
                <c:pt idx="38">
                  <c:v>11/2013</c:v>
                </c:pt>
                <c:pt idx="39">
                  <c:v>10/2013</c:v>
                </c:pt>
                <c:pt idx="40">
                  <c:v>9/2013</c:v>
                </c:pt>
                <c:pt idx="41">
                  <c:v>8/2013</c:v>
                </c:pt>
                <c:pt idx="42">
                  <c:v>7/2013</c:v>
                </c:pt>
                <c:pt idx="43">
                  <c:v>6/2013</c:v>
                </c:pt>
                <c:pt idx="44">
                  <c:v>5/2013</c:v>
                </c:pt>
                <c:pt idx="45">
                  <c:v>4/2013</c:v>
                </c:pt>
                <c:pt idx="46">
                  <c:v>3/2013</c:v>
                </c:pt>
                <c:pt idx="47">
                  <c:v>2/2013</c:v>
                </c:pt>
                <c:pt idx="48">
                  <c:v>1/2013</c:v>
                </c:pt>
                <c:pt idx="49">
                  <c:v>12/2012</c:v>
                </c:pt>
                <c:pt idx="50">
                  <c:v>11/2012</c:v>
                </c:pt>
                <c:pt idx="51">
                  <c:v>10/2012</c:v>
                </c:pt>
                <c:pt idx="52">
                  <c:v>9/2012</c:v>
                </c:pt>
                <c:pt idx="53">
                  <c:v>8/2012</c:v>
                </c:pt>
                <c:pt idx="54">
                  <c:v>7/2012</c:v>
                </c:pt>
                <c:pt idx="55">
                  <c:v>6/2012</c:v>
                </c:pt>
                <c:pt idx="56">
                  <c:v>5/2012</c:v>
                </c:pt>
                <c:pt idx="57">
                  <c:v>4/2012</c:v>
                </c:pt>
                <c:pt idx="58">
                  <c:v>3/2012</c:v>
                </c:pt>
                <c:pt idx="59">
                  <c:v>2/2012</c:v>
                </c:pt>
                <c:pt idx="60">
                  <c:v>1/2012</c:v>
                </c:pt>
                <c:pt idx="61">
                  <c:v>12/2011</c:v>
                </c:pt>
                <c:pt idx="62">
                  <c:v>11/2011</c:v>
                </c:pt>
                <c:pt idx="63">
                  <c:v>10/2011</c:v>
                </c:pt>
                <c:pt idx="64">
                  <c:v>9/2011</c:v>
                </c:pt>
                <c:pt idx="65">
                  <c:v>8/2011</c:v>
                </c:pt>
                <c:pt idx="66">
                  <c:v>7/2011</c:v>
                </c:pt>
                <c:pt idx="67">
                  <c:v>6/2011</c:v>
                </c:pt>
                <c:pt idx="68">
                  <c:v>5/2011</c:v>
                </c:pt>
                <c:pt idx="69">
                  <c:v>4/2011</c:v>
                </c:pt>
                <c:pt idx="70">
                  <c:v>3/2011</c:v>
                </c:pt>
                <c:pt idx="71">
                  <c:v>2/2011</c:v>
                </c:pt>
                <c:pt idx="72">
                  <c:v>1/2011</c:v>
                </c:pt>
                <c:pt idx="73">
                  <c:v>12/2010</c:v>
                </c:pt>
                <c:pt idx="74">
                  <c:v>11/2010</c:v>
                </c:pt>
                <c:pt idx="75">
                  <c:v>10/2010</c:v>
                </c:pt>
                <c:pt idx="76">
                  <c:v>9/2010</c:v>
                </c:pt>
                <c:pt idx="77">
                  <c:v>8/2010</c:v>
                </c:pt>
                <c:pt idx="78">
                  <c:v>7/2010</c:v>
                </c:pt>
                <c:pt idx="79">
                  <c:v>6/2010</c:v>
                </c:pt>
                <c:pt idx="80">
                  <c:v>5/2010</c:v>
                </c:pt>
                <c:pt idx="81">
                  <c:v>4/2010</c:v>
                </c:pt>
                <c:pt idx="82">
                  <c:v>3/2010</c:v>
                </c:pt>
                <c:pt idx="83">
                  <c:v>2/2010</c:v>
                </c:pt>
              </c:strCache>
            </c:strRef>
          </c:cat>
          <c:val>
            <c:numRef>
              <c:f>BIData!$B$9:$CG$9</c:f>
              <c:numCache>
                <c:formatCode>General</c:formatCode>
                <c:ptCount val="84"/>
                <c:pt idx="0">
                  <c:v>0.35733333299999998</c:v>
                </c:pt>
                <c:pt idx="1">
                  <c:v>0.373</c:v>
                </c:pt>
                <c:pt idx="2">
                  <c:v>0.39460000000000001</c:v>
                </c:pt>
                <c:pt idx="3">
                  <c:v>0.39750000000000002</c:v>
                </c:pt>
                <c:pt idx="4">
                  <c:v>0.41499999999999998</c:v>
                </c:pt>
                <c:pt idx="5">
                  <c:v>0.44779999999999998</c:v>
                </c:pt>
                <c:pt idx="6">
                  <c:v>0.48849999999999999</c:v>
                </c:pt>
                <c:pt idx="7">
                  <c:v>0.50639999999999996</c:v>
                </c:pt>
                <c:pt idx="8">
                  <c:v>0.51800000000000002</c:v>
                </c:pt>
                <c:pt idx="9">
                  <c:v>0.52949999999999997</c:v>
                </c:pt>
                <c:pt idx="10">
                  <c:v>0.54120000000000001</c:v>
                </c:pt>
                <c:pt idx="11">
                  <c:v>0.55225000000000002</c:v>
                </c:pt>
                <c:pt idx="12">
                  <c:v>0.55274999999999996</c:v>
                </c:pt>
                <c:pt idx="13">
                  <c:v>0.55620000000000003</c:v>
                </c:pt>
                <c:pt idx="14">
                  <c:v>0.5605</c:v>
                </c:pt>
                <c:pt idx="15">
                  <c:v>0.5585</c:v>
                </c:pt>
                <c:pt idx="16">
                  <c:v>0.55500000000000005</c:v>
                </c:pt>
                <c:pt idx="17">
                  <c:v>0.55000000000000004</c:v>
                </c:pt>
                <c:pt idx="18">
                  <c:v>0.54800000000000004</c:v>
                </c:pt>
                <c:pt idx="19">
                  <c:v>0.54974999999999996</c:v>
                </c:pt>
                <c:pt idx="20">
                  <c:v>0.56074999999999997</c:v>
                </c:pt>
                <c:pt idx="21">
                  <c:v>0.57940000000000003</c:v>
                </c:pt>
                <c:pt idx="22">
                  <c:v>0.59125000000000005</c:v>
                </c:pt>
                <c:pt idx="23">
                  <c:v>0.60124999999999995</c:v>
                </c:pt>
                <c:pt idx="24">
                  <c:v>0.61350000000000005</c:v>
                </c:pt>
                <c:pt idx="25">
                  <c:v>0.61919999999999997</c:v>
                </c:pt>
                <c:pt idx="26">
                  <c:v>0.621</c:v>
                </c:pt>
                <c:pt idx="27">
                  <c:v>0.61619999999999997</c:v>
                </c:pt>
                <c:pt idx="28">
                  <c:v>0.61124999999999996</c:v>
                </c:pt>
                <c:pt idx="29">
                  <c:v>0.61575000000000002</c:v>
                </c:pt>
                <c:pt idx="30">
                  <c:v>0.62619999999999998</c:v>
                </c:pt>
                <c:pt idx="31">
                  <c:v>0.64500000000000002</c:v>
                </c:pt>
                <c:pt idx="32">
                  <c:v>0.65674999999999994</c:v>
                </c:pt>
                <c:pt idx="33">
                  <c:v>0.66059999999999997</c:v>
                </c:pt>
                <c:pt idx="34">
                  <c:v>0.66725000000000001</c:v>
                </c:pt>
                <c:pt idx="35">
                  <c:v>0.68125000000000002</c:v>
                </c:pt>
                <c:pt idx="36">
                  <c:v>0.69199999999999995</c:v>
                </c:pt>
                <c:pt idx="37">
                  <c:v>0.696333333</c:v>
                </c:pt>
                <c:pt idx="38">
                  <c:v>0.70299999999999996</c:v>
                </c:pt>
                <c:pt idx="39">
                  <c:v>0.70220000000000005</c:v>
                </c:pt>
                <c:pt idx="40">
                  <c:v>0.70425000000000004</c:v>
                </c:pt>
                <c:pt idx="41">
                  <c:v>0.70450000000000002</c:v>
                </c:pt>
                <c:pt idx="42">
                  <c:v>0.70940000000000003</c:v>
                </c:pt>
                <c:pt idx="43">
                  <c:v>0.73099999999999998</c:v>
                </c:pt>
                <c:pt idx="44">
                  <c:v>0.71279999999999999</c:v>
                </c:pt>
                <c:pt idx="45">
                  <c:v>0.67549999999999999</c:v>
                </c:pt>
                <c:pt idx="46">
                  <c:v>0.66925000000000001</c:v>
                </c:pt>
                <c:pt idx="47">
                  <c:v>0.66149999999999998</c:v>
                </c:pt>
                <c:pt idx="48">
                  <c:v>0.65559999999999996</c:v>
                </c:pt>
                <c:pt idx="49">
                  <c:v>0.65625</c:v>
                </c:pt>
                <c:pt idx="50">
                  <c:v>0.66174999999999995</c:v>
                </c:pt>
                <c:pt idx="51">
                  <c:v>0.67620000000000002</c:v>
                </c:pt>
                <c:pt idx="52">
                  <c:v>0.71050000000000002</c:v>
                </c:pt>
                <c:pt idx="53">
                  <c:v>0.73360000000000003</c:v>
                </c:pt>
                <c:pt idx="54">
                  <c:v>0.76449999999999996</c:v>
                </c:pt>
                <c:pt idx="55">
                  <c:v>0.82125000000000004</c:v>
                </c:pt>
                <c:pt idx="56">
                  <c:v>0.84160000000000001</c:v>
                </c:pt>
                <c:pt idx="57">
                  <c:v>0.86924999999999997</c:v>
                </c:pt>
                <c:pt idx="58">
                  <c:v>0.91025</c:v>
                </c:pt>
                <c:pt idx="59">
                  <c:v>0.93859999999999999</c:v>
                </c:pt>
                <c:pt idx="60">
                  <c:v>0.94474999999999998</c:v>
                </c:pt>
                <c:pt idx="61">
                  <c:v>0.96375</c:v>
                </c:pt>
                <c:pt idx="62">
                  <c:v>1.028</c:v>
                </c:pt>
                <c:pt idx="63">
                  <c:v>1.1020000000000001</c:v>
                </c:pt>
                <c:pt idx="64">
                  <c:v>1.155</c:v>
                </c:pt>
                <c:pt idx="65">
                  <c:v>1.1916</c:v>
                </c:pt>
                <c:pt idx="66">
                  <c:v>1.2350000000000001</c:v>
                </c:pt>
                <c:pt idx="67">
                  <c:v>1.284</c:v>
                </c:pt>
                <c:pt idx="68">
                  <c:v>1.395</c:v>
                </c:pt>
                <c:pt idx="69">
                  <c:v>1.52125</c:v>
                </c:pt>
                <c:pt idx="70">
                  <c:v>1.5920000000000001</c:v>
                </c:pt>
                <c:pt idx="71">
                  <c:v>1.6005</c:v>
                </c:pt>
                <c:pt idx="72">
                  <c:v>1.5687500000000001</c:v>
                </c:pt>
                <c:pt idx="73">
                  <c:v>1.6759999999999999</c:v>
                </c:pt>
                <c:pt idx="74">
                  <c:v>1.76</c:v>
                </c:pt>
                <c:pt idx="75">
                  <c:v>1.7044999999999999</c:v>
                </c:pt>
                <c:pt idx="76">
                  <c:v>1.7</c:v>
                </c:pt>
                <c:pt idx="77">
                  <c:v>1.7</c:v>
                </c:pt>
                <c:pt idx="78">
                  <c:v>1.71</c:v>
                </c:pt>
                <c:pt idx="79">
                  <c:v>1.734</c:v>
                </c:pt>
                <c:pt idx="80">
                  <c:v>1.7549999999999999</c:v>
                </c:pt>
                <c:pt idx="81">
                  <c:v>1.7775000000000001</c:v>
                </c:pt>
                <c:pt idx="82">
                  <c:v>1.794</c:v>
                </c:pt>
                <c:pt idx="83">
                  <c:v>1.845</c:v>
                </c:pt>
              </c:numCache>
            </c:numRef>
          </c:val>
          <c:smooth val="0"/>
          <c:extLst>
            <c:ext xmlns:c16="http://schemas.microsoft.com/office/drawing/2014/chart" uri="{C3380CC4-5D6E-409C-BE32-E72D297353CC}">
              <c16:uniqueId val="{00000000-C162-4068-B5A5-0BD45D00FB67}"/>
            </c:ext>
          </c:extLst>
        </c:ser>
        <c:ser>
          <c:idx val="1"/>
          <c:order val="1"/>
          <c:tx>
            <c:strRef>
              <c:f>BIData!$A$20</c:f>
              <c:strCache>
                <c:ptCount val="1"/>
                <c:pt idx="0">
                  <c:v>PVinsights Thin Film Module Spot $/watt</c:v>
                </c:pt>
              </c:strCache>
            </c:strRef>
          </c:tx>
          <c:marker>
            <c:symbol val="square"/>
            <c:size val="6"/>
          </c:marker>
          <c:cat>
            <c:strRef>
              <c:f>BIData!$B$2:$CG$2</c:f>
              <c:strCache>
                <c:ptCount val="84"/>
                <c:pt idx="0">
                  <c:v>1/2017</c:v>
                </c:pt>
                <c:pt idx="1">
                  <c:v>12/2016</c:v>
                </c:pt>
                <c:pt idx="2">
                  <c:v>11/2016</c:v>
                </c:pt>
                <c:pt idx="3">
                  <c:v>10/2016</c:v>
                </c:pt>
                <c:pt idx="4">
                  <c:v>9/2016</c:v>
                </c:pt>
                <c:pt idx="5">
                  <c:v>8/2016</c:v>
                </c:pt>
                <c:pt idx="6">
                  <c:v>7/2016</c:v>
                </c:pt>
                <c:pt idx="7">
                  <c:v>6/2016</c:v>
                </c:pt>
                <c:pt idx="8">
                  <c:v>5/2016</c:v>
                </c:pt>
                <c:pt idx="9">
                  <c:v>4/2016</c:v>
                </c:pt>
                <c:pt idx="10">
                  <c:v>3/2016</c:v>
                </c:pt>
                <c:pt idx="11">
                  <c:v>2/2016</c:v>
                </c:pt>
                <c:pt idx="12">
                  <c:v>1/2016</c:v>
                </c:pt>
                <c:pt idx="13">
                  <c:v>12/2015</c:v>
                </c:pt>
                <c:pt idx="14">
                  <c:v>11/2015</c:v>
                </c:pt>
                <c:pt idx="15">
                  <c:v>10/2015</c:v>
                </c:pt>
                <c:pt idx="16">
                  <c:v>9/2015</c:v>
                </c:pt>
                <c:pt idx="17">
                  <c:v>8/2015</c:v>
                </c:pt>
                <c:pt idx="18">
                  <c:v>7/2015</c:v>
                </c:pt>
                <c:pt idx="19">
                  <c:v>6/2015</c:v>
                </c:pt>
                <c:pt idx="20">
                  <c:v>5/2015</c:v>
                </c:pt>
                <c:pt idx="21">
                  <c:v>4/2015</c:v>
                </c:pt>
                <c:pt idx="22">
                  <c:v>3/2015</c:v>
                </c:pt>
                <c:pt idx="23">
                  <c:v>2/2015</c:v>
                </c:pt>
                <c:pt idx="24">
                  <c:v>1/2015</c:v>
                </c:pt>
                <c:pt idx="25">
                  <c:v>12/2014</c:v>
                </c:pt>
                <c:pt idx="26">
                  <c:v>11/2014</c:v>
                </c:pt>
                <c:pt idx="27">
                  <c:v>10/2014</c:v>
                </c:pt>
                <c:pt idx="28">
                  <c:v>9/2014</c:v>
                </c:pt>
                <c:pt idx="29">
                  <c:v>8/2014</c:v>
                </c:pt>
                <c:pt idx="30">
                  <c:v>7/2014</c:v>
                </c:pt>
                <c:pt idx="31">
                  <c:v>6/2014</c:v>
                </c:pt>
                <c:pt idx="32">
                  <c:v>5/2014</c:v>
                </c:pt>
                <c:pt idx="33">
                  <c:v>4/2014</c:v>
                </c:pt>
                <c:pt idx="34">
                  <c:v>3/2014</c:v>
                </c:pt>
                <c:pt idx="35">
                  <c:v>2/2014</c:v>
                </c:pt>
                <c:pt idx="36">
                  <c:v>1/2014</c:v>
                </c:pt>
                <c:pt idx="37">
                  <c:v>12/2013</c:v>
                </c:pt>
                <c:pt idx="38">
                  <c:v>11/2013</c:v>
                </c:pt>
                <c:pt idx="39">
                  <c:v>10/2013</c:v>
                </c:pt>
                <c:pt idx="40">
                  <c:v>9/2013</c:v>
                </c:pt>
                <c:pt idx="41">
                  <c:v>8/2013</c:v>
                </c:pt>
                <c:pt idx="42">
                  <c:v>7/2013</c:v>
                </c:pt>
                <c:pt idx="43">
                  <c:v>6/2013</c:v>
                </c:pt>
                <c:pt idx="44">
                  <c:v>5/2013</c:v>
                </c:pt>
                <c:pt idx="45">
                  <c:v>4/2013</c:v>
                </c:pt>
                <c:pt idx="46">
                  <c:v>3/2013</c:v>
                </c:pt>
                <c:pt idx="47">
                  <c:v>2/2013</c:v>
                </c:pt>
                <c:pt idx="48">
                  <c:v>1/2013</c:v>
                </c:pt>
                <c:pt idx="49">
                  <c:v>12/2012</c:v>
                </c:pt>
                <c:pt idx="50">
                  <c:v>11/2012</c:v>
                </c:pt>
                <c:pt idx="51">
                  <c:v>10/2012</c:v>
                </c:pt>
                <c:pt idx="52">
                  <c:v>9/2012</c:v>
                </c:pt>
                <c:pt idx="53">
                  <c:v>8/2012</c:v>
                </c:pt>
                <c:pt idx="54">
                  <c:v>7/2012</c:v>
                </c:pt>
                <c:pt idx="55">
                  <c:v>6/2012</c:v>
                </c:pt>
                <c:pt idx="56">
                  <c:v>5/2012</c:v>
                </c:pt>
                <c:pt idx="57">
                  <c:v>4/2012</c:v>
                </c:pt>
                <c:pt idx="58">
                  <c:v>3/2012</c:v>
                </c:pt>
                <c:pt idx="59">
                  <c:v>2/2012</c:v>
                </c:pt>
                <c:pt idx="60">
                  <c:v>1/2012</c:v>
                </c:pt>
                <c:pt idx="61">
                  <c:v>12/2011</c:v>
                </c:pt>
                <c:pt idx="62">
                  <c:v>11/2011</c:v>
                </c:pt>
                <c:pt idx="63">
                  <c:v>10/2011</c:v>
                </c:pt>
                <c:pt idx="64">
                  <c:v>9/2011</c:v>
                </c:pt>
                <c:pt idx="65">
                  <c:v>8/2011</c:v>
                </c:pt>
                <c:pt idx="66">
                  <c:v>7/2011</c:v>
                </c:pt>
                <c:pt idx="67">
                  <c:v>6/2011</c:v>
                </c:pt>
                <c:pt idx="68">
                  <c:v>5/2011</c:v>
                </c:pt>
                <c:pt idx="69">
                  <c:v>4/2011</c:v>
                </c:pt>
                <c:pt idx="70">
                  <c:v>3/2011</c:v>
                </c:pt>
                <c:pt idx="71">
                  <c:v>2/2011</c:v>
                </c:pt>
                <c:pt idx="72">
                  <c:v>1/2011</c:v>
                </c:pt>
                <c:pt idx="73">
                  <c:v>12/2010</c:v>
                </c:pt>
                <c:pt idx="74">
                  <c:v>11/2010</c:v>
                </c:pt>
                <c:pt idx="75">
                  <c:v>10/2010</c:v>
                </c:pt>
                <c:pt idx="76">
                  <c:v>9/2010</c:v>
                </c:pt>
                <c:pt idx="77">
                  <c:v>8/2010</c:v>
                </c:pt>
                <c:pt idx="78">
                  <c:v>7/2010</c:v>
                </c:pt>
                <c:pt idx="79">
                  <c:v>6/2010</c:v>
                </c:pt>
                <c:pt idx="80">
                  <c:v>5/2010</c:v>
                </c:pt>
                <c:pt idx="81">
                  <c:v>4/2010</c:v>
                </c:pt>
                <c:pt idx="82">
                  <c:v>3/2010</c:v>
                </c:pt>
                <c:pt idx="83">
                  <c:v>2/2010</c:v>
                </c:pt>
              </c:strCache>
            </c:strRef>
          </c:cat>
          <c:val>
            <c:numRef>
              <c:f>BIData!$B$20:$CG$20</c:f>
              <c:numCache>
                <c:formatCode>General</c:formatCode>
                <c:ptCount val="84"/>
                <c:pt idx="0">
                  <c:v>0.37333333299999999</c:v>
                </c:pt>
                <c:pt idx="1">
                  <c:v>0.38774999999999998</c:v>
                </c:pt>
                <c:pt idx="2">
                  <c:v>0.40860000000000002</c:v>
                </c:pt>
                <c:pt idx="3">
                  <c:v>0.41449999999999998</c:v>
                </c:pt>
                <c:pt idx="4">
                  <c:v>0.435</c:v>
                </c:pt>
                <c:pt idx="5">
                  <c:v>0.4698</c:v>
                </c:pt>
                <c:pt idx="6">
                  <c:v>0.51349999999999996</c:v>
                </c:pt>
                <c:pt idx="7">
                  <c:v>0.53100000000000003</c:v>
                </c:pt>
                <c:pt idx="8">
                  <c:v>0.54474999999999996</c:v>
                </c:pt>
                <c:pt idx="9">
                  <c:v>0.55874999999999997</c:v>
                </c:pt>
                <c:pt idx="10">
                  <c:v>0.56920000000000004</c:v>
                </c:pt>
                <c:pt idx="11">
                  <c:v>0.57974999999999999</c:v>
                </c:pt>
                <c:pt idx="12">
                  <c:v>0.58250000000000002</c:v>
                </c:pt>
                <c:pt idx="13">
                  <c:v>0.58520000000000005</c:v>
                </c:pt>
                <c:pt idx="14">
                  <c:v>0.58899999999999997</c:v>
                </c:pt>
                <c:pt idx="15">
                  <c:v>0.59175</c:v>
                </c:pt>
                <c:pt idx="16">
                  <c:v>0.59199999999999997</c:v>
                </c:pt>
                <c:pt idx="17">
                  <c:v>0.59125000000000005</c:v>
                </c:pt>
                <c:pt idx="18">
                  <c:v>0.59079999999999999</c:v>
                </c:pt>
                <c:pt idx="19">
                  <c:v>0.59550000000000003</c:v>
                </c:pt>
                <c:pt idx="20">
                  <c:v>0.60899999999999999</c:v>
                </c:pt>
                <c:pt idx="21">
                  <c:v>0.61860000000000004</c:v>
                </c:pt>
                <c:pt idx="22">
                  <c:v>0.625</c:v>
                </c:pt>
                <c:pt idx="23">
                  <c:v>0.62924999999999998</c:v>
                </c:pt>
                <c:pt idx="24">
                  <c:v>0.63624999999999998</c:v>
                </c:pt>
                <c:pt idx="25">
                  <c:v>0.63900000000000001</c:v>
                </c:pt>
                <c:pt idx="26">
                  <c:v>0.64100000000000001</c:v>
                </c:pt>
                <c:pt idx="27">
                  <c:v>0.64280000000000004</c:v>
                </c:pt>
                <c:pt idx="28">
                  <c:v>0.64824999999999999</c:v>
                </c:pt>
                <c:pt idx="29">
                  <c:v>0.65175000000000005</c:v>
                </c:pt>
                <c:pt idx="30">
                  <c:v>0.63080000000000003</c:v>
                </c:pt>
                <c:pt idx="31">
                  <c:v>0.59050000000000002</c:v>
                </c:pt>
                <c:pt idx="32">
                  <c:v>0.58325000000000005</c:v>
                </c:pt>
                <c:pt idx="33">
                  <c:v>0.58440000000000003</c:v>
                </c:pt>
                <c:pt idx="34">
                  <c:v>0.58674999999999999</c:v>
                </c:pt>
                <c:pt idx="35">
                  <c:v>0.59275</c:v>
                </c:pt>
                <c:pt idx="36">
                  <c:v>0.59640000000000004</c:v>
                </c:pt>
                <c:pt idx="37">
                  <c:v>0.59733333300000002</c:v>
                </c:pt>
                <c:pt idx="38">
                  <c:v>0.6</c:v>
                </c:pt>
                <c:pt idx="39">
                  <c:v>0.6018</c:v>
                </c:pt>
                <c:pt idx="40">
                  <c:v>0.60375000000000001</c:v>
                </c:pt>
                <c:pt idx="41">
                  <c:v>0.60924999999999996</c:v>
                </c:pt>
                <c:pt idx="42">
                  <c:v>0.62380000000000002</c:v>
                </c:pt>
                <c:pt idx="43">
                  <c:v>0.64575000000000005</c:v>
                </c:pt>
                <c:pt idx="44">
                  <c:v>0.63919999999999999</c:v>
                </c:pt>
                <c:pt idx="45">
                  <c:v>0.62324999999999997</c:v>
                </c:pt>
                <c:pt idx="46">
                  <c:v>0.62050000000000005</c:v>
                </c:pt>
                <c:pt idx="47">
                  <c:v>0.61724999999999997</c:v>
                </c:pt>
                <c:pt idx="48">
                  <c:v>0.61419999999999997</c:v>
                </c:pt>
                <c:pt idx="49">
                  <c:v>0.61524999999999996</c:v>
                </c:pt>
                <c:pt idx="50">
                  <c:v>0.62150000000000005</c:v>
                </c:pt>
                <c:pt idx="51">
                  <c:v>0.63600000000000001</c:v>
                </c:pt>
                <c:pt idx="52">
                  <c:v>0.65900000000000003</c:v>
                </c:pt>
                <c:pt idx="53">
                  <c:v>0.67520000000000002</c:v>
                </c:pt>
                <c:pt idx="54">
                  <c:v>0.69374999999999998</c:v>
                </c:pt>
                <c:pt idx="55">
                  <c:v>0.72375</c:v>
                </c:pt>
                <c:pt idx="56">
                  <c:v>0.73440000000000005</c:v>
                </c:pt>
                <c:pt idx="57">
                  <c:v>0.74550000000000005</c:v>
                </c:pt>
                <c:pt idx="58">
                  <c:v>0.76200000000000001</c:v>
                </c:pt>
                <c:pt idx="59">
                  <c:v>0.77139999999999997</c:v>
                </c:pt>
                <c:pt idx="60">
                  <c:v>0.77349999999999997</c:v>
                </c:pt>
                <c:pt idx="61">
                  <c:v>0.77775000000000005</c:v>
                </c:pt>
                <c:pt idx="62">
                  <c:v>0.80400000000000005</c:v>
                </c:pt>
                <c:pt idx="63">
                  <c:v>0.86850000000000005</c:v>
                </c:pt>
                <c:pt idx="64">
                  <c:v>0.90725</c:v>
                </c:pt>
                <c:pt idx="65">
                  <c:v>0.92479999999999996</c:v>
                </c:pt>
                <c:pt idx="66">
                  <c:v>0.94499999999999995</c:v>
                </c:pt>
                <c:pt idx="67">
                  <c:v>0.97199999999999998</c:v>
                </c:pt>
                <c:pt idx="68">
                  <c:v>1.0425</c:v>
                </c:pt>
                <c:pt idx="69">
                  <c:v>1.18</c:v>
                </c:pt>
                <c:pt idx="70">
                  <c:v>1.296</c:v>
                </c:pt>
                <c:pt idx="71">
                  <c:v>1.2949999999999999</c:v>
                </c:pt>
                <c:pt idx="72">
                  <c:v>1.2887500000000001</c:v>
                </c:pt>
                <c:pt idx="73">
                  <c:v>1.3360000000000001</c:v>
                </c:pt>
                <c:pt idx="74">
                  <c:v>1.365</c:v>
                </c:pt>
                <c:pt idx="75">
                  <c:v>1.3134999999999999</c:v>
                </c:pt>
                <c:pt idx="76">
                  <c:v>1.3140000000000001</c:v>
                </c:pt>
                <c:pt idx="77">
                  <c:v>1.3049999999999999</c:v>
                </c:pt>
                <c:pt idx="78">
                  <c:v>1.3025</c:v>
                </c:pt>
                <c:pt idx="79">
                  <c:v>1.3140000000000001</c:v>
                </c:pt>
                <c:pt idx="80">
                  <c:v>1.33</c:v>
                </c:pt>
                <c:pt idx="81">
                  <c:v>1.3374999999999999</c:v>
                </c:pt>
                <c:pt idx="82">
                  <c:v>1.3360000000000001</c:v>
                </c:pt>
                <c:pt idx="83">
                  <c:v>1.3574999999999999</c:v>
                </c:pt>
              </c:numCache>
            </c:numRef>
          </c:val>
          <c:smooth val="0"/>
          <c:extLst>
            <c:ext xmlns:c16="http://schemas.microsoft.com/office/drawing/2014/chart" uri="{C3380CC4-5D6E-409C-BE32-E72D297353CC}">
              <c16:uniqueId val="{00000001-C162-4068-B5A5-0BD45D00FB67}"/>
            </c:ext>
          </c:extLst>
        </c:ser>
        <c:dLbls>
          <c:showLegendKey val="0"/>
          <c:showVal val="0"/>
          <c:showCatName val="0"/>
          <c:showSerName val="0"/>
          <c:showPercent val="0"/>
          <c:showBubbleSize val="0"/>
        </c:dLbls>
        <c:marker val="1"/>
        <c:smooth val="0"/>
        <c:axId val="-2121085800"/>
        <c:axId val="-2121082760"/>
      </c:lineChart>
      <c:catAx>
        <c:axId val="-2121085800"/>
        <c:scaling>
          <c:orientation val="maxMin"/>
        </c:scaling>
        <c:delete val="0"/>
        <c:axPos val="b"/>
        <c:numFmt formatCode="General" sourceLinked="0"/>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2121082760"/>
        <c:crosses val="autoZero"/>
        <c:auto val="1"/>
        <c:lblAlgn val="ctr"/>
        <c:lblOffset val="100"/>
        <c:noMultiLvlLbl val="0"/>
      </c:catAx>
      <c:valAx>
        <c:axId val="-2121082760"/>
        <c:scaling>
          <c:orientation val="minMax"/>
        </c:scaling>
        <c:delete val="0"/>
        <c:axPos val="r"/>
        <c:numFmt formatCode="#,##0.0" sourceLinked="0"/>
        <c:majorTickMark val="out"/>
        <c:minorTickMark val="none"/>
        <c:tickLblPos val="nextTo"/>
        <c:txPr>
          <a:bodyPr/>
          <a:lstStyle/>
          <a:p>
            <a:pPr>
              <a:defRPr sz="1600">
                <a:latin typeface="Arial" panose="020B0604020202020204" pitchFamily="34" charset="0"/>
                <a:cs typeface="Arial" panose="020B0604020202020204" pitchFamily="34" charset="0"/>
              </a:defRPr>
            </a:pPr>
            <a:endParaRPr lang="en-US"/>
          </a:p>
        </c:txPr>
        <c:crossAx val="-2121085800"/>
        <c:crosses val="autoZero"/>
        <c:crossBetween val="between"/>
      </c:valAx>
    </c:plotArea>
    <c:legend>
      <c:legendPos val="r"/>
      <c:layout>
        <c:manualLayout>
          <c:xMode val="edge"/>
          <c:yMode val="edge"/>
          <c:x val="0.355112718551923"/>
          <c:y val="0.183361082009494"/>
          <c:w val="0.49238108232482303"/>
          <c:h val="0.18411978903159701"/>
        </c:manualLayout>
      </c:layout>
      <c:overlay val="0"/>
      <c:txPr>
        <a:bodyPr/>
        <a:lstStyle/>
        <a:p>
          <a:pPr>
            <a:defRPr sz="1600">
              <a:latin typeface="Arial" panose="020B0604020202020204" pitchFamily="34" charset="0"/>
              <a:cs typeface="Arial" panose="020B0604020202020204" pitchFamily="34" charset="0"/>
            </a:defRPr>
          </a:pPr>
          <a:endParaRPr lang="en-US"/>
        </a:p>
      </c:txPr>
    </c:legend>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0.79779</cdr:x>
      <cdr:y>0.01316</cdr:y>
    </cdr:from>
    <cdr:to>
      <cdr:x>0.97978</cdr:x>
      <cdr:y>0.07165</cdr:y>
    </cdr:to>
    <cdr:sp macro="" textlink="">
      <cdr:nvSpPr>
        <cdr:cNvPr id="2" name="TextBox 21"/>
        <cdr:cNvSpPr txBox="1"/>
      </cdr:nvSpPr>
      <cdr:spPr>
        <a:xfrm xmlns:a="http://schemas.openxmlformats.org/drawingml/2006/main">
          <a:off x="7215398" y="76200"/>
          <a:ext cx="164592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600" b="1" dirty="0">
              <a:latin typeface="Arial" panose="020B0604020202020204" pitchFamily="34" charset="0"/>
              <a:cs typeface="Arial" panose="020B0604020202020204" pitchFamily="34" charset="0"/>
            </a:rPr>
            <a:t>$ per Watt</a:t>
          </a:r>
          <a:endParaRPr lang="en-US" sz="1600" b="1" dirty="0">
            <a:solidFill>
              <a:schemeClr val="tx1"/>
            </a:solidFill>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0.4018</cdr:x>
      <cdr:y>0.36857</cdr:y>
    </cdr:from>
    <cdr:to>
      <cdr:x>0.70511</cdr:x>
      <cdr:y>0.42706</cdr:y>
    </cdr:to>
    <cdr:sp macro="" textlink="">
      <cdr:nvSpPr>
        <cdr:cNvPr id="3" name="TextBox 21"/>
        <cdr:cNvSpPr txBox="1"/>
      </cdr:nvSpPr>
      <cdr:spPr>
        <a:xfrm xmlns:a="http://schemas.openxmlformats.org/drawingml/2006/main">
          <a:off x="3633998" y="2133600"/>
          <a:ext cx="2743200" cy="33855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a:latin typeface="Arial" panose="020B0604020202020204" pitchFamily="34" charset="0"/>
              <a:cs typeface="Arial" panose="020B0604020202020204" pitchFamily="34" charset="0"/>
            </a:rPr>
            <a:t>Source: Bloomberg</a:t>
          </a:r>
          <a:endParaRPr lang="en-US" sz="1600" dirty="0">
            <a:solidFill>
              <a:schemeClr val="tx1"/>
            </a:solidFill>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C5239FF0-6E8C-41F8-86E4-3F23D5DEE157}" type="datetimeFigureOut">
              <a:rPr lang="en-US" smtClean="0"/>
              <a:t>5/2/2017</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3A27E977-A2EA-4256-8211-08F94A4E9F5C}" type="slidenum">
              <a:rPr lang="en-US" smtClean="0"/>
              <a:t>‹#›</a:t>
            </a:fld>
            <a:endParaRPr lang="en-US" dirty="0"/>
          </a:p>
        </p:txBody>
      </p:sp>
    </p:spTree>
    <p:extLst>
      <p:ext uri="{BB962C8B-B14F-4D97-AF65-F5344CB8AC3E}">
        <p14:creationId xmlns:p14="http://schemas.microsoft.com/office/powerpoint/2010/main" val="152915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A27E977-A2EA-4256-8211-08F94A4E9F5C}" type="slidenum">
              <a:rPr lang="en-US" smtClean="0"/>
              <a:t>1</a:t>
            </a:fld>
            <a:endParaRPr lang="en-US" dirty="0"/>
          </a:p>
        </p:txBody>
      </p:sp>
    </p:spTree>
    <p:extLst>
      <p:ext uri="{BB962C8B-B14F-4D97-AF65-F5344CB8AC3E}">
        <p14:creationId xmlns:p14="http://schemas.microsoft.com/office/powerpoint/2010/main" val="1616596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Key points:</a:t>
            </a:r>
          </a:p>
          <a:p>
            <a:pPr marL="628650" lvl="1" indent="-171450">
              <a:buFontTx/>
              <a:buChar char="-"/>
            </a:pPr>
            <a:r>
              <a:rPr lang="en-US" dirty="0"/>
              <a:t>Historically have had a system dominated by coal generation.</a:t>
            </a:r>
            <a:r>
              <a:rPr lang="en-US" baseline="0" dirty="0"/>
              <a:t> </a:t>
            </a:r>
          </a:p>
          <a:p>
            <a:pPr marL="628650" lvl="1" indent="-171450">
              <a:buFontTx/>
              <a:buChar char="-"/>
            </a:pPr>
            <a:r>
              <a:rPr lang="en-US" baseline="0" dirty="0"/>
              <a:t>Low cost gas and declining costs of renewable technologies have driven an increase in gas and RE</a:t>
            </a:r>
          </a:p>
          <a:p>
            <a:pPr marL="628650" lvl="1" indent="-171450">
              <a:buFontTx/>
              <a:buChar char="-"/>
            </a:pPr>
            <a:r>
              <a:rPr lang="en-US" baseline="0" dirty="0"/>
              <a:t>2016 was the first year in U.S. history that gas dominated the U.S. power system </a:t>
            </a:r>
            <a:endParaRPr lang="en-US" dirty="0"/>
          </a:p>
        </p:txBody>
      </p:sp>
      <p:sp>
        <p:nvSpPr>
          <p:cNvPr id="4" name="Slide Number Placeholder 3"/>
          <p:cNvSpPr>
            <a:spLocks noGrp="1"/>
          </p:cNvSpPr>
          <p:nvPr>
            <p:ph type="sldNum" sz="quarter" idx="10"/>
          </p:nvPr>
        </p:nvSpPr>
        <p:spPr/>
        <p:txBody>
          <a:bodyPr/>
          <a:lstStyle/>
          <a:p>
            <a:fld id="{741BEC74-3D1D-45FD-80C7-5381F9E2D383}" type="slidenum">
              <a:rPr lang="en-US" smtClean="0"/>
              <a:pPr/>
              <a:t>26</a:t>
            </a:fld>
            <a:endParaRPr lang="en-US" dirty="0"/>
          </a:p>
        </p:txBody>
      </p:sp>
    </p:spTree>
    <p:extLst>
      <p:ext uri="{BB962C8B-B14F-4D97-AF65-F5344CB8AC3E}">
        <p14:creationId xmlns:p14="http://schemas.microsoft.com/office/powerpoint/2010/main" val="35814039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Similar to national</a:t>
            </a:r>
            <a:r>
              <a:rPr lang="en-US" baseline="0" dirty="0"/>
              <a:t> picture</a:t>
            </a:r>
          </a:p>
          <a:p>
            <a:pPr marL="171450" indent="-171450">
              <a:buFontTx/>
              <a:buChar char="-"/>
            </a:pPr>
            <a:r>
              <a:rPr lang="en-US" baseline="0" dirty="0"/>
              <a:t>Seen growth in NG and RE generation</a:t>
            </a:r>
          </a:p>
          <a:p>
            <a:pPr marL="171450" indent="-171450">
              <a:buFontTx/>
              <a:buChar char="-"/>
            </a:pPr>
            <a:r>
              <a:rPr lang="en-US" baseline="0" dirty="0"/>
              <a:t>In Colorado this has been supported by:</a:t>
            </a:r>
          </a:p>
          <a:p>
            <a:pPr marL="628650" lvl="1" indent="-171450">
              <a:buFontTx/>
              <a:buChar char="-"/>
            </a:pPr>
            <a:r>
              <a:rPr lang="en-US" baseline="0" dirty="0"/>
              <a:t>Colorado clean air and clean jobs act</a:t>
            </a:r>
          </a:p>
          <a:p>
            <a:pPr marL="628650" lvl="1" indent="-171450">
              <a:buFontTx/>
              <a:buChar char="-"/>
            </a:pPr>
            <a:r>
              <a:rPr lang="en-US" baseline="0" dirty="0"/>
              <a:t>Colorado Renewable Portfolio Standard</a:t>
            </a:r>
          </a:p>
          <a:p>
            <a:pPr marL="628650" lvl="1" indent="-171450">
              <a:buFontTx/>
              <a:buChar char="-"/>
            </a:pPr>
            <a:r>
              <a:rPr lang="en-US" baseline="0" dirty="0"/>
              <a:t>Declining costs of renewables (and improvements in performance)</a:t>
            </a:r>
          </a:p>
          <a:p>
            <a:pPr marL="628650" lvl="1" indent="-171450">
              <a:buFontTx/>
              <a:buChar char="-"/>
            </a:pPr>
            <a:r>
              <a:rPr lang="en-US" baseline="0" dirty="0"/>
              <a:t>Low cost of natural gas</a:t>
            </a:r>
            <a:endParaRPr lang="en-US" dirty="0"/>
          </a:p>
        </p:txBody>
      </p:sp>
      <p:sp>
        <p:nvSpPr>
          <p:cNvPr id="4" name="Slide Number Placeholder 3"/>
          <p:cNvSpPr>
            <a:spLocks noGrp="1"/>
          </p:cNvSpPr>
          <p:nvPr>
            <p:ph type="sldNum" sz="quarter" idx="10"/>
          </p:nvPr>
        </p:nvSpPr>
        <p:spPr/>
        <p:txBody>
          <a:bodyPr/>
          <a:lstStyle/>
          <a:p>
            <a:fld id="{741BEC74-3D1D-45FD-80C7-5381F9E2D383}" type="slidenum">
              <a:rPr lang="en-US" smtClean="0"/>
              <a:pPr/>
              <a:t>27</a:t>
            </a:fld>
            <a:endParaRPr lang="en-US" dirty="0"/>
          </a:p>
        </p:txBody>
      </p:sp>
    </p:spTree>
    <p:extLst>
      <p:ext uri="{BB962C8B-B14F-4D97-AF65-F5344CB8AC3E}">
        <p14:creationId xmlns:p14="http://schemas.microsoft.com/office/powerpoint/2010/main" val="19781023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63 GW were added globally</a:t>
            </a:r>
          </a:p>
          <a:p>
            <a:pPr marL="171450" indent="-171450">
              <a:buFontTx/>
              <a:buChar char="-"/>
            </a:pPr>
            <a:r>
              <a:rPr lang="en-US" dirty="0"/>
              <a:t>Average capacity factors of wind plants that came online in</a:t>
            </a:r>
            <a:r>
              <a:rPr lang="en-US" baseline="0" dirty="0"/>
              <a:t> 2014 was 41% and 2015 plants are expected to be higher (upwards of 45%)</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741BEC74-3D1D-45FD-80C7-5381F9E2D383}" type="slidenum">
              <a:rPr lang="en-US" smtClean="0"/>
              <a:pPr/>
              <a:t>37</a:t>
            </a:fld>
            <a:endParaRPr lang="en-US" dirty="0"/>
          </a:p>
        </p:txBody>
      </p:sp>
    </p:spTree>
    <p:extLst>
      <p:ext uri="{BB962C8B-B14F-4D97-AF65-F5344CB8AC3E}">
        <p14:creationId xmlns:p14="http://schemas.microsoft.com/office/powerpoint/2010/main" val="214425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http://www.vox.com/energy-and-environment/2017/4/13/15268604/american-energy-one-diagram</a:t>
            </a:r>
          </a:p>
        </p:txBody>
      </p:sp>
      <p:sp>
        <p:nvSpPr>
          <p:cNvPr id="4" name="Slide Number Placeholder 3"/>
          <p:cNvSpPr>
            <a:spLocks noGrp="1"/>
          </p:cNvSpPr>
          <p:nvPr>
            <p:ph type="sldNum" sz="quarter" idx="10"/>
          </p:nvPr>
        </p:nvSpPr>
        <p:spPr/>
        <p:txBody>
          <a:bodyPr/>
          <a:lstStyle/>
          <a:p>
            <a:fld id="{8E396492-FB81-4D1D-B1AD-D210376064A0}" type="slidenum">
              <a:rPr lang="en-US" smtClean="0"/>
              <a:t>5</a:t>
            </a:fld>
            <a:endParaRPr lang="en-US" dirty="0"/>
          </a:p>
        </p:txBody>
      </p:sp>
    </p:spTree>
    <p:extLst>
      <p:ext uri="{BB962C8B-B14F-4D97-AF65-F5344CB8AC3E}">
        <p14:creationId xmlns:p14="http://schemas.microsoft.com/office/powerpoint/2010/main" val="356830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6FB95D5-65A0-40BA-BEC8-374836A9FD88}" type="slidenum">
              <a:rPr lang="en-US" smtClean="0"/>
              <a:pPr/>
              <a:t>6</a:t>
            </a:fld>
            <a:endParaRPr lang="en-US"/>
          </a:p>
        </p:txBody>
      </p:sp>
    </p:spTree>
    <p:extLst>
      <p:ext uri="{BB962C8B-B14F-4D97-AF65-F5344CB8AC3E}">
        <p14:creationId xmlns:p14="http://schemas.microsoft.com/office/powerpoint/2010/main" val="1556204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Frutiger LT Com 55 Roman" charset="0"/>
                <a:ea typeface="MS PGothic" charset="0"/>
                <a:cs typeface="MS PGothic" charset="0"/>
              </a:defRPr>
            </a:lvl1pPr>
            <a:lvl2pPr marL="757066" indent="-291179" eaLnBrk="0" hangingPunct="0">
              <a:defRPr sz="2400">
                <a:solidFill>
                  <a:schemeClr val="tx1"/>
                </a:solidFill>
                <a:latin typeface="Frutiger LT Com 55 Roman" charset="0"/>
                <a:ea typeface="MS PGothic" charset="0"/>
                <a:cs typeface="MS PGothic" charset="0"/>
              </a:defRPr>
            </a:lvl2pPr>
            <a:lvl3pPr marL="1164717" indent="-232943" eaLnBrk="0" hangingPunct="0">
              <a:defRPr sz="2400">
                <a:solidFill>
                  <a:schemeClr val="tx1"/>
                </a:solidFill>
                <a:latin typeface="Frutiger LT Com 55 Roman" charset="0"/>
                <a:ea typeface="MS PGothic" charset="0"/>
                <a:cs typeface="MS PGothic" charset="0"/>
              </a:defRPr>
            </a:lvl3pPr>
            <a:lvl4pPr marL="1630604" indent="-232943" eaLnBrk="0" hangingPunct="0">
              <a:defRPr sz="2400">
                <a:solidFill>
                  <a:schemeClr val="tx1"/>
                </a:solidFill>
                <a:latin typeface="Frutiger LT Com 55 Roman" charset="0"/>
                <a:ea typeface="MS PGothic" charset="0"/>
                <a:cs typeface="MS PGothic" charset="0"/>
              </a:defRPr>
            </a:lvl4pPr>
            <a:lvl5pPr marL="2096491" indent="-232943" eaLnBrk="0" hangingPunct="0">
              <a:defRPr sz="2400">
                <a:solidFill>
                  <a:schemeClr val="tx1"/>
                </a:solidFill>
                <a:latin typeface="Frutiger LT Com 55 Roman" charset="0"/>
                <a:ea typeface="MS PGothic" charset="0"/>
                <a:cs typeface="MS PGothic" charset="0"/>
              </a:defRPr>
            </a:lvl5pPr>
            <a:lvl6pPr marL="2562377" indent="-232943"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3028264" indent="-232943"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94151" indent="-232943"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960038" indent="-232943"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eaLnBrk="1" hangingPunct="1"/>
            <a:fld id="{3633D8C2-C894-E441-B76A-F74CED4D0F75}" type="slidenum">
              <a:rPr lang="en-US" sz="1200">
                <a:solidFill>
                  <a:srgbClr val="000000"/>
                </a:solidFill>
              </a:rPr>
              <a:pPr eaLnBrk="1" hangingPunct="1"/>
              <a:t>7</a:t>
            </a:fld>
            <a:endParaRPr lang="en-US" sz="1200">
              <a:solidFill>
                <a:srgbClr val="000000"/>
              </a:solidFill>
            </a:endParaRPr>
          </a:p>
        </p:txBody>
      </p:sp>
      <p:sp>
        <p:nvSpPr>
          <p:cNvPr id="11266" name="Rectangle 7"/>
          <p:cNvSpPr txBox="1">
            <a:spLocks noGrp="1" noChangeArrowheads="1"/>
          </p:cNvSpPr>
          <p:nvPr/>
        </p:nvSpPr>
        <p:spPr bwMode="auto">
          <a:xfrm>
            <a:off x="3970160" y="8829648"/>
            <a:ext cx="3038604" cy="465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317" tIns="46659" rIns="93317" bIns="46659" anchor="b"/>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algn="r" eaLnBrk="1" fontAlgn="base" hangingPunct="1">
              <a:spcBef>
                <a:spcPct val="0"/>
              </a:spcBef>
              <a:spcAft>
                <a:spcPct val="0"/>
              </a:spcAft>
            </a:pPr>
            <a:fld id="{5BF82BBC-8B34-EB4B-AAF1-003B6B98B037}" type="slidenum">
              <a:rPr lang="en-US" sz="1200">
                <a:solidFill>
                  <a:srgbClr val="000000"/>
                </a:solidFill>
              </a:rPr>
              <a:pPr algn="r" eaLnBrk="1" fontAlgn="base" hangingPunct="1">
                <a:spcBef>
                  <a:spcPct val="0"/>
                </a:spcBef>
                <a:spcAft>
                  <a:spcPct val="0"/>
                </a:spcAft>
              </a:pPr>
              <a:t>7</a:t>
            </a:fld>
            <a:endParaRPr lang="en-US" sz="1200">
              <a:solidFill>
                <a:srgbClr val="000000"/>
              </a:solidFill>
            </a:endParaRPr>
          </a:p>
        </p:txBody>
      </p:sp>
      <p:sp>
        <p:nvSpPr>
          <p:cNvPr id="11267" name="Rectangle 7"/>
          <p:cNvSpPr txBox="1">
            <a:spLocks noGrp="1" noChangeArrowheads="1"/>
          </p:cNvSpPr>
          <p:nvPr/>
        </p:nvSpPr>
        <p:spPr bwMode="auto">
          <a:xfrm>
            <a:off x="3970160" y="8829648"/>
            <a:ext cx="3038604" cy="465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317" tIns="46659" rIns="93317" bIns="46659" anchor="b"/>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algn="r" eaLnBrk="1" fontAlgn="base" hangingPunct="1">
              <a:spcBef>
                <a:spcPct val="0"/>
              </a:spcBef>
              <a:spcAft>
                <a:spcPct val="0"/>
              </a:spcAft>
            </a:pPr>
            <a:fld id="{C209ACBD-704C-4A46-9104-2FBB36C02FC8}" type="slidenum">
              <a:rPr lang="en-US" sz="1200">
                <a:solidFill>
                  <a:srgbClr val="000000"/>
                </a:solidFill>
                <a:ea typeface="ＭＳ Ｐゴシック" charset="0"/>
                <a:cs typeface="ＭＳ Ｐゴシック" charset="0"/>
              </a:rPr>
              <a:pPr algn="r" eaLnBrk="1" fontAlgn="base" hangingPunct="1">
                <a:spcBef>
                  <a:spcPct val="0"/>
                </a:spcBef>
                <a:spcAft>
                  <a:spcPct val="0"/>
                </a:spcAft>
              </a:pPr>
              <a:t>7</a:t>
            </a:fld>
            <a:endParaRPr lang="en-US" sz="1200">
              <a:solidFill>
                <a:srgbClr val="000000"/>
              </a:solidFill>
              <a:ea typeface="ＭＳ Ｐゴシック" charset="0"/>
              <a:cs typeface="ＭＳ Ｐゴシック" charset="0"/>
            </a:endParaRPr>
          </a:p>
        </p:txBody>
      </p:sp>
      <p:sp>
        <p:nvSpPr>
          <p:cNvPr id="11268" name="Rectangle 7"/>
          <p:cNvSpPr txBox="1">
            <a:spLocks noGrp="1" noChangeArrowheads="1"/>
          </p:cNvSpPr>
          <p:nvPr/>
        </p:nvSpPr>
        <p:spPr bwMode="auto">
          <a:xfrm>
            <a:off x="3970160" y="8829648"/>
            <a:ext cx="3038604" cy="465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317" tIns="46659" rIns="93317" bIns="46659" anchor="b"/>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algn="r" eaLnBrk="1" fontAlgn="base" hangingPunct="1">
              <a:spcBef>
                <a:spcPct val="0"/>
              </a:spcBef>
              <a:spcAft>
                <a:spcPct val="0"/>
              </a:spcAft>
            </a:pPr>
            <a:fld id="{E9C70376-3493-0C43-ADA4-476D18D01B9D}" type="slidenum">
              <a:rPr lang="en-US" sz="1200">
                <a:solidFill>
                  <a:srgbClr val="000000"/>
                </a:solidFill>
                <a:ea typeface="ＭＳ Ｐゴシック" charset="0"/>
                <a:cs typeface="ＭＳ Ｐゴシック" charset="0"/>
              </a:rPr>
              <a:pPr algn="r" eaLnBrk="1" fontAlgn="base" hangingPunct="1">
                <a:spcBef>
                  <a:spcPct val="0"/>
                </a:spcBef>
                <a:spcAft>
                  <a:spcPct val="0"/>
                </a:spcAft>
              </a:pPr>
              <a:t>7</a:t>
            </a:fld>
            <a:endParaRPr lang="en-US" sz="1200">
              <a:solidFill>
                <a:srgbClr val="000000"/>
              </a:solidFill>
              <a:ea typeface="ＭＳ Ｐゴシック" charset="0"/>
              <a:cs typeface="ＭＳ Ｐゴシック" charset="0"/>
            </a:endParaRPr>
          </a:p>
        </p:txBody>
      </p:sp>
      <p:sp>
        <p:nvSpPr>
          <p:cNvPr id="1126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70"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Frutiger LT Com 55 Roman" charset="0"/>
            </a:endParaRPr>
          </a:p>
        </p:txBody>
      </p:sp>
    </p:spTree>
    <p:extLst>
      <p:ext uri="{BB962C8B-B14F-4D97-AF65-F5344CB8AC3E}">
        <p14:creationId xmlns:p14="http://schemas.microsoft.com/office/powerpoint/2010/main" val="427454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Frutiger LT Com 55 Roman" charset="0"/>
                <a:ea typeface="MS PGothic" charset="0"/>
                <a:cs typeface="MS PGothic" charset="0"/>
              </a:defRPr>
            </a:lvl1pPr>
            <a:lvl2pPr marL="757066" indent="-291179" eaLnBrk="0" hangingPunct="0">
              <a:defRPr sz="2400">
                <a:solidFill>
                  <a:schemeClr val="tx1"/>
                </a:solidFill>
                <a:latin typeface="Frutiger LT Com 55 Roman" charset="0"/>
                <a:ea typeface="MS PGothic" charset="0"/>
                <a:cs typeface="MS PGothic" charset="0"/>
              </a:defRPr>
            </a:lvl2pPr>
            <a:lvl3pPr marL="1164717" indent="-232943" eaLnBrk="0" hangingPunct="0">
              <a:defRPr sz="2400">
                <a:solidFill>
                  <a:schemeClr val="tx1"/>
                </a:solidFill>
                <a:latin typeface="Frutiger LT Com 55 Roman" charset="0"/>
                <a:ea typeface="MS PGothic" charset="0"/>
                <a:cs typeface="MS PGothic" charset="0"/>
              </a:defRPr>
            </a:lvl3pPr>
            <a:lvl4pPr marL="1630604" indent="-232943" eaLnBrk="0" hangingPunct="0">
              <a:defRPr sz="2400">
                <a:solidFill>
                  <a:schemeClr val="tx1"/>
                </a:solidFill>
                <a:latin typeface="Frutiger LT Com 55 Roman" charset="0"/>
                <a:ea typeface="MS PGothic" charset="0"/>
                <a:cs typeface="MS PGothic" charset="0"/>
              </a:defRPr>
            </a:lvl4pPr>
            <a:lvl5pPr marL="2096491" indent="-232943" eaLnBrk="0" hangingPunct="0">
              <a:defRPr sz="2400">
                <a:solidFill>
                  <a:schemeClr val="tx1"/>
                </a:solidFill>
                <a:latin typeface="Frutiger LT Com 55 Roman" charset="0"/>
                <a:ea typeface="MS PGothic" charset="0"/>
                <a:cs typeface="MS PGothic" charset="0"/>
              </a:defRPr>
            </a:lvl5pPr>
            <a:lvl6pPr marL="2562377" indent="-232943"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3028264" indent="-232943"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94151" indent="-232943"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960038" indent="-232943"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eaLnBrk="1" hangingPunct="1"/>
            <a:fld id="{7633ABCD-E291-C947-AF51-407FD219DB53}" type="slidenum">
              <a:rPr lang="en-US" sz="1200">
                <a:solidFill>
                  <a:srgbClr val="000000"/>
                </a:solidFill>
              </a:rPr>
              <a:pPr eaLnBrk="1" hangingPunct="1"/>
              <a:t>8</a:t>
            </a:fld>
            <a:endParaRPr lang="en-US" sz="1200">
              <a:solidFill>
                <a:srgbClr val="000000"/>
              </a:solidFill>
            </a:endParaRPr>
          </a:p>
        </p:txBody>
      </p:sp>
      <p:sp>
        <p:nvSpPr>
          <p:cNvPr id="13314" name="Rectangle 7"/>
          <p:cNvSpPr txBox="1">
            <a:spLocks noGrp="1" noChangeArrowheads="1"/>
          </p:cNvSpPr>
          <p:nvPr/>
        </p:nvSpPr>
        <p:spPr bwMode="auto">
          <a:xfrm>
            <a:off x="3970160" y="8829648"/>
            <a:ext cx="3038604" cy="465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317" tIns="46659" rIns="93317" bIns="46659" anchor="b"/>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algn="r" eaLnBrk="1" fontAlgn="base" hangingPunct="1">
              <a:spcBef>
                <a:spcPct val="0"/>
              </a:spcBef>
              <a:spcAft>
                <a:spcPct val="0"/>
              </a:spcAft>
            </a:pPr>
            <a:fld id="{82DADA14-BF4A-2B44-9C92-51807C2C380A}" type="slidenum">
              <a:rPr lang="en-US" sz="1200">
                <a:solidFill>
                  <a:srgbClr val="000000"/>
                </a:solidFill>
              </a:rPr>
              <a:pPr algn="r" eaLnBrk="1" fontAlgn="base" hangingPunct="1">
                <a:spcBef>
                  <a:spcPct val="0"/>
                </a:spcBef>
                <a:spcAft>
                  <a:spcPct val="0"/>
                </a:spcAft>
              </a:pPr>
              <a:t>8</a:t>
            </a:fld>
            <a:endParaRPr lang="en-US" sz="1200">
              <a:solidFill>
                <a:srgbClr val="000000"/>
              </a:solidFill>
            </a:endParaRPr>
          </a:p>
        </p:txBody>
      </p:sp>
      <p:sp>
        <p:nvSpPr>
          <p:cNvPr id="13315" name="Rectangle 7"/>
          <p:cNvSpPr txBox="1">
            <a:spLocks noGrp="1" noChangeArrowheads="1"/>
          </p:cNvSpPr>
          <p:nvPr/>
        </p:nvSpPr>
        <p:spPr bwMode="auto">
          <a:xfrm>
            <a:off x="3970160" y="8829648"/>
            <a:ext cx="3038604" cy="465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317" tIns="46659" rIns="93317" bIns="46659" anchor="b"/>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algn="r" eaLnBrk="1" fontAlgn="base" hangingPunct="1">
              <a:spcBef>
                <a:spcPct val="0"/>
              </a:spcBef>
              <a:spcAft>
                <a:spcPct val="0"/>
              </a:spcAft>
            </a:pPr>
            <a:fld id="{3F11C56D-2E41-A64D-9A47-54E519D7270C}" type="slidenum">
              <a:rPr lang="en-US" sz="1200">
                <a:solidFill>
                  <a:srgbClr val="000000"/>
                </a:solidFill>
                <a:ea typeface="ＭＳ Ｐゴシック" charset="0"/>
                <a:cs typeface="ＭＳ Ｐゴシック" charset="0"/>
              </a:rPr>
              <a:pPr algn="r" eaLnBrk="1" fontAlgn="base" hangingPunct="1">
                <a:spcBef>
                  <a:spcPct val="0"/>
                </a:spcBef>
                <a:spcAft>
                  <a:spcPct val="0"/>
                </a:spcAft>
              </a:pPr>
              <a:t>8</a:t>
            </a:fld>
            <a:endParaRPr lang="en-US" sz="1200">
              <a:solidFill>
                <a:srgbClr val="000000"/>
              </a:solidFill>
              <a:ea typeface="ＭＳ Ｐゴシック" charset="0"/>
              <a:cs typeface="ＭＳ Ｐゴシック" charset="0"/>
            </a:endParaRPr>
          </a:p>
        </p:txBody>
      </p:sp>
      <p:sp>
        <p:nvSpPr>
          <p:cNvPr id="13316" name="Rectangle 7"/>
          <p:cNvSpPr txBox="1">
            <a:spLocks noGrp="1" noChangeArrowheads="1"/>
          </p:cNvSpPr>
          <p:nvPr/>
        </p:nvSpPr>
        <p:spPr bwMode="auto">
          <a:xfrm>
            <a:off x="3970160" y="8829648"/>
            <a:ext cx="3038604" cy="4652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3317" tIns="46659" rIns="93317" bIns="46659" anchor="b"/>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algn="r" eaLnBrk="1" fontAlgn="base" hangingPunct="1">
              <a:spcBef>
                <a:spcPct val="0"/>
              </a:spcBef>
              <a:spcAft>
                <a:spcPct val="0"/>
              </a:spcAft>
            </a:pPr>
            <a:fld id="{FC77A904-BE7C-8A49-B660-635AABACCD57}" type="slidenum">
              <a:rPr lang="en-US" sz="1200">
                <a:solidFill>
                  <a:srgbClr val="000000"/>
                </a:solidFill>
                <a:ea typeface="ＭＳ Ｐゴシック" charset="0"/>
                <a:cs typeface="ＭＳ Ｐゴシック" charset="0"/>
              </a:rPr>
              <a:pPr algn="r" eaLnBrk="1" fontAlgn="base" hangingPunct="1">
                <a:spcBef>
                  <a:spcPct val="0"/>
                </a:spcBef>
                <a:spcAft>
                  <a:spcPct val="0"/>
                </a:spcAft>
              </a:pPr>
              <a:t>8</a:t>
            </a:fld>
            <a:endParaRPr lang="en-US" sz="1200">
              <a:solidFill>
                <a:srgbClr val="000000"/>
              </a:solidFill>
              <a:ea typeface="ＭＳ Ｐゴシック" charset="0"/>
              <a:cs typeface="ＭＳ Ｐゴシック" charset="0"/>
            </a:endParaRPr>
          </a:p>
        </p:txBody>
      </p:sp>
      <p:sp>
        <p:nvSpPr>
          <p:cNvPr id="1331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318"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Frutiger LT Com 55 Roman" charset="0"/>
            </a:endParaRPr>
          </a:p>
        </p:txBody>
      </p:sp>
    </p:spTree>
    <p:extLst>
      <p:ext uri="{BB962C8B-B14F-4D97-AF65-F5344CB8AC3E}">
        <p14:creationId xmlns:p14="http://schemas.microsoft.com/office/powerpoint/2010/main" val="2153938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http://www.bloomberg.com/news/articles/2016-04-06/wind-and-solar-are-crushing-fossil-fuels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396492-FB81-4D1D-B1AD-D210376064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01619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https://www.washingtonpost.com/news/energy-environment/wp/2016/10/26/were-adding-record-amounts-of-wind-and-solar-and-were-still-not-moving-fast-enough/?postshare=441477505263329&amp;tid=ss_tw&amp;utm_term=.dbd468bb01fe</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396492-FB81-4D1D-B1AD-D210376064A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05102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t>http://www.ecowatch.com/uk-coal-free-day-2376307938.html?utm_campaign=crowdfire&amp;utm_content=crowdfire&amp;utm_medium=social&amp;utm_source=twitter</a:t>
            </a:r>
          </a:p>
        </p:txBody>
      </p:sp>
      <p:sp>
        <p:nvSpPr>
          <p:cNvPr id="4" name="Slide Number Placeholder 3"/>
          <p:cNvSpPr>
            <a:spLocks noGrp="1"/>
          </p:cNvSpPr>
          <p:nvPr>
            <p:ph type="sldNum" sz="quarter" idx="10"/>
          </p:nvPr>
        </p:nvSpPr>
        <p:spPr/>
        <p:txBody>
          <a:bodyPr/>
          <a:lstStyle/>
          <a:p>
            <a:fld id="{8E396492-FB81-4D1D-B1AD-D210376064A0}" type="slidenum">
              <a:rPr lang="en-US" smtClean="0"/>
              <a:t>22</a:t>
            </a:fld>
            <a:endParaRPr lang="en-US" dirty="0"/>
          </a:p>
        </p:txBody>
      </p:sp>
    </p:spTree>
    <p:extLst>
      <p:ext uri="{BB962C8B-B14F-4D97-AF65-F5344CB8AC3E}">
        <p14:creationId xmlns:p14="http://schemas.microsoft.com/office/powerpoint/2010/main" val="1725943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Key points:</a:t>
            </a:r>
          </a:p>
          <a:p>
            <a:pPr marL="628650" lvl="1" indent="-171450">
              <a:buFontTx/>
              <a:buChar char="-"/>
            </a:pPr>
            <a:r>
              <a:rPr lang="en-US" dirty="0"/>
              <a:t>Historically have had a system dominated by coal generation.</a:t>
            </a:r>
            <a:r>
              <a:rPr lang="en-US" baseline="0" dirty="0"/>
              <a:t> </a:t>
            </a:r>
          </a:p>
          <a:p>
            <a:pPr marL="628650" lvl="1" indent="-171450">
              <a:buFontTx/>
              <a:buChar char="-"/>
            </a:pPr>
            <a:r>
              <a:rPr lang="en-US" baseline="0" dirty="0"/>
              <a:t>Low cost gas and declining costs of renewable technologies have driven an increase in gas and RE</a:t>
            </a:r>
          </a:p>
          <a:p>
            <a:pPr marL="628650" lvl="1" indent="-171450">
              <a:buFontTx/>
              <a:buChar char="-"/>
            </a:pPr>
            <a:r>
              <a:rPr lang="en-US" baseline="0" dirty="0"/>
              <a:t>2016 was the first year in U.S. history that gas dominated the U.S. power system </a:t>
            </a:r>
            <a:endParaRPr lang="en-US" dirty="0"/>
          </a:p>
        </p:txBody>
      </p:sp>
      <p:sp>
        <p:nvSpPr>
          <p:cNvPr id="4" name="Slide Number Placeholder 3"/>
          <p:cNvSpPr>
            <a:spLocks noGrp="1"/>
          </p:cNvSpPr>
          <p:nvPr>
            <p:ph type="sldNum" sz="quarter" idx="10"/>
          </p:nvPr>
        </p:nvSpPr>
        <p:spPr/>
        <p:txBody>
          <a:bodyPr/>
          <a:lstStyle/>
          <a:p>
            <a:fld id="{741BEC74-3D1D-45FD-80C7-5381F9E2D383}" type="slidenum">
              <a:rPr lang="en-US" smtClean="0"/>
              <a:pPr/>
              <a:t>25</a:t>
            </a:fld>
            <a:endParaRPr lang="en-US" dirty="0"/>
          </a:p>
        </p:txBody>
      </p:sp>
    </p:spTree>
    <p:extLst>
      <p:ext uri="{BB962C8B-B14F-4D97-AF65-F5344CB8AC3E}">
        <p14:creationId xmlns:p14="http://schemas.microsoft.com/office/powerpoint/2010/main" val="4153341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26F73FD-C1F6-4E2E-935B-DCB61C307E2C}" type="datetimeFigureOut">
              <a:rPr lang="en-US" smtClean="0"/>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83F61C-FF46-4224-BD9B-6BDCE82D5E6B}" type="slidenum">
              <a:rPr lang="en-US" smtClean="0"/>
              <a:t>‹#›</a:t>
            </a:fld>
            <a:endParaRPr lang="en-US" dirty="0"/>
          </a:p>
        </p:txBody>
      </p:sp>
    </p:spTree>
    <p:extLst>
      <p:ext uri="{BB962C8B-B14F-4D97-AF65-F5344CB8AC3E}">
        <p14:creationId xmlns:p14="http://schemas.microsoft.com/office/powerpoint/2010/main" val="3966798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F73FD-C1F6-4E2E-935B-DCB61C307E2C}" type="datetimeFigureOut">
              <a:rPr lang="en-US" smtClean="0"/>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83F61C-FF46-4224-BD9B-6BDCE82D5E6B}" type="slidenum">
              <a:rPr lang="en-US" smtClean="0"/>
              <a:t>‹#›</a:t>
            </a:fld>
            <a:endParaRPr lang="en-US" dirty="0"/>
          </a:p>
        </p:txBody>
      </p:sp>
    </p:spTree>
    <p:extLst>
      <p:ext uri="{BB962C8B-B14F-4D97-AF65-F5344CB8AC3E}">
        <p14:creationId xmlns:p14="http://schemas.microsoft.com/office/powerpoint/2010/main" val="592713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F73FD-C1F6-4E2E-935B-DCB61C307E2C}" type="datetimeFigureOut">
              <a:rPr lang="en-US" smtClean="0"/>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83F61C-FF46-4224-BD9B-6BDCE82D5E6B}" type="slidenum">
              <a:rPr lang="en-US" smtClean="0"/>
              <a:t>‹#›</a:t>
            </a:fld>
            <a:endParaRPr lang="en-US" dirty="0"/>
          </a:p>
        </p:txBody>
      </p:sp>
    </p:spTree>
    <p:extLst>
      <p:ext uri="{BB962C8B-B14F-4D97-AF65-F5344CB8AC3E}">
        <p14:creationId xmlns:p14="http://schemas.microsoft.com/office/powerpoint/2010/main" val="2951007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6" name="Rectangle 5"/>
          <p:cNvSpPr/>
          <p:nvPr userDrawn="1"/>
        </p:nvSpPr>
        <p:spPr>
          <a:xfrm>
            <a:off x="0" y="0"/>
            <a:ext cx="9144000" cy="7607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3" name="Rectangle 2"/>
          <p:cNvSpPr/>
          <p:nvPr userDrawn="1"/>
        </p:nvSpPr>
        <p:spPr>
          <a:xfrm>
            <a:off x="0" y="6660444"/>
            <a:ext cx="9144000" cy="2116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4" name="TextBox 3"/>
          <p:cNvSpPr txBox="1"/>
          <p:nvPr userDrawn="1"/>
        </p:nvSpPr>
        <p:spPr>
          <a:xfrm>
            <a:off x="8452346" y="6655741"/>
            <a:ext cx="325730" cy="223138"/>
          </a:xfrm>
          <a:prstGeom prst="rect">
            <a:avLst/>
          </a:prstGeom>
          <a:noFill/>
        </p:spPr>
        <p:txBody>
          <a:bodyPr wrap="none" rtlCol="0">
            <a:spAutoFit/>
          </a:bodyPr>
          <a:lstStyle/>
          <a:p>
            <a:pPr algn="r"/>
            <a:fld id="{1EACFCF3-982C-4B40-877B-11AE90AD0EA1}" type="slidenum">
              <a:rPr lang="en-US" sz="850" smtClean="0">
                <a:solidFill>
                  <a:schemeClr val="bg1"/>
                </a:solidFill>
                <a:latin typeface="Arial"/>
              </a:rPr>
              <a:t>‹#›</a:t>
            </a:fld>
            <a:endParaRPr lang="en-US" sz="850" dirty="0">
              <a:solidFill>
                <a:schemeClr val="bg1"/>
              </a:solidFill>
              <a:latin typeface="Arial"/>
            </a:endParaRPr>
          </a:p>
        </p:txBody>
      </p:sp>
      <p:pic>
        <p:nvPicPr>
          <p:cNvPr id="5" name="Picture 4" descr="white-lgo-NREL-logotyp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720002"/>
            <a:ext cx="2927604" cy="90678"/>
          </a:xfrm>
          <a:prstGeom prst="rect">
            <a:avLst/>
          </a:prstGeom>
        </p:spPr>
      </p:pic>
      <p:sp>
        <p:nvSpPr>
          <p:cNvPr id="7" name="Title 1"/>
          <p:cNvSpPr>
            <a:spLocks noGrp="1"/>
          </p:cNvSpPr>
          <p:nvPr>
            <p:ph type="title" hasCustomPrompt="1"/>
          </p:nvPr>
        </p:nvSpPr>
        <p:spPr>
          <a:xfrm>
            <a:off x="457200" y="95569"/>
            <a:ext cx="8229600" cy="566928"/>
          </a:xfrm>
        </p:spPr>
        <p:txBody>
          <a:bodyPr>
            <a:normAutofit/>
          </a:bodyPr>
          <a:lstStyle>
            <a:lvl1pPr algn="l">
              <a:defRPr sz="28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17882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pic>
        <p:nvPicPr>
          <p:cNvPr id="3" name="Picture 2" descr="back.jp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93900" y="993658"/>
            <a:ext cx="5102225" cy="870181"/>
          </a:xfrm>
        </p:spPr>
        <p:txBody>
          <a:bodyPr/>
          <a:lstStyle>
            <a:lvl1pPr algn="ctr">
              <a:defRPr>
                <a:solidFill>
                  <a:srgbClr val="353A3E"/>
                </a:solidFill>
              </a:defRPr>
            </a:lvl1pPr>
          </a:lstStyle>
          <a:p>
            <a:r>
              <a:rPr lang="en-US" dirty="0"/>
              <a:t>Thank you!</a:t>
            </a:r>
          </a:p>
        </p:txBody>
      </p:sp>
      <p:pic>
        <p:nvPicPr>
          <p:cNvPr id="7" name="Picture 6" descr="ppt-blue-bk.png"/>
          <p:cNvPicPr>
            <a:picLocks noChangeAspect="1"/>
          </p:cNvPicPr>
          <p:nvPr userDrawn="1"/>
        </p:nvPicPr>
        <p:blipFill rotWithShape="1">
          <a:blip r:embed="rId3" cstate="email">
            <a:extLst>
              <a:ext uri="{28A0092B-C50C-407E-A947-70E740481C1C}">
                <a14:useLocalDpi xmlns:a14="http://schemas.microsoft.com/office/drawing/2010/main" val="0"/>
              </a:ext>
            </a:extLst>
          </a:blip>
          <a:srcRect/>
          <a:stretch/>
        </p:blipFill>
        <p:spPr>
          <a:xfrm>
            <a:off x="0" y="6564297"/>
            <a:ext cx="9144000" cy="283464"/>
          </a:xfrm>
          <a:prstGeom prst="rect">
            <a:avLst/>
          </a:prstGeom>
        </p:spPr>
      </p:pic>
    </p:spTree>
    <p:extLst>
      <p:ext uri="{BB962C8B-B14F-4D97-AF65-F5344CB8AC3E}">
        <p14:creationId xmlns:p14="http://schemas.microsoft.com/office/powerpoint/2010/main" val="2717745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Header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1828800"/>
            <a:ext cx="8229600" cy="563562"/>
          </a:xfrm>
        </p:spPr>
        <p:txBody>
          <a:bodyPr/>
          <a:lstStyle>
            <a:lvl1pPr algn="ctr">
              <a:defRPr/>
            </a:lvl1pPr>
          </a:lstStyle>
          <a:p>
            <a:r>
              <a:rPr lang="en-US" dirty="0"/>
              <a:t>CLICK TO EDIT MASTER TITLE STYLE</a:t>
            </a:r>
          </a:p>
        </p:txBody>
      </p:sp>
      <p:sp>
        <p:nvSpPr>
          <p:cNvPr id="3" name="Rectangle 2"/>
          <p:cNvSpPr/>
          <p:nvPr userDrawn="1"/>
        </p:nvSpPr>
        <p:spPr>
          <a:xfrm>
            <a:off x="0" y="685800"/>
            <a:ext cx="9144000" cy="15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a:endParaRPr>
          </a:p>
        </p:txBody>
      </p:sp>
      <p:sp>
        <p:nvSpPr>
          <p:cNvPr id="5" name="Text Placeholder 4"/>
          <p:cNvSpPr>
            <a:spLocks noGrp="1"/>
          </p:cNvSpPr>
          <p:nvPr>
            <p:ph type="body" sz="quarter" idx="10"/>
          </p:nvPr>
        </p:nvSpPr>
        <p:spPr>
          <a:xfrm>
            <a:off x="457200" y="2590800"/>
            <a:ext cx="8229600" cy="609600"/>
          </a:xfrm>
        </p:spPr>
        <p:txBody>
          <a:bodyPr>
            <a:normAutofit/>
          </a:bodyPr>
          <a:lstStyle>
            <a:lvl1pPr algn="ctr">
              <a:buNone/>
              <a:defRPr sz="2400">
                <a:solidFill>
                  <a:schemeClr val="accent6">
                    <a:lumMod val="50000"/>
                  </a:schemeClr>
                </a:solidFill>
              </a:defRPr>
            </a:lvl1pPr>
          </a:lstStyle>
          <a:p>
            <a:pPr lvl="0"/>
            <a:r>
              <a:rPr lang="en-US"/>
              <a:t>Click to edit Master text styles</a:t>
            </a:r>
          </a:p>
        </p:txBody>
      </p:sp>
      <p:sp>
        <p:nvSpPr>
          <p:cNvPr id="7" name="Rectangle 6"/>
          <p:cNvSpPr/>
          <p:nvPr userDrawn="1"/>
        </p:nvSpPr>
        <p:spPr>
          <a:xfrm>
            <a:off x="0" y="6660444"/>
            <a:ext cx="9144000" cy="2116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a:endParaRPr>
          </a:p>
        </p:txBody>
      </p:sp>
      <p:sp>
        <p:nvSpPr>
          <p:cNvPr id="9" name="TextBox 8"/>
          <p:cNvSpPr txBox="1"/>
          <p:nvPr userDrawn="1"/>
        </p:nvSpPr>
        <p:spPr>
          <a:xfrm>
            <a:off x="8452346" y="6655741"/>
            <a:ext cx="325730" cy="223138"/>
          </a:xfrm>
          <a:prstGeom prst="rect">
            <a:avLst/>
          </a:prstGeom>
          <a:noFill/>
        </p:spPr>
        <p:txBody>
          <a:bodyPr wrap="none" rtlCol="0">
            <a:spAutoFit/>
          </a:bodyPr>
          <a:lstStyle/>
          <a:p>
            <a:pPr algn="r"/>
            <a:fld id="{1EACFCF3-982C-4B40-877B-11AE90AD0EA1}" type="slidenum">
              <a:rPr lang="en-US" sz="850" smtClean="0">
                <a:solidFill>
                  <a:schemeClr val="bg1"/>
                </a:solidFill>
                <a:latin typeface="Arial"/>
              </a:rPr>
              <a:t>‹#›</a:t>
            </a:fld>
            <a:endParaRPr lang="en-US" sz="850" dirty="0">
              <a:solidFill>
                <a:schemeClr val="bg1"/>
              </a:solidFill>
              <a:latin typeface="Arial"/>
            </a:endParaRPr>
          </a:p>
        </p:txBody>
      </p:sp>
      <p:pic>
        <p:nvPicPr>
          <p:cNvPr id="10" name="Picture 9" descr="white-lgo-NREL-logotype.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57200" y="6720002"/>
            <a:ext cx="2927604" cy="90678"/>
          </a:xfrm>
          <a:prstGeom prst="rect">
            <a:avLst/>
          </a:prstGeom>
        </p:spPr>
      </p:pic>
    </p:spTree>
    <p:extLst>
      <p:ext uri="{BB962C8B-B14F-4D97-AF65-F5344CB8AC3E}">
        <p14:creationId xmlns:p14="http://schemas.microsoft.com/office/powerpoint/2010/main" val="1111161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3" name="Rectangle 2"/>
          <p:cNvSpPr>
            <a:spLocks noGrp="1" noChangeArrowheads="1"/>
          </p:cNvSpPr>
          <p:nvPr>
            <p:ph type="ctrTitle" hasCustomPrompt="1"/>
          </p:nvPr>
        </p:nvSpPr>
        <p:spPr>
          <a:xfrm>
            <a:off x="466725" y="476823"/>
            <a:ext cx="8208000" cy="1007908"/>
          </a:xfrm>
        </p:spPr>
        <p:txBody>
          <a:bodyPr/>
          <a:lstStyle>
            <a:lvl1pPr marL="0" indent="0">
              <a:defRPr sz="3200" cap="all" baseline="0"/>
            </a:lvl1pPr>
          </a:lstStyle>
          <a:p>
            <a:pPr lvl="0"/>
            <a:r>
              <a:rPr lang="en-US" noProof="0" dirty="0"/>
              <a:t>AGENDA</a:t>
            </a:r>
          </a:p>
        </p:txBody>
      </p:sp>
      <p:sp>
        <p:nvSpPr>
          <p:cNvPr id="4" name="Line 12"/>
          <p:cNvSpPr>
            <a:spLocks noChangeShapeType="1"/>
          </p:cNvSpPr>
          <p:nvPr userDrawn="1"/>
        </p:nvSpPr>
        <p:spPr bwMode="auto">
          <a:xfrm flipV="1">
            <a:off x="466725" y="406800"/>
            <a:ext cx="8208000" cy="0"/>
          </a:xfrm>
          <a:prstGeom prst="line">
            <a:avLst/>
          </a:prstGeom>
          <a:noFill/>
          <a:ln w="50800">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40000"/>
              </a:spcAft>
              <a:buFont typeface="Wingdings" pitchFamily="2" charset="2"/>
              <a:buNone/>
            </a:pPr>
            <a:endParaRPr lang="de-DE" dirty="0">
              <a:solidFill>
                <a:srgbClr val="000000"/>
              </a:solidFill>
              <a:latin typeface="Frutiger LT Com 55 Roman" pitchFamily="34" charset="0"/>
              <a:ea typeface="ＭＳ Ｐゴシック" pitchFamily="34" charset="-128"/>
            </a:endParaRPr>
          </a:p>
        </p:txBody>
      </p:sp>
      <p:sp>
        <p:nvSpPr>
          <p:cNvPr id="5" name="Line 8"/>
          <p:cNvSpPr>
            <a:spLocks noChangeShapeType="1"/>
          </p:cNvSpPr>
          <p:nvPr userDrawn="1"/>
        </p:nvSpPr>
        <p:spPr bwMode="auto">
          <a:xfrm>
            <a:off x="468000" y="1558800"/>
            <a:ext cx="8208000" cy="0"/>
          </a:xfrm>
          <a:prstGeom prst="line">
            <a:avLst/>
          </a:prstGeom>
          <a:noFill/>
          <a:ln w="12700">
            <a:solidFill>
              <a:schemeClr val="tx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40000"/>
              </a:spcAft>
              <a:buFont typeface="Wingdings" pitchFamily="2" charset="2"/>
              <a:buNone/>
            </a:pPr>
            <a:endParaRPr lang="de-DE" dirty="0">
              <a:solidFill>
                <a:srgbClr val="000000"/>
              </a:solidFill>
              <a:latin typeface="Frutiger LT Com 55 Roman" pitchFamily="34" charset="0"/>
              <a:ea typeface="ＭＳ Ｐゴシック" pitchFamily="34" charset="-128"/>
            </a:endParaRPr>
          </a:p>
        </p:txBody>
      </p:sp>
      <p:sp>
        <p:nvSpPr>
          <p:cNvPr id="6" name="Textplatzhalter 2"/>
          <p:cNvSpPr>
            <a:spLocks noGrp="1"/>
          </p:cNvSpPr>
          <p:nvPr>
            <p:ph type="body" sz="quarter" idx="10" hasCustomPrompt="1"/>
          </p:nvPr>
        </p:nvSpPr>
        <p:spPr>
          <a:xfrm>
            <a:off x="466725" y="1773238"/>
            <a:ext cx="8209275" cy="4248150"/>
          </a:xfrm>
        </p:spPr>
        <p:txBody>
          <a:bodyPr/>
          <a:lstStyle>
            <a:lvl1pPr marL="360000" indent="-360000">
              <a:buFont typeface="Wingdings" pitchFamily="2" charset="2"/>
              <a:buChar char="n"/>
              <a:defRPr baseline="0"/>
            </a:lvl1pPr>
            <a:lvl2pPr marL="720000" indent="-360000">
              <a:buFont typeface="Wingdings" pitchFamily="2" charset="2"/>
              <a:buChar char="n"/>
              <a:defRPr baseline="0"/>
            </a:lvl2pPr>
            <a:lvl3pPr marL="1080000">
              <a:defRPr baseline="0"/>
            </a:lvl3pPr>
            <a:lvl4pPr marL="1440000">
              <a:defRPr baseline="0"/>
            </a:lvl4pPr>
            <a:lvl5pPr marL="1800000" indent="-360000">
              <a:defRPr baseline="0"/>
            </a:lvl5pPr>
          </a:lstStyle>
          <a:p>
            <a:pPr lvl="0"/>
            <a:r>
              <a:rPr lang="en-US" noProof="0" dirty="0"/>
              <a:t>Click to insert text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378351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26F73FD-C1F6-4E2E-935B-DCB61C307E2C}" type="datetimeFigureOut">
              <a:rPr lang="en-US" smtClean="0"/>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83F61C-FF46-4224-BD9B-6BDCE82D5E6B}" type="slidenum">
              <a:rPr lang="en-US" smtClean="0"/>
              <a:t>‹#›</a:t>
            </a:fld>
            <a:endParaRPr lang="en-US" dirty="0"/>
          </a:p>
        </p:txBody>
      </p:sp>
    </p:spTree>
    <p:extLst>
      <p:ext uri="{BB962C8B-B14F-4D97-AF65-F5344CB8AC3E}">
        <p14:creationId xmlns:p14="http://schemas.microsoft.com/office/powerpoint/2010/main" val="33573121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26F73FD-C1F6-4E2E-935B-DCB61C307E2C}" type="datetimeFigureOut">
              <a:rPr lang="en-US" smtClean="0"/>
              <a:t>5/2/2017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183F61C-FF46-4224-BD9B-6BDCE82D5E6B}" type="slidenum">
              <a:rPr lang="en-US" smtClean="0"/>
              <a:t>‹#›</a:t>
            </a:fld>
            <a:endParaRPr lang="en-US" dirty="0"/>
          </a:p>
        </p:txBody>
      </p:sp>
    </p:spTree>
    <p:extLst>
      <p:ext uri="{BB962C8B-B14F-4D97-AF65-F5344CB8AC3E}">
        <p14:creationId xmlns:p14="http://schemas.microsoft.com/office/powerpoint/2010/main" val="2840816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26F73FD-C1F6-4E2E-935B-DCB61C307E2C}" type="datetimeFigureOut">
              <a:rPr lang="en-US" smtClean="0"/>
              <a:t>5/2/2017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83F61C-FF46-4224-BD9B-6BDCE82D5E6B}" type="slidenum">
              <a:rPr lang="en-US" smtClean="0"/>
              <a:t>‹#›</a:t>
            </a:fld>
            <a:endParaRPr lang="en-US" dirty="0"/>
          </a:p>
        </p:txBody>
      </p:sp>
    </p:spTree>
    <p:extLst>
      <p:ext uri="{BB962C8B-B14F-4D97-AF65-F5344CB8AC3E}">
        <p14:creationId xmlns:p14="http://schemas.microsoft.com/office/powerpoint/2010/main" val="1415381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26F73FD-C1F6-4E2E-935B-DCB61C307E2C}" type="datetimeFigureOut">
              <a:rPr lang="en-US" smtClean="0"/>
              <a:t>5/2/2017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183F61C-FF46-4224-BD9B-6BDCE82D5E6B}" type="slidenum">
              <a:rPr lang="en-US" smtClean="0"/>
              <a:t>‹#›</a:t>
            </a:fld>
            <a:endParaRPr lang="en-US" dirty="0"/>
          </a:p>
        </p:txBody>
      </p:sp>
    </p:spTree>
    <p:extLst>
      <p:ext uri="{BB962C8B-B14F-4D97-AF65-F5344CB8AC3E}">
        <p14:creationId xmlns:p14="http://schemas.microsoft.com/office/powerpoint/2010/main" val="3776103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6F73FD-C1F6-4E2E-935B-DCB61C307E2C}" type="datetimeFigureOut">
              <a:rPr lang="en-US" smtClean="0"/>
              <a:t>5/2/2017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183F61C-FF46-4224-BD9B-6BDCE82D5E6B}" type="slidenum">
              <a:rPr lang="en-US" smtClean="0"/>
              <a:t>‹#›</a:t>
            </a:fld>
            <a:endParaRPr lang="en-US" dirty="0"/>
          </a:p>
        </p:txBody>
      </p:sp>
    </p:spTree>
    <p:extLst>
      <p:ext uri="{BB962C8B-B14F-4D97-AF65-F5344CB8AC3E}">
        <p14:creationId xmlns:p14="http://schemas.microsoft.com/office/powerpoint/2010/main" val="3199485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6F73FD-C1F6-4E2E-935B-DCB61C307E2C}" type="datetimeFigureOut">
              <a:rPr lang="en-US" smtClean="0"/>
              <a:t>5/2/2017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183F61C-FF46-4224-BD9B-6BDCE82D5E6B}" type="slidenum">
              <a:rPr lang="en-US" smtClean="0"/>
              <a:t>‹#›</a:t>
            </a:fld>
            <a:endParaRPr lang="en-US" dirty="0"/>
          </a:p>
        </p:txBody>
      </p:sp>
    </p:spTree>
    <p:extLst>
      <p:ext uri="{BB962C8B-B14F-4D97-AF65-F5344CB8AC3E}">
        <p14:creationId xmlns:p14="http://schemas.microsoft.com/office/powerpoint/2010/main" val="1501073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6F73FD-C1F6-4E2E-935B-DCB61C307E2C}" type="datetimeFigureOut">
              <a:rPr lang="en-US" smtClean="0"/>
              <a:t>5/2/2017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83F61C-FF46-4224-BD9B-6BDCE82D5E6B}" type="slidenum">
              <a:rPr lang="en-US" smtClean="0"/>
              <a:t>‹#›</a:t>
            </a:fld>
            <a:endParaRPr lang="en-US" dirty="0"/>
          </a:p>
        </p:txBody>
      </p:sp>
    </p:spTree>
    <p:extLst>
      <p:ext uri="{BB962C8B-B14F-4D97-AF65-F5344CB8AC3E}">
        <p14:creationId xmlns:p14="http://schemas.microsoft.com/office/powerpoint/2010/main" val="34580446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26F73FD-C1F6-4E2E-935B-DCB61C307E2C}" type="datetimeFigureOut">
              <a:rPr lang="en-US" smtClean="0"/>
              <a:t>5/2/2017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183F61C-FF46-4224-BD9B-6BDCE82D5E6B}" type="slidenum">
              <a:rPr lang="en-US" smtClean="0"/>
              <a:t>‹#›</a:t>
            </a:fld>
            <a:endParaRPr lang="en-US" dirty="0"/>
          </a:p>
        </p:txBody>
      </p:sp>
    </p:spTree>
    <p:extLst>
      <p:ext uri="{BB962C8B-B14F-4D97-AF65-F5344CB8AC3E}">
        <p14:creationId xmlns:p14="http://schemas.microsoft.com/office/powerpoint/2010/main" val="127405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000">
              <a:schemeClr val="accent1">
                <a:lumMod val="60000"/>
                <a:lumOff val="40000"/>
              </a:schemeClr>
            </a:gs>
            <a:gs pos="56000">
              <a:schemeClr val="accent1">
                <a:tint val="44500"/>
                <a:satMod val="160000"/>
                <a:lumMod val="10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6F73FD-C1F6-4E2E-935B-DCB61C307E2C}" type="datetimeFigureOut">
              <a:rPr lang="en-US" smtClean="0"/>
              <a:t>5/2/2017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83F61C-FF46-4224-BD9B-6BDCE82D5E6B}" type="slidenum">
              <a:rPr lang="en-US" smtClean="0"/>
              <a:t>‹#›</a:t>
            </a:fld>
            <a:endParaRPr lang="en-US" dirty="0"/>
          </a:p>
        </p:txBody>
      </p:sp>
    </p:spTree>
    <p:extLst>
      <p:ext uri="{BB962C8B-B14F-4D97-AF65-F5344CB8AC3E}">
        <p14:creationId xmlns:p14="http://schemas.microsoft.com/office/powerpoint/2010/main" val="48212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ea.org/newsroom/news/2017/april/statistics-key-electricity-trends-2016.html" TargetMode="External"/><Relationship Id="rId7" Type="http://schemas.openxmlformats.org/officeDocument/2006/relationships/hyperlink" Target="https://www.youtube.com/channel/UCr81EUb2qVJVfmmlJMxEHVw/videos" TargetMode="External"/><Relationship Id="rId2" Type="http://schemas.openxmlformats.org/officeDocument/2006/relationships/hyperlink" Target="http://thesolutionsproject.org/infographic/" TargetMode="External"/><Relationship Id="rId1" Type="http://schemas.openxmlformats.org/officeDocument/2006/relationships/slideLayout" Target="../slideLayouts/slideLayout2.xml"/><Relationship Id="rId6" Type="http://schemas.openxmlformats.org/officeDocument/2006/relationships/hyperlink" Target="https://www.ourchildrenstrust.org/us/federal-lawsuit/" TargetMode="External"/><Relationship Id="rId5" Type="http://schemas.openxmlformats.org/officeDocument/2006/relationships/hyperlink" Target="https://www.ourchildrenstrust.org/" TargetMode="External"/><Relationship Id="rId4" Type="http://schemas.openxmlformats.org/officeDocument/2006/relationships/hyperlink" Target="http://www.noaanews.noaa.gov/stories2016/012516-rapid-affordable-energy-transformation-possible.html"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eia.gov/totalenergy/" TargetMode="External"/><Relationship Id="rId2" Type="http://schemas.openxmlformats.org/officeDocument/2006/relationships/hyperlink" Target="https://www.eia.gov/" TargetMode="External"/><Relationship Id="rId1" Type="http://schemas.openxmlformats.org/officeDocument/2006/relationships/slideLayout" Target="../slideLayouts/slideLayout2.xml"/><Relationship Id="rId6" Type="http://schemas.openxmlformats.org/officeDocument/2006/relationships/hyperlink" Target="https://www.eia.gov/environment/" TargetMode="External"/><Relationship Id="rId5" Type="http://schemas.openxmlformats.org/officeDocument/2006/relationships/hyperlink" Target="https://www.eia.gov/tools/faqs/" TargetMode="External"/><Relationship Id="rId4" Type="http://schemas.openxmlformats.org/officeDocument/2006/relationships/hyperlink" Target="https://www.eia.gov/energyexplained/"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8600"/>
            <a:ext cx="9114692" cy="5292969"/>
          </a:xfrm>
        </p:spPr>
        <p:txBody>
          <a:bodyPr>
            <a:normAutofit/>
          </a:bodyPr>
          <a:lstStyle/>
          <a:p>
            <a:r>
              <a:rPr lang="en-US" sz="3600" b="1" dirty="0"/>
              <a:t>Mitigating &amp; Adapting to Climate change: Extreme Weather Events, </a:t>
            </a:r>
            <a:br>
              <a:rPr lang="en-US" sz="3600" b="1" dirty="0"/>
            </a:br>
            <a:r>
              <a:rPr lang="en-US" sz="3600" b="1" dirty="0"/>
              <a:t>a Worldwide Energy Revolution</a:t>
            </a:r>
            <a:br>
              <a:rPr lang="en-US" sz="3600" b="1" dirty="0"/>
            </a:br>
            <a:r>
              <a:rPr lang="en-US" sz="3600" b="1" dirty="0"/>
              <a:t>and Geoengineering options</a:t>
            </a:r>
            <a:br>
              <a:rPr lang="en-US" sz="3600" b="1" dirty="0"/>
            </a:br>
            <a:br>
              <a:rPr lang="en-US" sz="3600" b="1" dirty="0"/>
            </a:br>
            <a:r>
              <a:rPr lang="en-US" sz="2400" b="1" dirty="0"/>
              <a:t>Week 6: May 1</a:t>
            </a:r>
            <a:r>
              <a:rPr lang="en-US" sz="2400" b="1" baseline="30000" dirty="0"/>
              <a:t>st</a:t>
            </a:r>
            <a:r>
              <a:rPr lang="en-US" sz="2400" b="1" dirty="0"/>
              <a:t> , 2017</a:t>
            </a:r>
            <a:br>
              <a:rPr lang="en-US" sz="2400" b="1" dirty="0"/>
            </a:br>
            <a:r>
              <a:rPr lang="en-US" sz="2400" b="1" dirty="0">
                <a:solidFill>
                  <a:schemeClr val="bg1">
                    <a:lumMod val="65000"/>
                  </a:schemeClr>
                </a:solidFill>
              </a:rPr>
              <a:t>Part A: Nuclear Power (fission and fusion)</a:t>
            </a:r>
            <a:br>
              <a:rPr lang="en-US" sz="2400" b="1" dirty="0">
                <a:solidFill>
                  <a:schemeClr val="bg1">
                    <a:lumMod val="65000"/>
                  </a:schemeClr>
                </a:solidFill>
              </a:rPr>
            </a:br>
            <a:r>
              <a:rPr lang="en-US" sz="2400" b="1" dirty="0">
                <a:solidFill>
                  <a:schemeClr val="bg1">
                    <a:lumMod val="65000"/>
                  </a:schemeClr>
                </a:solidFill>
              </a:rPr>
              <a:t>Part B: Storage and Grid Options</a:t>
            </a:r>
            <a:br>
              <a:rPr lang="en-US" sz="2400" b="1" dirty="0">
                <a:solidFill>
                  <a:schemeClr val="bg1">
                    <a:lumMod val="65000"/>
                  </a:schemeClr>
                </a:solidFill>
              </a:rPr>
            </a:br>
            <a:r>
              <a:rPr lang="en-US" sz="2400" b="1" dirty="0">
                <a:highlight>
                  <a:srgbClr val="FFFF00"/>
                </a:highlight>
              </a:rPr>
              <a:t>EXTRAS</a:t>
            </a:r>
            <a:br>
              <a:rPr lang="en-US" sz="2400" b="1" dirty="0"/>
            </a:br>
            <a:r>
              <a:rPr lang="en-US" sz="2800" b="1" dirty="0"/>
              <a:t>Paul Belanger, Ph.D.</a:t>
            </a:r>
            <a:endParaRPr lang="en-US" sz="2800" dirty="0"/>
          </a:p>
        </p:txBody>
      </p:sp>
    </p:spTree>
    <p:extLst>
      <p:ext uri="{BB962C8B-B14F-4D97-AF65-F5344CB8AC3E}">
        <p14:creationId xmlns:p14="http://schemas.microsoft.com/office/powerpoint/2010/main" val="4230799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1752600"/>
            <a:ext cx="8229600" cy="4525963"/>
          </a:xfrm>
        </p:spPr>
        <p:txBody>
          <a:bodyPr/>
          <a:lstStyle/>
          <a:p>
            <a:endParaRPr lang="en-US" dirty="0"/>
          </a:p>
        </p:txBody>
      </p:sp>
      <p:pic>
        <p:nvPicPr>
          <p:cNvPr id="4" name="Picture 3"/>
          <p:cNvPicPr>
            <a:picLocks noChangeAspect="1"/>
          </p:cNvPicPr>
          <p:nvPr/>
        </p:nvPicPr>
        <p:blipFill rotWithShape="1">
          <a:blip r:embed="rId2"/>
          <a:srcRect l="4487" t="1199" r="3801" b="2303"/>
          <a:stretch/>
        </p:blipFill>
        <p:spPr>
          <a:xfrm rot="-60000">
            <a:off x="1280742" y="-99352"/>
            <a:ext cx="6548574" cy="7109508"/>
          </a:xfrm>
          <a:prstGeom prst="rect">
            <a:avLst/>
          </a:prstGeom>
        </p:spPr>
      </p:pic>
      <p:sp>
        <p:nvSpPr>
          <p:cNvPr id="5" name="TextBox 4"/>
          <p:cNvSpPr txBox="1"/>
          <p:nvPr/>
        </p:nvSpPr>
        <p:spPr>
          <a:xfrm>
            <a:off x="5867400" y="6287195"/>
            <a:ext cx="3505200" cy="307777"/>
          </a:xfrm>
          <a:prstGeom prst="rect">
            <a:avLst/>
          </a:prstGeom>
          <a:noFill/>
        </p:spPr>
        <p:txBody>
          <a:bodyPr wrap="square" rtlCol="0">
            <a:spAutoFit/>
          </a:bodyPr>
          <a:lstStyle/>
          <a:p>
            <a:r>
              <a:rPr lang="en-US" sz="1400" dirty="0"/>
              <a:t>Reinventing Fire…, </a:t>
            </a:r>
            <a:r>
              <a:rPr lang="en-US" sz="1400" dirty="0" err="1"/>
              <a:t>Lovins</a:t>
            </a:r>
            <a:r>
              <a:rPr lang="en-US" sz="1400" dirty="0"/>
              <a:t>, A. 2011</a:t>
            </a:r>
          </a:p>
        </p:txBody>
      </p:sp>
    </p:spTree>
    <p:extLst>
      <p:ext uri="{BB962C8B-B14F-4D97-AF65-F5344CB8AC3E}">
        <p14:creationId xmlns:p14="http://schemas.microsoft.com/office/powerpoint/2010/main" val="1754696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270883" y="420853"/>
            <a:ext cx="8435970" cy="5894058"/>
          </a:xfrm>
          <a:prstGeom prst="rect">
            <a:avLst/>
          </a:prstGeom>
        </p:spPr>
      </p:pic>
      <p:sp>
        <p:nvSpPr>
          <p:cNvPr id="5" name="TextBox 4"/>
          <p:cNvSpPr txBox="1"/>
          <p:nvPr/>
        </p:nvSpPr>
        <p:spPr>
          <a:xfrm>
            <a:off x="5522494" y="6503658"/>
            <a:ext cx="3505200" cy="307777"/>
          </a:xfrm>
          <a:prstGeom prst="rect">
            <a:avLst/>
          </a:prstGeom>
          <a:noFill/>
        </p:spPr>
        <p:txBody>
          <a:bodyPr wrap="square" rtlCol="0">
            <a:spAutoFit/>
          </a:bodyPr>
          <a:lstStyle/>
          <a:p>
            <a:r>
              <a:rPr lang="en-US" sz="1400" dirty="0"/>
              <a:t>Reinventing Fire…, </a:t>
            </a:r>
            <a:r>
              <a:rPr lang="en-US" sz="1400" dirty="0" err="1"/>
              <a:t>Lovins</a:t>
            </a:r>
            <a:r>
              <a:rPr lang="en-US" sz="1400" dirty="0"/>
              <a:t>, A. 2011</a:t>
            </a:r>
          </a:p>
        </p:txBody>
      </p:sp>
    </p:spTree>
    <p:extLst>
      <p:ext uri="{BB962C8B-B14F-4D97-AF65-F5344CB8AC3E}">
        <p14:creationId xmlns:p14="http://schemas.microsoft.com/office/powerpoint/2010/main" val="2006994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14492" y="990600"/>
            <a:ext cx="8915015" cy="5181599"/>
            <a:chOff x="398847" y="1311914"/>
            <a:chExt cx="8516168" cy="4936485"/>
          </a:xfrm>
        </p:grpSpPr>
        <p:sp>
          <p:nvSpPr>
            <p:cNvPr id="5" name="Rectangle 4"/>
            <p:cNvSpPr/>
            <p:nvPr/>
          </p:nvSpPr>
          <p:spPr>
            <a:xfrm>
              <a:off x="398847" y="1311914"/>
              <a:ext cx="8516168" cy="4936485"/>
            </a:xfrm>
            <a:prstGeom prst="rect">
              <a:avLst/>
            </a:prstGeom>
            <a:solidFill>
              <a:schemeClr val="bg1"/>
            </a:solidFill>
            <a:ln w="4445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a:srcRect t="4348" r="5140" b="2294"/>
            <a:stretch/>
          </p:blipFill>
          <p:spPr>
            <a:xfrm rot="-60000">
              <a:off x="438319" y="1481612"/>
              <a:ext cx="8437222" cy="4597086"/>
            </a:xfrm>
            <a:prstGeom prst="rect">
              <a:avLst/>
            </a:prstGeom>
          </p:spPr>
        </p:pic>
      </p:grpSp>
      <p:sp>
        <p:nvSpPr>
          <p:cNvPr id="7" name="TextBox 6"/>
          <p:cNvSpPr txBox="1"/>
          <p:nvPr/>
        </p:nvSpPr>
        <p:spPr>
          <a:xfrm>
            <a:off x="5522494" y="6503658"/>
            <a:ext cx="3505200" cy="307777"/>
          </a:xfrm>
          <a:prstGeom prst="rect">
            <a:avLst/>
          </a:prstGeom>
          <a:noFill/>
        </p:spPr>
        <p:txBody>
          <a:bodyPr wrap="square" rtlCol="0">
            <a:spAutoFit/>
          </a:bodyPr>
          <a:lstStyle/>
          <a:p>
            <a:r>
              <a:rPr lang="en-US" sz="1400" dirty="0"/>
              <a:t>Reinventing Fire…, </a:t>
            </a:r>
            <a:r>
              <a:rPr lang="en-US" sz="1400" dirty="0" err="1"/>
              <a:t>Lovins</a:t>
            </a:r>
            <a:r>
              <a:rPr lang="en-US" sz="1400" dirty="0"/>
              <a:t>, A. 2011</a:t>
            </a:r>
          </a:p>
        </p:txBody>
      </p:sp>
    </p:spTree>
    <p:extLst>
      <p:ext uri="{BB962C8B-B14F-4D97-AF65-F5344CB8AC3E}">
        <p14:creationId xmlns:p14="http://schemas.microsoft.com/office/powerpoint/2010/main" val="336237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SUBSIDIES and TAX BREAKS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069095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rot="10800000">
            <a:off x="-154582" y="152400"/>
            <a:ext cx="9298582" cy="6400800"/>
          </a:xfrm>
          <a:prstGeom prst="rect">
            <a:avLst/>
          </a:prstGeom>
        </p:spPr>
      </p:pic>
      <p:sp>
        <p:nvSpPr>
          <p:cNvPr id="6" name="TextBox 5"/>
          <p:cNvSpPr txBox="1"/>
          <p:nvPr/>
        </p:nvSpPr>
        <p:spPr>
          <a:xfrm>
            <a:off x="5638800" y="6522678"/>
            <a:ext cx="3505200" cy="307777"/>
          </a:xfrm>
          <a:prstGeom prst="rect">
            <a:avLst/>
          </a:prstGeom>
          <a:noFill/>
        </p:spPr>
        <p:txBody>
          <a:bodyPr wrap="square" rtlCol="0">
            <a:spAutoFit/>
          </a:bodyPr>
          <a:lstStyle/>
          <a:p>
            <a:r>
              <a:rPr lang="en-US" sz="1400" dirty="0"/>
              <a:t>Powering Forward, Ritter, 2016</a:t>
            </a:r>
          </a:p>
        </p:txBody>
      </p:sp>
    </p:spTree>
    <p:extLst>
      <p:ext uri="{BB962C8B-B14F-4D97-AF65-F5344CB8AC3E}">
        <p14:creationId xmlns:p14="http://schemas.microsoft.com/office/powerpoint/2010/main" val="3724632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659731" y="274638"/>
            <a:ext cx="6223295" cy="6248040"/>
          </a:xfrm>
          <a:prstGeom prst="rect">
            <a:avLst/>
          </a:prstGeom>
        </p:spPr>
      </p:pic>
      <p:sp>
        <p:nvSpPr>
          <p:cNvPr id="5" name="TextBox 4"/>
          <p:cNvSpPr txBox="1"/>
          <p:nvPr/>
        </p:nvSpPr>
        <p:spPr>
          <a:xfrm>
            <a:off x="5638800" y="6522678"/>
            <a:ext cx="3505200" cy="307777"/>
          </a:xfrm>
          <a:prstGeom prst="rect">
            <a:avLst/>
          </a:prstGeom>
          <a:noFill/>
        </p:spPr>
        <p:txBody>
          <a:bodyPr wrap="square" rtlCol="0">
            <a:spAutoFit/>
          </a:bodyPr>
          <a:lstStyle/>
          <a:p>
            <a:r>
              <a:rPr lang="en-US" sz="1400" dirty="0"/>
              <a:t>Powering Forward, Ritter, 2016</a:t>
            </a:r>
          </a:p>
        </p:txBody>
      </p:sp>
    </p:spTree>
    <p:extLst>
      <p:ext uri="{BB962C8B-B14F-4D97-AF65-F5344CB8AC3E}">
        <p14:creationId xmlns:p14="http://schemas.microsoft.com/office/powerpoint/2010/main" val="3434205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grpSp>
        <p:nvGrpSpPr>
          <p:cNvPr id="6" name="Group 5"/>
          <p:cNvGrpSpPr/>
          <p:nvPr/>
        </p:nvGrpSpPr>
        <p:grpSpPr>
          <a:xfrm>
            <a:off x="609600" y="-106739"/>
            <a:ext cx="7924800" cy="7010400"/>
            <a:chOff x="609600" y="-106739"/>
            <a:chExt cx="7924800" cy="7010400"/>
          </a:xfrm>
        </p:grpSpPr>
        <p:sp>
          <p:nvSpPr>
            <p:cNvPr id="5" name="Rectangle 4"/>
            <p:cNvSpPr/>
            <p:nvPr/>
          </p:nvSpPr>
          <p:spPr>
            <a:xfrm>
              <a:off x="609600" y="-106739"/>
              <a:ext cx="7924800" cy="7010400"/>
            </a:xfrm>
            <a:prstGeom prst="rect">
              <a:avLst/>
            </a:prstGeom>
            <a:solidFill>
              <a:srgbClr val="CBCB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tretch>
              <a:fillRect/>
            </a:stretch>
          </p:blipFill>
          <p:spPr>
            <a:xfrm rot="-60000">
              <a:off x="728961" y="-57782"/>
              <a:ext cx="7508194" cy="6817617"/>
            </a:xfrm>
            <a:prstGeom prst="rect">
              <a:avLst/>
            </a:prstGeom>
          </p:spPr>
        </p:pic>
      </p:grpSp>
      <p:sp>
        <p:nvSpPr>
          <p:cNvPr id="7" name="TextBox 6"/>
          <p:cNvSpPr txBox="1"/>
          <p:nvPr/>
        </p:nvSpPr>
        <p:spPr>
          <a:xfrm>
            <a:off x="5610726" y="6602823"/>
            <a:ext cx="3505200" cy="307777"/>
          </a:xfrm>
          <a:prstGeom prst="rect">
            <a:avLst/>
          </a:prstGeom>
          <a:noFill/>
        </p:spPr>
        <p:txBody>
          <a:bodyPr wrap="square" rtlCol="0">
            <a:spAutoFit/>
          </a:bodyPr>
          <a:lstStyle/>
          <a:p>
            <a:r>
              <a:rPr lang="en-US" sz="1400" dirty="0"/>
              <a:t>Powering Forward, Ritter, 2016</a:t>
            </a:r>
          </a:p>
        </p:txBody>
      </p:sp>
    </p:spTree>
    <p:extLst>
      <p:ext uri="{BB962C8B-B14F-4D97-AF65-F5344CB8AC3E}">
        <p14:creationId xmlns:p14="http://schemas.microsoft.com/office/powerpoint/2010/main" val="693694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grpSp>
        <p:nvGrpSpPr>
          <p:cNvPr id="6" name="Group 5"/>
          <p:cNvGrpSpPr/>
          <p:nvPr/>
        </p:nvGrpSpPr>
        <p:grpSpPr>
          <a:xfrm>
            <a:off x="1427619" y="-226499"/>
            <a:ext cx="6878181" cy="7313099"/>
            <a:chOff x="1427619" y="-226499"/>
            <a:chExt cx="7086600" cy="7467600"/>
          </a:xfrm>
        </p:grpSpPr>
        <p:sp>
          <p:nvSpPr>
            <p:cNvPr id="5" name="Rectangle 4"/>
            <p:cNvSpPr/>
            <p:nvPr/>
          </p:nvSpPr>
          <p:spPr>
            <a:xfrm>
              <a:off x="1427619" y="-226499"/>
              <a:ext cx="7086600" cy="7467600"/>
            </a:xfrm>
            <a:prstGeom prst="rect">
              <a:avLst/>
            </a:prstGeom>
            <a:solidFill>
              <a:srgbClr val="FCFC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tretch>
              <a:fillRect/>
            </a:stretch>
          </p:blipFill>
          <p:spPr>
            <a:xfrm rot="60000">
              <a:off x="1487318" y="-98984"/>
              <a:ext cx="6663087" cy="6899366"/>
            </a:xfrm>
            <a:prstGeom prst="rect">
              <a:avLst/>
            </a:prstGeom>
          </p:spPr>
        </p:pic>
      </p:grpSp>
      <p:sp>
        <p:nvSpPr>
          <p:cNvPr id="7" name="TextBox 6"/>
          <p:cNvSpPr txBox="1"/>
          <p:nvPr/>
        </p:nvSpPr>
        <p:spPr>
          <a:xfrm>
            <a:off x="5410200" y="6587885"/>
            <a:ext cx="3505200" cy="307777"/>
          </a:xfrm>
          <a:prstGeom prst="rect">
            <a:avLst/>
          </a:prstGeom>
          <a:noFill/>
        </p:spPr>
        <p:txBody>
          <a:bodyPr wrap="square" rtlCol="0">
            <a:spAutoFit/>
          </a:bodyPr>
          <a:lstStyle/>
          <a:p>
            <a:r>
              <a:rPr lang="en-US" sz="1400" dirty="0"/>
              <a:t>Powering Forward, Ritter, 2016</a:t>
            </a:r>
          </a:p>
        </p:txBody>
      </p:sp>
    </p:spTree>
    <p:extLst>
      <p:ext uri="{BB962C8B-B14F-4D97-AF65-F5344CB8AC3E}">
        <p14:creationId xmlns:p14="http://schemas.microsoft.com/office/powerpoint/2010/main" val="21868608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b="3357"/>
          <a:stretch/>
        </p:blipFill>
        <p:spPr>
          <a:xfrm>
            <a:off x="1447800" y="0"/>
            <a:ext cx="6629666" cy="6498974"/>
          </a:xfrm>
          <a:prstGeom prst="rect">
            <a:avLst/>
          </a:prstGeom>
        </p:spPr>
      </p:pic>
      <p:sp>
        <p:nvSpPr>
          <p:cNvPr id="5" name="TextBox 4"/>
          <p:cNvSpPr txBox="1"/>
          <p:nvPr/>
        </p:nvSpPr>
        <p:spPr>
          <a:xfrm>
            <a:off x="5638800" y="6522678"/>
            <a:ext cx="3505200" cy="307777"/>
          </a:xfrm>
          <a:prstGeom prst="rect">
            <a:avLst/>
          </a:prstGeom>
          <a:noFill/>
        </p:spPr>
        <p:txBody>
          <a:bodyPr wrap="square" rtlCol="0">
            <a:spAutoFit/>
          </a:bodyPr>
          <a:lstStyle/>
          <a:p>
            <a:r>
              <a:rPr lang="en-US" sz="1400" dirty="0"/>
              <a:t>Powering Forward, Ritter, 2016</a:t>
            </a:r>
          </a:p>
        </p:txBody>
      </p:sp>
    </p:spTree>
    <p:extLst>
      <p:ext uri="{BB962C8B-B14F-4D97-AF65-F5344CB8AC3E}">
        <p14:creationId xmlns:p14="http://schemas.microsoft.com/office/powerpoint/2010/main" val="3479947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Capacity and Jobs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89764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EXTRAS</a:t>
            </a:r>
          </a:p>
        </p:txBody>
      </p:sp>
    </p:spTree>
    <p:extLst>
      <p:ext uri="{BB962C8B-B14F-4D97-AF65-F5344CB8AC3E}">
        <p14:creationId xmlns:p14="http://schemas.microsoft.com/office/powerpoint/2010/main" val="3111743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17499"/>
            <a:ext cx="9144000" cy="990600"/>
          </a:xfrm>
        </p:spPr>
        <p:txBody>
          <a:bodyPr>
            <a:normAutofit/>
          </a:bodyPr>
          <a:lstStyle/>
          <a:p>
            <a:pPr algn="ctr"/>
            <a:r>
              <a:rPr lang="en-US" sz="3600" b="1" dirty="0">
                <a:solidFill>
                  <a:srgbClr val="FFFF00"/>
                </a:solidFill>
              </a:rPr>
              <a:t>Renewables are beating fossil fuels 2 to 1</a:t>
            </a:r>
            <a:br>
              <a:rPr lang="en-US" sz="3600" b="1" dirty="0">
                <a:solidFill>
                  <a:srgbClr val="FFFF00"/>
                </a:solidFill>
              </a:rPr>
            </a:br>
            <a:r>
              <a:rPr lang="en-US" sz="2000" b="1" dirty="0">
                <a:solidFill>
                  <a:srgbClr val="FFFF00"/>
                </a:solidFill>
              </a:rPr>
              <a:t>Bloomberg News, by Tom Randall</a:t>
            </a:r>
            <a:endParaRPr lang="en-US" sz="3600" dirty="0">
              <a:solidFill>
                <a:srgbClr val="FFFF00"/>
              </a:solidFill>
            </a:endParaRPr>
          </a:p>
        </p:txBody>
      </p:sp>
      <p:sp>
        <p:nvSpPr>
          <p:cNvPr id="6" name="TextBox 5"/>
          <p:cNvSpPr txBox="1"/>
          <p:nvPr/>
        </p:nvSpPr>
        <p:spPr>
          <a:xfrm>
            <a:off x="1301994" y="5510974"/>
            <a:ext cx="7104251" cy="76944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a:noFill/>
                </a:ln>
                <a:solidFill>
                  <a:srgbClr val="FFFF00"/>
                </a:solidFill>
                <a:effectLst/>
                <a:uLnTx/>
                <a:uFillTx/>
                <a:latin typeface="Calibri" panose="020F0502020204030204"/>
                <a:ea typeface="+mn-ea"/>
                <a:cs typeface="+mn-cs"/>
              </a:rPr>
              <a:t>Investment in World Power Capacity, 2008-2015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srgbClr val="FFFF00"/>
                </a:solidFill>
                <a:effectLst/>
                <a:uLnTx/>
                <a:uFillTx/>
                <a:latin typeface="Calibri" panose="020F0502020204030204"/>
                <a:ea typeface="+mn-ea"/>
                <a:cs typeface="+mn-cs"/>
              </a:rPr>
              <a:t>Bloomberg New Energy Finance, UNEP 6 Apr 2016.</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535" y="1319644"/>
            <a:ext cx="8866483" cy="4145973"/>
          </a:xfrm>
          <a:prstGeom prst="rect">
            <a:avLst/>
          </a:prstGeom>
        </p:spPr>
      </p:pic>
    </p:spTree>
    <p:extLst>
      <p:ext uri="{BB962C8B-B14F-4D97-AF65-F5344CB8AC3E}">
        <p14:creationId xmlns:p14="http://schemas.microsoft.com/office/powerpoint/2010/main" val="1786204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25290" y="952682"/>
            <a:ext cx="4218709" cy="990600"/>
          </a:xfrm>
        </p:spPr>
        <p:txBody>
          <a:bodyPr>
            <a:normAutofit fontScale="90000"/>
          </a:bodyPr>
          <a:lstStyle/>
          <a:p>
            <a:pPr algn="ctr"/>
            <a:r>
              <a:rPr lang="en-US" sz="3600" b="1" dirty="0">
                <a:solidFill>
                  <a:srgbClr val="FFFF00"/>
                </a:solidFill>
              </a:rPr>
              <a:t>We’re adding record amounts of wind and solar — and we’re still not moving fast enough  </a:t>
            </a:r>
            <a:r>
              <a:rPr lang="en-US" sz="1800" b="1" dirty="0">
                <a:solidFill>
                  <a:srgbClr val="FFFF00"/>
                </a:solidFill>
              </a:rPr>
              <a:t>Washington Post, 25 Oct 2016</a:t>
            </a:r>
            <a:endParaRPr lang="en-US" sz="1800" dirty="0">
              <a:solidFill>
                <a:srgbClr val="FFFF00"/>
              </a:solidFill>
            </a:endParaRPr>
          </a:p>
        </p:txBody>
      </p:sp>
      <p:sp>
        <p:nvSpPr>
          <p:cNvPr id="6" name="TextBox 5"/>
          <p:cNvSpPr txBox="1"/>
          <p:nvPr/>
        </p:nvSpPr>
        <p:spPr>
          <a:xfrm>
            <a:off x="127820" y="460991"/>
            <a:ext cx="5067636" cy="618630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rPr>
              <a:t>Renewable energy projects surpassed all other sources of new electricity added to the global supply last year, says a new report released this week by the International Energy Agency. In 2015, renewables made up more than half of all new installed capacity, with the greatest gains seen in onshore wind and</a:t>
            </a:r>
            <a:r>
              <a:rPr kumimoji="0" lang="en-US" sz="1800" b="1" i="0" u="none" strike="noStrike" kern="1200" cap="none" spc="0" normalizeH="0" baseline="0" noProof="0" dirty="0">
                <a:ln>
                  <a:noFill/>
                </a:ln>
                <a:solidFill>
                  <a:srgbClr val="FFFF00"/>
                </a:solidFill>
                <a:effectLst/>
                <a:uLnTx/>
                <a:uFillTx/>
                <a:latin typeface="Calibri" panose="020F0502020204030204"/>
                <a:ea typeface="+mn-ea"/>
                <a:cs typeface="+mn-cs"/>
              </a:rPr>
              <a:t> </a:t>
            </a:r>
            <a:r>
              <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rPr>
              <a:t>solar.</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rPr>
              <a:t>That said, renewable energy sources still only account for about 23 percent of the electricity actually produced worldwide, the report notes. The agency predicts that this share will increase to 28 percent by the year 2021, making renewables the fastest-growing source of electricity generation in the world.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Calibri" panose="020F0502020204030204"/>
                <a:ea typeface="+mn-ea"/>
                <a:cs typeface="+mn-cs"/>
              </a:rPr>
              <a:t>The report predicts that the U.S. will commission 107 gigawatts of new renewable additions — mostly wind and solar — by 2021, a 50 percent increase from 2015. The report attributes the U.S. success to a long-term extension of federal tax credits for renewables…</a:t>
            </a:r>
            <a:endParaRPr kumimoji="0" lang="en-US" sz="1800" b="0" i="1" u="none" strike="noStrike" kern="1200" cap="none" spc="0" normalizeH="0" baseline="0" noProof="0" dirty="0">
              <a:ln>
                <a:noFill/>
              </a:ln>
              <a:solidFill>
                <a:srgbClr val="FFFF00"/>
              </a:solidFill>
              <a:effectLst/>
              <a:uLnTx/>
              <a:uFillTx/>
              <a:latin typeface="Calibri" panose="020F0502020204030204"/>
              <a:ea typeface="+mn-ea"/>
              <a:cs typeface="+mn-cs"/>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1" y="2832568"/>
            <a:ext cx="3624622" cy="2251955"/>
          </a:xfrm>
          <a:prstGeom prst="rect">
            <a:avLst/>
          </a:prstGeom>
        </p:spPr>
      </p:pic>
      <p:sp>
        <p:nvSpPr>
          <p:cNvPr id="4" name="TextBox 3"/>
          <p:cNvSpPr txBox="1"/>
          <p:nvPr/>
        </p:nvSpPr>
        <p:spPr>
          <a:xfrm>
            <a:off x="5392884" y="5205847"/>
            <a:ext cx="3624622"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00"/>
                </a:solidFill>
                <a:effectLst/>
                <a:uLnTx/>
                <a:uFillTx/>
                <a:latin typeface="Calibri" panose="020F0502020204030204"/>
                <a:ea typeface="+mn-ea"/>
                <a:cs typeface="+mn-cs"/>
              </a:rPr>
              <a:t>A general view shows solar panels used to produce renewable energy at the photovoltaic park during its official 2015 inauguration in </a:t>
            </a:r>
            <a:r>
              <a:rPr kumimoji="0" lang="en-US" sz="1600" b="0" i="0" u="none" strike="noStrike" kern="1200" cap="none" spc="0" normalizeH="0" baseline="0" noProof="0" dirty="0" err="1">
                <a:ln>
                  <a:noFill/>
                </a:ln>
                <a:solidFill>
                  <a:srgbClr val="FFFF00"/>
                </a:solidFill>
                <a:effectLst/>
                <a:uLnTx/>
                <a:uFillTx/>
                <a:latin typeface="Calibri" panose="020F0502020204030204"/>
                <a:ea typeface="+mn-ea"/>
                <a:cs typeface="+mn-cs"/>
              </a:rPr>
              <a:t>Cestas</a:t>
            </a:r>
            <a:r>
              <a:rPr kumimoji="0" lang="en-US" sz="1600" b="0" i="0" u="none" strike="noStrike" kern="1200" cap="none" spc="0" normalizeH="0" baseline="0" noProof="0" dirty="0">
                <a:ln>
                  <a:noFill/>
                </a:ln>
                <a:solidFill>
                  <a:srgbClr val="FFFF00"/>
                </a:solidFill>
                <a:effectLst/>
                <a:uLnTx/>
                <a:uFillTx/>
                <a:latin typeface="Calibri" panose="020F0502020204030204"/>
                <a:ea typeface="+mn-ea"/>
                <a:cs typeface="+mn-cs"/>
              </a:rPr>
              <a:t>, southwestern France. (Reuters/Regis </a:t>
            </a:r>
            <a:r>
              <a:rPr kumimoji="0" lang="en-US" sz="1600" b="0" i="0" u="none" strike="noStrike" kern="1200" cap="none" spc="0" normalizeH="0" baseline="0" noProof="0" dirty="0" err="1">
                <a:ln>
                  <a:noFill/>
                </a:ln>
                <a:solidFill>
                  <a:srgbClr val="FFFF00"/>
                </a:solidFill>
                <a:effectLst/>
                <a:uLnTx/>
                <a:uFillTx/>
                <a:latin typeface="Calibri" panose="020F0502020204030204"/>
                <a:ea typeface="+mn-ea"/>
                <a:cs typeface="+mn-cs"/>
              </a:rPr>
              <a:t>Duvignau</a:t>
            </a:r>
            <a:r>
              <a:rPr kumimoji="0" lang="en-US" sz="1600" b="0" i="0" u="none" strike="noStrike" kern="1200" cap="none" spc="0" normalizeH="0" baseline="0" noProof="0" dirty="0">
                <a:ln>
                  <a:noFill/>
                </a:ln>
                <a:solidFill>
                  <a:srgbClr val="FFFF00"/>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41447412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4456"/>
            <a:ext cx="9144000" cy="990600"/>
          </a:xfrm>
        </p:spPr>
        <p:txBody>
          <a:bodyPr>
            <a:normAutofit fontScale="90000"/>
          </a:bodyPr>
          <a:lstStyle/>
          <a:p>
            <a:pPr algn="ctr"/>
            <a:r>
              <a:rPr lang="en-US" sz="3600" dirty="0">
                <a:solidFill>
                  <a:srgbClr val="FFFF00"/>
                </a:solidFill>
              </a:rPr>
              <a:t>Historic Day in Britain: First Coal-Free Day Since 1882 </a:t>
            </a:r>
            <a:br>
              <a:rPr lang="en-US" sz="2800" b="1" dirty="0">
                <a:solidFill>
                  <a:srgbClr val="FFFF00"/>
                </a:solidFill>
              </a:rPr>
            </a:br>
            <a:r>
              <a:rPr lang="en-US" sz="1800" b="1" dirty="0">
                <a:solidFill>
                  <a:srgbClr val="FFFF00"/>
                </a:solidFill>
              </a:rPr>
              <a:t>Andy Rowell, </a:t>
            </a:r>
            <a:r>
              <a:rPr lang="en-US" sz="1800" b="1" dirty="0" err="1">
                <a:solidFill>
                  <a:srgbClr val="FFFF00"/>
                </a:solidFill>
              </a:rPr>
              <a:t>Ecowatch</a:t>
            </a:r>
            <a:r>
              <a:rPr lang="en-US" sz="1800" b="1" dirty="0">
                <a:solidFill>
                  <a:srgbClr val="FFFF00"/>
                </a:solidFill>
              </a:rPr>
              <a:t> 21 April 2017</a:t>
            </a:r>
            <a:endParaRPr lang="en-US" sz="1800" dirty="0">
              <a:solidFill>
                <a:srgbClr val="FFFF00"/>
              </a:solidFill>
            </a:endParaRPr>
          </a:p>
        </p:txBody>
      </p:sp>
      <p:sp>
        <p:nvSpPr>
          <p:cNvPr id="6" name="TextBox 5"/>
          <p:cNvSpPr txBox="1"/>
          <p:nvPr/>
        </p:nvSpPr>
        <p:spPr>
          <a:xfrm>
            <a:off x="237149" y="1221345"/>
            <a:ext cx="2585563" cy="5262979"/>
          </a:xfrm>
          <a:prstGeom prst="rect">
            <a:avLst/>
          </a:prstGeom>
          <a:noFill/>
        </p:spPr>
        <p:txBody>
          <a:bodyPr wrap="square" rtlCol="0">
            <a:spAutoFit/>
          </a:bodyPr>
          <a:lstStyle/>
          <a:p>
            <a:r>
              <a:rPr lang="en-US" sz="2400" dirty="0">
                <a:solidFill>
                  <a:srgbClr val="FFFF00"/>
                </a:solidFill>
              </a:rPr>
              <a:t>The UK's energy provider, the National Grid, called it a "watershed" moment and it is seen as a significant step towards the UK Government's plans to phase out coal generating power plants by 2025.</a:t>
            </a:r>
          </a:p>
        </p:txBody>
      </p:sp>
      <p:sp>
        <p:nvSpPr>
          <p:cNvPr id="9" name="TextBox 8"/>
          <p:cNvSpPr txBox="1"/>
          <p:nvPr/>
        </p:nvSpPr>
        <p:spPr>
          <a:xfrm>
            <a:off x="3061252" y="4890051"/>
            <a:ext cx="5882165" cy="1323439"/>
          </a:xfrm>
          <a:prstGeom prst="rect">
            <a:avLst/>
          </a:prstGeom>
          <a:noFill/>
        </p:spPr>
        <p:txBody>
          <a:bodyPr wrap="square" rtlCol="0">
            <a:spAutoFit/>
          </a:bodyPr>
          <a:lstStyle/>
          <a:p>
            <a:r>
              <a:rPr lang="en-US" sz="2000" dirty="0">
                <a:solidFill>
                  <a:srgbClr val="FFFF00"/>
                </a:solidFill>
              </a:rPr>
              <a:t>Britain is not alone in phasing out coal, either. Earlier this month, a coalition of European energy companies announced that there would be no new coal plants built throughout the European Union after 2020.</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20279" y="1331843"/>
            <a:ext cx="5975036" cy="3086102"/>
          </a:xfrm>
          <a:prstGeom prst="rect">
            <a:avLst/>
          </a:prstGeom>
        </p:spPr>
      </p:pic>
    </p:spTree>
    <p:extLst>
      <p:ext uri="{BB962C8B-B14F-4D97-AF65-F5344CB8AC3E}">
        <p14:creationId xmlns:p14="http://schemas.microsoft.com/office/powerpoint/2010/main" val="1946133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UNITS</a:t>
            </a:r>
          </a:p>
        </p:txBody>
      </p:sp>
      <p:sp>
        <p:nvSpPr>
          <p:cNvPr id="3" name="Content Placeholder 2"/>
          <p:cNvSpPr>
            <a:spLocks noGrp="1"/>
          </p:cNvSpPr>
          <p:nvPr>
            <p:ph sz="half" idx="1"/>
          </p:nvPr>
        </p:nvSpPr>
        <p:spPr/>
        <p:txBody>
          <a:bodyPr>
            <a:normAutofit fontScale="92500" lnSpcReduction="20000"/>
          </a:bodyPr>
          <a:lstStyle/>
          <a:p>
            <a:pPr marL="0" indent="0" algn="ctr">
              <a:buNone/>
            </a:pPr>
            <a:r>
              <a:rPr lang="en-US" b="1" dirty="0"/>
              <a:t>POWER</a:t>
            </a:r>
          </a:p>
          <a:p>
            <a:pPr marL="0" indent="0">
              <a:buNone/>
            </a:pPr>
            <a:r>
              <a:rPr lang="en-US" dirty="0"/>
              <a:t>SI = </a:t>
            </a:r>
            <a:r>
              <a:rPr lang="en-US" dirty="0">
                <a:highlight>
                  <a:srgbClr val="FFFF00"/>
                </a:highlight>
              </a:rPr>
              <a:t>Watt = J/s</a:t>
            </a:r>
          </a:p>
          <a:p>
            <a:pPr marL="0" indent="0">
              <a:buNone/>
            </a:pPr>
            <a:endParaRPr lang="en-US" dirty="0"/>
          </a:p>
          <a:p>
            <a:pPr marL="0" indent="0">
              <a:buNone/>
            </a:pPr>
            <a:r>
              <a:rPr lang="en-US" dirty="0"/>
              <a:t>Other units – see white board:</a:t>
            </a:r>
          </a:p>
          <a:p>
            <a:pPr marL="0" indent="0">
              <a:buNone/>
            </a:pPr>
            <a:r>
              <a:rPr lang="en-US" dirty="0"/>
              <a:t>	</a:t>
            </a:r>
            <a:r>
              <a:rPr lang="en-US" dirty="0">
                <a:highlight>
                  <a:srgbClr val="FFFF00"/>
                </a:highlight>
              </a:rPr>
              <a:t>kW, GW, TW</a:t>
            </a:r>
          </a:p>
          <a:p>
            <a:pPr marL="0" indent="0">
              <a:buNone/>
            </a:pPr>
            <a:r>
              <a:rPr lang="en-US" dirty="0"/>
              <a:t>	Kilo- 10</a:t>
            </a:r>
            <a:r>
              <a:rPr lang="en-US" baseline="30000" dirty="0"/>
              <a:t>3</a:t>
            </a:r>
            <a:r>
              <a:rPr lang="en-US" dirty="0"/>
              <a:t>, </a:t>
            </a:r>
          </a:p>
          <a:p>
            <a:pPr marL="0" indent="0">
              <a:buNone/>
            </a:pPr>
            <a:r>
              <a:rPr lang="en-US" dirty="0"/>
              <a:t>	giga- 10</a:t>
            </a:r>
            <a:r>
              <a:rPr lang="en-US" baseline="30000" dirty="0"/>
              <a:t>9</a:t>
            </a:r>
            <a:r>
              <a:rPr lang="en-US" dirty="0"/>
              <a:t>, </a:t>
            </a:r>
          </a:p>
          <a:p>
            <a:pPr marL="0" indent="0">
              <a:buNone/>
            </a:pPr>
            <a:r>
              <a:rPr lang="en-US" dirty="0"/>
              <a:t>	tera- 10</a:t>
            </a:r>
            <a:r>
              <a:rPr lang="en-US" baseline="30000" dirty="0"/>
              <a:t>12</a:t>
            </a:r>
            <a:r>
              <a:rPr lang="en-US" dirty="0"/>
              <a:t>)</a:t>
            </a:r>
          </a:p>
          <a:p>
            <a:pPr marL="0" indent="0">
              <a:buNone/>
            </a:pPr>
            <a:r>
              <a:rPr lang="en-US" dirty="0"/>
              <a:t>	BTU</a:t>
            </a:r>
          </a:p>
          <a:p>
            <a:pPr marL="0" indent="0">
              <a:buNone/>
            </a:pPr>
            <a:r>
              <a:rPr lang="en-US" dirty="0"/>
              <a:t>	QUADS (10</a:t>
            </a:r>
            <a:r>
              <a:rPr lang="en-US" baseline="30000" dirty="0"/>
              <a:t>15</a:t>
            </a:r>
            <a:r>
              <a:rPr lang="en-US" dirty="0"/>
              <a:t> BTUs)</a:t>
            </a:r>
          </a:p>
        </p:txBody>
      </p:sp>
      <p:sp>
        <p:nvSpPr>
          <p:cNvPr id="4" name="Content Placeholder 3"/>
          <p:cNvSpPr>
            <a:spLocks noGrp="1"/>
          </p:cNvSpPr>
          <p:nvPr>
            <p:ph sz="half" idx="2"/>
          </p:nvPr>
        </p:nvSpPr>
        <p:spPr/>
        <p:txBody>
          <a:bodyPr>
            <a:normAutofit/>
          </a:bodyPr>
          <a:lstStyle/>
          <a:p>
            <a:pPr marL="0" indent="0" algn="ctr">
              <a:buNone/>
            </a:pPr>
            <a:r>
              <a:rPr lang="en-US" b="1" dirty="0"/>
              <a:t>ENERGY</a:t>
            </a:r>
          </a:p>
          <a:p>
            <a:pPr marL="0" indent="0">
              <a:buNone/>
            </a:pPr>
            <a:r>
              <a:rPr lang="en-US" dirty="0"/>
              <a:t>SI = </a:t>
            </a:r>
            <a:r>
              <a:rPr lang="en-US" dirty="0">
                <a:highlight>
                  <a:srgbClr val="FFFF00"/>
                </a:highlight>
              </a:rPr>
              <a:t>J = power-time</a:t>
            </a:r>
          </a:p>
          <a:p>
            <a:pPr marL="0" indent="0">
              <a:buNone/>
            </a:pPr>
            <a:r>
              <a:rPr lang="en-US" dirty="0"/>
              <a:t>Or Watt-s</a:t>
            </a:r>
          </a:p>
          <a:p>
            <a:pPr marL="0" indent="0">
              <a:buNone/>
            </a:pPr>
            <a:r>
              <a:rPr lang="en-US" dirty="0"/>
              <a:t>Or what you are used to getting billed for:</a:t>
            </a:r>
          </a:p>
          <a:p>
            <a:pPr marL="0" indent="0">
              <a:buNone/>
            </a:pPr>
            <a:r>
              <a:rPr lang="en-US" dirty="0"/>
              <a:t>	</a:t>
            </a:r>
            <a:r>
              <a:rPr lang="en-US" dirty="0">
                <a:highlight>
                  <a:srgbClr val="FFFF00"/>
                </a:highlight>
              </a:rPr>
              <a:t>kWh </a:t>
            </a:r>
            <a:r>
              <a:rPr lang="en-US" dirty="0"/>
              <a:t>@ ~0.11/kWh</a:t>
            </a:r>
          </a:p>
          <a:p>
            <a:pPr marL="0" indent="0">
              <a:buNone/>
            </a:pPr>
            <a:endParaRPr lang="en-US" dirty="0"/>
          </a:p>
          <a:p>
            <a:pPr marL="0" indent="0" algn="ctr">
              <a:buNone/>
            </a:pPr>
            <a:r>
              <a:rPr lang="en-US" b="1" dirty="0"/>
              <a:t>CARBON</a:t>
            </a:r>
          </a:p>
          <a:p>
            <a:pPr marL="0" indent="0">
              <a:buNone/>
            </a:pPr>
            <a:endParaRPr lang="en-US" dirty="0"/>
          </a:p>
        </p:txBody>
      </p:sp>
      <p:sp>
        <p:nvSpPr>
          <p:cNvPr id="5" name="TextBox 4"/>
          <p:cNvSpPr txBox="1"/>
          <p:nvPr/>
        </p:nvSpPr>
        <p:spPr>
          <a:xfrm>
            <a:off x="5410200" y="4876800"/>
            <a:ext cx="2816891" cy="1015663"/>
          </a:xfrm>
          <a:prstGeom prst="rect">
            <a:avLst/>
          </a:prstGeom>
          <a:solidFill>
            <a:schemeClr val="bg1">
              <a:lumMod val="85000"/>
            </a:schemeClr>
          </a:solidFill>
          <a:ln>
            <a:solidFill>
              <a:schemeClr val="accent1"/>
            </a:solidFill>
          </a:ln>
        </p:spPr>
        <p:txBody>
          <a:bodyPr wrap="square" rtlCol="0">
            <a:spAutoFit/>
          </a:bodyPr>
          <a:lstStyle/>
          <a:p>
            <a:pPr algn="ctr"/>
            <a:r>
              <a:rPr lang="en-US" sz="2000" b="1" dirty="0"/>
              <a:t>Gt C = Gt CO2/3.67</a:t>
            </a:r>
          </a:p>
          <a:p>
            <a:pPr algn="ctr"/>
            <a:r>
              <a:rPr lang="en-US" sz="2000" b="1" dirty="0"/>
              <a:t>(mass 44/mass 12 C)</a:t>
            </a:r>
          </a:p>
          <a:p>
            <a:pPr algn="ctr"/>
            <a:r>
              <a:rPr lang="en-US" sz="2000" b="1" dirty="0"/>
              <a:t>32.7/3.67 = 8.91 Gt C</a:t>
            </a:r>
          </a:p>
        </p:txBody>
      </p:sp>
    </p:spTree>
    <p:extLst>
      <p:ext uri="{BB962C8B-B14F-4D97-AF65-F5344CB8AC3E}">
        <p14:creationId xmlns:p14="http://schemas.microsoft.com/office/powerpoint/2010/main" val="35845805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914400"/>
            <a:ext cx="8229600" cy="1143000"/>
          </a:xfrm>
        </p:spPr>
        <p:txBody>
          <a:bodyPr>
            <a:normAutofit fontScale="90000"/>
          </a:bodyPr>
          <a:lstStyle/>
          <a:p>
            <a:r>
              <a:rPr lang="en-US" dirty="0"/>
              <a:t>EXTRAS – Outline</a:t>
            </a:r>
            <a:br>
              <a:rPr lang="en-US" dirty="0"/>
            </a:br>
            <a:r>
              <a:rPr lang="en-US" dirty="0"/>
              <a:t>from David Mooney presentation BCRES 4/ 2017 – see video at CRES YouTube</a:t>
            </a:r>
          </a:p>
        </p:txBody>
      </p:sp>
      <p:sp>
        <p:nvSpPr>
          <p:cNvPr id="11" name="TextBox 10"/>
          <p:cNvSpPr txBox="1"/>
          <p:nvPr/>
        </p:nvSpPr>
        <p:spPr>
          <a:xfrm>
            <a:off x="167148" y="1257446"/>
            <a:ext cx="8976852" cy="4862870"/>
          </a:xfrm>
          <a:prstGeom prst="rect">
            <a:avLst/>
          </a:prstGeom>
          <a:noFill/>
        </p:spPr>
        <p:txBody>
          <a:bodyPr wrap="square" rtlCol="0">
            <a:spAutoFit/>
          </a:bodyPr>
          <a:lstStyle/>
          <a:p>
            <a:pPr marL="342900" indent="-342900" defTabSz="457200" eaLnBrk="0" hangingPunct="0">
              <a:spcBef>
                <a:spcPts val="200"/>
              </a:spcBef>
              <a:spcAft>
                <a:spcPts val="200"/>
              </a:spcAft>
              <a:buFont typeface="Arial" pitchFamily="34" charset="0"/>
              <a:buChar char="•"/>
            </a:pPr>
            <a:r>
              <a:rPr lang="en-US" sz="2800" dirty="0">
                <a:solidFill>
                  <a:srgbClr val="BFBFBF"/>
                </a:solidFill>
              </a:rPr>
              <a:t>Global Renewable Energy Markets Update</a:t>
            </a:r>
          </a:p>
          <a:p>
            <a:pPr marL="342900" indent="-342900" defTabSz="457200" eaLnBrk="0" hangingPunct="0">
              <a:spcBef>
                <a:spcPts val="200"/>
              </a:spcBef>
              <a:spcAft>
                <a:spcPts val="200"/>
              </a:spcAft>
              <a:buFont typeface="Arial" pitchFamily="34" charset="0"/>
              <a:buChar char="•"/>
            </a:pPr>
            <a:r>
              <a:rPr lang="en-US" sz="2800" dirty="0">
                <a:solidFill>
                  <a:srgbClr val="BFBFBF"/>
                </a:solidFill>
              </a:rPr>
              <a:t>Technology Overviews</a:t>
            </a:r>
          </a:p>
          <a:p>
            <a:pPr marL="914400" lvl="1" indent="-457200" defTabSz="457200" eaLnBrk="0" hangingPunct="0">
              <a:spcBef>
                <a:spcPts val="200"/>
              </a:spcBef>
              <a:spcAft>
                <a:spcPts val="200"/>
              </a:spcAft>
              <a:buFont typeface="Wingdings" charset="2"/>
              <a:buChar char="Ø"/>
            </a:pPr>
            <a:r>
              <a:rPr lang="en-US" sz="2800" dirty="0">
                <a:solidFill>
                  <a:srgbClr val="BFBFBF"/>
                </a:solidFill>
              </a:rPr>
              <a:t>Wind and Solar</a:t>
            </a:r>
          </a:p>
          <a:p>
            <a:pPr marL="1371600" lvl="2" indent="-457200" defTabSz="457200" eaLnBrk="0" hangingPunct="0">
              <a:spcBef>
                <a:spcPts val="200"/>
              </a:spcBef>
              <a:spcAft>
                <a:spcPts val="200"/>
              </a:spcAft>
              <a:buFont typeface="Wingdings" charset="2"/>
              <a:buChar char="²"/>
            </a:pPr>
            <a:r>
              <a:rPr lang="en-US" sz="2800" dirty="0">
                <a:solidFill>
                  <a:srgbClr val="BFBFBF"/>
                </a:solidFill>
              </a:rPr>
              <a:t>Market Segments</a:t>
            </a:r>
          </a:p>
          <a:p>
            <a:pPr marL="1371600" lvl="2" indent="-457200" defTabSz="457200" eaLnBrk="0" hangingPunct="0">
              <a:spcBef>
                <a:spcPts val="200"/>
              </a:spcBef>
              <a:spcAft>
                <a:spcPts val="200"/>
              </a:spcAft>
              <a:buFont typeface="Wingdings" charset="2"/>
              <a:buChar char="²"/>
            </a:pPr>
            <a:r>
              <a:rPr lang="en-US" sz="2800" dirty="0">
                <a:solidFill>
                  <a:srgbClr val="BFBFBF"/>
                </a:solidFill>
              </a:rPr>
              <a:t>Global and US Markets</a:t>
            </a:r>
          </a:p>
          <a:p>
            <a:pPr marL="1371600" lvl="2" indent="-457200" defTabSz="457200" eaLnBrk="0" hangingPunct="0">
              <a:spcBef>
                <a:spcPts val="200"/>
              </a:spcBef>
              <a:spcAft>
                <a:spcPts val="200"/>
              </a:spcAft>
              <a:buFont typeface="Wingdings" charset="2"/>
              <a:buChar char="²"/>
            </a:pPr>
            <a:r>
              <a:rPr lang="en-US" sz="2800" dirty="0">
                <a:solidFill>
                  <a:srgbClr val="BFBFBF"/>
                </a:solidFill>
              </a:rPr>
              <a:t>Cost Trends</a:t>
            </a:r>
          </a:p>
          <a:p>
            <a:pPr marL="1371600" lvl="2" indent="-457200" defTabSz="457200" eaLnBrk="0" hangingPunct="0">
              <a:spcBef>
                <a:spcPts val="200"/>
              </a:spcBef>
              <a:spcAft>
                <a:spcPts val="200"/>
              </a:spcAft>
              <a:buFont typeface="Wingdings" charset="2"/>
              <a:buChar char="²"/>
            </a:pPr>
            <a:r>
              <a:rPr lang="en-US" sz="2800" dirty="0">
                <a:solidFill>
                  <a:srgbClr val="BFBFBF"/>
                </a:solidFill>
              </a:rPr>
              <a:t>Status in Colorado</a:t>
            </a:r>
          </a:p>
          <a:p>
            <a:pPr marL="457200" indent="-457200" defTabSz="457200" eaLnBrk="0" hangingPunct="0">
              <a:spcBef>
                <a:spcPts val="200"/>
              </a:spcBef>
              <a:spcAft>
                <a:spcPts val="200"/>
              </a:spcAft>
              <a:buFont typeface="Arial"/>
              <a:buChar char="•"/>
            </a:pPr>
            <a:r>
              <a:rPr lang="en-US" sz="2800" dirty="0">
                <a:solidFill>
                  <a:srgbClr val="000C14"/>
                </a:solidFill>
              </a:rPr>
              <a:t>A Changing Power System</a:t>
            </a:r>
          </a:p>
          <a:p>
            <a:pPr marL="457200" indent="-457200" defTabSz="457200" eaLnBrk="0" hangingPunct="0">
              <a:spcBef>
                <a:spcPts val="200"/>
              </a:spcBef>
              <a:spcAft>
                <a:spcPts val="200"/>
              </a:spcAft>
              <a:buFont typeface="Arial"/>
              <a:buChar char="•"/>
            </a:pPr>
            <a:r>
              <a:rPr lang="en-US" sz="2800" dirty="0">
                <a:solidFill>
                  <a:srgbClr val="BFBFBF"/>
                </a:solidFill>
              </a:rPr>
              <a:t>Jobs in the Energy Sector</a:t>
            </a:r>
          </a:p>
          <a:p>
            <a:pPr defTabSz="457200" eaLnBrk="0" hangingPunct="0">
              <a:spcBef>
                <a:spcPts val="200"/>
              </a:spcBef>
              <a:spcAft>
                <a:spcPts val="200"/>
              </a:spcAft>
            </a:pPr>
            <a:endParaRPr lang="en-US" sz="2800" dirty="0">
              <a:solidFill>
                <a:srgbClr val="000C14"/>
              </a:solidFill>
            </a:endParaRPr>
          </a:p>
        </p:txBody>
      </p:sp>
    </p:spTree>
    <p:extLst>
      <p:ext uri="{BB962C8B-B14F-4D97-AF65-F5344CB8AC3E}">
        <p14:creationId xmlns:p14="http://schemas.microsoft.com/office/powerpoint/2010/main" val="23132615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400"/>
            <a:ext cx="8229600" cy="612122"/>
          </a:xfrm>
        </p:spPr>
        <p:txBody>
          <a:bodyPr>
            <a:normAutofit fontScale="90000"/>
          </a:bodyPr>
          <a:lstStyle/>
          <a:p>
            <a:r>
              <a:rPr lang="en-US" dirty="0"/>
              <a:t>Trends in the U.S. Power System</a:t>
            </a:r>
          </a:p>
        </p:txBody>
      </p:sp>
      <p:pic>
        <p:nvPicPr>
          <p:cNvPr id="1028" name="Picture 4" descr="C:\Users\dsteinbe\Documents\POLICY ANALYSIS\S111\FUEL_SWITCHING\2017-03-07 - Coal and Gas Gen - Line - 1949-201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886760"/>
            <a:ext cx="7315200" cy="5486400"/>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Content Placeholder 7"/>
          <p:cNvSpPr txBox="1">
            <a:spLocks/>
          </p:cNvSpPr>
          <p:nvPr/>
        </p:nvSpPr>
        <p:spPr>
          <a:xfrm>
            <a:off x="457200" y="6380904"/>
            <a:ext cx="8229600" cy="36425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800" b="0" kern="1200">
                <a:solidFill>
                  <a:schemeClr val="accent6">
                    <a:lumMod val="50000"/>
                  </a:schemeClr>
                </a:solidFill>
                <a:latin typeface="Calibri"/>
                <a:ea typeface="+mn-ea"/>
                <a:cs typeface="Calibri"/>
              </a:defRPr>
            </a:lvl1pPr>
            <a:lvl2pPr marL="742950" indent="-285750" algn="l" defTabSz="914400" rtl="0" eaLnBrk="1" latinLnBrk="0" hangingPunct="1">
              <a:spcBef>
                <a:spcPct val="20000"/>
              </a:spcBef>
              <a:buFont typeface="Arial" pitchFamily="34" charset="0"/>
              <a:buChar char="–"/>
              <a:defRPr sz="2600" kern="1200">
                <a:solidFill>
                  <a:schemeClr val="accent6">
                    <a:lumMod val="50000"/>
                  </a:schemeClr>
                </a:solidFill>
                <a:latin typeface="Calibri"/>
                <a:ea typeface="+mn-ea"/>
                <a:cs typeface="Calibri"/>
              </a:defRPr>
            </a:lvl2pPr>
            <a:lvl3pPr marL="1143000" indent="-228600" algn="l" defTabSz="914400" rtl="0" eaLnBrk="1" latinLnBrk="0" hangingPunct="1">
              <a:spcBef>
                <a:spcPct val="20000"/>
              </a:spcBef>
              <a:buFont typeface="Arial" pitchFamily="34" charset="0"/>
              <a:buChar char="•"/>
              <a:defRPr sz="2400" kern="1200">
                <a:solidFill>
                  <a:schemeClr val="accent6">
                    <a:lumMod val="50000"/>
                  </a:schemeClr>
                </a:solidFill>
                <a:latin typeface="Calibri"/>
                <a:ea typeface="+mn-ea"/>
                <a:cs typeface="Calibri"/>
              </a:defRPr>
            </a:lvl3pPr>
            <a:lvl4pPr marL="1600200" indent="-228600" algn="l" defTabSz="914400" rtl="0" eaLnBrk="1" latinLnBrk="0" hangingPunct="1">
              <a:spcBef>
                <a:spcPct val="20000"/>
              </a:spcBef>
              <a:buFont typeface="Arial" pitchFamily="34" charset="0"/>
              <a:buChar char="–"/>
              <a:defRPr sz="2000" kern="1200">
                <a:solidFill>
                  <a:schemeClr val="accent6">
                    <a:lumMod val="50000"/>
                  </a:schemeClr>
                </a:solidFill>
                <a:latin typeface="Calibri"/>
                <a:ea typeface="+mn-ea"/>
                <a:cs typeface="Calibri"/>
              </a:defRPr>
            </a:lvl4pPr>
            <a:lvl5pPr marL="2057400" indent="-228600" algn="l" defTabSz="914400" rtl="0" eaLnBrk="1" latinLnBrk="0" hangingPunct="1">
              <a:spcBef>
                <a:spcPct val="20000"/>
              </a:spcBef>
              <a:buFont typeface="Arial" pitchFamily="34" charset="0"/>
              <a:buChar char="»"/>
              <a:defRPr sz="2000" kern="1200">
                <a:solidFill>
                  <a:schemeClr val="accent6">
                    <a:lumMod val="50000"/>
                  </a:schemeClr>
                </a:solidFill>
                <a:latin typeface="Calibri"/>
                <a:ea typeface="+mn-ea"/>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b="1" i="1" dirty="0">
                <a:solidFill>
                  <a:schemeClr val="accent6"/>
                </a:solidFill>
              </a:rPr>
              <a:t>Source: EIA – Electric Power Annual</a:t>
            </a:r>
          </a:p>
        </p:txBody>
      </p:sp>
    </p:spTree>
    <p:extLst>
      <p:ext uri="{BB962C8B-B14F-4D97-AF65-F5344CB8AC3E}">
        <p14:creationId xmlns:p14="http://schemas.microsoft.com/office/powerpoint/2010/main" val="29773282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6200"/>
            <a:ext cx="8229600" cy="1143000"/>
          </a:xfrm>
        </p:spPr>
        <p:txBody>
          <a:bodyPr/>
          <a:lstStyle/>
          <a:p>
            <a:r>
              <a:rPr lang="en-US" dirty="0"/>
              <a:t>Trends in the U.S. Power System</a:t>
            </a:r>
          </a:p>
        </p:txBody>
      </p:sp>
      <p:pic>
        <p:nvPicPr>
          <p:cNvPr id="2" name="Picture 1"/>
          <p:cNvPicPr>
            <a:picLocks noChangeAspect="1"/>
          </p:cNvPicPr>
          <p:nvPr/>
        </p:nvPicPr>
        <p:blipFill>
          <a:blip r:embed="rId3"/>
          <a:stretch>
            <a:fillRect/>
          </a:stretch>
        </p:blipFill>
        <p:spPr>
          <a:xfrm>
            <a:off x="0" y="1117600"/>
            <a:ext cx="9144000" cy="4607649"/>
          </a:xfrm>
          <a:prstGeom prst="rect">
            <a:avLst/>
          </a:prstGeom>
        </p:spPr>
      </p:pic>
    </p:spTree>
    <p:extLst>
      <p:ext uri="{BB962C8B-B14F-4D97-AF65-F5344CB8AC3E}">
        <p14:creationId xmlns:p14="http://schemas.microsoft.com/office/powerpoint/2010/main" val="1873431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Trends in the Colorado Power System</a:t>
            </a:r>
          </a:p>
        </p:txBody>
      </p:sp>
      <p:pic>
        <p:nvPicPr>
          <p:cNvPr id="2050" name="Picture 2" descr="C:\Users\dsteinbe\Documents\POLICY ANALYSIS\S111\GENERAL\EPA_WORKSHOP\2017-03-07 - CO - Gen Abs - 1995-2014 - EI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886760"/>
            <a:ext cx="7315200" cy="5486400"/>
          </a:xfrm>
          <a:prstGeom prst="rect">
            <a:avLst/>
          </a:prstGeom>
          <a:noFill/>
          <a:extLst>
            <a:ext uri="{909E8E84-426E-40dd-AFC4-6F175D3DCCD1}">
              <a14:hiddenFill xmlns="" xmlns:a14="http://schemas.microsoft.com/office/drawing/2010/main">
                <a:solidFill>
                  <a:srgbClr val="FFFFFF"/>
                </a:solidFill>
              </a14:hiddenFill>
            </a:ext>
          </a:extLst>
        </p:spPr>
      </p:pic>
      <p:sp>
        <p:nvSpPr>
          <p:cNvPr id="9" name="Content Placeholder 7"/>
          <p:cNvSpPr txBox="1">
            <a:spLocks/>
          </p:cNvSpPr>
          <p:nvPr/>
        </p:nvSpPr>
        <p:spPr>
          <a:xfrm>
            <a:off x="457200" y="6380904"/>
            <a:ext cx="8229600" cy="364253"/>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2800" b="0" kern="1200">
                <a:solidFill>
                  <a:schemeClr val="accent6">
                    <a:lumMod val="50000"/>
                  </a:schemeClr>
                </a:solidFill>
                <a:latin typeface="Calibri"/>
                <a:ea typeface="+mn-ea"/>
                <a:cs typeface="Calibri"/>
              </a:defRPr>
            </a:lvl1pPr>
            <a:lvl2pPr marL="742950" indent="-285750" algn="l" defTabSz="914400" rtl="0" eaLnBrk="1" latinLnBrk="0" hangingPunct="1">
              <a:spcBef>
                <a:spcPct val="20000"/>
              </a:spcBef>
              <a:buFont typeface="Arial" pitchFamily="34" charset="0"/>
              <a:buChar char="–"/>
              <a:defRPr sz="2600" kern="1200">
                <a:solidFill>
                  <a:schemeClr val="accent6">
                    <a:lumMod val="50000"/>
                  </a:schemeClr>
                </a:solidFill>
                <a:latin typeface="Calibri"/>
                <a:ea typeface="+mn-ea"/>
                <a:cs typeface="Calibri"/>
              </a:defRPr>
            </a:lvl2pPr>
            <a:lvl3pPr marL="1143000" indent="-228600" algn="l" defTabSz="914400" rtl="0" eaLnBrk="1" latinLnBrk="0" hangingPunct="1">
              <a:spcBef>
                <a:spcPct val="20000"/>
              </a:spcBef>
              <a:buFont typeface="Arial" pitchFamily="34" charset="0"/>
              <a:buChar char="•"/>
              <a:defRPr sz="2400" kern="1200">
                <a:solidFill>
                  <a:schemeClr val="accent6">
                    <a:lumMod val="50000"/>
                  </a:schemeClr>
                </a:solidFill>
                <a:latin typeface="Calibri"/>
                <a:ea typeface="+mn-ea"/>
                <a:cs typeface="Calibri"/>
              </a:defRPr>
            </a:lvl3pPr>
            <a:lvl4pPr marL="1600200" indent="-228600" algn="l" defTabSz="914400" rtl="0" eaLnBrk="1" latinLnBrk="0" hangingPunct="1">
              <a:spcBef>
                <a:spcPct val="20000"/>
              </a:spcBef>
              <a:buFont typeface="Arial" pitchFamily="34" charset="0"/>
              <a:buChar char="–"/>
              <a:defRPr sz="2000" kern="1200">
                <a:solidFill>
                  <a:schemeClr val="accent6">
                    <a:lumMod val="50000"/>
                  </a:schemeClr>
                </a:solidFill>
                <a:latin typeface="Calibri"/>
                <a:ea typeface="+mn-ea"/>
                <a:cs typeface="Calibri"/>
              </a:defRPr>
            </a:lvl4pPr>
            <a:lvl5pPr marL="2057400" indent="-228600" algn="l" defTabSz="914400" rtl="0" eaLnBrk="1" latinLnBrk="0" hangingPunct="1">
              <a:spcBef>
                <a:spcPct val="20000"/>
              </a:spcBef>
              <a:buFont typeface="Arial" pitchFamily="34" charset="0"/>
              <a:buChar char="»"/>
              <a:defRPr sz="2000" kern="1200">
                <a:solidFill>
                  <a:schemeClr val="accent6">
                    <a:lumMod val="50000"/>
                  </a:schemeClr>
                </a:solidFill>
                <a:latin typeface="Calibri"/>
                <a:ea typeface="+mn-ea"/>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1400" b="1" i="1" dirty="0">
                <a:solidFill>
                  <a:schemeClr val="accent6"/>
                </a:solidFill>
              </a:rPr>
              <a:t>Source: EIA-923; Steinberg 2016 – Colorado and the Clean Power Plan, Presentation to the CDPHE</a:t>
            </a:r>
          </a:p>
        </p:txBody>
      </p:sp>
    </p:spTree>
    <p:extLst>
      <p:ext uri="{BB962C8B-B14F-4D97-AF65-F5344CB8AC3E}">
        <p14:creationId xmlns:p14="http://schemas.microsoft.com/office/powerpoint/2010/main" val="3415423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698502"/>
            <a:ext cx="9144000" cy="5447041"/>
          </a:xfrm>
          <a:prstGeom prst="rect">
            <a:avLst/>
          </a:prstGeom>
        </p:spPr>
      </p:pic>
    </p:spTree>
    <p:extLst>
      <p:ext uri="{BB962C8B-B14F-4D97-AF65-F5344CB8AC3E}">
        <p14:creationId xmlns:p14="http://schemas.microsoft.com/office/powerpoint/2010/main" val="37532476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a:t>TOO BIG TO LOAD – CONTACT ME</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64574" y="990600"/>
            <a:ext cx="8229600" cy="5337483"/>
          </a:xfrm>
          <a:prstGeom prst="rect">
            <a:avLst/>
          </a:prstGeom>
        </p:spPr>
      </p:pic>
    </p:spTree>
    <p:extLst>
      <p:ext uri="{BB962C8B-B14F-4D97-AF65-F5344CB8AC3E}">
        <p14:creationId xmlns:p14="http://schemas.microsoft.com/office/powerpoint/2010/main" val="769264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LINKS</a:t>
            </a:r>
          </a:p>
        </p:txBody>
      </p:sp>
      <p:sp>
        <p:nvSpPr>
          <p:cNvPr id="3" name="Content Placeholder 2"/>
          <p:cNvSpPr>
            <a:spLocks noGrp="1"/>
          </p:cNvSpPr>
          <p:nvPr>
            <p:ph idx="1"/>
          </p:nvPr>
        </p:nvSpPr>
        <p:spPr>
          <a:xfrm>
            <a:off x="457200" y="1600200"/>
            <a:ext cx="8534400" cy="4525963"/>
          </a:xfrm>
        </p:spPr>
        <p:txBody>
          <a:bodyPr>
            <a:normAutofit fontScale="85000" lnSpcReduction="20000"/>
          </a:bodyPr>
          <a:lstStyle/>
          <a:p>
            <a:r>
              <a:rPr lang="en-US" sz="2000" dirty="0"/>
              <a:t>Stanford </a:t>
            </a:r>
            <a:r>
              <a:rPr lang="en-US" sz="2000" dirty="0">
                <a:hlinkClick r:id="rId2"/>
              </a:rPr>
              <a:t>http://thesolutionsproject.org/infographic/</a:t>
            </a:r>
            <a:r>
              <a:rPr lang="en-US" sz="2000" dirty="0"/>
              <a:t> </a:t>
            </a:r>
          </a:p>
          <a:p>
            <a:r>
              <a:rPr lang="en-US" sz="2000" dirty="0">
                <a:hlinkClick r:id="rId3"/>
              </a:rPr>
              <a:t>http://www.iea.org/newsroom/news/2017/april/statistics-key-electricity-trends-2016.html</a:t>
            </a:r>
            <a:endParaRPr lang="en-US" sz="2000" dirty="0"/>
          </a:p>
          <a:p>
            <a:r>
              <a:rPr lang="en-US" sz="2000" dirty="0">
                <a:hlinkClick r:id="rId4"/>
              </a:rPr>
              <a:t>http://www.noaanews.noaa.gov/stories2016/012516-rapid-affordable-energy-transformation-possible.html</a:t>
            </a:r>
            <a:r>
              <a:rPr lang="en-US" sz="2000" dirty="0"/>
              <a:t> </a:t>
            </a:r>
          </a:p>
          <a:p>
            <a:endParaRPr lang="en-US" sz="2000" dirty="0"/>
          </a:p>
          <a:p>
            <a:r>
              <a:rPr lang="en-US" dirty="0"/>
              <a:t>Commonwealth club of California – Environment &amp; Natural Resources chair</a:t>
            </a:r>
          </a:p>
          <a:p>
            <a:r>
              <a:rPr lang="en-US" u="sng" dirty="0">
                <a:hlinkClick r:id="rId5"/>
              </a:rPr>
              <a:t>https://www.ourchildrenstrust.org/</a:t>
            </a:r>
            <a:r>
              <a:rPr lang="en-US" dirty="0"/>
              <a:t> </a:t>
            </a:r>
          </a:p>
          <a:p>
            <a:r>
              <a:rPr lang="en-US" u="sng" dirty="0">
                <a:hlinkClick r:id="rId6"/>
              </a:rPr>
              <a:t>https://www.ourchildrenstrust.org/us/federal-lawsuit/</a:t>
            </a:r>
            <a:r>
              <a:rPr lang="en-US" dirty="0"/>
              <a:t> </a:t>
            </a:r>
          </a:p>
          <a:p>
            <a:endParaRPr lang="en-US" sz="2000" dirty="0"/>
          </a:p>
          <a:p>
            <a:endParaRPr lang="en-US" sz="2000" dirty="0"/>
          </a:p>
          <a:p>
            <a:endParaRPr lang="en-US" sz="2000" dirty="0"/>
          </a:p>
          <a:p>
            <a:endParaRPr lang="en-US" sz="2000" dirty="0"/>
          </a:p>
          <a:p>
            <a:r>
              <a:rPr lang="en-US" sz="2000" dirty="0"/>
              <a:t>Other videos: </a:t>
            </a:r>
            <a:r>
              <a:rPr lang="en-US" sz="2000" dirty="0">
                <a:hlinkClick r:id="rId7"/>
              </a:rPr>
              <a:t>https://www.youtube.com/channel/UCr81EUb2qVJVfmmlJMxEHVw/videos</a:t>
            </a:r>
            <a:r>
              <a:rPr lang="en-US" sz="2000" dirty="0"/>
              <a:t> </a:t>
            </a:r>
          </a:p>
        </p:txBody>
      </p:sp>
    </p:spTree>
    <p:extLst>
      <p:ext uri="{BB962C8B-B14F-4D97-AF65-F5344CB8AC3E}">
        <p14:creationId xmlns:p14="http://schemas.microsoft.com/office/powerpoint/2010/main" val="1992058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t>Outline</a:t>
            </a:r>
          </a:p>
        </p:txBody>
      </p:sp>
      <p:sp>
        <p:nvSpPr>
          <p:cNvPr id="11" name="TextBox 10"/>
          <p:cNvSpPr txBox="1"/>
          <p:nvPr/>
        </p:nvSpPr>
        <p:spPr>
          <a:xfrm>
            <a:off x="167148" y="1257446"/>
            <a:ext cx="8976852" cy="4862870"/>
          </a:xfrm>
          <a:prstGeom prst="rect">
            <a:avLst/>
          </a:prstGeom>
          <a:noFill/>
        </p:spPr>
        <p:txBody>
          <a:bodyPr wrap="square" rtlCol="0">
            <a:spAutoFit/>
          </a:bodyPr>
          <a:lstStyle/>
          <a:p>
            <a:pPr marL="342900" indent="-342900" defTabSz="457200" eaLnBrk="0" hangingPunct="0">
              <a:spcBef>
                <a:spcPts val="200"/>
              </a:spcBef>
              <a:spcAft>
                <a:spcPts val="200"/>
              </a:spcAft>
              <a:buFont typeface="Arial" pitchFamily="34" charset="0"/>
              <a:buChar char="•"/>
            </a:pPr>
            <a:r>
              <a:rPr lang="en-US" sz="2800" dirty="0">
                <a:solidFill>
                  <a:srgbClr val="BFBFBF"/>
                </a:solidFill>
              </a:rPr>
              <a:t>Global Renewable Energy Markets Update</a:t>
            </a:r>
          </a:p>
          <a:p>
            <a:pPr marL="342900" indent="-342900" defTabSz="457200" eaLnBrk="0" hangingPunct="0">
              <a:spcBef>
                <a:spcPts val="200"/>
              </a:spcBef>
              <a:spcAft>
                <a:spcPts val="200"/>
              </a:spcAft>
              <a:buFont typeface="Arial" pitchFamily="34" charset="0"/>
              <a:buChar char="•"/>
            </a:pPr>
            <a:r>
              <a:rPr lang="en-US" sz="2800" dirty="0">
                <a:solidFill>
                  <a:srgbClr val="BFBFBF"/>
                </a:solidFill>
              </a:rPr>
              <a:t>Technology Overviews</a:t>
            </a:r>
          </a:p>
          <a:p>
            <a:pPr marL="914400" lvl="1" indent="-457200" defTabSz="457200" eaLnBrk="0" hangingPunct="0">
              <a:spcBef>
                <a:spcPts val="200"/>
              </a:spcBef>
              <a:spcAft>
                <a:spcPts val="200"/>
              </a:spcAft>
              <a:buFont typeface="Wingdings" charset="2"/>
              <a:buChar char="Ø"/>
            </a:pPr>
            <a:r>
              <a:rPr lang="en-US" sz="2800" dirty="0">
                <a:solidFill>
                  <a:srgbClr val="BFBFBF"/>
                </a:solidFill>
              </a:rPr>
              <a:t>Wind and Solar</a:t>
            </a:r>
          </a:p>
          <a:p>
            <a:pPr marL="1371600" lvl="2" indent="-457200" defTabSz="457200" eaLnBrk="0" hangingPunct="0">
              <a:spcBef>
                <a:spcPts val="200"/>
              </a:spcBef>
              <a:spcAft>
                <a:spcPts val="200"/>
              </a:spcAft>
              <a:buFont typeface="Wingdings" charset="2"/>
              <a:buChar char="²"/>
            </a:pPr>
            <a:r>
              <a:rPr lang="en-US" sz="2800" dirty="0">
                <a:solidFill>
                  <a:srgbClr val="BFBFBF"/>
                </a:solidFill>
              </a:rPr>
              <a:t>Market Segments</a:t>
            </a:r>
          </a:p>
          <a:p>
            <a:pPr marL="1371600" lvl="2" indent="-457200" defTabSz="457200" eaLnBrk="0" hangingPunct="0">
              <a:spcBef>
                <a:spcPts val="200"/>
              </a:spcBef>
              <a:spcAft>
                <a:spcPts val="200"/>
              </a:spcAft>
              <a:buFont typeface="Wingdings" charset="2"/>
              <a:buChar char="²"/>
            </a:pPr>
            <a:r>
              <a:rPr lang="en-US" sz="2800" dirty="0">
                <a:solidFill>
                  <a:srgbClr val="BFBFBF"/>
                </a:solidFill>
              </a:rPr>
              <a:t>Global and US Markets</a:t>
            </a:r>
          </a:p>
          <a:p>
            <a:pPr marL="1371600" lvl="2" indent="-457200" defTabSz="457200" eaLnBrk="0" hangingPunct="0">
              <a:spcBef>
                <a:spcPts val="200"/>
              </a:spcBef>
              <a:spcAft>
                <a:spcPts val="200"/>
              </a:spcAft>
              <a:buFont typeface="Wingdings" charset="2"/>
              <a:buChar char="²"/>
            </a:pPr>
            <a:r>
              <a:rPr lang="en-US" sz="2800" dirty="0">
                <a:solidFill>
                  <a:srgbClr val="BFBFBF"/>
                </a:solidFill>
              </a:rPr>
              <a:t>Cost Trends</a:t>
            </a:r>
          </a:p>
          <a:p>
            <a:pPr marL="1371600" lvl="2" indent="-457200" defTabSz="457200" eaLnBrk="0" hangingPunct="0">
              <a:spcBef>
                <a:spcPts val="200"/>
              </a:spcBef>
              <a:spcAft>
                <a:spcPts val="200"/>
              </a:spcAft>
              <a:buFont typeface="Wingdings" charset="2"/>
              <a:buChar char="²"/>
            </a:pPr>
            <a:r>
              <a:rPr lang="en-US" sz="2800" dirty="0">
                <a:solidFill>
                  <a:srgbClr val="BFBFBF"/>
                </a:solidFill>
              </a:rPr>
              <a:t>Status in Colorado</a:t>
            </a:r>
          </a:p>
          <a:p>
            <a:pPr marL="457200" indent="-457200" defTabSz="457200" eaLnBrk="0" hangingPunct="0">
              <a:spcBef>
                <a:spcPts val="200"/>
              </a:spcBef>
              <a:spcAft>
                <a:spcPts val="200"/>
              </a:spcAft>
              <a:buFont typeface="Arial"/>
              <a:buChar char="•"/>
            </a:pPr>
            <a:r>
              <a:rPr lang="en-US" sz="2800" dirty="0">
                <a:solidFill>
                  <a:srgbClr val="BFBFBF"/>
                </a:solidFill>
              </a:rPr>
              <a:t>A Changing Power System</a:t>
            </a:r>
          </a:p>
          <a:p>
            <a:pPr marL="457200" indent="-457200" defTabSz="457200" eaLnBrk="0" hangingPunct="0">
              <a:spcBef>
                <a:spcPts val="200"/>
              </a:spcBef>
              <a:spcAft>
                <a:spcPts val="200"/>
              </a:spcAft>
              <a:buFont typeface="Arial"/>
              <a:buChar char="•"/>
            </a:pPr>
            <a:r>
              <a:rPr lang="en-US" sz="2800" dirty="0">
                <a:solidFill>
                  <a:srgbClr val="000C14"/>
                </a:solidFill>
              </a:rPr>
              <a:t>Jobs in the Energy Sector</a:t>
            </a:r>
          </a:p>
          <a:p>
            <a:pPr defTabSz="457200" eaLnBrk="0" hangingPunct="0">
              <a:spcBef>
                <a:spcPts val="200"/>
              </a:spcBef>
              <a:spcAft>
                <a:spcPts val="200"/>
              </a:spcAft>
            </a:pPr>
            <a:endParaRPr lang="en-US" sz="2800" dirty="0">
              <a:solidFill>
                <a:srgbClr val="000C14"/>
              </a:solidFill>
            </a:endParaRPr>
          </a:p>
        </p:txBody>
      </p:sp>
    </p:spTree>
    <p:extLst>
      <p:ext uri="{BB962C8B-B14F-4D97-AF65-F5344CB8AC3E}">
        <p14:creationId xmlns:p14="http://schemas.microsoft.com/office/powerpoint/2010/main" val="5942551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152400"/>
            <a:ext cx="8229600" cy="526882"/>
          </a:xfrm>
        </p:spPr>
        <p:txBody>
          <a:bodyPr>
            <a:normAutofit fontScale="90000"/>
          </a:bodyPr>
          <a:lstStyle/>
          <a:p>
            <a:r>
              <a:rPr lang="en-US" dirty="0"/>
              <a:t>US Electricity Generation Jobs</a:t>
            </a:r>
          </a:p>
        </p:txBody>
      </p:sp>
      <p:pic>
        <p:nvPicPr>
          <p:cNvPr id="2" name="Picture 1"/>
          <p:cNvPicPr>
            <a:picLocks noChangeAspect="1"/>
          </p:cNvPicPr>
          <p:nvPr/>
        </p:nvPicPr>
        <p:blipFill>
          <a:blip r:embed="rId2"/>
          <a:stretch>
            <a:fillRect/>
          </a:stretch>
        </p:blipFill>
        <p:spPr>
          <a:xfrm>
            <a:off x="0" y="801520"/>
            <a:ext cx="9144000" cy="5530869"/>
          </a:xfrm>
          <a:prstGeom prst="rect">
            <a:avLst/>
          </a:prstGeom>
        </p:spPr>
      </p:pic>
      <p:sp>
        <p:nvSpPr>
          <p:cNvPr id="3" name="TextBox 2"/>
          <p:cNvSpPr txBox="1"/>
          <p:nvPr/>
        </p:nvSpPr>
        <p:spPr>
          <a:xfrm>
            <a:off x="0" y="6338883"/>
            <a:ext cx="3191724" cy="276999"/>
          </a:xfrm>
          <a:prstGeom prst="rect">
            <a:avLst/>
          </a:prstGeom>
          <a:noFill/>
        </p:spPr>
        <p:txBody>
          <a:bodyPr wrap="none" rtlCol="0">
            <a:spAutoFit/>
          </a:bodyPr>
          <a:lstStyle/>
          <a:p>
            <a:r>
              <a:rPr lang="en-US" sz="1200" dirty="0"/>
              <a:t>Source: US DOE Energy and Employment Report </a:t>
            </a:r>
          </a:p>
        </p:txBody>
      </p:sp>
    </p:spTree>
    <p:extLst>
      <p:ext uri="{BB962C8B-B14F-4D97-AF65-F5344CB8AC3E}">
        <p14:creationId xmlns:p14="http://schemas.microsoft.com/office/powerpoint/2010/main" val="1303493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792162"/>
          </a:xfrm>
        </p:spPr>
        <p:txBody>
          <a:bodyPr>
            <a:normAutofit fontScale="90000"/>
          </a:bodyPr>
          <a:lstStyle/>
          <a:p>
            <a:r>
              <a:rPr lang="en-US" dirty="0"/>
              <a:t>Colorado Electricity Generation Jobs - 2016</a:t>
            </a:r>
          </a:p>
        </p:txBody>
      </p:sp>
      <p:pic>
        <p:nvPicPr>
          <p:cNvPr id="3" name="Picture 2"/>
          <p:cNvPicPr>
            <a:picLocks noChangeAspect="1"/>
          </p:cNvPicPr>
          <p:nvPr/>
        </p:nvPicPr>
        <p:blipFill>
          <a:blip r:embed="rId2"/>
          <a:stretch>
            <a:fillRect/>
          </a:stretch>
        </p:blipFill>
        <p:spPr>
          <a:xfrm>
            <a:off x="0" y="2041938"/>
            <a:ext cx="9144000" cy="4327695"/>
          </a:xfrm>
          <a:prstGeom prst="rect">
            <a:avLst/>
          </a:prstGeom>
        </p:spPr>
      </p:pic>
      <p:sp>
        <p:nvSpPr>
          <p:cNvPr id="4" name="TextBox 3"/>
          <p:cNvSpPr txBox="1"/>
          <p:nvPr/>
        </p:nvSpPr>
        <p:spPr>
          <a:xfrm>
            <a:off x="3762640" y="1207353"/>
            <a:ext cx="3465913" cy="1569660"/>
          </a:xfrm>
          <a:prstGeom prst="rect">
            <a:avLst/>
          </a:prstGeom>
          <a:noFill/>
        </p:spPr>
        <p:txBody>
          <a:bodyPr wrap="none" rtlCol="0">
            <a:spAutoFit/>
          </a:bodyPr>
          <a:lstStyle/>
          <a:p>
            <a:r>
              <a:rPr lang="en-US" sz="2400" dirty="0">
                <a:solidFill>
                  <a:srgbClr val="000C14"/>
                </a:solidFill>
              </a:rPr>
              <a:t>Electricity Gen – 25,095</a:t>
            </a:r>
          </a:p>
          <a:p>
            <a:r>
              <a:rPr lang="en-US" sz="2400" dirty="0">
                <a:solidFill>
                  <a:srgbClr val="000C14"/>
                </a:solidFill>
              </a:rPr>
              <a:t>Fuels – 36,765</a:t>
            </a:r>
          </a:p>
          <a:p>
            <a:r>
              <a:rPr lang="en-US" sz="2400" dirty="0">
                <a:solidFill>
                  <a:srgbClr val="000C14"/>
                </a:solidFill>
              </a:rPr>
              <a:t>T, D, and Storage – 28,252</a:t>
            </a:r>
          </a:p>
          <a:p>
            <a:r>
              <a:rPr lang="en-US" sz="2400" dirty="0">
                <a:solidFill>
                  <a:srgbClr val="000C14"/>
                </a:solidFill>
              </a:rPr>
              <a:t>Efficiency – 29,756</a:t>
            </a:r>
          </a:p>
        </p:txBody>
      </p:sp>
      <p:sp>
        <p:nvSpPr>
          <p:cNvPr id="5" name="TextBox 4"/>
          <p:cNvSpPr txBox="1"/>
          <p:nvPr/>
        </p:nvSpPr>
        <p:spPr>
          <a:xfrm>
            <a:off x="0" y="6338883"/>
            <a:ext cx="3191724" cy="276999"/>
          </a:xfrm>
          <a:prstGeom prst="rect">
            <a:avLst/>
          </a:prstGeom>
          <a:noFill/>
        </p:spPr>
        <p:txBody>
          <a:bodyPr wrap="none" rtlCol="0">
            <a:spAutoFit/>
          </a:bodyPr>
          <a:lstStyle/>
          <a:p>
            <a:r>
              <a:rPr lang="en-US" sz="1200" dirty="0"/>
              <a:t>Source: US DOE Energy and Employment Report </a:t>
            </a:r>
          </a:p>
        </p:txBody>
      </p:sp>
    </p:spTree>
    <p:extLst>
      <p:ext uri="{BB962C8B-B14F-4D97-AF65-F5344CB8AC3E}">
        <p14:creationId xmlns:p14="http://schemas.microsoft.com/office/powerpoint/2010/main" val="323269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Thanks!</a:t>
            </a:r>
            <a:br>
              <a:rPr lang="en-US" dirty="0"/>
            </a:br>
            <a:r>
              <a:rPr lang="en-US" dirty="0" err="1"/>
              <a:t>david.mooney@nrel.gov</a:t>
            </a:r>
            <a:endParaRPr lang="en-US" dirty="0"/>
          </a:p>
        </p:txBody>
      </p:sp>
    </p:spTree>
    <p:extLst>
      <p:ext uri="{BB962C8B-B14F-4D97-AF65-F5344CB8AC3E}">
        <p14:creationId xmlns:p14="http://schemas.microsoft.com/office/powerpoint/2010/main" val="18676260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a:t>Additional Slides</a:t>
            </a:r>
          </a:p>
        </p:txBody>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000494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Renewable Technology Cost Reductions</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8" y="1257300"/>
            <a:ext cx="8924925" cy="4343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206983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Geographic Distribution of Wind Plants (2015)</a:t>
            </a:r>
          </a:p>
        </p:txBody>
      </p:sp>
      <p:pic>
        <p:nvPicPr>
          <p:cNvPr id="4098" name="Picture 2" descr="C:\Users\dsteinbe\Downloads\2016 Wind Tech Market Report Map-01.jpg\2016 Wind Tech Market Report Map-01.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71500" y="849072"/>
            <a:ext cx="8001000" cy="5715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39672102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42127" y="1371600"/>
            <a:ext cx="8229600" cy="4800600"/>
          </a:xfrm>
        </p:spPr>
        <p:txBody>
          <a:bodyPr>
            <a:normAutofit/>
          </a:bodyPr>
          <a:lstStyle/>
          <a:p>
            <a:pPr>
              <a:spcAft>
                <a:spcPts val="1200"/>
              </a:spcAft>
            </a:pPr>
            <a:r>
              <a:rPr lang="en-US" sz="2400" dirty="0"/>
              <a:t>Wind capacity in the U.S. has tripled since 2008</a:t>
            </a:r>
          </a:p>
          <a:p>
            <a:r>
              <a:rPr lang="en-US" sz="2400" dirty="0"/>
              <a:t>In 2015:</a:t>
            </a:r>
          </a:p>
          <a:p>
            <a:pPr lvl="1"/>
            <a:r>
              <a:rPr lang="en-US" sz="2400" dirty="0"/>
              <a:t>Wind comprised 41% of all new capacity added</a:t>
            </a:r>
          </a:p>
          <a:p>
            <a:pPr lvl="1"/>
            <a:r>
              <a:rPr lang="en-US" sz="2400" dirty="0"/>
              <a:t>8.6 GW added, representing $14.5 billion invested</a:t>
            </a:r>
          </a:p>
          <a:p>
            <a:pPr lvl="1">
              <a:spcAft>
                <a:spcPts val="1200"/>
              </a:spcAft>
            </a:pPr>
            <a:r>
              <a:rPr lang="en-US" sz="2400" dirty="0"/>
              <a:t>GE and Vestas captured 73% of U.S. market in 2015</a:t>
            </a:r>
          </a:p>
          <a:p>
            <a:pPr>
              <a:spcAft>
                <a:spcPts val="1200"/>
              </a:spcAft>
            </a:pPr>
            <a:r>
              <a:rPr lang="en-US" sz="2400" dirty="0"/>
              <a:t>Performance improvements due to increasing </a:t>
            </a:r>
            <a:r>
              <a:rPr lang="en-US" sz="2400" i="1" dirty="0"/>
              <a:t>capacity, hub height, and rotor diameter</a:t>
            </a:r>
            <a:r>
              <a:rPr lang="en-US" sz="2400" dirty="0"/>
              <a:t> of turbines</a:t>
            </a:r>
          </a:p>
          <a:p>
            <a:pPr>
              <a:spcAft>
                <a:spcPts val="1200"/>
              </a:spcAft>
            </a:pPr>
            <a:r>
              <a:rPr lang="en-US" sz="2400" dirty="0"/>
              <a:t>Installed costs continue to fall: current costs $1,690/kW</a:t>
            </a:r>
          </a:p>
          <a:p>
            <a:pPr>
              <a:spcAft>
                <a:spcPts val="1200"/>
              </a:spcAft>
            </a:pPr>
            <a:r>
              <a:rPr lang="en-US" sz="2400" dirty="0"/>
              <a:t>National average PPAs have fallen to $20/MWh</a:t>
            </a:r>
          </a:p>
        </p:txBody>
      </p:sp>
      <p:sp>
        <p:nvSpPr>
          <p:cNvPr id="3" name="Title 2"/>
          <p:cNvSpPr>
            <a:spLocks noGrp="1"/>
          </p:cNvSpPr>
          <p:nvPr>
            <p:ph type="title"/>
          </p:nvPr>
        </p:nvSpPr>
        <p:spPr/>
        <p:txBody>
          <a:bodyPr/>
          <a:lstStyle/>
          <a:p>
            <a:r>
              <a:rPr lang="en-US" dirty="0"/>
              <a:t>Trends in Wind Power</a:t>
            </a:r>
          </a:p>
        </p:txBody>
      </p:sp>
    </p:spTree>
    <p:extLst>
      <p:ext uri="{BB962C8B-B14F-4D97-AF65-F5344CB8AC3E}">
        <p14:creationId xmlns:p14="http://schemas.microsoft.com/office/powerpoint/2010/main" val="28679568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792162"/>
          </a:xfrm>
        </p:spPr>
        <p:txBody>
          <a:bodyPr>
            <a:normAutofit fontScale="90000"/>
          </a:bodyPr>
          <a:lstStyle/>
          <a:p>
            <a:r>
              <a:rPr lang="en-US" dirty="0"/>
              <a:t>Calendar year 2015 capacity factors by project vintage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63" y="1267182"/>
            <a:ext cx="8601075" cy="488632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61955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PV Module Prices</a:t>
            </a:r>
          </a:p>
        </p:txBody>
      </p:sp>
      <p:graphicFrame>
        <p:nvGraphicFramePr>
          <p:cNvPr id="4" name="Chart 3"/>
          <p:cNvGraphicFramePr>
            <a:graphicFrameLocks/>
          </p:cNvGraphicFramePr>
          <p:nvPr>
            <p:extLst/>
          </p:nvPr>
        </p:nvGraphicFramePr>
        <p:xfrm>
          <a:off x="23602" y="838200"/>
          <a:ext cx="9044198" cy="57888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46631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LINKS</a:t>
            </a:r>
          </a:p>
        </p:txBody>
      </p:sp>
      <p:sp>
        <p:nvSpPr>
          <p:cNvPr id="3" name="Content Placeholder 2"/>
          <p:cNvSpPr>
            <a:spLocks noGrp="1"/>
          </p:cNvSpPr>
          <p:nvPr>
            <p:ph idx="1"/>
          </p:nvPr>
        </p:nvSpPr>
        <p:spPr/>
        <p:txBody>
          <a:bodyPr/>
          <a:lstStyle/>
          <a:p>
            <a:r>
              <a:rPr lang="en-US" u="sng" dirty="0">
                <a:hlinkClick r:id="rId2"/>
              </a:rPr>
              <a:t>https://www.eia.gov/</a:t>
            </a:r>
            <a:endParaRPr lang="en-US" dirty="0"/>
          </a:p>
          <a:p>
            <a:r>
              <a:rPr lang="en-US" u="sng" dirty="0">
                <a:hlinkClick r:id="rId3"/>
              </a:rPr>
              <a:t>https://www.eia.gov/totalenergy/</a:t>
            </a:r>
            <a:r>
              <a:rPr lang="en-US" dirty="0"/>
              <a:t> </a:t>
            </a:r>
          </a:p>
          <a:p>
            <a:r>
              <a:rPr lang="en-US" u="sng" dirty="0">
                <a:hlinkClick r:id="rId4"/>
              </a:rPr>
              <a:t>https://www.eia.gov/energyexplained/</a:t>
            </a:r>
            <a:r>
              <a:rPr lang="en-US" dirty="0"/>
              <a:t> </a:t>
            </a:r>
          </a:p>
          <a:p>
            <a:r>
              <a:rPr lang="en-US" u="sng" dirty="0">
                <a:hlinkClick r:id="rId5"/>
              </a:rPr>
              <a:t>https://www.eia.gov/tools/faqs/</a:t>
            </a:r>
            <a:endParaRPr lang="en-US" dirty="0"/>
          </a:p>
          <a:p>
            <a:r>
              <a:rPr lang="en-US" u="sng" dirty="0">
                <a:hlinkClick r:id="rId6"/>
              </a:rPr>
              <a:t>https://www.eia.gov/environment/</a:t>
            </a:r>
            <a:endParaRPr lang="en-US" dirty="0"/>
          </a:p>
          <a:p>
            <a:pPr marL="0" indent="0">
              <a:buNone/>
            </a:pPr>
            <a:endParaRPr lang="en-US" dirty="0"/>
          </a:p>
        </p:txBody>
      </p:sp>
    </p:spTree>
    <p:extLst>
      <p:ext uri="{BB962C8B-B14F-4D97-AF65-F5344CB8AC3E}">
        <p14:creationId xmlns:p14="http://schemas.microsoft.com/office/powerpoint/2010/main" val="2435276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3559"/>
            <a:ext cx="9040092" cy="990600"/>
          </a:xfrm>
        </p:spPr>
        <p:txBody>
          <a:bodyPr>
            <a:normAutofit/>
          </a:bodyPr>
          <a:lstStyle/>
          <a:p>
            <a:pPr algn="ctr"/>
            <a:r>
              <a:rPr lang="en-US" sz="2600" b="1" dirty="0">
                <a:solidFill>
                  <a:srgbClr val="FFFF00"/>
                </a:solidFill>
              </a:rPr>
              <a:t>Energy in the U.S. in 2016 – Sources, What it is used for, and how much of it is wasted – a bit of a mind-blower  </a:t>
            </a:r>
            <a:r>
              <a:rPr lang="en-US" sz="1800" b="1" dirty="0">
                <a:solidFill>
                  <a:srgbClr val="FFFF00"/>
                </a:solidFill>
              </a:rPr>
              <a:t>Vox.com April 2017</a:t>
            </a:r>
            <a:endParaRPr lang="en-US" sz="2000" dirty="0">
              <a:solidFill>
                <a:srgbClr val="FFFF00"/>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86" y="1134639"/>
            <a:ext cx="9192786" cy="5447262"/>
          </a:xfrm>
          <a:prstGeom prst="rect">
            <a:avLst/>
          </a:prstGeom>
        </p:spPr>
      </p:pic>
      <p:sp>
        <p:nvSpPr>
          <p:cNvPr id="12" name="TextBox 11"/>
          <p:cNvSpPr txBox="1"/>
          <p:nvPr/>
        </p:nvSpPr>
        <p:spPr>
          <a:xfrm>
            <a:off x="7955280" y="1940560"/>
            <a:ext cx="1056640" cy="369332"/>
          </a:xfrm>
          <a:prstGeom prst="rect">
            <a:avLst/>
          </a:prstGeom>
          <a:noFill/>
        </p:spPr>
        <p:txBody>
          <a:bodyPr wrap="square" rtlCol="0">
            <a:spAutoFit/>
          </a:bodyPr>
          <a:lstStyle/>
          <a:p>
            <a:r>
              <a:rPr lang="en-US" dirty="0"/>
              <a:t>Rejected</a:t>
            </a:r>
          </a:p>
        </p:txBody>
      </p:sp>
      <p:sp>
        <p:nvSpPr>
          <p:cNvPr id="23" name="TextBox 22"/>
          <p:cNvSpPr txBox="1"/>
          <p:nvPr/>
        </p:nvSpPr>
        <p:spPr>
          <a:xfrm>
            <a:off x="8270240" y="4419600"/>
            <a:ext cx="1056640" cy="646331"/>
          </a:xfrm>
          <a:prstGeom prst="rect">
            <a:avLst/>
          </a:prstGeom>
          <a:noFill/>
        </p:spPr>
        <p:txBody>
          <a:bodyPr wrap="square" rtlCol="0">
            <a:spAutoFit/>
          </a:bodyPr>
          <a:lstStyle/>
          <a:p>
            <a:r>
              <a:rPr lang="en-US" dirty="0"/>
              <a:t>Energy Services</a:t>
            </a:r>
          </a:p>
        </p:txBody>
      </p:sp>
    </p:spTree>
    <p:extLst>
      <p:ext uri="{BB962C8B-B14F-4D97-AF65-F5344CB8AC3E}">
        <p14:creationId xmlns:p14="http://schemas.microsoft.com/office/powerpoint/2010/main" val="1217407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66"/>
            <a:ext cx="8229600" cy="1143000"/>
          </a:xfrm>
        </p:spPr>
        <p:txBody>
          <a:bodyPr>
            <a:noAutofit/>
          </a:bodyPr>
          <a:lstStyle/>
          <a:p>
            <a:r>
              <a:rPr lang="en-US" sz="3600" dirty="0"/>
              <a:t>Motivation is Clear – Energy Needs vs. CO</a:t>
            </a:r>
            <a:r>
              <a:rPr lang="en-US" sz="3600" baseline="-25000" dirty="0"/>
              <a:t>2</a:t>
            </a:r>
            <a:endParaRPr lang="en-US" sz="3600" dirty="0"/>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8600" y="762000"/>
            <a:ext cx="4876801" cy="2618348"/>
          </a:xfrm>
          <a:prstGeom prst="rect">
            <a:avLst/>
          </a:prstGeom>
          <a:noFill/>
          <a:ln w="9525">
            <a:noFill/>
            <a:miter lim="800000"/>
            <a:headEnd/>
            <a:tailEnd/>
          </a:ln>
        </p:spPr>
      </p:pic>
      <p:sp>
        <p:nvSpPr>
          <p:cNvPr id="15" name="Content Placeholder 2"/>
          <p:cNvSpPr txBox="1">
            <a:spLocks/>
          </p:cNvSpPr>
          <p:nvPr/>
        </p:nvSpPr>
        <p:spPr>
          <a:xfrm>
            <a:off x="228600" y="3429000"/>
            <a:ext cx="4876800" cy="990600"/>
          </a:xfrm>
          <a:prstGeom prst="rect">
            <a:avLst/>
          </a:prstGeom>
          <a:solidFill>
            <a:schemeClr val="bg1">
              <a:lumMod val="75000"/>
            </a:schemeClr>
          </a:solidFill>
          <a:ln w="25400">
            <a:solidFill>
              <a:srgbClr val="FF0000"/>
            </a:solidFill>
          </a:ln>
        </p:spPr>
        <p:txBody>
          <a:bodyPr/>
          <a:lstStyle/>
          <a:p>
            <a:pPr marL="285750" marR="0" lvl="0" indent="-285750" algn="l" defTabSz="914400" rtl="0" eaLnBrk="0" fontAlgn="base" latinLnBrk="0" hangingPunct="0">
              <a:lnSpc>
                <a:spcPct val="100000"/>
              </a:lnSpc>
              <a:spcBef>
                <a:spcPct val="20000"/>
              </a:spcBef>
              <a:spcAft>
                <a:spcPct val="0"/>
              </a:spcAft>
              <a:buClrTx/>
              <a:buSzTx/>
              <a:buFont typeface="Arial"/>
              <a:buChar char="•"/>
              <a:tabLst>
                <a:tab pos="339725" algn="l"/>
              </a:tabLst>
              <a:defRPr/>
            </a:pPr>
            <a:r>
              <a:rPr kumimoji="0" lang="en-US" b="1" i="0" u="none" strike="noStrike" kern="1200" cap="none" spc="0" normalizeH="0" noProof="0" dirty="0">
                <a:ln>
                  <a:noFill/>
                </a:ln>
                <a:solidFill>
                  <a:srgbClr val="FF0000"/>
                </a:solidFill>
                <a:effectLst/>
                <a:uLnTx/>
                <a:uFillTx/>
                <a:ea typeface="+mn-ea"/>
                <a:cs typeface="Arial" pitchFamily="34" charset="0"/>
              </a:rPr>
              <a:t>Humanity requires ~6 TW</a:t>
            </a:r>
            <a:r>
              <a:rPr lang="en-US" b="1" dirty="0">
                <a:solidFill>
                  <a:srgbClr val="FF0000"/>
                </a:solidFill>
                <a:cs typeface="Arial" pitchFamily="34" charset="0"/>
              </a:rPr>
              <a:t> of electrical generating capacity, ~2/3 from fossil fuels.</a:t>
            </a:r>
          </a:p>
          <a:p>
            <a:pPr marL="285750" marR="0" lvl="0" indent="-285750" algn="l" defTabSz="914400" rtl="0" eaLnBrk="0" fontAlgn="base" latinLnBrk="0" hangingPunct="0">
              <a:lnSpc>
                <a:spcPct val="100000"/>
              </a:lnSpc>
              <a:spcBef>
                <a:spcPct val="20000"/>
              </a:spcBef>
              <a:spcAft>
                <a:spcPct val="0"/>
              </a:spcAft>
              <a:buClrTx/>
              <a:buSzTx/>
              <a:buFont typeface="Arial"/>
              <a:buChar char="•"/>
              <a:tabLst>
                <a:tab pos="339725" algn="l"/>
              </a:tabLst>
              <a:defRPr/>
            </a:pPr>
            <a:r>
              <a:rPr lang="en-US" b="1" dirty="0">
                <a:solidFill>
                  <a:srgbClr val="FF0000"/>
                </a:solidFill>
                <a:cs typeface="Arial" pitchFamily="34" charset="0"/>
              </a:rPr>
              <a:t>[CO</a:t>
            </a:r>
            <a:r>
              <a:rPr lang="en-US" b="1" baseline="-25000" dirty="0">
                <a:solidFill>
                  <a:srgbClr val="FF0000"/>
                </a:solidFill>
                <a:cs typeface="Arial" pitchFamily="34" charset="0"/>
              </a:rPr>
              <a:t>2</a:t>
            </a:r>
            <a:r>
              <a:rPr lang="en-US" b="1" dirty="0">
                <a:solidFill>
                  <a:srgbClr val="FF0000"/>
                </a:solidFill>
                <a:cs typeface="Arial" pitchFamily="34" charset="0"/>
              </a:rPr>
              <a:t>] ~402 ppm and rising.</a:t>
            </a:r>
          </a:p>
        </p:txBody>
      </p:sp>
      <p:pic>
        <p:nvPicPr>
          <p:cNvPr id="5" name="Picture 4" descr="Screen Shot 2014-09-14 at 5.33.02 PM.pn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62000" y="4448932"/>
            <a:ext cx="3367201" cy="2212848"/>
          </a:xfrm>
          <a:prstGeom prst="rect">
            <a:avLst/>
          </a:prstGeom>
        </p:spPr>
      </p:pic>
      <p:sp>
        <p:nvSpPr>
          <p:cNvPr id="16" name="TextBox 15"/>
          <p:cNvSpPr txBox="1"/>
          <p:nvPr/>
        </p:nvSpPr>
        <p:spPr>
          <a:xfrm>
            <a:off x="1295400" y="4572000"/>
            <a:ext cx="1981200" cy="184666"/>
          </a:xfrm>
          <a:prstGeom prst="rect">
            <a:avLst/>
          </a:prstGeom>
          <a:noFill/>
          <a:ln>
            <a:solidFill>
              <a:schemeClr val="accent1"/>
            </a:solidFill>
          </a:ln>
        </p:spPr>
        <p:txBody>
          <a:bodyPr wrap="square" rtlCol="0">
            <a:spAutoFit/>
          </a:bodyPr>
          <a:lstStyle/>
          <a:p>
            <a:pPr algn="ctr"/>
            <a:r>
              <a:rPr lang="en-US" sz="600" dirty="0"/>
              <a:t>Source:  2014 U.S. National Climate Assessment</a:t>
            </a:r>
          </a:p>
        </p:txBody>
      </p:sp>
      <p:pic>
        <p:nvPicPr>
          <p:cNvPr id="3" name="Picture 2" descr="Screen Shot 2016-04-12 at 9.58.10 PM.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98613" y="1066800"/>
            <a:ext cx="3869187" cy="5105400"/>
          </a:xfrm>
          <a:prstGeom prst="rect">
            <a:avLst/>
          </a:prstGeom>
          <a:ln>
            <a:solidFill>
              <a:srgbClr val="000000"/>
            </a:solidFill>
          </a:ln>
        </p:spPr>
      </p:pic>
      <p:pic>
        <p:nvPicPr>
          <p:cNvPr id="6" name="Picture 5" descr="Nature GMSL Fig.png"/>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334000" y="2806274"/>
            <a:ext cx="3629861" cy="1949542"/>
          </a:xfrm>
          <a:prstGeom prst="rect">
            <a:avLst/>
          </a:prstGeom>
          <a:ln>
            <a:solidFill>
              <a:srgbClr val="000000"/>
            </a:solidFill>
          </a:ln>
        </p:spPr>
      </p:pic>
      <p:sp>
        <p:nvSpPr>
          <p:cNvPr id="4" name="TextBox 3"/>
          <p:cNvSpPr txBox="1"/>
          <p:nvPr/>
        </p:nvSpPr>
        <p:spPr>
          <a:xfrm>
            <a:off x="5762978" y="6268156"/>
            <a:ext cx="2819400" cy="307777"/>
          </a:xfrm>
          <a:prstGeom prst="rect">
            <a:avLst/>
          </a:prstGeom>
          <a:noFill/>
        </p:spPr>
        <p:txBody>
          <a:bodyPr wrap="square" rtlCol="0">
            <a:spAutoFit/>
          </a:bodyPr>
          <a:lstStyle/>
          <a:p>
            <a:pPr algn="ctr"/>
            <a:r>
              <a:rPr lang="en-US" sz="1400" dirty="0">
                <a:solidFill>
                  <a:srgbClr val="000000"/>
                </a:solidFill>
                <a:latin typeface="Arial" pitchFamily="34" charset="0"/>
                <a:cs typeface="Arial" pitchFamily="34" charset="0"/>
              </a:rPr>
              <a:t>Nature - 31 March, 2016</a:t>
            </a:r>
          </a:p>
        </p:txBody>
      </p:sp>
    </p:spTree>
    <p:extLst>
      <p:ext uri="{BB962C8B-B14F-4D97-AF65-F5344CB8AC3E}">
        <p14:creationId xmlns:p14="http://schemas.microsoft.com/office/powerpoint/2010/main" val="389788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hteck 1"/>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fontAlgn="base">
              <a:spcBef>
                <a:spcPct val="0"/>
              </a:spcBef>
              <a:spcAft>
                <a:spcPct val="40000"/>
              </a:spcAft>
              <a:buFont typeface="Wingdings" charset="0"/>
              <a:buNone/>
            </a:pPr>
            <a:r>
              <a:rPr lang="de-DE" sz="2400">
                <a:solidFill>
                  <a:srgbClr val="000000"/>
                </a:solidFill>
                <a:latin typeface="Frutiger LT Com 55 Roman" pitchFamily="34" charset="0"/>
                <a:ea typeface="ＭＳ Ｐゴシック" pitchFamily="34" charset="-128"/>
              </a:rPr>
              <a:t>World EnergyRessources</a:t>
            </a:r>
          </a:p>
        </p:txBody>
      </p:sp>
      <p:sp>
        <p:nvSpPr>
          <p:cNvPr id="3074" name="Oval 2"/>
          <p:cNvSpPr>
            <a:spLocks noChangeArrowheads="1"/>
          </p:cNvSpPr>
          <p:nvPr/>
        </p:nvSpPr>
        <p:spPr bwMode="auto">
          <a:xfrm>
            <a:off x="312738" y="355600"/>
            <a:ext cx="6391275" cy="6270625"/>
          </a:xfrm>
          <a:prstGeom prst="ellipse">
            <a:avLst/>
          </a:prstGeom>
          <a:gradFill rotWithShape="1">
            <a:gsLst>
              <a:gs pos="0">
                <a:srgbClr val="FFFF00"/>
              </a:gs>
              <a:gs pos="100000">
                <a:srgbClr val="000000"/>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fontAlgn="base">
              <a:spcBef>
                <a:spcPct val="0"/>
              </a:spcBef>
              <a:spcAft>
                <a:spcPct val="0"/>
              </a:spcAft>
            </a:pPr>
            <a:endParaRPr lang="en-US" sz="2400">
              <a:solidFill>
                <a:srgbClr val="000000"/>
              </a:solidFill>
              <a:latin typeface="Frutiger LT Com 55 Roman" pitchFamily="34" charset="0"/>
              <a:ea typeface="ＭＳ Ｐゴシック" charset="0"/>
              <a:cs typeface="ＭＳ Ｐゴシック" charset="0"/>
            </a:endParaRPr>
          </a:p>
        </p:txBody>
      </p:sp>
      <p:sp>
        <p:nvSpPr>
          <p:cNvPr id="3075" name="Oval 3"/>
          <p:cNvSpPr>
            <a:spLocks noChangeArrowheads="1"/>
          </p:cNvSpPr>
          <p:nvPr/>
        </p:nvSpPr>
        <p:spPr bwMode="auto">
          <a:xfrm>
            <a:off x="4962525" y="2978150"/>
            <a:ext cx="371475" cy="361950"/>
          </a:xfrm>
          <a:prstGeom prst="ellipse">
            <a:avLst/>
          </a:prstGeom>
          <a:gradFill rotWithShape="1">
            <a:gsLst>
              <a:gs pos="0">
                <a:srgbClr val="FF0000"/>
              </a:gs>
              <a:gs pos="100000">
                <a:srgbClr val="000000"/>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fontAlgn="base">
              <a:spcBef>
                <a:spcPct val="0"/>
              </a:spcBef>
              <a:spcAft>
                <a:spcPct val="0"/>
              </a:spcAft>
            </a:pPr>
            <a:endParaRPr lang="en-US" sz="2400">
              <a:solidFill>
                <a:srgbClr val="000000"/>
              </a:solidFill>
              <a:latin typeface="Frutiger LT Com 55 Roman" pitchFamily="34" charset="0"/>
              <a:ea typeface="ＭＳ Ｐゴシック" charset="0"/>
              <a:cs typeface="ＭＳ Ｐゴシック" charset="0"/>
            </a:endParaRPr>
          </a:p>
        </p:txBody>
      </p:sp>
      <p:sp>
        <p:nvSpPr>
          <p:cNvPr id="126980" name="Text Box 4"/>
          <p:cNvSpPr txBox="1">
            <a:spLocks noChangeArrowheads="1"/>
          </p:cNvSpPr>
          <p:nvPr/>
        </p:nvSpPr>
        <p:spPr bwMode="auto">
          <a:xfrm>
            <a:off x="5308600" y="3074988"/>
            <a:ext cx="1046163" cy="304800"/>
          </a:xfrm>
          <a:prstGeom prst="rect">
            <a:avLst/>
          </a:prstGeom>
          <a:noFill/>
          <a:ln>
            <a:noFill/>
          </a:ln>
          <a:effectLst>
            <a:outerShdw dist="25400" dir="5400000" algn="ctr" rotWithShape="0">
              <a:schemeClr val="tx1">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eaLnBrk="1" fontAlgn="base" hangingPunct="1">
              <a:spcBef>
                <a:spcPct val="0"/>
              </a:spcBef>
              <a:spcAft>
                <a:spcPct val="0"/>
              </a:spcAft>
            </a:pPr>
            <a:r>
              <a:rPr lang="en-US" sz="1400">
                <a:solidFill>
                  <a:srgbClr val="FFFFFF"/>
                </a:solidFill>
                <a:ea typeface="ＭＳ Ｐゴシック" charset="0"/>
                <a:cs typeface="ＭＳ Ｐゴシック" charset="0"/>
              </a:rPr>
              <a:t>2 – 6 </a:t>
            </a:r>
            <a:r>
              <a:rPr lang="en-US" sz="900">
                <a:solidFill>
                  <a:srgbClr val="FFFFFF"/>
                </a:solidFill>
                <a:ea typeface="ＭＳ Ｐゴシック" charset="0"/>
                <a:cs typeface="ＭＳ Ｐゴシック" charset="0"/>
              </a:rPr>
              <a:t>per year</a:t>
            </a:r>
          </a:p>
        </p:txBody>
      </p:sp>
      <p:sp>
        <p:nvSpPr>
          <p:cNvPr id="3077" name="Oval 5"/>
          <p:cNvSpPr>
            <a:spLocks noChangeArrowheads="1"/>
          </p:cNvSpPr>
          <p:nvPr/>
        </p:nvSpPr>
        <p:spPr bwMode="auto">
          <a:xfrm>
            <a:off x="5602288" y="1962150"/>
            <a:ext cx="369887" cy="373063"/>
          </a:xfrm>
          <a:prstGeom prst="ellipse">
            <a:avLst/>
          </a:prstGeom>
          <a:gradFill rotWithShape="1">
            <a:gsLst>
              <a:gs pos="0">
                <a:srgbClr val="00CCFF"/>
              </a:gs>
              <a:gs pos="100000">
                <a:srgbClr val="000000"/>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fontAlgn="base">
              <a:spcBef>
                <a:spcPct val="0"/>
              </a:spcBef>
              <a:spcAft>
                <a:spcPct val="0"/>
              </a:spcAft>
            </a:pPr>
            <a:endParaRPr lang="en-US" sz="2400">
              <a:solidFill>
                <a:srgbClr val="000000"/>
              </a:solidFill>
              <a:latin typeface="Frutiger LT Com 55 Roman" pitchFamily="34" charset="0"/>
              <a:ea typeface="ＭＳ Ｐゴシック" charset="0"/>
              <a:cs typeface="ＭＳ Ｐゴシック" charset="0"/>
            </a:endParaRPr>
          </a:p>
        </p:txBody>
      </p:sp>
      <p:sp>
        <p:nvSpPr>
          <p:cNvPr id="3078" name="Oval 6"/>
          <p:cNvSpPr>
            <a:spLocks noChangeArrowheads="1"/>
          </p:cNvSpPr>
          <p:nvPr/>
        </p:nvSpPr>
        <p:spPr bwMode="auto">
          <a:xfrm>
            <a:off x="5835650" y="477838"/>
            <a:ext cx="803275" cy="804862"/>
          </a:xfrm>
          <a:prstGeom prst="ellipse">
            <a:avLst/>
          </a:prstGeom>
          <a:gradFill rotWithShape="1">
            <a:gsLst>
              <a:gs pos="0">
                <a:srgbClr val="66FF33"/>
              </a:gs>
              <a:gs pos="100000">
                <a:srgbClr val="000000"/>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fontAlgn="base">
              <a:spcBef>
                <a:spcPct val="0"/>
              </a:spcBef>
              <a:spcAft>
                <a:spcPct val="0"/>
              </a:spcAft>
            </a:pPr>
            <a:endParaRPr lang="en-US" sz="2400">
              <a:solidFill>
                <a:srgbClr val="000000"/>
              </a:solidFill>
              <a:latin typeface="Frutiger LT Com 55 Roman" pitchFamily="34" charset="0"/>
              <a:ea typeface="ＭＳ Ｐゴシック" charset="0"/>
              <a:cs typeface="ＭＳ Ｐゴシック" charset="0"/>
            </a:endParaRPr>
          </a:p>
        </p:txBody>
      </p:sp>
      <p:sp>
        <p:nvSpPr>
          <p:cNvPr id="10247" name="Text Box 8"/>
          <p:cNvSpPr txBox="1">
            <a:spLocks noChangeArrowheads="1"/>
          </p:cNvSpPr>
          <p:nvPr/>
        </p:nvSpPr>
        <p:spPr bwMode="auto">
          <a:xfrm>
            <a:off x="352425" y="3276600"/>
            <a:ext cx="1523999" cy="461665"/>
          </a:xfrm>
          <a:prstGeom prst="rect">
            <a:avLst/>
          </a:prstGeom>
          <a:solidFill>
            <a:schemeClr val="tx2">
              <a:lumMod val="50000"/>
            </a:schemeClr>
          </a:solidFill>
          <a:ln>
            <a:noFill/>
          </a:ln>
          <a:effectLst>
            <a:outerShdw dist="17961" dir="2700000" algn="ctr" rotWithShape="0">
              <a:schemeClr val="tx1"/>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eaLnBrk="1" fontAlgn="base" hangingPunct="1">
              <a:spcBef>
                <a:spcPct val="0"/>
              </a:spcBef>
              <a:spcAft>
                <a:spcPct val="0"/>
              </a:spcAft>
            </a:pPr>
            <a:r>
              <a:rPr lang="en-US" sz="1200" b="1" dirty="0">
                <a:solidFill>
                  <a:srgbClr val="FFFFFF"/>
                </a:solidFill>
              </a:rPr>
              <a:t>2010 World required  ~16 TW</a:t>
            </a:r>
          </a:p>
        </p:txBody>
      </p:sp>
      <p:sp>
        <p:nvSpPr>
          <p:cNvPr id="3081" name="Oval 9"/>
          <p:cNvSpPr>
            <a:spLocks noChangeArrowheads="1"/>
          </p:cNvSpPr>
          <p:nvPr/>
        </p:nvSpPr>
        <p:spPr bwMode="auto">
          <a:xfrm>
            <a:off x="6215063" y="4687888"/>
            <a:ext cx="2136775" cy="2132012"/>
          </a:xfrm>
          <a:prstGeom prst="ellipse">
            <a:avLst/>
          </a:prstGeom>
          <a:gradFill rotWithShape="1">
            <a:gsLst>
              <a:gs pos="0">
                <a:srgbClr val="969696"/>
              </a:gs>
              <a:gs pos="100000">
                <a:srgbClr val="000000"/>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fontAlgn="base">
              <a:spcBef>
                <a:spcPct val="0"/>
              </a:spcBef>
              <a:spcAft>
                <a:spcPct val="0"/>
              </a:spcAft>
            </a:pPr>
            <a:endParaRPr lang="en-US" sz="2400">
              <a:solidFill>
                <a:srgbClr val="000000"/>
              </a:solidFill>
              <a:latin typeface="Frutiger LT Com 55 Roman" pitchFamily="34" charset="0"/>
              <a:ea typeface="ＭＳ Ｐゴシック" charset="0"/>
              <a:cs typeface="ＭＳ Ｐゴシック" charset="0"/>
            </a:endParaRPr>
          </a:p>
        </p:txBody>
      </p:sp>
      <p:sp>
        <p:nvSpPr>
          <p:cNvPr id="3082" name="Text Box 10"/>
          <p:cNvSpPr txBox="1">
            <a:spLocks noChangeArrowheads="1"/>
          </p:cNvSpPr>
          <p:nvPr/>
        </p:nvSpPr>
        <p:spPr bwMode="auto">
          <a:xfrm>
            <a:off x="7994650" y="6384925"/>
            <a:ext cx="67151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eaLnBrk="1" fontAlgn="base" hangingPunct="1">
              <a:spcBef>
                <a:spcPct val="0"/>
              </a:spcBef>
              <a:spcAft>
                <a:spcPct val="0"/>
              </a:spcAft>
            </a:pPr>
            <a:r>
              <a:rPr lang="en-US" sz="1400">
                <a:solidFill>
                  <a:srgbClr val="FFFFFF"/>
                </a:solidFill>
                <a:ea typeface="ＭＳ Ｐゴシック" charset="0"/>
                <a:cs typeface="ＭＳ Ｐゴシック" charset="0"/>
              </a:rPr>
              <a:t>COAL</a:t>
            </a:r>
            <a:endParaRPr lang="en-US" sz="1400" baseline="30000">
              <a:solidFill>
                <a:srgbClr val="FFFFFF"/>
              </a:solidFill>
              <a:ea typeface="ＭＳ Ｐゴシック" charset="0"/>
              <a:cs typeface="ＭＳ Ｐゴシック" charset="0"/>
            </a:endParaRPr>
          </a:p>
        </p:txBody>
      </p:sp>
      <p:sp>
        <p:nvSpPr>
          <p:cNvPr id="3083" name="Oval 11"/>
          <p:cNvSpPr>
            <a:spLocks noChangeArrowheads="1"/>
          </p:cNvSpPr>
          <p:nvPr/>
        </p:nvSpPr>
        <p:spPr bwMode="auto">
          <a:xfrm>
            <a:off x="7313613" y="3281363"/>
            <a:ext cx="1404937" cy="1390650"/>
          </a:xfrm>
          <a:prstGeom prst="ellipse">
            <a:avLst/>
          </a:prstGeom>
          <a:gradFill rotWithShape="1">
            <a:gsLst>
              <a:gs pos="0">
                <a:srgbClr val="FF0066"/>
              </a:gs>
              <a:gs pos="100000">
                <a:srgbClr val="000000"/>
              </a:gs>
            </a:gsLst>
            <a:lin ang="2700000" scaled="1"/>
          </a:gradFill>
          <a:ln w="9525">
            <a:noFill/>
            <a:round/>
            <a:headEnd/>
            <a:tailEnd/>
          </a:ln>
          <a:effectLst>
            <a:glow rad="228600">
              <a:srgbClr val="FF0066">
                <a:alpha val="40000"/>
              </a:srgbClr>
            </a:glow>
          </a:effectLst>
        </p:spPr>
        <p:txBody>
          <a:bodyPr anchor="ctr">
            <a:spAutoFit/>
          </a:bodyPr>
          <a:lstStyle/>
          <a:p>
            <a:pPr fontAlgn="base">
              <a:spcBef>
                <a:spcPct val="0"/>
              </a:spcBef>
              <a:spcAft>
                <a:spcPct val="0"/>
              </a:spcAft>
              <a:defRPr/>
            </a:pPr>
            <a:endParaRPr lang="en-US" sz="2400" dirty="0">
              <a:solidFill>
                <a:srgbClr val="000000"/>
              </a:solidFill>
              <a:latin typeface="Frutiger LT Com 55 Roman" pitchFamily="34" charset="0"/>
              <a:ea typeface="ＭＳ Ｐゴシック" charset="-128"/>
            </a:endParaRPr>
          </a:p>
        </p:txBody>
      </p:sp>
      <p:sp>
        <p:nvSpPr>
          <p:cNvPr id="3084" name="Text Box 12"/>
          <p:cNvSpPr txBox="1">
            <a:spLocks noChangeArrowheads="1"/>
          </p:cNvSpPr>
          <p:nvPr/>
        </p:nvSpPr>
        <p:spPr bwMode="auto">
          <a:xfrm>
            <a:off x="7986713" y="4586288"/>
            <a:ext cx="8636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eaLnBrk="1" fontAlgn="base" hangingPunct="1">
              <a:spcBef>
                <a:spcPct val="0"/>
              </a:spcBef>
              <a:spcAft>
                <a:spcPct val="0"/>
              </a:spcAft>
            </a:pPr>
            <a:r>
              <a:rPr lang="en-US" sz="1400">
                <a:solidFill>
                  <a:srgbClr val="FFFFFF"/>
                </a:solidFill>
                <a:ea typeface="ＭＳ Ｐゴシック" charset="0"/>
                <a:cs typeface="ＭＳ Ｐゴシック" charset="0"/>
              </a:rPr>
              <a:t>Uranium </a:t>
            </a:r>
            <a:endParaRPr lang="en-US" sz="1400" baseline="30000">
              <a:solidFill>
                <a:srgbClr val="FFFFFF"/>
              </a:solidFill>
              <a:ea typeface="ＭＳ Ｐゴシック" charset="0"/>
              <a:cs typeface="ＭＳ Ｐゴシック" charset="0"/>
            </a:endParaRPr>
          </a:p>
        </p:txBody>
      </p:sp>
      <p:sp>
        <p:nvSpPr>
          <p:cNvPr id="126989" name="Text Box 13"/>
          <p:cNvSpPr txBox="1">
            <a:spLocks noChangeArrowheads="1"/>
          </p:cNvSpPr>
          <p:nvPr/>
        </p:nvSpPr>
        <p:spPr bwMode="auto">
          <a:xfrm>
            <a:off x="6799263" y="5508625"/>
            <a:ext cx="930275" cy="441325"/>
          </a:xfrm>
          <a:prstGeom prst="rect">
            <a:avLst/>
          </a:prstGeom>
          <a:noFill/>
          <a:ln>
            <a:noFill/>
          </a:ln>
          <a:effectLst>
            <a:outerShdw dist="25400" dir="5400000" algn="ctr" rotWithShape="0">
              <a:schemeClr val="tx1">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algn="ctr" eaLnBrk="1" fontAlgn="base" hangingPunct="1">
              <a:spcBef>
                <a:spcPct val="0"/>
              </a:spcBef>
              <a:spcAft>
                <a:spcPct val="0"/>
              </a:spcAft>
            </a:pPr>
            <a:r>
              <a:rPr lang="en-US" sz="1400">
                <a:solidFill>
                  <a:srgbClr val="FFFFFF"/>
                </a:solidFill>
              </a:rPr>
              <a:t>900</a:t>
            </a:r>
          </a:p>
          <a:p>
            <a:pPr algn="ctr" eaLnBrk="1" fontAlgn="base" hangingPunct="1">
              <a:spcBef>
                <a:spcPct val="0"/>
              </a:spcBef>
              <a:spcAft>
                <a:spcPct val="0"/>
              </a:spcAft>
            </a:pPr>
            <a:r>
              <a:rPr lang="en-US" sz="900">
                <a:solidFill>
                  <a:srgbClr val="FFFFFF"/>
                </a:solidFill>
              </a:rPr>
              <a:t>Total reserve</a:t>
            </a:r>
          </a:p>
        </p:txBody>
      </p:sp>
      <p:sp>
        <p:nvSpPr>
          <p:cNvPr id="126990" name="Text Box 14"/>
          <p:cNvSpPr txBox="1">
            <a:spLocks noChangeArrowheads="1"/>
          </p:cNvSpPr>
          <p:nvPr/>
        </p:nvSpPr>
        <p:spPr bwMode="auto">
          <a:xfrm>
            <a:off x="7597775" y="3832225"/>
            <a:ext cx="735013" cy="441325"/>
          </a:xfrm>
          <a:prstGeom prst="rect">
            <a:avLst/>
          </a:prstGeom>
          <a:noFill/>
          <a:ln>
            <a:noFill/>
          </a:ln>
          <a:effectLst>
            <a:outerShdw dist="25400" dir="5400000" algn="ctr" rotWithShape="0">
              <a:schemeClr val="tx1">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algn="ctr" eaLnBrk="1" fontAlgn="base" hangingPunct="1">
              <a:spcBef>
                <a:spcPct val="0"/>
              </a:spcBef>
              <a:spcAft>
                <a:spcPct val="0"/>
              </a:spcAft>
            </a:pPr>
            <a:r>
              <a:rPr lang="en-US" sz="1400">
                <a:solidFill>
                  <a:srgbClr val="FFFFFF"/>
                </a:solidFill>
              </a:rPr>
              <a:t>90-300</a:t>
            </a:r>
          </a:p>
          <a:p>
            <a:pPr algn="ctr" eaLnBrk="1" fontAlgn="base" hangingPunct="1">
              <a:spcBef>
                <a:spcPct val="0"/>
              </a:spcBef>
              <a:spcAft>
                <a:spcPct val="0"/>
              </a:spcAft>
            </a:pPr>
            <a:r>
              <a:rPr lang="en-US" sz="900">
                <a:solidFill>
                  <a:srgbClr val="FFFFFF"/>
                </a:solidFill>
              </a:rPr>
              <a:t>Total</a:t>
            </a:r>
          </a:p>
        </p:txBody>
      </p:sp>
      <p:sp>
        <p:nvSpPr>
          <p:cNvPr id="3087" name="Oval 15"/>
          <p:cNvSpPr>
            <a:spLocks noChangeArrowheads="1"/>
          </p:cNvSpPr>
          <p:nvPr/>
        </p:nvSpPr>
        <p:spPr bwMode="auto">
          <a:xfrm>
            <a:off x="7650163" y="1924050"/>
            <a:ext cx="1257300" cy="1233488"/>
          </a:xfrm>
          <a:prstGeom prst="ellipse">
            <a:avLst/>
          </a:prstGeom>
          <a:gradFill rotWithShape="1">
            <a:gsLst>
              <a:gs pos="0">
                <a:srgbClr val="996600"/>
              </a:gs>
              <a:gs pos="100000">
                <a:srgbClr val="000000"/>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fontAlgn="base">
              <a:spcBef>
                <a:spcPct val="0"/>
              </a:spcBef>
              <a:spcAft>
                <a:spcPct val="0"/>
              </a:spcAft>
            </a:pPr>
            <a:endParaRPr lang="en-US" sz="2400">
              <a:solidFill>
                <a:srgbClr val="000000"/>
              </a:solidFill>
              <a:latin typeface="Frutiger LT Com 55 Roman" pitchFamily="34" charset="0"/>
              <a:ea typeface="ＭＳ Ｐゴシック" charset="0"/>
              <a:cs typeface="ＭＳ Ｐゴシック" charset="0"/>
            </a:endParaRPr>
          </a:p>
        </p:txBody>
      </p:sp>
      <p:sp>
        <p:nvSpPr>
          <p:cNvPr id="3088" name="Text Box 16"/>
          <p:cNvSpPr txBox="1">
            <a:spLocks noChangeArrowheads="1"/>
          </p:cNvSpPr>
          <p:nvPr/>
        </p:nvSpPr>
        <p:spPr bwMode="auto">
          <a:xfrm>
            <a:off x="6913563" y="2871788"/>
            <a:ext cx="10033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eaLnBrk="1" fontAlgn="base" hangingPunct="1">
              <a:spcBef>
                <a:spcPct val="0"/>
              </a:spcBef>
              <a:spcAft>
                <a:spcPct val="0"/>
              </a:spcAft>
            </a:pPr>
            <a:r>
              <a:rPr lang="en-US" sz="1400">
                <a:solidFill>
                  <a:srgbClr val="FFFFFF"/>
                </a:solidFill>
                <a:ea typeface="ＭＳ Ｐゴシック" charset="0"/>
                <a:cs typeface="ＭＳ Ｐゴシック" charset="0"/>
              </a:rPr>
              <a:t>Petroleum </a:t>
            </a:r>
            <a:endParaRPr lang="en-US" sz="1400" baseline="30000">
              <a:solidFill>
                <a:srgbClr val="FFFFFF"/>
              </a:solidFill>
              <a:ea typeface="ＭＳ Ｐゴシック" charset="0"/>
              <a:cs typeface="ＭＳ Ｐゴシック" charset="0"/>
            </a:endParaRPr>
          </a:p>
        </p:txBody>
      </p:sp>
      <p:sp>
        <p:nvSpPr>
          <p:cNvPr id="126993" name="Text Box 17"/>
          <p:cNvSpPr txBox="1">
            <a:spLocks noChangeArrowheads="1"/>
          </p:cNvSpPr>
          <p:nvPr/>
        </p:nvSpPr>
        <p:spPr bwMode="auto">
          <a:xfrm>
            <a:off x="8020050" y="2403475"/>
            <a:ext cx="485775" cy="446088"/>
          </a:xfrm>
          <a:prstGeom prst="rect">
            <a:avLst/>
          </a:prstGeom>
          <a:noFill/>
          <a:ln>
            <a:noFill/>
          </a:ln>
          <a:effectLst>
            <a:outerShdw dist="25400" dir="5400000" algn="ctr" rotWithShape="0">
              <a:schemeClr val="tx1">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algn="ctr" eaLnBrk="1" fontAlgn="base" hangingPunct="1">
              <a:spcBef>
                <a:spcPct val="0"/>
              </a:spcBef>
              <a:spcAft>
                <a:spcPct val="0"/>
              </a:spcAft>
            </a:pPr>
            <a:r>
              <a:rPr lang="en-US" sz="1400">
                <a:solidFill>
                  <a:srgbClr val="FFFFFF"/>
                </a:solidFill>
              </a:rPr>
              <a:t>240</a:t>
            </a:r>
          </a:p>
          <a:p>
            <a:pPr algn="ctr" eaLnBrk="1" fontAlgn="base" hangingPunct="1">
              <a:spcBef>
                <a:spcPct val="0"/>
              </a:spcBef>
              <a:spcAft>
                <a:spcPct val="0"/>
              </a:spcAft>
            </a:pPr>
            <a:r>
              <a:rPr lang="en-US" sz="900">
                <a:solidFill>
                  <a:srgbClr val="FFFFFF"/>
                </a:solidFill>
              </a:rPr>
              <a:t>Total</a:t>
            </a:r>
          </a:p>
        </p:txBody>
      </p:sp>
      <p:sp>
        <p:nvSpPr>
          <p:cNvPr id="3090" name="Oval 18"/>
          <p:cNvSpPr>
            <a:spLocks noChangeArrowheads="1"/>
          </p:cNvSpPr>
          <p:nvPr/>
        </p:nvSpPr>
        <p:spPr bwMode="auto">
          <a:xfrm>
            <a:off x="7773988" y="566738"/>
            <a:ext cx="1216025" cy="1166812"/>
          </a:xfrm>
          <a:prstGeom prst="ellipse">
            <a:avLst/>
          </a:prstGeom>
          <a:gradFill rotWithShape="1">
            <a:gsLst>
              <a:gs pos="0">
                <a:srgbClr val="009999"/>
              </a:gs>
              <a:gs pos="100000">
                <a:srgbClr val="000000"/>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fontAlgn="base">
              <a:spcBef>
                <a:spcPct val="0"/>
              </a:spcBef>
              <a:spcAft>
                <a:spcPct val="0"/>
              </a:spcAft>
            </a:pPr>
            <a:endParaRPr lang="en-US" sz="2400">
              <a:solidFill>
                <a:srgbClr val="000000"/>
              </a:solidFill>
              <a:latin typeface="Frutiger LT Com 55 Roman" pitchFamily="34" charset="0"/>
              <a:ea typeface="ＭＳ Ｐゴシック" charset="0"/>
              <a:cs typeface="ＭＳ Ｐゴシック" charset="0"/>
            </a:endParaRPr>
          </a:p>
        </p:txBody>
      </p:sp>
      <p:sp>
        <p:nvSpPr>
          <p:cNvPr id="3091" name="Text Box 19"/>
          <p:cNvSpPr txBox="1">
            <a:spLocks noChangeArrowheads="1"/>
          </p:cNvSpPr>
          <p:nvPr/>
        </p:nvSpPr>
        <p:spPr bwMode="auto">
          <a:xfrm>
            <a:off x="7034213" y="1525588"/>
            <a:ext cx="11430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eaLnBrk="1" fontAlgn="base" hangingPunct="1">
              <a:spcBef>
                <a:spcPct val="0"/>
              </a:spcBef>
              <a:spcAft>
                <a:spcPct val="0"/>
              </a:spcAft>
            </a:pPr>
            <a:r>
              <a:rPr lang="en-US" sz="1400">
                <a:solidFill>
                  <a:srgbClr val="FFFFFF"/>
                </a:solidFill>
                <a:ea typeface="ＭＳ Ｐゴシック" charset="0"/>
                <a:cs typeface="ＭＳ Ｐゴシック" charset="0"/>
              </a:rPr>
              <a:t>Natural Gas</a:t>
            </a:r>
            <a:endParaRPr lang="en-US" sz="1400" baseline="30000">
              <a:solidFill>
                <a:srgbClr val="FFFFFF"/>
              </a:solidFill>
              <a:ea typeface="ＭＳ Ｐゴシック" charset="0"/>
              <a:cs typeface="ＭＳ Ｐゴシック" charset="0"/>
            </a:endParaRPr>
          </a:p>
        </p:txBody>
      </p:sp>
      <p:sp>
        <p:nvSpPr>
          <p:cNvPr id="126996" name="Text Box 20"/>
          <p:cNvSpPr txBox="1">
            <a:spLocks noChangeArrowheads="1"/>
          </p:cNvSpPr>
          <p:nvPr/>
        </p:nvSpPr>
        <p:spPr bwMode="auto">
          <a:xfrm>
            <a:off x="8135938" y="998538"/>
            <a:ext cx="485775" cy="446087"/>
          </a:xfrm>
          <a:prstGeom prst="rect">
            <a:avLst/>
          </a:prstGeom>
          <a:noFill/>
          <a:ln>
            <a:noFill/>
          </a:ln>
          <a:effectLst>
            <a:outerShdw dist="25400" dir="5400000" algn="ctr" rotWithShape="0">
              <a:schemeClr val="tx1">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algn="ctr" eaLnBrk="1" fontAlgn="base" hangingPunct="1">
              <a:spcBef>
                <a:spcPct val="0"/>
              </a:spcBef>
              <a:spcAft>
                <a:spcPct val="0"/>
              </a:spcAft>
            </a:pPr>
            <a:r>
              <a:rPr lang="en-US" sz="1400">
                <a:solidFill>
                  <a:srgbClr val="FFFFFF"/>
                </a:solidFill>
              </a:rPr>
              <a:t>215</a:t>
            </a:r>
          </a:p>
          <a:p>
            <a:pPr algn="ctr" eaLnBrk="1" fontAlgn="base" hangingPunct="1">
              <a:spcBef>
                <a:spcPct val="0"/>
              </a:spcBef>
              <a:spcAft>
                <a:spcPct val="0"/>
              </a:spcAft>
            </a:pPr>
            <a:r>
              <a:rPr lang="en-US" sz="900">
                <a:solidFill>
                  <a:srgbClr val="FFFFFF"/>
                </a:solidFill>
              </a:rPr>
              <a:t>Total</a:t>
            </a:r>
          </a:p>
        </p:txBody>
      </p:sp>
      <p:sp>
        <p:nvSpPr>
          <p:cNvPr id="3093" name="Text Box 21"/>
          <p:cNvSpPr txBox="1">
            <a:spLocks noChangeArrowheads="1"/>
          </p:cNvSpPr>
          <p:nvPr/>
        </p:nvSpPr>
        <p:spPr bwMode="auto">
          <a:xfrm>
            <a:off x="6538913" y="527050"/>
            <a:ext cx="66357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eaLnBrk="1" fontAlgn="base" hangingPunct="1">
              <a:spcBef>
                <a:spcPct val="0"/>
              </a:spcBef>
              <a:spcAft>
                <a:spcPct val="0"/>
              </a:spcAft>
            </a:pPr>
            <a:r>
              <a:rPr lang="en-US" sz="1400">
                <a:solidFill>
                  <a:srgbClr val="FFFFFF"/>
                </a:solidFill>
                <a:ea typeface="ＭＳ Ｐゴシック" charset="0"/>
                <a:cs typeface="ＭＳ Ｐゴシック" charset="0"/>
              </a:rPr>
              <a:t>WIND</a:t>
            </a:r>
            <a:endParaRPr lang="en-US" sz="1400" baseline="30000">
              <a:solidFill>
                <a:srgbClr val="FFFFFF"/>
              </a:solidFill>
              <a:ea typeface="ＭＳ Ｐゴシック" charset="0"/>
              <a:cs typeface="ＭＳ Ｐゴシック" charset="0"/>
            </a:endParaRPr>
          </a:p>
        </p:txBody>
      </p:sp>
      <p:sp>
        <p:nvSpPr>
          <p:cNvPr id="3094" name="Oval 22"/>
          <p:cNvSpPr>
            <a:spLocks noChangeArrowheads="1"/>
          </p:cNvSpPr>
          <p:nvPr/>
        </p:nvSpPr>
        <p:spPr bwMode="auto">
          <a:xfrm>
            <a:off x="5940425" y="1506538"/>
            <a:ext cx="193675" cy="193675"/>
          </a:xfrm>
          <a:prstGeom prst="ellipse">
            <a:avLst/>
          </a:prstGeom>
          <a:gradFill rotWithShape="1">
            <a:gsLst>
              <a:gs pos="0">
                <a:srgbClr val="FFFFFF"/>
              </a:gs>
              <a:gs pos="100000">
                <a:srgbClr val="000000"/>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fontAlgn="base">
              <a:spcBef>
                <a:spcPct val="0"/>
              </a:spcBef>
              <a:spcAft>
                <a:spcPct val="0"/>
              </a:spcAft>
            </a:pPr>
            <a:endParaRPr lang="en-US" sz="2400">
              <a:solidFill>
                <a:srgbClr val="000000"/>
              </a:solidFill>
              <a:latin typeface="Frutiger LT Com 55 Roman" pitchFamily="34" charset="0"/>
              <a:ea typeface="ＭＳ Ｐゴシック" charset="0"/>
              <a:cs typeface="ＭＳ Ｐゴシック" charset="0"/>
            </a:endParaRPr>
          </a:p>
        </p:txBody>
      </p:sp>
      <p:sp>
        <p:nvSpPr>
          <p:cNvPr id="3095" name="Text Box 23"/>
          <p:cNvSpPr txBox="1">
            <a:spLocks noChangeArrowheads="1"/>
          </p:cNvSpPr>
          <p:nvPr/>
        </p:nvSpPr>
        <p:spPr bwMode="auto">
          <a:xfrm>
            <a:off x="6011863" y="1619250"/>
            <a:ext cx="90963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eaLnBrk="1" fontAlgn="base" hangingPunct="1">
              <a:spcBef>
                <a:spcPct val="0"/>
              </a:spcBef>
              <a:spcAft>
                <a:spcPct val="0"/>
              </a:spcAft>
            </a:pPr>
            <a:r>
              <a:rPr lang="en-US" sz="900">
                <a:solidFill>
                  <a:srgbClr val="FFFFFF"/>
                </a:solidFill>
                <a:ea typeface="ＭＳ Ｐゴシック" charset="0"/>
                <a:cs typeface="ＭＳ Ｐゴシック" charset="0"/>
              </a:rPr>
              <a:t>Waves</a:t>
            </a:r>
          </a:p>
          <a:p>
            <a:pPr eaLnBrk="1" fontAlgn="base" hangingPunct="1">
              <a:spcBef>
                <a:spcPct val="0"/>
              </a:spcBef>
              <a:spcAft>
                <a:spcPct val="0"/>
              </a:spcAft>
            </a:pPr>
            <a:r>
              <a:rPr lang="en-US" sz="900">
                <a:solidFill>
                  <a:srgbClr val="FFFFFF"/>
                </a:solidFill>
                <a:ea typeface="ＭＳ Ｐゴシック" charset="0"/>
                <a:cs typeface="ＭＳ Ｐゴシック" charset="0"/>
              </a:rPr>
              <a:t>0.2-2 per year</a:t>
            </a:r>
          </a:p>
        </p:txBody>
      </p:sp>
      <p:sp>
        <p:nvSpPr>
          <p:cNvPr id="127000" name="Text Box 24"/>
          <p:cNvSpPr txBox="1">
            <a:spLocks noChangeArrowheads="1"/>
          </p:cNvSpPr>
          <p:nvPr/>
        </p:nvSpPr>
        <p:spPr bwMode="auto">
          <a:xfrm>
            <a:off x="5889625" y="593725"/>
            <a:ext cx="741363" cy="446088"/>
          </a:xfrm>
          <a:prstGeom prst="rect">
            <a:avLst/>
          </a:prstGeom>
          <a:noFill/>
          <a:ln>
            <a:noFill/>
          </a:ln>
          <a:effectLst>
            <a:outerShdw dist="25400" dir="5400000" algn="ctr" rotWithShape="0">
              <a:schemeClr val="tx1">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algn="ctr" eaLnBrk="1" fontAlgn="base" hangingPunct="1">
              <a:spcBef>
                <a:spcPct val="0"/>
              </a:spcBef>
              <a:spcAft>
                <a:spcPct val="0"/>
              </a:spcAft>
            </a:pPr>
            <a:r>
              <a:rPr lang="en-US" sz="1400">
                <a:solidFill>
                  <a:srgbClr val="FFFFFF"/>
                </a:solidFill>
              </a:rPr>
              <a:t>60-120</a:t>
            </a:r>
          </a:p>
          <a:p>
            <a:pPr algn="ctr" eaLnBrk="1" fontAlgn="base" hangingPunct="1">
              <a:spcBef>
                <a:spcPct val="0"/>
              </a:spcBef>
              <a:spcAft>
                <a:spcPct val="0"/>
              </a:spcAft>
            </a:pPr>
            <a:r>
              <a:rPr lang="en-US" sz="900">
                <a:solidFill>
                  <a:srgbClr val="FFFFFF"/>
                </a:solidFill>
              </a:rPr>
              <a:t>per year</a:t>
            </a:r>
          </a:p>
        </p:txBody>
      </p:sp>
      <p:sp>
        <p:nvSpPr>
          <p:cNvPr id="3097" name="Rectangle 25"/>
          <p:cNvSpPr>
            <a:spLocks noChangeArrowheads="1"/>
          </p:cNvSpPr>
          <p:nvPr/>
        </p:nvSpPr>
        <p:spPr bwMode="auto">
          <a:xfrm>
            <a:off x="5727700" y="2457450"/>
            <a:ext cx="6826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400">
                <a:solidFill>
                  <a:srgbClr val="EB6A0A"/>
                </a:solidFill>
                <a:latin typeface="Frutiger LT Com 55 Roman" pitchFamily="34" charset="0"/>
                <a:ea typeface="ＭＳ Ｐゴシック" charset="0"/>
                <a:cs typeface="ＭＳ Ｐゴシック" charset="0"/>
              </a:rPr>
              <a:t>OTEC</a:t>
            </a:r>
            <a:endParaRPr lang="en-US" sz="1400" baseline="30000">
              <a:solidFill>
                <a:srgbClr val="EB6A0A"/>
              </a:solidFill>
              <a:latin typeface="Frutiger LT Com 55 Roman" pitchFamily="34" charset="0"/>
              <a:ea typeface="ＭＳ Ｐゴシック" charset="0"/>
              <a:cs typeface="ＭＳ Ｐゴシック" charset="0"/>
            </a:endParaRPr>
          </a:p>
        </p:txBody>
      </p:sp>
      <p:sp>
        <p:nvSpPr>
          <p:cNvPr id="3098" name="Text Box 26"/>
          <p:cNvSpPr txBox="1">
            <a:spLocks noChangeArrowheads="1"/>
          </p:cNvSpPr>
          <p:nvPr/>
        </p:nvSpPr>
        <p:spPr bwMode="auto">
          <a:xfrm>
            <a:off x="5275263" y="3298825"/>
            <a:ext cx="8731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eaLnBrk="1" fontAlgn="base" hangingPunct="1">
              <a:spcBef>
                <a:spcPct val="0"/>
              </a:spcBef>
              <a:spcAft>
                <a:spcPct val="0"/>
              </a:spcAft>
            </a:pPr>
            <a:r>
              <a:rPr lang="en-US" sz="1400">
                <a:solidFill>
                  <a:srgbClr val="EB6A0A"/>
                </a:solidFill>
                <a:ea typeface="ＭＳ Ｐゴシック" charset="0"/>
                <a:cs typeface="ＭＳ Ｐゴシック" charset="0"/>
              </a:rPr>
              <a:t>Biomass </a:t>
            </a:r>
            <a:endParaRPr lang="en-US" sz="1400" baseline="30000">
              <a:solidFill>
                <a:srgbClr val="EB6A0A"/>
              </a:solidFill>
              <a:ea typeface="ＭＳ Ｐゴシック" charset="0"/>
              <a:cs typeface="ＭＳ Ｐゴシック" charset="0"/>
            </a:endParaRPr>
          </a:p>
        </p:txBody>
      </p:sp>
      <p:sp>
        <p:nvSpPr>
          <p:cNvPr id="127003" name="Text Box 27"/>
          <p:cNvSpPr txBox="1">
            <a:spLocks noChangeArrowheads="1"/>
          </p:cNvSpPr>
          <p:nvPr/>
        </p:nvSpPr>
        <p:spPr bwMode="auto">
          <a:xfrm>
            <a:off x="5800725" y="2247900"/>
            <a:ext cx="1055688" cy="304800"/>
          </a:xfrm>
          <a:prstGeom prst="rect">
            <a:avLst/>
          </a:prstGeom>
          <a:noFill/>
          <a:ln>
            <a:noFill/>
          </a:ln>
          <a:effectLst>
            <a:outerShdw dist="25400" dir="5400000" algn="ctr" rotWithShape="0">
              <a:schemeClr val="tx1">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eaLnBrk="1" fontAlgn="base" hangingPunct="1">
              <a:spcBef>
                <a:spcPct val="0"/>
              </a:spcBef>
              <a:spcAft>
                <a:spcPct val="0"/>
              </a:spcAft>
            </a:pPr>
            <a:r>
              <a:rPr lang="en-US" sz="1400">
                <a:solidFill>
                  <a:srgbClr val="FFFFFF"/>
                </a:solidFill>
              </a:rPr>
              <a:t>3 -11 </a:t>
            </a:r>
            <a:r>
              <a:rPr lang="en-US" sz="900">
                <a:solidFill>
                  <a:srgbClr val="FFFFFF"/>
                </a:solidFill>
              </a:rPr>
              <a:t>per year</a:t>
            </a:r>
          </a:p>
        </p:txBody>
      </p:sp>
      <p:sp>
        <p:nvSpPr>
          <p:cNvPr id="3100" name="Oval 28"/>
          <p:cNvSpPr>
            <a:spLocks noChangeArrowheads="1"/>
          </p:cNvSpPr>
          <p:nvPr/>
        </p:nvSpPr>
        <p:spPr bwMode="auto">
          <a:xfrm>
            <a:off x="4113213" y="3632200"/>
            <a:ext cx="323850" cy="323850"/>
          </a:xfrm>
          <a:prstGeom prst="ellipse">
            <a:avLst/>
          </a:prstGeom>
          <a:gradFill rotWithShape="1">
            <a:gsLst>
              <a:gs pos="0">
                <a:srgbClr val="FFFFFF"/>
              </a:gs>
              <a:gs pos="100000">
                <a:srgbClr val="000000"/>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fontAlgn="base">
              <a:spcBef>
                <a:spcPct val="0"/>
              </a:spcBef>
              <a:spcAft>
                <a:spcPct val="0"/>
              </a:spcAft>
            </a:pPr>
            <a:endParaRPr lang="en-US" sz="2400">
              <a:solidFill>
                <a:srgbClr val="000000"/>
              </a:solidFill>
              <a:latin typeface="Frutiger LT Com 55 Roman" pitchFamily="34" charset="0"/>
              <a:ea typeface="ＭＳ Ｐゴシック" charset="0"/>
              <a:cs typeface="ＭＳ Ｐゴシック" charset="0"/>
            </a:endParaRPr>
          </a:p>
        </p:txBody>
      </p:sp>
      <p:sp>
        <p:nvSpPr>
          <p:cNvPr id="3101" name="Text Box 29"/>
          <p:cNvSpPr txBox="1">
            <a:spLocks noChangeArrowheads="1"/>
          </p:cNvSpPr>
          <p:nvPr/>
        </p:nvSpPr>
        <p:spPr bwMode="auto">
          <a:xfrm>
            <a:off x="4302125" y="3986213"/>
            <a:ext cx="8334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eaLnBrk="1" fontAlgn="base" hangingPunct="1">
              <a:spcBef>
                <a:spcPct val="0"/>
              </a:spcBef>
              <a:spcAft>
                <a:spcPct val="0"/>
              </a:spcAft>
            </a:pPr>
            <a:r>
              <a:rPr lang="en-US" sz="1400">
                <a:solidFill>
                  <a:srgbClr val="EB6A0A"/>
                </a:solidFill>
                <a:ea typeface="ＭＳ Ｐゴシック" charset="0"/>
                <a:cs typeface="ＭＳ Ｐゴシック" charset="0"/>
              </a:rPr>
              <a:t>HYDRO </a:t>
            </a:r>
            <a:endParaRPr lang="en-US" sz="1400" baseline="30000">
              <a:solidFill>
                <a:srgbClr val="EB6A0A"/>
              </a:solidFill>
              <a:ea typeface="ＭＳ Ｐゴシック" charset="0"/>
              <a:cs typeface="ＭＳ Ｐゴシック" charset="0"/>
            </a:endParaRPr>
          </a:p>
        </p:txBody>
      </p:sp>
      <p:sp>
        <p:nvSpPr>
          <p:cNvPr id="127006" name="Text Box 30"/>
          <p:cNvSpPr txBox="1">
            <a:spLocks noChangeArrowheads="1"/>
          </p:cNvSpPr>
          <p:nvPr/>
        </p:nvSpPr>
        <p:spPr bwMode="auto">
          <a:xfrm>
            <a:off x="4360863" y="3735388"/>
            <a:ext cx="1046162" cy="304800"/>
          </a:xfrm>
          <a:prstGeom prst="rect">
            <a:avLst/>
          </a:prstGeom>
          <a:noFill/>
          <a:ln>
            <a:noFill/>
          </a:ln>
          <a:effectLst>
            <a:outerShdw dist="25400" dir="5400000" algn="ctr" rotWithShape="0">
              <a:schemeClr val="tx1">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eaLnBrk="1" fontAlgn="base" hangingPunct="1">
              <a:spcBef>
                <a:spcPct val="0"/>
              </a:spcBef>
              <a:spcAft>
                <a:spcPct val="0"/>
              </a:spcAft>
            </a:pPr>
            <a:r>
              <a:rPr lang="en-US" sz="1400">
                <a:solidFill>
                  <a:srgbClr val="FFFFFF"/>
                </a:solidFill>
                <a:ea typeface="ＭＳ Ｐゴシック" charset="0"/>
                <a:cs typeface="ＭＳ Ｐゴシック" charset="0"/>
              </a:rPr>
              <a:t>3 – 4 </a:t>
            </a:r>
            <a:r>
              <a:rPr lang="en-US" sz="900">
                <a:solidFill>
                  <a:srgbClr val="FFFFFF"/>
                </a:solidFill>
                <a:ea typeface="ＭＳ Ｐゴシック" charset="0"/>
                <a:cs typeface="ＭＳ Ｐゴシック" charset="0"/>
              </a:rPr>
              <a:t>per year</a:t>
            </a:r>
          </a:p>
        </p:txBody>
      </p:sp>
      <p:sp>
        <p:nvSpPr>
          <p:cNvPr id="3103" name="Text Box 31"/>
          <p:cNvSpPr txBox="1">
            <a:spLocks noChangeArrowheads="1"/>
          </p:cNvSpPr>
          <p:nvPr/>
        </p:nvSpPr>
        <p:spPr bwMode="auto">
          <a:xfrm>
            <a:off x="2335213" y="4276725"/>
            <a:ext cx="712787"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eaLnBrk="1" fontAlgn="base" hangingPunct="1">
              <a:spcBef>
                <a:spcPct val="0"/>
              </a:spcBef>
              <a:spcAft>
                <a:spcPct val="0"/>
              </a:spcAft>
            </a:pPr>
            <a:r>
              <a:rPr lang="en-US" sz="1400">
                <a:solidFill>
                  <a:srgbClr val="EB6A0A"/>
                </a:solidFill>
                <a:ea typeface="ＭＳ Ｐゴシック" charset="0"/>
                <a:cs typeface="ＭＳ Ｐゴシック" charset="0"/>
              </a:rPr>
              <a:t>TIDES </a:t>
            </a:r>
            <a:endParaRPr lang="en-US" sz="1400" baseline="30000">
              <a:solidFill>
                <a:srgbClr val="EB6A0A"/>
              </a:solidFill>
              <a:ea typeface="ＭＳ Ｐゴシック" charset="0"/>
              <a:cs typeface="ＭＳ Ｐゴシック" charset="0"/>
            </a:endParaRPr>
          </a:p>
        </p:txBody>
      </p:sp>
      <p:sp>
        <p:nvSpPr>
          <p:cNvPr id="3104" name="Text Box 32"/>
          <p:cNvSpPr txBox="1">
            <a:spLocks noChangeArrowheads="1"/>
          </p:cNvSpPr>
          <p:nvPr/>
        </p:nvSpPr>
        <p:spPr bwMode="auto">
          <a:xfrm>
            <a:off x="1114425" y="1417638"/>
            <a:ext cx="2063750"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eaLnBrk="1" fontAlgn="base" hangingPunct="1">
              <a:spcBef>
                <a:spcPct val="0"/>
              </a:spcBef>
              <a:spcAft>
                <a:spcPct val="0"/>
              </a:spcAft>
            </a:pPr>
            <a:r>
              <a:rPr lang="en-US" sz="2800" b="1">
                <a:solidFill>
                  <a:srgbClr val="000000"/>
                </a:solidFill>
                <a:ea typeface="ＭＳ Ｐゴシック" charset="0"/>
                <a:cs typeface="ＭＳ Ｐゴシック" charset="0"/>
              </a:rPr>
              <a:t>SOLAR</a:t>
            </a:r>
            <a:endParaRPr lang="en-US" sz="1600" b="1" baseline="66000">
              <a:solidFill>
                <a:srgbClr val="000000"/>
              </a:solidFill>
              <a:ea typeface="ＭＳ Ｐゴシック" charset="0"/>
              <a:cs typeface="ＭＳ Ｐゴシック" charset="0"/>
            </a:endParaRPr>
          </a:p>
          <a:p>
            <a:pPr eaLnBrk="1" fontAlgn="base" hangingPunct="1">
              <a:spcBef>
                <a:spcPct val="0"/>
              </a:spcBef>
              <a:spcAft>
                <a:spcPct val="0"/>
              </a:spcAft>
            </a:pPr>
            <a:r>
              <a:rPr lang="en-US" sz="2800" b="1">
                <a:solidFill>
                  <a:srgbClr val="000000"/>
                </a:solidFill>
                <a:ea typeface="ＭＳ Ｐゴシック" charset="0"/>
                <a:cs typeface="ＭＳ Ｐゴシック" charset="0"/>
              </a:rPr>
              <a:t>23,000 </a:t>
            </a:r>
            <a:r>
              <a:rPr lang="en-US" sz="1400" b="1">
                <a:solidFill>
                  <a:srgbClr val="000000"/>
                </a:solidFill>
                <a:ea typeface="ＭＳ Ｐゴシック" charset="0"/>
                <a:cs typeface="ＭＳ Ｐゴシック" charset="0"/>
              </a:rPr>
              <a:t>per year</a:t>
            </a:r>
          </a:p>
        </p:txBody>
      </p:sp>
      <p:sp>
        <p:nvSpPr>
          <p:cNvPr id="3105" name="Oval 33"/>
          <p:cNvSpPr>
            <a:spLocks noChangeArrowheads="1"/>
          </p:cNvSpPr>
          <p:nvPr/>
        </p:nvSpPr>
        <p:spPr bwMode="auto">
          <a:xfrm>
            <a:off x="2478088" y="4167188"/>
            <a:ext cx="85725" cy="88900"/>
          </a:xfrm>
          <a:prstGeom prst="ellipse">
            <a:avLst/>
          </a:prstGeom>
          <a:gradFill rotWithShape="1">
            <a:gsLst>
              <a:gs pos="0">
                <a:srgbClr val="FFCCCC"/>
              </a:gs>
              <a:gs pos="100000">
                <a:srgbClr val="000000"/>
              </a:gs>
            </a:gsLst>
            <a:lin ang="2700000" scaled="1"/>
          </a:gradFill>
          <a:ln w="9525">
            <a:solidFill>
              <a:schemeClr val="accent2"/>
            </a:solidFill>
            <a:round/>
            <a:headEnd/>
            <a:tailEnd/>
          </a:ln>
        </p:spPr>
        <p:txBody>
          <a:bodyPr anchor="ctr">
            <a:spAutoFit/>
          </a:bodyPr>
          <a:lstStyle/>
          <a:p>
            <a:pPr fontAlgn="base">
              <a:spcBef>
                <a:spcPct val="0"/>
              </a:spcBef>
              <a:spcAft>
                <a:spcPct val="0"/>
              </a:spcAft>
            </a:pPr>
            <a:endParaRPr lang="en-US" sz="2400">
              <a:solidFill>
                <a:srgbClr val="000000"/>
              </a:solidFill>
              <a:latin typeface="Frutiger LT Com 55 Roman" pitchFamily="34" charset="0"/>
              <a:ea typeface="ＭＳ Ｐゴシック" charset="0"/>
              <a:cs typeface="ＭＳ Ｐゴシック" charset="0"/>
            </a:endParaRPr>
          </a:p>
        </p:txBody>
      </p:sp>
      <p:sp>
        <p:nvSpPr>
          <p:cNvPr id="3106" name="Oval 34"/>
          <p:cNvSpPr>
            <a:spLocks noChangeArrowheads="1"/>
          </p:cNvSpPr>
          <p:nvPr/>
        </p:nvSpPr>
        <p:spPr bwMode="auto">
          <a:xfrm>
            <a:off x="3189288" y="3987800"/>
            <a:ext cx="288925" cy="288925"/>
          </a:xfrm>
          <a:prstGeom prst="ellipse">
            <a:avLst/>
          </a:prstGeom>
          <a:gradFill rotWithShape="1">
            <a:gsLst>
              <a:gs pos="0">
                <a:srgbClr val="00CC99"/>
              </a:gs>
              <a:gs pos="100000">
                <a:srgbClr val="000000"/>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fontAlgn="base">
              <a:spcBef>
                <a:spcPct val="0"/>
              </a:spcBef>
              <a:spcAft>
                <a:spcPct val="0"/>
              </a:spcAft>
            </a:pPr>
            <a:endParaRPr lang="en-US" sz="2400">
              <a:solidFill>
                <a:srgbClr val="000000"/>
              </a:solidFill>
              <a:latin typeface="Frutiger LT Com 55 Roman" pitchFamily="34" charset="0"/>
              <a:ea typeface="ＭＳ Ｐゴシック" charset="0"/>
              <a:cs typeface="ＭＳ Ｐゴシック" charset="0"/>
            </a:endParaRPr>
          </a:p>
        </p:txBody>
      </p:sp>
      <p:sp>
        <p:nvSpPr>
          <p:cNvPr id="3107" name="Text Box 35"/>
          <p:cNvSpPr txBox="1">
            <a:spLocks noChangeArrowheads="1"/>
          </p:cNvSpPr>
          <p:nvPr/>
        </p:nvSpPr>
        <p:spPr bwMode="auto">
          <a:xfrm>
            <a:off x="3359150" y="4364038"/>
            <a:ext cx="112236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eaLnBrk="1" fontAlgn="base" hangingPunct="1">
              <a:spcBef>
                <a:spcPct val="0"/>
              </a:spcBef>
              <a:spcAft>
                <a:spcPct val="0"/>
              </a:spcAft>
            </a:pPr>
            <a:r>
              <a:rPr lang="en-US" sz="1400">
                <a:solidFill>
                  <a:srgbClr val="EB6A0A"/>
                </a:solidFill>
                <a:ea typeface="ＭＳ Ｐゴシック" charset="0"/>
                <a:cs typeface="ＭＳ Ｐゴシック" charset="0"/>
              </a:rPr>
              <a:t>Geothermal</a:t>
            </a:r>
            <a:endParaRPr lang="en-US" sz="1400" baseline="30000">
              <a:solidFill>
                <a:srgbClr val="EB6A0A"/>
              </a:solidFill>
              <a:ea typeface="ＭＳ Ｐゴシック" charset="0"/>
              <a:cs typeface="ＭＳ Ｐゴシック" charset="0"/>
            </a:endParaRPr>
          </a:p>
        </p:txBody>
      </p:sp>
      <p:sp>
        <p:nvSpPr>
          <p:cNvPr id="127012" name="Text Box 36"/>
          <p:cNvSpPr txBox="1">
            <a:spLocks noChangeArrowheads="1"/>
          </p:cNvSpPr>
          <p:nvPr/>
        </p:nvSpPr>
        <p:spPr bwMode="auto">
          <a:xfrm>
            <a:off x="3386138" y="4165600"/>
            <a:ext cx="1193800" cy="304800"/>
          </a:xfrm>
          <a:prstGeom prst="rect">
            <a:avLst/>
          </a:prstGeom>
          <a:noFill/>
          <a:ln>
            <a:noFill/>
          </a:ln>
          <a:effectLst>
            <a:outerShdw dist="25400" dir="5400000" algn="ctr" rotWithShape="0">
              <a:schemeClr val="tx1">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eaLnBrk="1" fontAlgn="base" hangingPunct="1">
              <a:spcBef>
                <a:spcPct val="0"/>
              </a:spcBef>
              <a:spcAft>
                <a:spcPct val="0"/>
              </a:spcAft>
            </a:pPr>
            <a:r>
              <a:rPr lang="en-US" sz="1400">
                <a:solidFill>
                  <a:srgbClr val="FFFFFF"/>
                </a:solidFill>
                <a:ea typeface="ＭＳ Ｐゴシック" charset="0"/>
                <a:cs typeface="ＭＳ Ｐゴシック" charset="0"/>
              </a:rPr>
              <a:t>0.3 – 2 </a:t>
            </a:r>
            <a:r>
              <a:rPr lang="en-US" sz="900">
                <a:solidFill>
                  <a:srgbClr val="FFFFFF"/>
                </a:solidFill>
                <a:ea typeface="ＭＳ Ｐゴシック" charset="0"/>
                <a:cs typeface="ＭＳ Ｐゴシック" charset="0"/>
              </a:rPr>
              <a:t>per year</a:t>
            </a:r>
          </a:p>
        </p:txBody>
      </p:sp>
      <p:sp>
        <p:nvSpPr>
          <p:cNvPr id="10278" name="Text Box 37"/>
          <p:cNvSpPr txBox="1">
            <a:spLocks noChangeArrowheads="1"/>
          </p:cNvSpPr>
          <p:nvPr/>
        </p:nvSpPr>
        <p:spPr bwMode="auto">
          <a:xfrm>
            <a:off x="2667000" y="5867400"/>
            <a:ext cx="1304925" cy="274638"/>
          </a:xfrm>
          <a:prstGeom prst="rect">
            <a:avLst/>
          </a:prstGeom>
          <a:noFill/>
          <a:ln>
            <a:noFill/>
          </a:ln>
          <a:effectLst>
            <a:outerShdw dist="12700" dir="16200000" algn="ctr" rotWithShape="0">
              <a:schemeClr val="bg1">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eaLnBrk="1" fontAlgn="base" hangingPunct="1">
              <a:spcBef>
                <a:spcPct val="0"/>
              </a:spcBef>
              <a:spcAft>
                <a:spcPct val="0"/>
              </a:spcAft>
            </a:pPr>
            <a:r>
              <a:rPr lang="en-US" sz="1200" i="1">
                <a:solidFill>
                  <a:srgbClr val="179C7D"/>
                </a:solidFill>
                <a:ea typeface="ＭＳ Ｐゴシック" charset="0"/>
                <a:cs typeface="ＭＳ Ｐゴシック" charset="0"/>
              </a:rPr>
              <a:t>© R. Perez et al.</a:t>
            </a:r>
          </a:p>
        </p:txBody>
      </p:sp>
      <p:sp>
        <p:nvSpPr>
          <p:cNvPr id="127015" name="Rectangle 39"/>
          <p:cNvSpPr>
            <a:spLocks noChangeArrowheads="1"/>
          </p:cNvSpPr>
          <p:nvPr/>
        </p:nvSpPr>
        <p:spPr bwMode="auto">
          <a:xfrm>
            <a:off x="2371725" y="4487863"/>
            <a:ext cx="730250" cy="214312"/>
          </a:xfrm>
          <a:prstGeom prst="rect">
            <a:avLst/>
          </a:prstGeom>
          <a:noFill/>
          <a:ln>
            <a:noFill/>
          </a:ln>
          <a:effectLst>
            <a:outerShdw dist="17961" dir="2700000" algn="ctr" rotWithShape="0">
              <a:srgbClr val="000066">
                <a:alpha val="5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800" i="1">
                <a:solidFill>
                  <a:srgbClr val="FFFFFF"/>
                </a:solidFill>
                <a:latin typeface="Frutiger LT Com 55 Roman" pitchFamily="34" charset="0"/>
                <a:ea typeface="ＭＳ Ｐゴシック" pitchFamily="34" charset="-128"/>
              </a:rPr>
              <a:t>0.3 per year</a:t>
            </a:r>
          </a:p>
        </p:txBody>
      </p:sp>
      <p:sp>
        <p:nvSpPr>
          <p:cNvPr id="63532" name="Text Box 8"/>
          <p:cNvSpPr txBox="1">
            <a:spLocks noChangeArrowheads="1"/>
          </p:cNvSpPr>
          <p:nvPr/>
        </p:nvSpPr>
        <p:spPr bwMode="auto">
          <a:xfrm>
            <a:off x="685800" y="4495800"/>
            <a:ext cx="1219200" cy="274638"/>
          </a:xfrm>
          <a:prstGeom prst="rect">
            <a:avLst/>
          </a:prstGeom>
          <a:solidFill>
            <a:srgbClr val="002060"/>
          </a:solidFill>
          <a:ln>
            <a:noFill/>
          </a:ln>
          <a:effectLst>
            <a:outerShdw dist="17961" dir="2700000" algn="ctr" rotWithShape="0">
              <a:schemeClr val="tx1"/>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eaLnBrk="1" fontAlgn="base" hangingPunct="1">
              <a:spcBef>
                <a:spcPct val="0"/>
              </a:spcBef>
              <a:spcAft>
                <a:spcPct val="0"/>
              </a:spcAft>
            </a:pPr>
            <a:r>
              <a:rPr lang="en-US" sz="1200" b="1" dirty="0">
                <a:solidFill>
                  <a:srgbClr val="FFFFFF"/>
                </a:solidFill>
              </a:rPr>
              <a:t>2050:  ~28 TW</a:t>
            </a:r>
          </a:p>
        </p:txBody>
      </p:sp>
      <p:sp>
        <p:nvSpPr>
          <p:cNvPr id="3113" name="AutoShape 48"/>
          <p:cNvSpPr>
            <a:spLocks/>
          </p:cNvSpPr>
          <p:nvPr/>
        </p:nvSpPr>
        <p:spPr bwMode="auto">
          <a:xfrm rot="-5400000">
            <a:off x="7929563" y="-547688"/>
            <a:ext cx="152400" cy="1724025"/>
          </a:xfrm>
          <a:prstGeom prst="rightBrace">
            <a:avLst>
              <a:gd name="adj1" fmla="val 94271"/>
              <a:gd name="adj2" fmla="val 50000"/>
            </a:avLst>
          </a:pr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US" sz="2400">
              <a:solidFill>
                <a:srgbClr val="000000"/>
              </a:solidFill>
              <a:latin typeface="Frutiger LT Com 55 Roman" pitchFamily="34" charset="0"/>
              <a:ea typeface="ＭＳ Ｐゴシック" charset="0"/>
              <a:cs typeface="ＭＳ Ｐゴシック" charset="0"/>
            </a:endParaRPr>
          </a:p>
        </p:txBody>
      </p:sp>
      <p:sp>
        <p:nvSpPr>
          <p:cNvPr id="3114" name="AutoShape 49"/>
          <p:cNvSpPr>
            <a:spLocks/>
          </p:cNvSpPr>
          <p:nvPr/>
        </p:nvSpPr>
        <p:spPr bwMode="auto">
          <a:xfrm rot="-5400000">
            <a:off x="6157913" y="-538163"/>
            <a:ext cx="152400" cy="1724025"/>
          </a:xfrm>
          <a:prstGeom prst="rightBrace">
            <a:avLst>
              <a:gd name="adj1" fmla="val 94271"/>
              <a:gd name="adj2" fmla="val 50000"/>
            </a:avLst>
          </a:pr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US" sz="2400">
              <a:solidFill>
                <a:srgbClr val="000000"/>
              </a:solidFill>
              <a:latin typeface="Frutiger LT Com 55 Roman" pitchFamily="34" charset="0"/>
              <a:ea typeface="ＭＳ Ｐゴシック" charset="0"/>
              <a:cs typeface="ＭＳ Ｐゴシック" charset="0"/>
            </a:endParaRPr>
          </a:p>
        </p:txBody>
      </p:sp>
      <p:sp>
        <p:nvSpPr>
          <p:cNvPr id="3115" name="Text Box 50"/>
          <p:cNvSpPr txBox="1">
            <a:spLocks noChangeArrowheads="1"/>
          </p:cNvSpPr>
          <p:nvPr/>
        </p:nvSpPr>
        <p:spPr bwMode="auto">
          <a:xfrm>
            <a:off x="7672388" y="14288"/>
            <a:ext cx="6477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algn="ctr" eaLnBrk="1" fontAlgn="base" hangingPunct="1">
              <a:spcBef>
                <a:spcPct val="0"/>
              </a:spcBef>
              <a:spcAft>
                <a:spcPct val="0"/>
              </a:spcAft>
            </a:pPr>
            <a:r>
              <a:rPr lang="en-US" sz="1200">
                <a:solidFill>
                  <a:srgbClr val="FFFFFF"/>
                </a:solidFill>
                <a:ea typeface="ＭＳ Ｐゴシック" charset="0"/>
                <a:cs typeface="ＭＳ Ｐゴシック" charset="0"/>
              </a:rPr>
              <a:t>finite</a:t>
            </a:r>
          </a:p>
        </p:txBody>
      </p:sp>
      <p:sp>
        <p:nvSpPr>
          <p:cNvPr id="3116" name="Text Box 51"/>
          <p:cNvSpPr txBox="1">
            <a:spLocks noChangeArrowheads="1"/>
          </p:cNvSpPr>
          <p:nvPr/>
        </p:nvSpPr>
        <p:spPr bwMode="auto">
          <a:xfrm>
            <a:off x="5700713" y="28575"/>
            <a:ext cx="10953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algn="ctr" eaLnBrk="1" fontAlgn="base" hangingPunct="1">
              <a:spcBef>
                <a:spcPct val="0"/>
              </a:spcBef>
              <a:spcAft>
                <a:spcPct val="0"/>
              </a:spcAft>
            </a:pPr>
            <a:r>
              <a:rPr lang="en-US" sz="1200">
                <a:solidFill>
                  <a:srgbClr val="FFFFFF"/>
                </a:solidFill>
                <a:ea typeface="ＭＳ Ｐゴシック" charset="0"/>
                <a:cs typeface="ＭＳ Ｐゴシック" charset="0"/>
              </a:rPr>
              <a:t>renewable</a:t>
            </a:r>
          </a:p>
        </p:txBody>
      </p:sp>
      <p:sp>
        <p:nvSpPr>
          <p:cNvPr id="3" name="Oval 2"/>
          <p:cNvSpPr/>
          <p:nvPr/>
        </p:nvSpPr>
        <p:spPr>
          <a:xfrm>
            <a:off x="483394" y="3794125"/>
            <a:ext cx="461962" cy="461963"/>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glow rad="63500">
              <a:schemeClr val="bg1">
                <a:alpha val="40000"/>
              </a:schemeClr>
            </a:glow>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srgbClr val="FFFFFF"/>
              </a:solidFill>
              <a:latin typeface="Frutiger LT Com 55 Roman"/>
            </a:endParaRPr>
          </a:p>
        </p:txBody>
      </p:sp>
      <p:sp>
        <p:nvSpPr>
          <p:cNvPr id="50" name="Oval 49"/>
          <p:cNvSpPr/>
          <p:nvPr/>
        </p:nvSpPr>
        <p:spPr>
          <a:xfrm>
            <a:off x="597694" y="3925093"/>
            <a:ext cx="516731" cy="523875"/>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glow rad="76200">
              <a:schemeClr val="bg1">
                <a:alpha val="59000"/>
              </a:schemeClr>
            </a:glow>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srgbClr val="FFFFFF"/>
              </a:solidFill>
              <a:latin typeface="Frutiger LT Com 55 Roman"/>
            </a:endParaRPr>
          </a:p>
        </p:txBody>
      </p:sp>
      <p:cxnSp>
        <p:nvCxnSpPr>
          <p:cNvPr id="46" name="Gerade Verbindung 45"/>
          <p:cNvCxnSpPr/>
          <p:nvPr/>
        </p:nvCxnSpPr>
        <p:spPr>
          <a:xfrm flipH="1">
            <a:off x="5708650" y="0"/>
            <a:ext cx="1600200" cy="6858000"/>
          </a:xfrm>
          <a:prstGeom prst="line">
            <a:avLst/>
          </a:prstGeom>
          <a:ln w="76200" cmpd="sng">
            <a:solidFill>
              <a:schemeClr val="accent1"/>
            </a:solidFill>
          </a:ln>
        </p:spPr>
        <p:style>
          <a:lnRef idx="2">
            <a:schemeClr val="accent1"/>
          </a:lnRef>
          <a:fillRef idx="0">
            <a:schemeClr val="accent1"/>
          </a:fillRef>
          <a:effectRef idx="1">
            <a:schemeClr val="accent1"/>
          </a:effectRef>
          <a:fontRef idx="minor">
            <a:schemeClr val="tx1"/>
          </a:fontRef>
        </p:style>
      </p:cxnSp>
      <p:sp>
        <p:nvSpPr>
          <p:cNvPr id="10292" name="Textfeld 3"/>
          <p:cNvSpPr txBox="1">
            <a:spLocks noChangeArrowheads="1"/>
          </p:cNvSpPr>
          <p:nvPr/>
        </p:nvSpPr>
        <p:spPr bwMode="auto">
          <a:xfrm>
            <a:off x="395288" y="447675"/>
            <a:ext cx="3703395"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eaLnBrk="1" fontAlgn="base" hangingPunct="1">
              <a:spcBef>
                <a:spcPct val="0"/>
              </a:spcBef>
              <a:spcAft>
                <a:spcPct val="0"/>
              </a:spcAft>
              <a:buClr>
                <a:srgbClr val="179C7D"/>
              </a:buClr>
            </a:pPr>
            <a:r>
              <a:rPr lang="de-DE" sz="1800" dirty="0">
                <a:solidFill>
                  <a:srgbClr val="FFFFFF"/>
                </a:solidFill>
              </a:rPr>
              <a:t>World </a:t>
            </a:r>
            <a:r>
              <a:rPr lang="de-DE" sz="1800" dirty="0" err="1">
                <a:solidFill>
                  <a:srgbClr val="FFFFFF"/>
                </a:solidFill>
              </a:rPr>
              <a:t>Energy</a:t>
            </a:r>
            <a:r>
              <a:rPr lang="de-DE" sz="1800" dirty="0">
                <a:solidFill>
                  <a:srgbClr val="FFFFFF"/>
                </a:solidFill>
              </a:rPr>
              <a:t> Resources (TW-</a:t>
            </a:r>
            <a:r>
              <a:rPr lang="de-DE" sz="1800" dirty="0" err="1">
                <a:solidFill>
                  <a:srgbClr val="FFFFFF"/>
                </a:solidFill>
              </a:rPr>
              <a:t>yr</a:t>
            </a:r>
            <a:r>
              <a:rPr lang="de-DE" sz="1800" dirty="0">
                <a:solidFill>
                  <a:srgbClr val="FFFFFF"/>
                </a:solidFill>
              </a:rPr>
              <a:t>)</a:t>
            </a:r>
          </a:p>
        </p:txBody>
      </p:sp>
      <p:sp>
        <p:nvSpPr>
          <p:cNvPr id="48" name="Slide Number Placeholder 4"/>
          <p:cNvSpPr txBox="1">
            <a:spLocks/>
          </p:cNvSpPr>
          <p:nvPr/>
        </p:nvSpPr>
        <p:spPr>
          <a:xfrm>
            <a:off x="4416552" y="6693295"/>
            <a:ext cx="310896" cy="163952"/>
          </a:xfrm>
          <a:prstGeom prst="rect">
            <a:avLst/>
          </a:prstGeom>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ctr"/>
            <a:fld id="{FCFECEFB-3778-D946-8125-5537A0E4A75F}" type="slidenum">
              <a:rPr lang="en-US" sz="800" smtClean="0">
                <a:solidFill>
                  <a:srgbClr val="FFFFFF"/>
                </a:solidFill>
              </a:rPr>
              <a:pPr algn="ctr"/>
              <a:t>7</a:t>
            </a:fld>
            <a:endParaRPr lang="en-US" sz="800" dirty="0">
              <a:solidFill>
                <a:srgbClr val="FFFFFF"/>
              </a:solidFill>
            </a:endParaRPr>
          </a:p>
        </p:txBody>
      </p:sp>
    </p:spTree>
    <p:extLst>
      <p:ext uri="{BB962C8B-B14F-4D97-AF65-F5344CB8AC3E}">
        <p14:creationId xmlns:p14="http://schemas.microsoft.com/office/powerpoint/2010/main" val="40887244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53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698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8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8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08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699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87"/>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09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699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90"/>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2699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08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83"/>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1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11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1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11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700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07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93"/>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09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095"/>
                                        </p:tgtEl>
                                        <p:attrNameLst>
                                          <p:attrName>style.visibility</p:attrName>
                                        </p:attrNameLst>
                                      </p:cBhvr>
                                      <p:to>
                                        <p:strVal val="visible"/>
                                      </p:to>
                                    </p:set>
                                  </p:childTnLst>
                                </p:cTn>
                              </p:par>
                            </p:childTnLst>
                          </p:cTn>
                        </p:par>
                      </p:childTnLst>
                    </p:cTn>
                  </p:par>
                  <p:par>
                    <p:cTn id="69" fill="hold" nodeType="clickPar">
                      <p:stCondLst>
                        <p:cond delay="indefinite"/>
                      </p:stCondLst>
                      <p:childTnLst>
                        <p:par>
                          <p:cTn id="70" fill="hold" nodeType="withGroup">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07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27003"/>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3097"/>
                                        </p:tgtEl>
                                        <p:attrNameLst>
                                          <p:attrName>style.visibility</p:attrName>
                                        </p:attrNameLst>
                                      </p:cBhvr>
                                      <p:to>
                                        <p:strVal val="visible"/>
                                      </p:to>
                                    </p:set>
                                  </p:childTnLst>
                                </p:cTn>
                              </p:par>
                            </p:childTnLst>
                          </p:cTn>
                        </p:par>
                      </p:childTnLst>
                    </p:cTn>
                  </p:par>
                  <p:par>
                    <p:cTn id="77" fill="hold" nodeType="clickPar">
                      <p:stCondLst>
                        <p:cond delay="indefinite"/>
                      </p:stCondLst>
                      <p:childTnLst>
                        <p:par>
                          <p:cTn id="78" fill="hold" nodeType="withGroup">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307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2698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3098"/>
                                        </p:tgtEl>
                                        <p:attrNameLst>
                                          <p:attrName>style.visibility</p:attrName>
                                        </p:attrNameLst>
                                      </p:cBhvr>
                                      <p:to>
                                        <p:strVal val="visible"/>
                                      </p:to>
                                    </p:set>
                                  </p:childTnLst>
                                </p:cTn>
                              </p:par>
                            </p:childTnLst>
                          </p:cTn>
                        </p:par>
                      </p:childTnLst>
                    </p:cTn>
                  </p:par>
                  <p:par>
                    <p:cTn id="85" fill="hold" nodeType="clickPar">
                      <p:stCondLst>
                        <p:cond delay="indefinite"/>
                      </p:stCondLst>
                      <p:childTnLst>
                        <p:par>
                          <p:cTn id="86" fill="hold" nodeType="withGroup">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310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2700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3101"/>
                                        </p:tgtEl>
                                        <p:attrNameLst>
                                          <p:attrName>style.visibility</p:attrName>
                                        </p:attrNameLst>
                                      </p:cBhvr>
                                      <p:to>
                                        <p:strVal val="visible"/>
                                      </p:to>
                                    </p:set>
                                  </p:childTnLst>
                                </p:cTn>
                              </p:par>
                            </p:childTnLst>
                          </p:cTn>
                        </p:par>
                      </p:childTnLst>
                    </p:cTn>
                  </p:par>
                  <p:par>
                    <p:cTn id="93" fill="hold" nodeType="clickPar">
                      <p:stCondLst>
                        <p:cond delay="indefinite"/>
                      </p:stCondLst>
                      <p:childTnLst>
                        <p:par>
                          <p:cTn id="94" fill="hold" nodeType="withGroup">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12701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310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3106"/>
                                        </p:tgtEl>
                                        <p:attrNameLst>
                                          <p:attrName>style.visibility</p:attrName>
                                        </p:attrNameLst>
                                      </p:cBhvr>
                                      <p:to>
                                        <p:strVal val="visible"/>
                                      </p:to>
                                    </p:set>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12701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310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3105"/>
                                        </p:tgtEl>
                                        <p:attrNameLst>
                                          <p:attrName>style.visibility</p:attrName>
                                        </p:attrNameLst>
                                      </p:cBhvr>
                                      <p:to>
                                        <p:strVal val="visible"/>
                                      </p:to>
                                    </p:set>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3104"/>
                                        </p:tgtEl>
                                        <p:attrNameLst>
                                          <p:attrName>style.visibility</p:attrName>
                                        </p:attrNameLst>
                                      </p:cBhvr>
                                      <p:to>
                                        <p:strVal val="visible"/>
                                      </p:to>
                                    </p:set>
                                    <p:animEffect transition="in" filter="fade">
                                      <p:cBhvr>
                                        <p:cTn id="113" dur="2000"/>
                                        <p:tgtEl>
                                          <p:spTgt spid="3104"/>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074"/>
                                        </p:tgtEl>
                                        <p:attrNameLst>
                                          <p:attrName>style.visibility</p:attrName>
                                        </p:attrNameLst>
                                      </p:cBhvr>
                                      <p:to>
                                        <p:strVal val="visible"/>
                                      </p:to>
                                    </p:set>
                                    <p:animEffect transition="in" filter="fade">
                                      <p:cBhvr>
                                        <p:cTn id="116"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animBg="1"/>
      <p:bldP spid="3075" grpId="0" animBg="1"/>
      <p:bldP spid="126980" grpId="0"/>
      <p:bldP spid="3077" grpId="0" animBg="1"/>
      <p:bldP spid="3078" grpId="0" animBg="1"/>
      <p:bldP spid="3081" grpId="0" animBg="1"/>
      <p:bldP spid="3082" grpId="0"/>
      <p:bldP spid="3084" grpId="0"/>
      <p:bldP spid="126989" grpId="0"/>
      <p:bldP spid="126990" grpId="0"/>
      <p:bldP spid="3087" grpId="0" animBg="1"/>
      <p:bldP spid="3088" grpId="0"/>
      <p:bldP spid="126993" grpId="0"/>
      <p:bldP spid="3090" grpId="0" animBg="1"/>
      <p:bldP spid="3091" grpId="0"/>
      <p:bldP spid="126996" grpId="0"/>
      <p:bldP spid="3093" grpId="0"/>
      <p:bldP spid="3094" grpId="0" animBg="1"/>
      <p:bldP spid="3095" grpId="0"/>
      <p:bldP spid="127000" grpId="0"/>
      <p:bldP spid="3097" grpId="0"/>
      <p:bldP spid="3098" grpId="0"/>
      <p:bldP spid="127003" grpId="0"/>
      <p:bldP spid="3100" grpId="0" animBg="1"/>
      <p:bldP spid="3101" grpId="0"/>
      <p:bldP spid="127006" grpId="0"/>
      <p:bldP spid="3103" grpId="0"/>
      <p:bldP spid="3104" grpId="0"/>
      <p:bldP spid="3105" grpId="0" animBg="1"/>
      <p:bldP spid="3106" grpId="0" animBg="1"/>
      <p:bldP spid="3107" grpId="0"/>
      <p:bldP spid="127012" grpId="0"/>
      <p:bldP spid="127015" grpId="0"/>
      <p:bldP spid="63532" grpId="0" animBg="1"/>
      <p:bldP spid="3113" grpId="0" animBg="1"/>
      <p:bldP spid="3114" grpId="0" animBg="1"/>
      <p:bldP spid="3115" grpId="0"/>
      <p:bldP spid="31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hteck 45"/>
          <p:cNvSpPr>
            <a:spLocks noChangeArrowheads="1"/>
          </p:cNvSpPr>
          <p:nvPr/>
        </p:nvSpPr>
        <p:spPr bwMode="auto">
          <a:xfrm>
            <a:off x="0" y="0"/>
            <a:ext cx="9144000" cy="6858000"/>
          </a:xfrm>
          <a:prstGeom prst="rect">
            <a:avLst/>
          </a:prstGeom>
          <a:solidFill>
            <a:schemeClr val="tx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lstStyle/>
          <a:p>
            <a:pPr fontAlgn="base">
              <a:spcBef>
                <a:spcPct val="0"/>
              </a:spcBef>
              <a:spcAft>
                <a:spcPct val="40000"/>
              </a:spcAft>
              <a:buFont typeface="Wingdings" charset="0"/>
              <a:buNone/>
            </a:pPr>
            <a:endParaRPr lang="de-DE" sz="2400">
              <a:solidFill>
                <a:srgbClr val="000000"/>
              </a:solidFill>
              <a:latin typeface="Frutiger LT Com 55 Roman" pitchFamily="34" charset="0"/>
              <a:ea typeface="ＭＳ Ｐゴシック" pitchFamily="34" charset="-128"/>
            </a:endParaRPr>
          </a:p>
        </p:txBody>
      </p:sp>
      <p:sp>
        <p:nvSpPr>
          <p:cNvPr id="12290" name="Oval 2"/>
          <p:cNvSpPr>
            <a:spLocks noChangeArrowheads="1"/>
          </p:cNvSpPr>
          <p:nvPr/>
        </p:nvSpPr>
        <p:spPr bwMode="auto">
          <a:xfrm>
            <a:off x="312738" y="355600"/>
            <a:ext cx="6391275" cy="6270625"/>
          </a:xfrm>
          <a:prstGeom prst="ellipse">
            <a:avLst/>
          </a:prstGeom>
          <a:gradFill rotWithShape="1">
            <a:gsLst>
              <a:gs pos="0">
                <a:srgbClr val="FFFF00"/>
              </a:gs>
              <a:gs pos="100000">
                <a:srgbClr val="000000"/>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fontAlgn="base">
              <a:spcBef>
                <a:spcPct val="0"/>
              </a:spcBef>
              <a:spcAft>
                <a:spcPct val="0"/>
              </a:spcAft>
            </a:pPr>
            <a:endParaRPr lang="en-US" sz="2400">
              <a:solidFill>
                <a:srgbClr val="000000"/>
              </a:solidFill>
              <a:latin typeface="Frutiger LT Com 55 Roman" pitchFamily="34" charset="0"/>
              <a:ea typeface="ＭＳ Ｐゴシック" charset="0"/>
              <a:cs typeface="ＭＳ Ｐゴシック" charset="0"/>
            </a:endParaRPr>
          </a:p>
        </p:txBody>
      </p:sp>
      <p:sp>
        <p:nvSpPr>
          <p:cNvPr id="12291" name="Oval 3"/>
          <p:cNvSpPr>
            <a:spLocks noChangeArrowheads="1"/>
          </p:cNvSpPr>
          <p:nvPr/>
        </p:nvSpPr>
        <p:spPr bwMode="auto">
          <a:xfrm>
            <a:off x="4962525" y="2978150"/>
            <a:ext cx="371475" cy="361950"/>
          </a:xfrm>
          <a:prstGeom prst="ellipse">
            <a:avLst/>
          </a:prstGeom>
          <a:gradFill rotWithShape="1">
            <a:gsLst>
              <a:gs pos="0">
                <a:srgbClr val="FF0000"/>
              </a:gs>
              <a:gs pos="100000">
                <a:srgbClr val="000000"/>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fontAlgn="base">
              <a:spcBef>
                <a:spcPct val="0"/>
              </a:spcBef>
              <a:spcAft>
                <a:spcPct val="0"/>
              </a:spcAft>
            </a:pPr>
            <a:endParaRPr lang="en-US" sz="2400">
              <a:solidFill>
                <a:srgbClr val="000000"/>
              </a:solidFill>
              <a:latin typeface="Frutiger LT Com 55 Roman" pitchFamily="34" charset="0"/>
              <a:ea typeface="ＭＳ Ｐゴシック" charset="0"/>
              <a:cs typeface="ＭＳ Ｐゴシック" charset="0"/>
            </a:endParaRPr>
          </a:p>
        </p:txBody>
      </p:sp>
      <p:sp>
        <p:nvSpPr>
          <p:cNvPr id="12292" name="Text Box 4"/>
          <p:cNvSpPr txBox="1">
            <a:spLocks noChangeArrowheads="1"/>
          </p:cNvSpPr>
          <p:nvPr/>
        </p:nvSpPr>
        <p:spPr bwMode="auto">
          <a:xfrm>
            <a:off x="5308600" y="3074988"/>
            <a:ext cx="1046163" cy="304800"/>
          </a:xfrm>
          <a:prstGeom prst="rect">
            <a:avLst/>
          </a:prstGeom>
          <a:noFill/>
          <a:ln>
            <a:noFill/>
          </a:ln>
          <a:effectLst>
            <a:outerShdw dist="25400" dir="5400000" algn="ctr" rotWithShape="0">
              <a:schemeClr val="tx1">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eaLnBrk="1" fontAlgn="base" hangingPunct="1">
              <a:spcBef>
                <a:spcPct val="0"/>
              </a:spcBef>
              <a:spcAft>
                <a:spcPct val="0"/>
              </a:spcAft>
            </a:pPr>
            <a:r>
              <a:rPr lang="en-US" sz="1400">
                <a:solidFill>
                  <a:srgbClr val="FFFFFF"/>
                </a:solidFill>
                <a:ea typeface="ＭＳ Ｐゴシック" charset="0"/>
                <a:cs typeface="ＭＳ Ｐゴシック" charset="0"/>
              </a:rPr>
              <a:t>2 – 6 </a:t>
            </a:r>
            <a:r>
              <a:rPr lang="en-US" sz="900">
                <a:solidFill>
                  <a:srgbClr val="FFFFFF"/>
                </a:solidFill>
                <a:ea typeface="ＭＳ Ｐゴシック" charset="0"/>
                <a:cs typeface="ＭＳ Ｐゴシック" charset="0"/>
              </a:rPr>
              <a:t>per year</a:t>
            </a:r>
          </a:p>
        </p:txBody>
      </p:sp>
      <p:sp>
        <p:nvSpPr>
          <p:cNvPr id="12293" name="Oval 5"/>
          <p:cNvSpPr>
            <a:spLocks noChangeArrowheads="1"/>
          </p:cNvSpPr>
          <p:nvPr/>
        </p:nvSpPr>
        <p:spPr bwMode="auto">
          <a:xfrm>
            <a:off x="5602288" y="1962150"/>
            <a:ext cx="369887" cy="373063"/>
          </a:xfrm>
          <a:prstGeom prst="ellipse">
            <a:avLst/>
          </a:prstGeom>
          <a:gradFill rotWithShape="1">
            <a:gsLst>
              <a:gs pos="0">
                <a:srgbClr val="00CCFF"/>
              </a:gs>
              <a:gs pos="100000">
                <a:srgbClr val="000000"/>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fontAlgn="base">
              <a:spcBef>
                <a:spcPct val="0"/>
              </a:spcBef>
              <a:spcAft>
                <a:spcPct val="0"/>
              </a:spcAft>
            </a:pPr>
            <a:endParaRPr lang="en-US" sz="2400">
              <a:solidFill>
                <a:srgbClr val="000000"/>
              </a:solidFill>
              <a:latin typeface="Frutiger LT Com 55 Roman" pitchFamily="34" charset="0"/>
              <a:ea typeface="ＭＳ Ｐゴシック" charset="0"/>
              <a:cs typeface="ＭＳ Ｐゴシック" charset="0"/>
            </a:endParaRPr>
          </a:p>
        </p:txBody>
      </p:sp>
      <p:sp>
        <p:nvSpPr>
          <p:cNvPr id="12294" name="Oval 6"/>
          <p:cNvSpPr>
            <a:spLocks noChangeArrowheads="1"/>
          </p:cNvSpPr>
          <p:nvPr/>
        </p:nvSpPr>
        <p:spPr bwMode="auto">
          <a:xfrm>
            <a:off x="5835650" y="477838"/>
            <a:ext cx="803275" cy="804862"/>
          </a:xfrm>
          <a:prstGeom prst="ellipse">
            <a:avLst/>
          </a:prstGeom>
          <a:gradFill rotWithShape="1">
            <a:gsLst>
              <a:gs pos="0">
                <a:srgbClr val="66FF33"/>
              </a:gs>
              <a:gs pos="100000">
                <a:srgbClr val="000000"/>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fontAlgn="base">
              <a:spcBef>
                <a:spcPct val="0"/>
              </a:spcBef>
              <a:spcAft>
                <a:spcPct val="0"/>
              </a:spcAft>
            </a:pPr>
            <a:endParaRPr lang="en-US" sz="2400">
              <a:solidFill>
                <a:srgbClr val="000000"/>
              </a:solidFill>
              <a:latin typeface="Frutiger LT Com 55 Roman" pitchFamily="34" charset="0"/>
              <a:ea typeface="ＭＳ Ｐゴシック" charset="0"/>
              <a:cs typeface="ＭＳ Ｐゴシック" charset="0"/>
            </a:endParaRPr>
          </a:p>
        </p:txBody>
      </p:sp>
      <p:sp>
        <p:nvSpPr>
          <p:cNvPr id="12296" name="Oval 9"/>
          <p:cNvSpPr>
            <a:spLocks noChangeArrowheads="1"/>
          </p:cNvSpPr>
          <p:nvPr/>
        </p:nvSpPr>
        <p:spPr bwMode="auto">
          <a:xfrm>
            <a:off x="6215063" y="4687888"/>
            <a:ext cx="2136775" cy="2132012"/>
          </a:xfrm>
          <a:prstGeom prst="ellipse">
            <a:avLst/>
          </a:prstGeom>
          <a:gradFill rotWithShape="1">
            <a:gsLst>
              <a:gs pos="0">
                <a:srgbClr val="969696"/>
              </a:gs>
              <a:gs pos="100000">
                <a:srgbClr val="000000"/>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fontAlgn="base">
              <a:spcBef>
                <a:spcPct val="0"/>
              </a:spcBef>
              <a:spcAft>
                <a:spcPct val="0"/>
              </a:spcAft>
            </a:pPr>
            <a:endParaRPr lang="en-US" sz="2400">
              <a:solidFill>
                <a:srgbClr val="000000"/>
              </a:solidFill>
              <a:latin typeface="Frutiger LT Com 55 Roman" pitchFamily="34" charset="0"/>
              <a:ea typeface="ＭＳ Ｐゴシック" charset="0"/>
              <a:cs typeface="ＭＳ Ｐゴシック" charset="0"/>
            </a:endParaRPr>
          </a:p>
        </p:txBody>
      </p:sp>
      <p:sp>
        <p:nvSpPr>
          <p:cNvPr id="12297" name="Text Box 10"/>
          <p:cNvSpPr txBox="1">
            <a:spLocks noChangeArrowheads="1"/>
          </p:cNvSpPr>
          <p:nvPr/>
        </p:nvSpPr>
        <p:spPr bwMode="auto">
          <a:xfrm>
            <a:off x="7994650" y="6384925"/>
            <a:ext cx="67151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eaLnBrk="1" fontAlgn="base" hangingPunct="1">
              <a:spcBef>
                <a:spcPct val="0"/>
              </a:spcBef>
              <a:spcAft>
                <a:spcPct val="0"/>
              </a:spcAft>
            </a:pPr>
            <a:r>
              <a:rPr lang="en-US" sz="1400">
                <a:solidFill>
                  <a:srgbClr val="FFFFFF"/>
                </a:solidFill>
                <a:ea typeface="ＭＳ Ｐゴシック" charset="0"/>
                <a:cs typeface="ＭＳ Ｐゴシック" charset="0"/>
              </a:rPr>
              <a:t>COAL </a:t>
            </a:r>
            <a:endParaRPr lang="en-US" sz="1400" baseline="30000">
              <a:solidFill>
                <a:srgbClr val="FFFFFF"/>
              </a:solidFill>
              <a:ea typeface="ＭＳ Ｐゴシック" charset="0"/>
              <a:cs typeface="ＭＳ Ｐゴシック" charset="0"/>
            </a:endParaRPr>
          </a:p>
        </p:txBody>
      </p:sp>
      <p:sp>
        <p:nvSpPr>
          <p:cNvPr id="3083" name="Oval 11"/>
          <p:cNvSpPr>
            <a:spLocks noChangeArrowheads="1"/>
          </p:cNvSpPr>
          <p:nvPr/>
        </p:nvSpPr>
        <p:spPr bwMode="auto">
          <a:xfrm>
            <a:off x="7313613" y="3281363"/>
            <a:ext cx="1404937" cy="1390650"/>
          </a:xfrm>
          <a:prstGeom prst="ellipse">
            <a:avLst/>
          </a:prstGeom>
          <a:gradFill rotWithShape="1">
            <a:gsLst>
              <a:gs pos="0">
                <a:srgbClr val="FF0066"/>
              </a:gs>
              <a:gs pos="100000">
                <a:srgbClr val="000000"/>
              </a:gs>
            </a:gsLst>
            <a:lin ang="2700000" scaled="1"/>
          </a:gradFill>
          <a:ln w="9525">
            <a:noFill/>
            <a:round/>
            <a:headEnd/>
            <a:tailEnd/>
          </a:ln>
          <a:effectLst>
            <a:glow rad="228600">
              <a:srgbClr val="FF0066">
                <a:alpha val="40000"/>
              </a:srgbClr>
            </a:glow>
          </a:effectLst>
        </p:spPr>
        <p:txBody>
          <a:bodyPr anchor="ctr">
            <a:spAutoFit/>
          </a:bodyPr>
          <a:lstStyle/>
          <a:p>
            <a:pPr fontAlgn="base">
              <a:spcBef>
                <a:spcPct val="0"/>
              </a:spcBef>
              <a:spcAft>
                <a:spcPct val="0"/>
              </a:spcAft>
              <a:defRPr/>
            </a:pPr>
            <a:endParaRPr lang="en-US" sz="2400" dirty="0">
              <a:solidFill>
                <a:srgbClr val="000000"/>
              </a:solidFill>
              <a:latin typeface="Frutiger LT Com 55 Roman" pitchFamily="34" charset="0"/>
              <a:ea typeface="ＭＳ Ｐゴシック" charset="-128"/>
            </a:endParaRPr>
          </a:p>
        </p:txBody>
      </p:sp>
      <p:sp>
        <p:nvSpPr>
          <p:cNvPr id="12301" name="Text Box 12"/>
          <p:cNvSpPr txBox="1">
            <a:spLocks noChangeArrowheads="1"/>
          </p:cNvSpPr>
          <p:nvPr/>
        </p:nvSpPr>
        <p:spPr bwMode="auto">
          <a:xfrm>
            <a:off x="7986713" y="4586288"/>
            <a:ext cx="8636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eaLnBrk="1" fontAlgn="base" hangingPunct="1">
              <a:spcBef>
                <a:spcPct val="0"/>
              </a:spcBef>
              <a:spcAft>
                <a:spcPct val="0"/>
              </a:spcAft>
            </a:pPr>
            <a:r>
              <a:rPr lang="en-US" sz="1400">
                <a:solidFill>
                  <a:srgbClr val="FFFFFF"/>
                </a:solidFill>
                <a:ea typeface="ＭＳ Ｐゴシック" charset="0"/>
                <a:cs typeface="ＭＳ Ｐゴシック" charset="0"/>
              </a:rPr>
              <a:t>Uranium </a:t>
            </a:r>
            <a:endParaRPr lang="en-US" sz="1400" baseline="30000">
              <a:solidFill>
                <a:srgbClr val="FFFFFF"/>
              </a:solidFill>
              <a:ea typeface="ＭＳ Ｐゴシック" charset="0"/>
              <a:cs typeface="ＭＳ Ｐゴシック" charset="0"/>
            </a:endParaRPr>
          </a:p>
        </p:txBody>
      </p:sp>
      <p:sp>
        <p:nvSpPr>
          <p:cNvPr id="12302" name="Text Box 13"/>
          <p:cNvSpPr txBox="1">
            <a:spLocks noChangeArrowheads="1"/>
          </p:cNvSpPr>
          <p:nvPr/>
        </p:nvSpPr>
        <p:spPr bwMode="auto">
          <a:xfrm>
            <a:off x="6799263" y="5508625"/>
            <a:ext cx="930275" cy="441325"/>
          </a:xfrm>
          <a:prstGeom prst="rect">
            <a:avLst/>
          </a:prstGeom>
          <a:noFill/>
          <a:ln>
            <a:noFill/>
          </a:ln>
          <a:effectLst>
            <a:outerShdw dist="25400" dir="5400000" algn="ctr" rotWithShape="0">
              <a:schemeClr val="tx1">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algn="ctr" eaLnBrk="1" fontAlgn="base" hangingPunct="1">
              <a:spcBef>
                <a:spcPct val="0"/>
              </a:spcBef>
              <a:spcAft>
                <a:spcPct val="0"/>
              </a:spcAft>
            </a:pPr>
            <a:r>
              <a:rPr lang="en-US" sz="1400">
                <a:solidFill>
                  <a:srgbClr val="FFFFFF"/>
                </a:solidFill>
              </a:rPr>
              <a:t>900</a:t>
            </a:r>
          </a:p>
          <a:p>
            <a:pPr algn="ctr" eaLnBrk="1" fontAlgn="base" hangingPunct="1">
              <a:spcBef>
                <a:spcPct val="0"/>
              </a:spcBef>
              <a:spcAft>
                <a:spcPct val="0"/>
              </a:spcAft>
            </a:pPr>
            <a:r>
              <a:rPr lang="en-US" sz="900">
                <a:solidFill>
                  <a:srgbClr val="FFFFFF"/>
                </a:solidFill>
              </a:rPr>
              <a:t>Total reserve</a:t>
            </a:r>
          </a:p>
        </p:txBody>
      </p:sp>
      <p:sp>
        <p:nvSpPr>
          <p:cNvPr id="12303" name="Text Box 14"/>
          <p:cNvSpPr txBox="1">
            <a:spLocks noChangeArrowheads="1"/>
          </p:cNvSpPr>
          <p:nvPr/>
        </p:nvSpPr>
        <p:spPr bwMode="auto">
          <a:xfrm>
            <a:off x="7597775" y="3832225"/>
            <a:ext cx="735013" cy="441325"/>
          </a:xfrm>
          <a:prstGeom prst="rect">
            <a:avLst/>
          </a:prstGeom>
          <a:noFill/>
          <a:ln>
            <a:noFill/>
          </a:ln>
          <a:effectLst>
            <a:outerShdw dist="25400" dir="5400000" algn="ctr" rotWithShape="0">
              <a:schemeClr val="tx1">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algn="ctr" eaLnBrk="1" fontAlgn="base" hangingPunct="1">
              <a:spcBef>
                <a:spcPct val="0"/>
              </a:spcBef>
              <a:spcAft>
                <a:spcPct val="0"/>
              </a:spcAft>
            </a:pPr>
            <a:r>
              <a:rPr lang="en-US" sz="1400">
                <a:solidFill>
                  <a:srgbClr val="FFFFFF"/>
                </a:solidFill>
              </a:rPr>
              <a:t>90-300</a:t>
            </a:r>
          </a:p>
          <a:p>
            <a:pPr algn="ctr" eaLnBrk="1" fontAlgn="base" hangingPunct="1">
              <a:spcBef>
                <a:spcPct val="0"/>
              </a:spcBef>
              <a:spcAft>
                <a:spcPct val="0"/>
              </a:spcAft>
            </a:pPr>
            <a:r>
              <a:rPr lang="en-US" sz="900">
                <a:solidFill>
                  <a:srgbClr val="FFFFFF"/>
                </a:solidFill>
              </a:rPr>
              <a:t>Total</a:t>
            </a:r>
          </a:p>
        </p:txBody>
      </p:sp>
      <p:sp>
        <p:nvSpPr>
          <p:cNvPr id="12304" name="Oval 15"/>
          <p:cNvSpPr>
            <a:spLocks noChangeArrowheads="1"/>
          </p:cNvSpPr>
          <p:nvPr/>
        </p:nvSpPr>
        <p:spPr bwMode="auto">
          <a:xfrm>
            <a:off x="7513638" y="1863725"/>
            <a:ext cx="1471612" cy="1443038"/>
          </a:xfrm>
          <a:prstGeom prst="ellipse">
            <a:avLst/>
          </a:prstGeom>
          <a:gradFill rotWithShape="1">
            <a:gsLst>
              <a:gs pos="0">
                <a:srgbClr val="996600"/>
              </a:gs>
              <a:gs pos="100000">
                <a:srgbClr val="000000"/>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fontAlgn="base">
              <a:spcBef>
                <a:spcPct val="0"/>
              </a:spcBef>
              <a:spcAft>
                <a:spcPct val="0"/>
              </a:spcAft>
            </a:pPr>
            <a:endParaRPr lang="en-US" sz="2400">
              <a:solidFill>
                <a:srgbClr val="000000"/>
              </a:solidFill>
              <a:latin typeface="Frutiger LT Com 55 Roman" pitchFamily="34" charset="0"/>
              <a:ea typeface="ＭＳ Ｐゴシック" charset="0"/>
              <a:cs typeface="ＭＳ Ｐゴシック" charset="0"/>
            </a:endParaRPr>
          </a:p>
        </p:txBody>
      </p:sp>
      <p:sp>
        <p:nvSpPr>
          <p:cNvPr id="12305" name="Text Box 16"/>
          <p:cNvSpPr txBox="1">
            <a:spLocks noChangeArrowheads="1"/>
          </p:cNvSpPr>
          <p:nvPr/>
        </p:nvSpPr>
        <p:spPr bwMode="auto">
          <a:xfrm>
            <a:off x="6913563" y="2871788"/>
            <a:ext cx="10033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eaLnBrk="1" fontAlgn="base" hangingPunct="1">
              <a:spcBef>
                <a:spcPct val="0"/>
              </a:spcBef>
              <a:spcAft>
                <a:spcPct val="0"/>
              </a:spcAft>
            </a:pPr>
            <a:r>
              <a:rPr lang="en-US" sz="1400">
                <a:solidFill>
                  <a:srgbClr val="FFFFFF"/>
                </a:solidFill>
                <a:ea typeface="ＭＳ Ｐゴシック" charset="0"/>
                <a:cs typeface="ＭＳ Ｐゴシック" charset="0"/>
              </a:rPr>
              <a:t>Petroleum </a:t>
            </a:r>
            <a:endParaRPr lang="en-US" sz="1400" baseline="30000">
              <a:solidFill>
                <a:srgbClr val="FFFFFF"/>
              </a:solidFill>
              <a:ea typeface="ＭＳ Ｐゴシック" charset="0"/>
              <a:cs typeface="ＭＳ Ｐゴシック" charset="0"/>
            </a:endParaRPr>
          </a:p>
        </p:txBody>
      </p:sp>
      <p:sp>
        <p:nvSpPr>
          <p:cNvPr id="12306" name="Text Box 17"/>
          <p:cNvSpPr txBox="1">
            <a:spLocks noChangeArrowheads="1"/>
          </p:cNvSpPr>
          <p:nvPr/>
        </p:nvSpPr>
        <p:spPr bwMode="auto">
          <a:xfrm>
            <a:off x="8021638" y="2403475"/>
            <a:ext cx="482600" cy="446088"/>
          </a:xfrm>
          <a:prstGeom prst="rect">
            <a:avLst/>
          </a:prstGeom>
          <a:noFill/>
          <a:ln>
            <a:noFill/>
          </a:ln>
          <a:effectLst>
            <a:outerShdw dist="25400" dir="5400000" algn="ctr" rotWithShape="0">
              <a:schemeClr val="tx1">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algn="ctr" eaLnBrk="1" fontAlgn="base" hangingPunct="1">
              <a:spcBef>
                <a:spcPct val="0"/>
              </a:spcBef>
              <a:spcAft>
                <a:spcPct val="0"/>
              </a:spcAft>
            </a:pPr>
            <a:r>
              <a:rPr lang="en-US" sz="1400">
                <a:solidFill>
                  <a:srgbClr val="FFFFFF"/>
                </a:solidFill>
              </a:rPr>
              <a:t>310</a:t>
            </a:r>
          </a:p>
          <a:p>
            <a:pPr algn="ctr" eaLnBrk="1" fontAlgn="base" hangingPunct="1">
              <a:spcBef>
                <a:spcPct val="0"/>
              </a:spcBef>
              <a:spcAft>
                <a:spcPct val="0"/>
              </a:spcAft>
            </a:pPr>
            <a:r>
              <a:rPr lang="en-US" sz="900">
                <a:solidFill>
                  <a:srgbClr val="FFFFFF"/>
                </a:solidFill>
              </a:rPr>
              <a:t>Total</a:t>
            </a:r>
          </a:p>
        </p:txBody>
      </p:sp>
      <p:sp>
        <p:nvSpPr>
          <p:cNvPr id="12307" name="Oval 18"/>
          <p:cNvSpPr>
            <a:spLocks noChangeArrowheads="1"/>
          </p:cNvSpPr>
          <p:nvPr/>
        </p:nvSpPr>
        <p:spPr bwMode="auto">
          <a:xfrm>
            <a:off x="7608888" y="425450"/>
            <a:ext cx="1508125" cy="1457325"/>
          </a:xfrm>
          <a:prstGeom prst="ellipse">
            <a:avLst/>
          </a:prstGeom>
          <a:gradFill rotWithShape="1">
            <a:gsLst>
              <a:gs pos="0">
                <a:srgbClr val="009999"/>
              </a:gs>
              <a:gs pos="100000">
                <a:srgbClr val="000000"/>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fontAlgn="base">
              <a:spcBef>
                <a:spcPct val="0"/>
              </a:spcBef>
              <a:spcAft>
                <a:spcPct val="0"/>
              </a:spcAft>
            </a:pPr>
            <a:endParaRPr lang="en-US" sz="2400">
              <a:solidFill>
                <a:srgbClr val="000000"/>
              </a:solidFill>
              <a:latin typeface="Frutiger LT Com 55 Roman" pitchFamily="34" charset="0"/>
              <a:ea typeface="ＭＳ Ｐゴシック" charset="0"/>
              <a:cs typeface="ＭＳ Ｐゴシック" charset="0"/>
            </a:endParaRPr>
          </a:p>
        </p:txBody>
      </p:sp>
      <p:sp>
        <p:nvSpPr>
          <p:cNvPr id="12308" name="Text Box 19"/>
          <p:cNvSpPr txBox="1">
            <a:spLocks noChangeArrowheads="1"/>
          </p:cNvSpPr>
          <p:nvPr/>
        </p:nvSpPr>
        <p:spPr bwMode="auto">
          <a:xfrm>
            <a:off x="7034213" y="1525588"/>
            <a:ext cx="11430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eaLnBrk="1" fontAlgn="base" hangingPunct="1">
              <a:spcBef>
                <a:spcPct val="0"/>
              </a:spcBef>
              <a:spcAft>
                <a:spcPct val="0"/>
              </a:spcAft>
            </a:pPr>
            <a:r>
              <a:rPr lang="en-US" sz="1400">
                <a:solidFill>
                  <a:srgbClr val="FFFFFF"/>
                </a:solidFill>
                <a:ea typeface="ＭＳ Ｐゴシック" charset="0"/>
                <a:cs typeface="ＭＳ Ｐゴシック" charset="0"/>
              </a:rPr>
              <a:t>Natural Gas </a:t>
            </a:r>
            <a:endParaRPr lang="en-US" sz="1400" baseline="30000">
              <a:solidFill>
                <a:srgbClr val="FFFFFF"/>
              </a:solidFill>
              <a:ea typeface="ＭＳ Ｐゴシック" charset="0"/>
              <a:cs typeface="ＭＳ Ｐゴシック" charset="0"/>
            </a:endParaRPr>
          </a:p>
        </p:txBody>
      </p:sp>
      <p:sp>
        <p:nvSpPr>
          <p:cNvPr id="12309" name="Text Box 20"/>
          <p:cNvSpPr txBox="1">
            <a:spLocks noChangeArrowheads="1"/>
          </p:cNvSpPr>
          <p:nvPr/>
        </p:nvSpPr>
        <p:spPr bwMode="auto">
          <a:xfrm>
            <a:off x="8137525" y="998538"/>
            <a:ext cx="482600" cy="446087"/>
          </a:xfrm>
          <a:prstGeom prst="rect">
            <a:avLst/>
          </a:prstGeom>
          <a:noFill/>
          <a:ln>
            <a:noFill/>
          </a:ln>
          <a:effectLst>
            <a:outerShdw dist="25400" dir="5400000" algn="ctr" rotWithShape="0">
              <a:schemeClr val="tx1">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algn="ctr" eaLnBrk="1" fontAlgn="base" hangingPunct="1">
              <a:spcBef>
                <a:spcPct val="0"/>
              </a:spcBef>
              <a:spcAft>
                <a:spcPct val="0"/>
              </a:spcAft>
            </a:pPr>
            <a:r>
              <a:rPr lang="en-US" sz="1400">
                <a:solidFill>
                  <a:srgbClr val="FFFFFF"/>
                </a:solidFill>
              </a:rPr>
              <a:t>330</a:t>
            </a:r>
          </a:p>
          <a:p>
            <a:pPr algn="ctr" eaLnBrk="1" fontAlgn="base" hangingPunct="1">
              <a:spcBef>
                <a:spcPct val="0"/>
              </a:spcBef>
              <a:spcAft>
                <a:spcPct val="0"/>
              </a:spcAft>
            </a:pPr>
            <a:r>
              <a:rPr lang="en-US" sz="900">
                <a:solidFill>
                  <a:srgbClr val="FFFFFF"/>
                </a:solidFill>
              </a:rPr>
              <a:t>Total</a:t>
            </a:r>
          </a:p>
        </p:txBody>
      </p:sp>
      <p:sp>
        <p:nvSpPr>
          <p:cNvPr id="12310" name="Text Box 21"/>
          <p:cNvSpPr txBox="1">
            <a:spLocks noChangeArrowheads="1"/>
          </p:cNvSpPr>
          <p:nvPr/>
        </p:nvSpPr>
        <p:spPr bwMode="auto">
          <a:xfrm>
            <a:off x="6538913" y="527050"/>
            <a:ext cx="66357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eaLnBrk="1" fontAlgn="base" hangingPunct="1">
              <a:spcBef>
                <a:spcPct val="0"/>
              </a:spcBef>
              <a:spcAft>
                <a:spcPct val="0"/>
              </a:spcAft>
            </a:pPr>
            <a:r>
              <a:rPr lang="en-US" sz="1400">
                <a:solidFill>
                  <a:srgbClr val="FFFFFF"/>
                </a:solidFill>
                <a:ea typeface="ＭＳ Ｐゴシック" charset="0"/>
                <a:cs typeface="ＭＳ Ｐゴシック" charset="0"/>
              </a:rPr>
              <a:t>WIND</a:t>
            </a:r>
            <a:endParaRPr lang="en-US" sz="1400" baseline="30000">
              <a:solidFill>
                <a:srgbClr val="FFFFFF"/>
              </a:solidFill>
              <a:ea typeface="ＭＳ Ｐゴシック" charset="0"/>
              <a:cs typeface="ＭＳ Ｐゴシック" charset="0"/>
            </a:endParaRPr>
          </a:p>
        </p:txBody>
      </p:sp>
      <p:sp>
        <p:nvSpPr>
          <p:cNvPr id="12311" name="Text Box 24"/>
          <p:cNvSpPr txBox="1">
            <a:spLocks noChangeArrowheads="1"/>
          </p:cNvSpPr>
          <p:nvPr/>
        </p:nvSpPr>
        <p:spPr bwMode="auto">
          <a:xfrm>
            <a:off x="5889625" y="593725"/>
            <a:ext cx="741363" cy="446088"/>
          </a:xfrm>
          <a:prstGeom prst="rect">
            <a:avLst/>
          </a:prstGeom>
          <a:noFill/>
          <a:ln>
            <a:noFill/>
          </a:ln>
          <a:effectLst>
            <a:outerShdw dist="25400" dir="5400000" algn="ctr" rotWithShape="0">
              <a:schemeClr val="tx1">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algn="ctr" eaLnBrk="1" fontAlgn="base" hangingPunct="1">
              <a:spcBef>
                <a:spcPct val="0"/>
              </a:spcBef>
              <a:spcAft>
                <a:spcPct val="0"/>
              </a:spcAft>
            </a:pPr>
            <a:r>
              <a:rPr lang="en-US" sz="1400">
                <a:solidFill>
                  <a:srgbClr val="FFFFFF"/>
                </a:solidFill>
              </a:rPr>
              <a:t>60-120</a:t>
            </a:r>
          </a:p>
          <a:p>
            <a:pPr algn="ctr" eaLnBrk="1" fontAlgn="base" hangingPunct="1">
              <a:spcBef>
                <a:spcPct val="0"/>
              </a:spcBef>
              <a:spcAft>
                <a:spcPct val="0"/>
              </a:spcAft>
            </a:pPr>
            <a:r>
              <a:rPr lang="en-US" sz="900">
                <a:solidFill>
                  <a:srgbClr val="FFFFFF"/>
                </a:solidFill>
              </a:rPr>
              <a:t>per year</a:t>
            </a:r>
          </a:p>
        </p:txBody>
      </p:sp>
      <p:sp>
        <p:nvSpPr>
          <p:cNvPr id="12312" name="Rectangle 25"/>
          <p:cNvSpPr>
            <a:spLocks noChangeArrowheads="1"/>
          </p:cNvSpPr>
          <p:nvPr/>
        </p:nvSpPr>
        <p:spPr bwMode="auto">
          <a:xfrm>
            <a:off x="5727700" y="2457450"/>
            <a:ext cx="6826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400">
                <a:solidFill>
                  <a:srgbClr val="EB6A0A"/>
                </a:solidFill>
                <a:latin typeface="Frutiger LT Com 55 Roman" pitchFamily="34" charset="0"/>
                <a:ea typeface="ＭＳ Ｐゴシック" charset="0"/>
                <a:cs typeface="ＭＳ Ｐゴシック" charset="0"/>
              </a:rPr>
              <a:t>OTEC</a:t>
            </a:r>
            <a:endParaRPr lang="en-US" sz="1400" baseline="30000">
              <a:solidFill>
                <a:srgbClr val="EB6A0A"/>
              </a:solidFill>
              <a:latin typeface="Frutiger LT Com 55 Roman" pitchFamily="34" charset="0"/>
              <a:ea typeface="ＭＳ Ｐゴシック" charset="0"/>
              <a:cs typeface="ＭＳ Ｐゴシック" charset="0"/>
            </a:endParaRPr>
          </a:p>
        </p:txBody>
      </p:sp>
      <p:sp>
        <p:nvSpPr>
          <p:cNvPr id="12313" name="Text Box 26"/>
          <p:cNvSpPr txBox="1">
            <a:spLocks noChangeArrowheads="1"/>
          </p:cNvSpPr>
          <p:nvPr/>
        </p:nvSpPr>
        <p:spPr bwMode="auto">
          <a:xfrm>
            <a:off x="5275263" y="3298825"/>
            <a:ext cx="873125"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eaLnBrk="1" fontAlgn="base" hangingPunct="1">
              <a:spcBef>
                <a:spcPct val="0"/>
              </a:spcBef>
              <a:spcAft>
                <a:spcPct val="0"/>
              </a:spcAft>
            </a:pPr>
            <a:r>
              <a:rPr lang="en-US" sz="1400">
                <a:solidFill>
                  <a:srgbClr val="EB6A0A"/>
                </a:solidFill>
                <a:ea typeface="ＭＳ Ｐゴシック" charset="0"/>
                <a:cs typeface="ＭＳ Ｐゴシック" charset="0"/>
              </a:rPr>
              <a:t>Biomass </a:t>
            </a:r>
            <a:endParaRPr lang="en-US" sz="1400" baseline="30000">
              <a:solidFill>
                <a:srgbClr val="EB6A0A"/>
              </a:solidFill>
              <a:ea typeface="ＭＳ Ｐゴシック" charset="0"/>
              <a:cs typeface="ＭＳ Ｐゴシック" charset="0"/>
            </a:endParaRPr>
          </a:p>
        </p:txBody>
      </p:sp>
      <p:sp>
        <p:nvSpPr>
          <p:cNvPr id="12314" name="Text Box 27"/>
          <p:cNvSpPr txBox="1">
            <a:spLocks noChangeArrowheads="1"/>
          </p:cNvSpPr>
          <p:nvPr/>
        </p:nvSpPr>
        <p:spPr bwMode="auto">
          <a:xfrm>
            <a:off x="5800725" y="2247900"/>
            <a:ext cx="1055688" cy="304800"/>
          </a:xfrm>
          <a:prstGeom prst="rect">
            <a:avLst/>
          </a:prstGeom>
          <a:noFill/>
          <a:ln>
            <a:noFill/>
          </a:ln>
          <a:effectLst>
            <a:outerShdw dist="25400" dir="5400000" algn="ctr" rotWithShape="0">
              <a:schemeClr val="tx1">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eaLnBrk="1" fontAlgn="base" hangingPunct="1">
              <a:spcBef>
                <a:spcPct val="0"/>
              </a:spcBef>
              <a:spcAft>
                <a:spcPct val="0"/>
              </a:spcAft>
            </a:pPr>
            <a:r>
              <a:rPr lang="en-US" sz="1400">
                <a:solidFill>
                  <a:srgbClr val="FFFFFF"/>
                </a:solidFill>
              </a:rPr>
              <a:t>3 -11 </a:t>
            </a:r>
            <a:r>
              <a:rPr lang="en-US" sz="900">
                <a:solidFill>
                  <a:srgbClr val="FFFFFF"/>
                </a:solidFill>
              </a:rPr>
              <a:t>per year</a:t>
            </a:r>
          </a:p>
        </p:txBody>
      </p:sp>
      <p:sp>
        <p:nvSpPr>
          <p:cNvPr id="12315" name="Oval 28"/>
          <p:cNvSpPr>
            <a:spLocks noChangeArrowheads="1"/>
          </p:cNvSpPr>
          <p:nvPr/>
        </p:nvSpPr>
        <p:spPr bwMode="auto">
          <a:xfrm>
            <a:off x="4113213" y="3632200"/>
            <a:ext cx="323850" cy="323850"/>
          </a:xfrm>
          <a:prstGeom prst="ellipse">
            <a:avLst/>
          </a:prstGeom>
          <a:gradFill rotWithShape="1">
            <a:gsLst>
              <a:gs pos="0">
                <a:srgbClr val="FFFFFF"/>
              </a:gs>
              <a:gs pos="100000">
                <a:srgbClr val="000000"/>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fontAlgn="base">
              <a:spcBef>
                <a:spcPct val="0"/>
              </a:spcBef>
              <a:spcAft>
                <a:spcPct val="0"/>
              </a:spcAft>
            </a:pPr>
            <a:endParaRPr lang="en-US" sz="2400">
              <a:solidFill>
                <a:srgbClr val="000000"/>
              </a:solidFill>
              <a:latin typeface="Frutiger LT Com 55 Roman" pitchFamily="34" charset="0"/>
              <a:ea typeface="ＭＳ Ｐゴシック" charset="0"/>
              <a:cs typeface="ＭＳ Ｐゴシック" charset="0"/>
            </a:endParaRPr>
          </a:p>
        </p:txBody>
      </p:sp>
      <p:sp>
        <p:nvSpPr>
          <p:cNvPr id="12316" name="Text Box 29"/>
          <p:cNvSpPr txBox="1">
            <a:spLocks noChangeArrowheads="1"/>
          </p:cNvSpPr>
          <p:nvPr/>
        </p:nvSpPr>
        <p:spPr bwMode="auto">
          <a:xfrm>
            <a:off x="4302125" y="3986213"/>
            <a:ext cx="8334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eaLnBrk="1" fontAlgn="base" hangingPunct="1">
              <a:spcBef>
                <a:spcPct val="0"/>
              </a:spcBef>
              <a:spcAft>
                <a:spcPct val="0"/>
              </a:spcAft>
            </a:pPr>
            <a:r>
              <a:rPr lang="en-US" sz="1400">
                <a:solidFill>
                  <a:srgbClr val="EB6A0A"/>
                </a:solidFill>
                <a:ea typeface="ＭＳ Ｐゴシック" charset="0"/>
                <a:cs typeface="ＭＳ Ｐゴシック" charset="0"/>
              </a:rPr>
              <a:t>HYDRO </a:t>
            </a:r>
            <a:endParaRPr lang="en-US" sz="1400" baseline="30000">
              <a:solidFill>
                <a:srgbClr val="EB6A0A"/>
              </a:solidFill>
              <a:ea typeface="ＭＳ Ｐゴシック" charset="0"/>
              <a:cs typeface="ＭＳ Ｐゴシック" charset="0"/>
            </a:endParaRPr>
          </a:p>
        </p:txBody>
      </p:sp>
      <p:sp>
        <p:nvSpPr>
          <p:cNvPr id="12317" name="Text Box 30"/>
          <p:cNvSpPr txBox="1">
            <a:spLocks noChangeArrowheads="1"/>
          </p:cNvSpPr>
          <p:nvPr/>
        </p:nvSpPr>
        <p:spPr bwMode="auto">
          <a:xfrm>
            <a:off x="4360863" y="3735388"/>
            <a:ext cx="1046162" cy="304800"/>
          </a:xfrm>
          <a:prstGeom prst="rect">
            <a:avLst/>
          </a:prstGeom>
          <a:noFill/>
          <a:ln>
            <a:noFill/>
          </a:ln>
          <a:effectLst>
            <a:outerShdw dist="25400" dir="5400000" algn="ctr" rotWithShape="0">
              <a:schemeClr val="tx1">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eaLnBrk="1" fontAlgn="base" hangingPunct="1">
              <a:spcBef>
                <a:spcPct val="0"/>
              </a:spcBef>
              <a:spcAft>
                <a:spcPct val="0"/>
              </a:spcAft>
            </a:pPr>
            <a:r>
              <a:rPr lang="en-US" sz="1400">
                <a:solidFill>
                  <a:srgbClr val="FFFFFF"/>
                </a:solidFill>
                <a:ea typeface="ＭＳ Ｐゴシック" charset="0"/>
                <a:cs typeface="ＭＳ Ｐゴシック" charset="0"/>
              </a:rPr>
              <a:t>3 – 4 </a:t>
            </a:r>
            <a:r>
              <a:rPr lang="en-US" sz="900">
                <a:solidFill>
                  <a:srgbClr val="FFFFFF"/>
                </a:solidFill>
                <a:ea typeface="ＭＳ Ｐゴシック" charset="0"/>
                <a:cs typeface="ＭＳ Ｐゴシック" charset="0"/>
              </a:rPr>
              <a:t>per year</a:t>
            </a:r>
          </a:p>
        </p:txBody>
      </p:sp>
      <p:sp>
        <p:nvSpPr>
          <p:cNvPr id="12318" name="Text Box 31"/>
          <p:cNvSpPr txBox="1">
            <a:spLocks noChangeArrowheads="1"/>
          </p:cNvSpPr>
          <p:nvPr/>
        </p:nvSpPr>
        <p:spPr bwMode="auto">
          <a:xfrm>
            <a:off x="2335213" y="4276725"/>
            <a:ext cx="712787"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eaLnBrk="1" fontAlgn="base" hangingPunct="1">
              <a:spcBef>
                <a:spcPct val="0"/>
              </a:spcBef>
              <a:spcAft>
                <a:spcPct val="0"/>
              </a:spcAft>
            </a:pPr>
            <a:r>
              <a:rPr lang="en-US" sz="1400">
                <a:solidFill>
                  <a:srgbClr val="EB6A0A"/>
                </a:solidFill>
                <a:ea typeface="ＭＳ Ｐゴシック" charset="0"/>
                <a:cs typeface="ＭＳ Ｐゴシック" charset="0"/>
              </a:rPr>
              <a:t>TIDES </a:t>
            </a:r>
            <a:endParaRPr lang="en-US" sz="1400" baseline="30000">
              <a:solidFill>
                <a:srgbClr val="EB6A0A"/>
              </a:solidFill>
              <a:ea typeface="ＭＳ Ｐゴシック" charset="0"/>
              <a:cs typeface="ＭＳ Ｐゴシック" charset="0"/>
            </a:endParaRPr>
          </a:p>
        </p:txBody>
      </p:sp>
      <p:sp>
        <p:nvSpPr>
          <p:cNvPr id="12319" name="Text Box 32"/>
          <p:cNvSpPr txBox="1">
            <a:spLocks noChangeArrowheads="1"/>
          </p:cNvSpPr>
          <p:nvPr/>
        </p:nvSpPr>
        <p:spPr bwMode="auto">
          <a:xfrm>
            <a:off x="1114425" y="1417638"/>
            <a:ext cx="2063750" cy="946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eaLnBrk="1" fontAlgn="base" hangingPunct="1">
              <a:spcBef>
                <a:spcPct val="0"/>
              </a:spcBef>
              <a:spcAft>
                <a:spcPct val="0"/>
              </a:spcAft>
            </a:pPr>
            <a:r>
              <a:rPr lang="en-US" sz="2800" b="1">
                <a:solidFill>
                  <a:srgbClr val="000000"/>
                </a:solidFill>
                <a:ea typeface="ＭＳ Ｐゴシック" charset="0"/>
                <a:cs typeface="ＭＳ Ｐゴシック" charset="0"/>
              </a:rPr>
              <a:t>SOLAR</a:t>
            </a:r>
            <a:endParaRPr lang="en-US" sz="1600" b="1" baseline="66000">
              <a:solidFill>
                <a:srgbClr val="000000"/>
              </a:solidFill>
              <a:ea typeface="ＭＳ Ｐゴシック" charset="0"/>
              <a:cs typeface="ＭＳ Ｐゴシック" charset="0"/>
            </a:endParaRPr>
          </a:p>
          <a:p>
            <a:pPr eaLnBrk="1" fontAlgn="base" hangingPunct="1">
              <a:spcBef>
                <a:spcPct val="0"/>
              </a:spcBef>
              <a:spcAft>
                <a:spcPct val="0"/>
              </a:spcAft>
            </a:pPr>
            <a:r>
              <a:rPr lang="en-US" sz="2800" b="1">
                <a:solidFill>
                  <a:srgbClr val="000000"/>
                </a:solidFill>
                <a:ea typeface="ＭＳ Ｐゴシック" charset="0"/>
                <a:cs typeface="ＭＳ Ｐゴシック" charset="0"/>
              </a:rPr>
              <a:t>23,000 </a:t>
            </a:r>
            <a:r>
              <a:rPr lang="en-US" sz="1400" b="1">
                <a:solidFill>
                  <a:srgbClr val="000000"/>
                </a:solidFill>
                <a:ea typeface="ＭＳ Ｐゴシック" charset="0"/>
                <a:cs typeface="ＭＳ Ｐゴシック" charset="0"/>
              </a:rPr>
              <a:t>per year</a:t>
            </a:r>
          </a:p>
        </p:txBody>
      </p:sp>
      <p:sp>
        <p:nvSpPr>
          <p:cNvPr id="12320" name="Oval 33"/>
          <p:cNvSpPr>
            <a:spLocks noChangeArrowheads="1"/>
          </p:cNvSpPr>
          <p:nvPr/>
        </p:nvSpPr>
        <p:spPr bwMode="auto">
          <a:xfrm>
            <a:off x="2478088" y="4167188"/>
            <a:ext cx="85725" cy="88900"/>
          </a:xfrm>
          <a:prstGeom prst="ellipse">
            <a:avLst/>
          </a:prstGeom>
          <a:gradFill rotWithShape="1">
            <a:gsLst>
              <a:gs pos="0">
                <a:srgbClr val="FFCCCC"/>
              </a:gs>
              <a:gs pos="100000">
                <a:srgbClr val="000000"/>
              </a:gs>
            </a:gsLst>
            <a:lin ang="2700000" scaled="1"/>
          </a:gradFill>
          <a:ln w="9525">
            <a:solidFill>
              <a:schemeClr val="accent2"/>
            </a:solidFill>
            <a:round/>
            <a:headEnd/>
            <a:tailEnd/>
          </a:ln>
        </p:spPr>
        <p:txBody>
          <a:bodyPr anchor="ctr">
            <a:spAutoFit/>
          </a:bodyPr>
          <a:lstStyle/>
          <a:p>
            <a:pPr fontAlgn="base">
              <a:spcBef>
                <a:spcPct val="0"/>
              </a:spcBef>
              <a:spcAft>
                <a:spcPct val="0"/>
              </a:spcAft>
            </a:pPr>
            <a:endParaRPr lang="en-US" sz="2400">
              <a:solidFill>
                <a:srgbClr val="000000"/>
              </a:solidFill>
              <a:latin typeface="Frutiger LT Com 55 Roman" pitchFamily="34" charset="0"/>
              <a:ea typeface="ＭＳ Ｐゴシック" charset="0"/>
              <a:cs typeface="ＭＳ Ｐゴシック" charset="0"/>
            </a:endParaRPr>
          </a:p>
        </p:txBody>
      </p:sp>
      <p:sp>
        <p:nvSpPr>
          <p:cNvPr id="12321" name="Oval 34"/>
          <p:cNvSpPr>
            <a:spLocks noChangeArrowheads="1"/>
          </p:cNvSpPr>
          <p:nvPr/>
        </p:nvSpPr>
        <p:spPr bwMode="auto">
          <a:xfrm>
            <a:off x="3189288" y="3987800"/>
            <a:ext cx="288925" cy="288925"/>
          </a:xfrm>
          <a:prstGeom prst="ellipse">
            <a:avLst/>
          </a:prstGeom>
          <a:gradFill rotWithShape="1">
            <a:gsLst>
              <a:gs pos="0">
                <a:srgbClr val="00CC99"/>
              </a:gs>
              <a:gs pos="100000">
                <a:srgbClr val="000000"/>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fontAlgn="base">
              <a:spcBef>
                <a:spcPct val="0"/>
              </a:spcBef>
              <a:spcAft>
                <a:spcPct val="0"/>
              </a:spcAft>
            </a:pPr>
            <a:endParaRPr lang="en-US" sz="2400">
              <a:solidFill>
                <a:srgbClr val="000000"/>
              </a:solidFill>
              <a:latin typeface="Frutiger LT Com 55 Roman" pitchFamily="34" charset="0"/>
              <a:ea typeface="ＭＳ Ｐゴシック" charset="0"/>
              <a:cs typeface="ＭＳ Ｐゴシック" charset="0"/>
            </a:endParaRPr>
          </a:p>
        </p:txBody>
      </p:sp>
      <p:sp>
        <p:nvSpPr>
          <p:cNvPr id="12322" name="Text Box 35"/>
          <p:cNvSpPr txBox="1">
            <a:spLocks noChangeArrowheads="1"/>
          </p:cNvSpPr>
          <p:nvPr/>
        </p:nvSpPr>
        <p:spPr bwMode="auto">
          <a:xfrm>
            <a:off x="3359150" y="4364038"/>
            <a:ext cx="112236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eaLnBrk="1" fontAlgn="base" hangingPunct="1">
              <a:spcBef>
                <a:spcPct val="0"/>
              </a:spcBef>
              <a:spcAft>
                <a:spcPct val="0"/>
              </a:spcAft>
            </a:pPr>
            <a:r>
              <a:rPr lang="en-US" sz="1400">
                <a:solidFill>
                  <a:srgbClr val="EB6A0A"/>
                </a:solidFill>
                <a:ea typeface="ＭＳ Ｐゴシック" charset="0"/>
                <a:cs typeface="ＭＳ Ｐゴシック" charset="0"/>
              </a:rPr>
              <a:t>Geothermal</a:t>
            </a:r>
            <a:endParaRPr lang="en-US" sz="1400" baseline="30000">
              <a:solidFill>
                <a:srgbClr val="EB6A0A"/>
              </a:solidFill>
              <a:ea typeface="ＭＳ Ｐゴシック" charset="0"/>
              <a:cs typeface="ＭＳ Ｐゴシック" charset="0"/>
            </a:endParaRPr>
          </a:p>
        </p:txBody>
      </p:sp>
      <p:sp>
        <p:nvSpPr>
          <p:cNvPr id="12323" name="Text Box 36"/>
          <p:cNvSpPr txBox="1">
            <a:spLocks noChangeArrowheads="1"/>
          </p:cNvSpPr>
          <p:nvPr/>
        </p:nvSpPr>
        <p:spPr bwMode="auto">
          <a:xfrm>
            <a:off x="3386138" y="4165600"/>
            <a:ext cx="1193800" cy="304800"/>
          </a:xfrm>
          <a:prstGeom prst="rect">
            <a:avLst/>
          </a:prstGeom>
          <a:noFill/>
          <a:ln>
            <a:noFill/>
          </a:ln>
          <a:effectLst>
            <a:outerShdw dist="25400" dir="5400000" algn="ctr" rotWithShape="0">
              <a:schemeClr val="tx1">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eaLnBrk="1" fontAlgn="base" hangingPunct="1">
              <a:spcBef>
                <a:spcPct val="0"/>
              </a:spcBef>
              <a:spcAft>
                <a:spcPct val="0"/>
              </a:spcAft>
            </a:pPr>
            <a:r>
              <a:rPr lang="en-US" sz="1400">
                <a:solidFill>
                  <a:srgbClr val="FFFFFF"/>
                </a:solidFill>
                <a:ea typeface="ＭＳ Ｐゴシック" charset="0"/>
                <a:cs typeface="ＭＳ Ｐゴシック" charset="0"/>
              </a:rPr>
              <a:t>0.3 – 2 </a:t>
            </a:r>
            <a:r>
              <a:rPr lang="en-US" sz="900">
                <a:solidFill>
                  <a:srgbClr val="FFFFFF"/>
                </a:solidFill>
                <a:ea typeface="ＭＳ Ｐゴシック" charset="0"/>
                <a:cs typeface="ＭＳ Ｐゴシック" charset="0"/>
              </a:rPr>
              <a:t>per year</a:t>
            </a:r>
          </a:p>
        </p:txBody>
      </p:sp>
      <p:sp>
        <p:nvSpPr>
          <p:cNvPr id="12324" name="Text Box 37"/>
          <p:cNvSpPr txBox="1">
            <a:spLocks noChangeArrowheads="1"/>
          </p:cNvSpPr>
          <p:nvPr/>
        </p:nvSpPr>
        <p:spPr bwMode="auto">
          <a:xfrm>
            <a:off x="2667000" y="5867400"/>
            <a:ext cx="1304925" cy="274638"/>
          </a:xfrm>
          <a:prstGeom prst="rect">
            <a:avLst/>
          </a:prstGeom>
          <a:noFill/>
          <a:ln>
            <a:noFill/>
          </a:ln>
          <a:effectLst>
            <a:outerShdw dist="12700" dir="16200000" algn="ctr" rotWithShape="0">
              <a:schemeClr val="bg1">
                <a:alpha val="50000"/>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eaLnBrk="1" fontAlgn="base" hangingPunct="1">
              <a:spcBef>
                <a:spcPct val="0"/>
              </a:spcBef>
              <a:spcAft>
                <a:spcPct val="0"/>
              </a:spcAft>
            </a:pPr>
            <a:r>
              <a:rPr lang="en-US" sz="1200" i="1">
                <a:solidFill>
                  <a:srgbClr val="179C7D"/>
                </a:solidFill>
                <a:ea typeface="ＭＳ Ｐゴシック" charset="0"/>
                <a:cs typeface="ＭＳ Ｐゴシック" charset="0"/>
              </a:rPr>
              <a:t>© R. Perez et al.</a:t>
            </a:r>
          </a:p>
        </p:txBody>
      </p:sp>
      <p:sp>
        <p:nvSpPr>
          <p:cNvPr id="12325" name="Rectangle 39"/>
          <p:cNvSpPr>
            <a:spLocks noChangeArrowheads="1"/>
          </p:cNvSpPr>
          <p:nvPr/>
        </p:nvSpPr>
        <p:spPr bwMode="auto">
          <a:xfrm>
            <a:off x="2371725" y="4487863"/>
            <a:ext cx="730250" cy="214312"/>
          </a:xfrm>
          <a:prstGeom prst="rect">
            <a:avLst/>
          </a:prstGeom>
          <a:noFill/>
          <a:ln>
            <a:noFill/>
          </a:ln>
          <a:effectLst>
            <a:outerShdw dist="17961" dir="2700000" algn="ctr" rotWithShape="0">
              <a:srgbClr val="000066">
                <a:alpha val="5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800" i="1">
                <a:solidFill>
                  <a:srgbClr val="FFFFFF"/>
                </a:solidFill>
                <a:latin typeface="Frutiger LT Com 55 Roman" pitchFamily="34" charset="0"/>
                <a:ea typeface="ＭＳ Ｐゴシック" pitchFamily="34" charset="-128"/>
              </a:rPr>
              <a:t>0.3 per year</a:t>
            </a:r>
          </a:p>
        </p:txBody>
      </p:sp>
      <p:sp>
        <p:nvSpPr>
          <p:cNvPr id="12326" name="Text Box 8"/>
          <p:cNvSpPr txBox="1">
            <a:spLocks noChangeArrowheads="1"/>
          </p:cNvSpPr>
          <p:nvPr/>
        </p:nvSpPr>
        <p:spPr bwMode="auto">
          <a:xfrm>
            <a:off x="685800" y="4495800"/>
            <a:ext cx="1219200" cy="274638"/>
          </a:xfrm>
          <a:prstGeom prst="rect">
            <a:avLst/>
          </a:prstGeom>
          <a:solidFill>
            <a:srgbClr val="002060"/>
          </a:solidFill>
          <a:ln>
            <a:noFill/>
          </a:ln>
          <a:effectLst>
            <a:outerShdw dist="17961" dir="2700000" algn="ctr" rotWithShape="0">
              <a:schemeClr val="tx1"/>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eaLnBrk="1" fontAlgn="base" hangingPunct="1">
              <a:spcBef>
                <a:spcPct val="0"/>
              </a:spcBef>
              <a:spcAft>
                <a:spcPct val="0"/>
              </a:spcAft>
            </a:pPr>
            <a:r>
              <a:rPr lang="en-US" sz="1200" b="1" dirty="0">
                <a:solidFill>
                  <a:srgbClr val="FFFFFF"/>
                </a:solidFill>
              </a:rPr>
              <a:t>2050:  ~28 TW</a:t>
            </a:r>
          </a:p>
        </p:txBody>
      </p:sp>
      <p:sp>
        <p:nvSpPr>
          <p:cNvPr id="12327" name="AutoShape 48"/>
          <p:cNvSpPr>
            <a:spLocks/>
          </p:cNvSpPr>
          <p:nvPr/>
        </p:nvSpPr>
        <p:spPr bwMode="auto">
          <a:xfrm rot="-5400000">
            <a:off x="7929563" y="-547688"/>
            <a:ext cx="152400" cy="1724025"/>
          </a:xfrm>
          <a:prstGeom prst="rightBrace">
            <a:avLst>
              <a:gd name="adj1" fmla="val 94271"/>
              <a:gd name="adj2" fmla="val 50000"/>
            </a:avLst>
          </a:pr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US" sz="2400">
              <a:solidFill>
                <a:srgbClr val="000000"/>
              </a:solidFill>
              <a:latin typeface="Frutiger LT Com 55 Roman" pitchFamily="34" charset="0"/>
              <a:ea typeface="ＭＳ Ｐゴシック" charset="0"/>
              <a:cs typeface="ＭＳ Ｐゴシック" charset="0"/>
            </a:endParaRPr>
          </a:p>
        </p:txBody>
      </p:sp>
      <p:sp>
        <p:nvSpPr>
          <p:cNvPr id="12328" name="AutoShape 49"/>
          <p:cNvSpPr>
            <a:spLocks/>
          </p:cNvSpPr>
          <p:nvPr/>
        </p:nvSpPr>
        <p:spPr bwMode="auto">
          <a:xfrm rot="-5400000">
            <a:off x="6157913" y="-538163"/>
            <a:ext cx="152400" cy="1724025"/>
          </a:xfrm>
          <a:prstGeom prst="rightBrace">
            <a:avLst>
              <a:gd name="adj1" fmla="val 94271"/>
              <a:gd name="adj2" fmla="val 50000"/>
            </a:avLst>
          </a:prstGeom>
          <a:noFill/>
          <a:ln w="9525">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pPr algn="ctr" fontAlgn="base">
              <a:spcBef>
                <a:spcPct val="0"/>
              </a:spcBef>
              <a:spcAft>
                <a:spcPct val="0"/>
              </a:spcAft>
            </a:pPr>
            <a:endParaRPr lang="en-US" sz="2400">
              <a:solidFill>
                <a:srgbClr val="000000"/>
              </a:solidFill>
              <a:latin typeface="Frutiger LT Com 55 Roman" pitchFamily="34" charset="0"/>
              <a:ea typeface="ＭＳ Ｐゴシック" charset="0"/>
              <a:cs typeface="ＭＳ Ｐゴシック" charset="0"/>
            </a:endParaRPr>
          </a:p>
        </p:txBody>
      </p:sp>
      <p:sp>
        <p:nvSpPr>
          <p:cNvPr id="12329" name="Text Box 50"/>
          <p:cNvSpPr txBox="1">
            <a:spLocks noChangeArrowheads="1"/>
          </p:cNvSpPr>
          <p:nvPr/>
        </p:nvSpPr>
        <p:spPr bwMode="auto">
          <a:xfrm>
            <a:off x="7672388" y="14288"/>
            <a:ext cx="647700"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algn="ctr" eaLnBrk="1" fontAlgn="base" hangingPunct="1">
              <a:spcBef>
                <a:spcPct val="0"/>
              </a:spcBef>
              <a:spcAft>
                <a:spcPct val="0"/>
              </a:spcAft>
            </a:pPr>
            <a:r>
              <a:rPr lang="en-US" sz="1200">
                <a:solidFill>
                  <a:srgbClr val="FFFFFF"/>
                </a:solidFill>
                <a:ea typeface="ＭＳ Ｐゴシック" charset="0"/>
                <a:cs typeface="ＭＳ Ｐゴシック" charset="0"/>
              </a:rPr>
              <a:t>finite</a:t>
            </a:r>
          </a:p>
        </p:txBody>
      </p:sp>
      <p:sp>
        <p:nvSpPr>
          <p:cNvPr id="12330" name="Text Box 51"/>
          <p:cNvSpPr txBox="1">
            <a:spLocks noChangeArrowheads="1"/>
          </p:cNvSpPr>
          <p:nvPr/>
        </p:nvSpPr>
        <p:spPr bwMode="auto">
          <a:xfrm>
            <a:off x="5700713" y="28575"/>
            <a:ext cx="1095375"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algn="ctr" eaLnBrk="1" fontAlgn="base" hangingPunct="1">
              <a:spcBef>
                <a:spcPct val="0"/>
              </a:spcBef>
              <a:spcAft>
                <a:spcPct val="0"/>
              </a:spcAft>
            </a:pPr>
            <a:r>
              <a:rPr lang="en-US" sz="1200">
                <a:solidFill>
                  <a:srgbClr val="FFFFFF"/>
                </a:solidFill>
                <a:ea typeface="ＭＳ Ｐゴシック" charset="0"/>
                <a:cs typeface="ＭＳ Ｐゴシック" charset="0"/>
              </a:rPr>
              <a:t>renewable</a:t>
            </a:r>
          </a:p>
        </p:txBody>
      </p:sp>
      <p:sp>
        <p:nvSpPr>
          <p:cNvPr id="3" name="Oval 2"/>
          <p:cNvSpPr/>
          <p:nvPr/>
        </p:nvSpPr>
        <p:spPr>
          <a:xfrm>
            <a:off x="483394" y="3794125"/>
            <a:ext cx="461962" cy="461963"/>
          </a:xfrm>
          <a:prstGeom prst="ellipse">
            <a:avLst/>
          </a:prstGeom>
          <a:blipFill dpi="0" rotWithShape="1">
            <a:blip r:embed="rId3" cstate="email">
              <a:extLst>
                <a:ext uri="{28A0092B-C50C-407E-A947-70E740481C1C}">
                  <a14:useLocalDpi xmlns:a14="http://schemas.microsoft.com/office/drawing/2010/main"/>
                </a:ext>
              </a:extLst>
            </a:blip>
            <a:srcRect/>
            <a:stretch>
              <a:fillRect/>
            </a:stretch>
          </a:blipFill>
          <a:ln>
            <a:noFill/>
          </a:ln>
          <a:effectLst>
            <a:glow rad="63500">
              <a:schemeClr val="bg1">
                <a:alpha val="40000"/>
              </a:schemeClr>
            </a:glow>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srgbClr val="FFFFFF"/>
              </a:solidFill>
              <a:latin typeface="Frutiger LT Com 55 Roman"/>
            </a:endParaRPr>
          </a:p>
        </p:txBody>
      </p:sp>
      <p:sp>
        <p:nvSpPr>
          <p:cNvPr id="50" name="Oval 49"/>
          <p:cNvSpPr/>
          <p:nvPr/>
        </p:nvSpPr>
        <p:spPr>
          <a:xfrm>
            <a:off x="597694" y="3925093"/>
            <a:ext cx="516731" cy="523875"/>
          </a:xfrm>
          <a:prstGeom prst="ellipse">
            <a:avLst/>
          </a:prstGeom>
          <a:blipFill dpi="0" rotWithShape="1">
            <a:blip r:embed="rId4" cstate="email">
              <a:extLst>
                <a:ext uri="{28A0092B-C50C-407E-A947-70E740481C1C}">
                  <a14:useLocalDpi xmlns:a14="http://schemas.microsoft.com/office/drawing/2010/main"/>
                </a:ext>
              </a:extLst>
            </a:blip>
            <a:srcRect/>
            <a:stretch>
              <a:fillRect/>
            </a:stretch>
          </a:blipFill>
          <a:ln>
            <a:noFill/>
          </a:ln>
          <a:effectLst>
            <a:glow rad="76200">
              <a:schemeClr val="bg1">
                <a:alpha val="59000"/>
              </a:schemeClr>
            </a:glow>
            <a:innerShdw blurRad="63500" dist="508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a:solidFill>
                <a:srgbClr val="FFFFFF"/>
              </a:solidFill>
              <a:latin typeface="Frutiger LT Com 55 Roman"/>
            </a:endParaRPr>
          </a:p>
        </p:txBody>
      </p:sp>
      <p:sp>
        <p:nvSpPr>
          <p:cNvPr id="2" name="Rectangle 1"/>
          <p:cNvSpPr/>
          <p:nvPr/>
        </p:nvSpPr>
        <p:spPr>
          <a:xfrm rot="16500000">
            <a:off x="8165710" y="1847932"/>
            <a:ext cx="1475159" cy="219902"/>
          </a:xfrm>
          <a:prstGeom prst="rect">
            <a:avLst/>
          </a:prstGeom>
          <a:noFill/>
        </p:spPr>
        <p:txBody>
          <a:bodyPr wrap="none">
            <a:prstTxWarp prst="textCurveDown">
              <a:avLst>
                <a:gd name="adj" fmla="val 24586"/>
              </a:avLst>
            </a:prstTxWarp>
            <a:spAutoFit/>
          </a:bodyPr>
          <a:lstStyle/>
          <a:p>
            <a:pPr algn="ctr" fontAlgn="base">
              <a:spcBef>
                <a:spcPct val="0"/>
              </a:spcBef>
              <a:spcAft>
                <a:spcPct val="0"/>
              </a:spcAft>
              <a:defRPr/>
            </a:pPr>
            <a:r>
              <a:rPr lang="en-US" sz="5400" b="1" spc="100" dirty="0">
                <a:ln w="18000">
                  <a:solidFill>
                    <a:srgbClr val="EB6A0A">
                      <a:satMod val="200000"/>
                      <a:tint val="72000"/>
                    </a:srgbClr>
                  </a:solidFill>
                  <a:prstDash val="solid"/>
                </a:ln>
                <a:solidFill>
                  <a:srgbClr val="EB6A0A">
                    <a:satMod val="280000"/>
                    <a:tint val="100000"/>
                    <a:alpha val="5700"/>
                  </a:srgbClr>
                </a:solidFill>
                <a:effectLst>
                  <a:outerShdw blurRad="25000" dist="20000" dir="16020000" algn="tl">
                    <a:srgbClr val="EB6A0A">
                      <a:satMod val="200000"/>
                      <a:shade val="1000"/>
                      <a:alpha val="60000"/>
                    </a:srgbClr>
                  </a:outerShdw>
                </a:effectLst>
                <a:latin typeface="Frutiger LT Com 55 Roman" pitchFamily="34" charset="0"/>
                <a:ea typeface="ＭＳ Ｐゴシック" pitchFamily="34" charset="-128"/>
              </a:rPr>
              <a:t>SHALE</a:t>
            </a:r>
          </a:p>
        </p:txBody>
      </p:sp>
      <p:cxnSp>
        <p:nvCxnSpPr>
          <p:cNvPr id="47" name="Gerade Verbindung 46"/>
          <p:cNvCxnSpPr/>
          <p:nvPr/>
        </p:nvCxnSpPr>
        <p:spPr>
          <a:xfrm flipH="1">
            <a:off x="5708650" y="0"/>
            <a:ext cx="1600200" cy="6858000"/>
          </a:xfrm>
          <a:prstGeom prst="line">
            <a:avLst/>
          </a:prstGeom>
          <a:ln w="76200" cmpd="sng">
            <a:solidFill>
              <a:schemeClr val="accent1"/>
            </a:solidFill>
          </a:ln>
        </p:spPr>
        <p:style>
          <a:lnRef idx="2">
            <a:schemeClr val="accent1"/>
          </a:lnRef>
          <a:fillRef idx="0">
            <a:schemeClr val="accent1"/>
          </a:fillRef>
          <a:effectRef idx="1">
            <a:schemeClr val="accent1"/>
          </a:effectRef>
          <a:fontRef idx="minor">
            <a:schemeClr val="tx1"/>
          </a:fontRef>
        </p:style>
      </p:cxnSp>
      <p:sp>
        <p:nvSpPr>
          <p:cNvPr id="12339" name="Oval 22"/>
          <p:cNvSpPr>
            <a:spLocks noChangeArrowheads="1"/>
          </p:cNvSpPr>
          <p:nvPr/>
        </p:nvSpPr>
        <p:spPr bwMode="auto">
          <a:xfrm>
            <a:off x="5940425" y="1506538"/>
            <a:ext cx="193675" cy="193675"/>
          </a:xfrm>
          <a:prstGeom prst="ellipse">
            <a:avLst/>
          </a:prstGeom>
          <a:gradFill rotWithShape="1">
            <a:gsLst>
              <a:gs pos="0">
                <a:srgbClr val="FFFFFF"/>
              </a:gs>
              <a:gs pos="100000">
                <a:srgbClr val="000000"/>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nchor="ctr">
            <a:spAutoFit/>
          </a:bodyPr>
          <a:lstStyle/>
          <a:p>
            <a:pPr fontAlgn="base">
              <a:spcBef>
                <a:spcPct val="0"/>
              </a:spcBef>
              <a:spcAft>
                <a:spcPct val="0"/>
              </a:spcAft>
            </a:pPr>
            <a:endParaRPr lang="en-US" sz="2400">
              <a:solidFill>
                <a:srgbClr val="000000"/>
              </a:solidFill>
              <a:latin typeface="Frutiger LT Com 55 Roman" pitchFamily="34" charset="0"/>
              <a:ea typeface="ＭＳ Ｐゴシック" charset="0"/>
              <a:cs typeface="ＭＳ Ｐゴシック" charset="0"/>
            </a:endParaRPr>
          </a:p>
        </p:txBody>
      </p:sp>
      <p:sp>
        <p:nvSpPr>
          <p:cNvPr id="12340" name="Text Box 23"/>
          <p:cNvSpPr txBox="1">
            <a:spLocks noChangeArrowheads="1"/>
          </p:cNvSpPr>
          <p:nvPr/>
        </p:nvSpPr>
        <p:spPr bwMode="auto">
          <a:xfrm>
            <a:off x="6011863" y="1619250"/>
            <a:ext cx="90963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eaLnBrk="1" fontAlgn="base" hangingPunct="1">
              <a:spcBef>
                <a:spcPct val="0"/>
              </a:spcBef>
              <a:spcAft>
                <a:spcPct val="0"/>
              </a:spcAft>
            </a:pPr>
            <a:r>
              <a:rPr lang="en-US" sz="900">
                <a:solidFill>
                  <a:srgbClr val="FFFFFF"/>
                </a:solidFill>
                <a:ea typeface="ＭＳ Ｐゴシック" charset="0"/>
                <a:cs typeface="ＭＳ Ｐゴシック" charset="0"/>
              </a:rPr>
              <a:t>Waves</a:t>
            </a:r>
          </a:p>
          <a:p>
            <a:pPr eaLnBrk="1" fontAlgn="base" hangingPunct="1">
              <a:spcBef>
                <a:spcPct val="0"/>
              </a:spcBef>
              <a:spcAft>
                <a:spcPct val="0"/>
              </a:spcAft>
            </a:pPr>
            <a:r>
              <a:rPr lang="en-US" sz="900">
                <a:solidFill>
                  <a:srgbClr val="FFFFFF"/>
                </a:solidFill>
                <a:ea typeface="ＭＳ Ｐゴシック" charset="0"/>
                <a:cs typeface="ＭＳ Ｐゴシック" charset="0"/>
              </a:rPr>
              <a:t>0.2-2 per year</a:t>
            </a:r>
          </a:p>
        </p:txBody>
      </p:sp>
      <p:sp>
        <p:nvSpPr>
          <p:cNvPr id="12341" name="Textfeld 50"/>
          <p:cNvSpPr txBox="1">
            <a:spLocks noChangeArrowheads="1"/>
          </p:cNvSpPr>
          <p:nvPr/>
        </p:nvSpPr>
        <p:spPr bwMode="auto">
          <a:xfrm>
            <a:off x="395288" y="447675"/>
            <a:ext cx="358797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eaLnBrk="1" fontAlgn="base" hangingPunct="1">
              <a:spcBef>
                <a:spcPct val="0"/>
              </a:spcBef>
              <a:spcAft>
                <a:spcPct val="0"/>
              </a:spcAft>
              <a:buClr>
                <a:srgbClr val="179C7D"/>
              </a:buClr>
            </a:pPr>
            <a:r>
              <a:rPr lang="de-DE" sz="1800" dirty="0">
                <a:solidFill>
                  <a:srgbClr val="FFFFFF"/>
                </a:solidFill>
              </a:rPr>
              <a:t>World </a:t>
            </a:r>
            <a:r>
              <a:rPr lang="de-DE" sz="1800" dirty="0" err="1">
                <a:solidFill>
                  <a:srgbClr val="FFFFFF"/>
                </a:solidFill>
              </a:rPr>
              <a:t>Energy</a:t>
            </a:r>
            <a:r>
              <a:rPr lang="de-DE" sz="1800" dirty="0">
                <a:solidFill>
                  <a:srgbClr val="FFFFFF"/>
                </a:solidFill>
              </a:rPr>
              <a:t> Resources (TW-</a:t>
            </a:r>
            <a:r>
              <a:rPr lang="de-DE" sz="1800" dirty="0" err="1">
                <a:solidFill>
                  <a:srgbClr val="FFFFFF"/>
                </a:solidFill>
              </a:rPr>
              <a:t>yr</a:t>
            </a:r>
            <a:r>
              <a:rPr lang="de-DE" sz="1800" dirty="0">
                <a:solidFill>
                  <a:srgbClr val="FFFFFF"/>
                </a:solidFill>
              </a:rPr>
              <a:t>)</a:t>
            </a:r>
          </a:p>
        </p:txBody>
      </p:sp>
      <p:sp>
        <p:nvSpPr>
          <p:cNvPr id="49" name="Slide Number Placeholder 4"/>
          <p:cNvSpPr txBox="1">
            <a:spLocks/>
          </p:cNvSpPr>
          <p:nvPr/>
        </p:nvSpPr>
        <p:spPr>
          <a:xfrm>
            <a:off x="4416552" y="6693295"/>
            <a:ext cx="310896" cy="163952"/>
          </a:xfrm>
          <a:prstGeom prst="rect">
            <a:avLst/>
          </a:prstGeom>
        </p:spPr>
        <p:txBody>
          <a:bodyPr anchor="ctr"/>
          <a:lstStyle>
            <a:defPPr>
              <a:defRPr lang="en-US"/>
            </a:defPPr>
            <a:lvl1pPr algn="l" rtl="0" fontAlgn="base">
              <a:spcBef>
                <a:spcPct val="0"/>
              </a:spcBef>
              <a:spcAft>
                <a:spcPct val="0"/>
              </a:spcAft>
              <a:defRPr kern="1200">
                <a:solidFill>
                  <a:schemeClr val="tx1"/>
                </a:solidFill>
                <a:latin typeface="Arial" pitchFamily="34" charset="0"/>
                <a:ea typeface="ＭＳ Ｐゴシック"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charset="-128"/>
                <a:cs typeface="+mn-cs"/>
              </a:defRPr>
            </a:lvl5pPr>
            <a:lvl6pPr marL="2286000" algn="l" defTabSz="914400" rtl="0" eaLnBrk="1" latinLnBrk="0" hangingPunct="1">
              <a:defRPr kern="1200">
                <a:solidFill>
                  <a:schemeClr val="tx1"/>
                </a:solidFill>
                <a:latin typeface="Arial" pitchFamily="34" charset="0"/>
                <a:ea typeface="ＭＳ Ｐゴシック" charset="-128"/>
                <a:cs typeface="+mn-cs"/>
              </a:defRPr>
            </a:lvl6pPr>
            <a:lvl7pPr marL="2743200" algn="l" defTabSz="914400" rtl="0" eaLnBrk="1" latinLnBrk="0" hangingPunct="1">
              <a:defRPr kern="1200">
                <a:solidFill>
                  <a:schemeClr val="tx1"/>
                </a:solidFill>
                <a:latin typeface="Arial" pitchFamily="34" charset="0"/>
                <a:ea typeface="ＭＳ Ｐゴシック" charset="-128"/>
                <a:cs typeface="+mn-cs"/>
              </a:defRPr>
            </a:lvl7pPr>
            <a:lvl8pPr marL="3200400" algn="l" defTabSz="914400" rtl="0" eaLnBrk="1" latinLnBrk="0" hangingPunct="1">
              <a:defRPr kern="1200">
                <a:solidFill>
                  <a:schemeClr val="tx1"/>
                </a:solidFill>
                <a:latin typeface="Arial" pitchFamily="34" charset="0"/>
                <a:ea typeface="ＭＳ Ｐゴシック" charset="-128"/>
                <a:cs typeface="+mn-cs"/>
              </a:defRPr>
            </a:lvl8pPr>
            <a:lvl9pPr marL="3657600" algn="l" defTabSz="914400" rtl="0" eaLnBrk="1" latinLnBrk="0" hangingPunct="1">
              <a:defRPr kern="1200">
                <a:solidFill>
                  <a:schemeClr val="tx1"/>
                </a:solidFill>
                <a:latin typeface="Arial" pitchFamily="34" charset="0"/>
                <a:ea typeface="ＭＳ Ｐゴシック" charset="-128"/>
                <a:cs typeface="+mn-cs"/>
              </a:defRPr>
            </a:lvl9pPr>
          </a:lstStyle>
          <a:p>
            <a:pPr algn="ctr"/>
            <a:fld id="{FCFECEFB-3778-D946-8125-5537A0E4A75F}" type="slidenum">
              <a:rPr lang="en-US" sz="800" smtClean="0">
                <a:solidFill>
                  <a:srgbClr val="FFFFFF"/>
                </a:solidFill>
              </a:rPr>
              <a:pPr algn="ctr"/>
              <a:t>8</a:t>
            </a:fld>
            <a:endParaRPr lang="en-US" sz="800" dirty="0">
              <a:solidFill>
                <a:srgbClr val="FFFFFF"/>
              </a:solidFill>
            </a:endParaRPr>
          </a:p>
        </p:txBody>
      </p:sp>
      <p:sp>
        <p:nvSpPr>
          <p:cNvPr id="51" name="Text Box 8"/>
          <p:cNvSpPr txBox="1">
            <a:spLocks noChangeArrowheads="1"/>
          </p:cNvSpPr>
          <p:nvPr/>
        </p:nvSpPr>
        <p:spPr bwMode="auto">
          <a:xfrm>
            <a:off x="304801" y="3276600"/>
            <a:ext cx="1523999" cy="461665"/>
          </a:xfrm>
          <a:prstGeom prst="rect">
            <a:avLst/>
          </a:prstGeom>
          <a:solidFill>
            <a:schemeClr val="accent1">
              <a:lumMod val="50000"/>
            </a:schemeClr>
          </a:solidFill>
          <a:ln>
            <a:noFill/>
          </a:ln>
          <a:effectLst>
            <a:outerShdw dist="17961" dir="2700000" algn="ctr" rotWithShape="0">
              <a:schemeClr val="tx1"/>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Frutiger LT Com 55 Roman" charset="0"/>
                <a:ea typeface="MS PGothic" charset="0"/>
                <a:cs typeface="MS PGothic" charset="0"/>
              </a:defRPr>
            </a:lvl1pPr>
            <a:lvl2pPr marL="742950" indent="-285750" eaLnBrk="0" hangingPunct="0">
              <a:defRPr sz="2400">
                <a:solidFill>
                  <a:schemeClr val="tx1"/>
                </a:solidFill>
                <a:latin typeface="Frutiger LT Com 55 Roman" charset="0"/>
                <a:ea typeface="MS PGothic" charset="0"/>
                <a:cs typeface="MS PGothic" charset="0"/>
              </a:defRPr>
            </a:lvl2pPr>
            <a:lvl3pPr marL="1143000" indent="-228600" eaLnBrk="0" hangingPunct="0">
              <a:defRPr sz="2400">
                <a:solidFill>
                  <a:schemeClr val="tx1"/>
                </a:solidFill>
                <a:latin typeface="Frutiger LT Com 55 Roman" charset="0"/>
                <a:ea typeface="MS PGothic" charset="0"/>
                <a:cs typeface="MS PGothic" charset="0"/>
              </a:defRPr>
            </a:lvl3pPr>
            <a:lvl4pPr marL="1600200" indent="-228600" eaLnBrk="0" hangingPunct="0">
              <a:defRPr sz="2400">
                <a:solidFill>
                  <a:schemeClr val="tx1"/>
                </a:solidFill>
                <a:latin typeface="Frutiger LT Com 55 Roman" charset="0"/>
                <a:ea typeface="MS PGothic" charset="0"/>
                <a:cs typeface="MS PGothic" charset="0"/>
              </a:defRPr>
            </a:lvl4pPr>
            <a:lvl5pPr marL="2057400" indent="-228600" eaLnBrk="0" hangingPunct="0">
              <a:defRPr sz="2400">
                <a:solidFill>
                  <a:schemeClr val="tx1"/>
                </a:solidFill>
                <a:latin typeface="Frutiger LT Com 55 Roman"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Frutiger LT Com 55 Roman" charset="0"/>
                <a:ea typeface="MS PGothic" charset="0"/>
                <a:cs typeface="MS PGothic" charset="0"/>
              </a:defRPr>
            </a:lvl9pPr>
          </a:lstStyle>
          <a:p>
            <a:pPr eaLnBrk="1" fontAlgn="base" hangingPunct="1">
              <a:spcBef>
                <a:spcPct val="0"/>
              </a:spcBef>
              <a:spcAft>
                <a:spcPct val="0"/>
              </a:spcAft>
            </a:pPr>
            <a:r>
              <a:rPr lang="en-US" sz="1200" b="1" dirty="0">
                <a:solidFill>
                  <a:srgbClr val="FFFFFF"/>
                </a:solidFill>
              </a:rPr>
              <a:t>2010 World required  ~16 TW</a:t>
            </a:r>
          </a:p>
        </p:txBody>
      </p:sp>
    </p:spTree>
    <p:extLst>
      <p:ext uri="{BB962C8B-B14F-4D97-AF65-F5344CB8AC3E}">
        <p14:creationId xmlns:p14="http://schemas.microsoft.com/office/powerpoint/2010/main" val="379549489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ENERGY CONSUMPTION:</a:t>
            </a:r>
            <a:br>
              <a:rPr lang="en-US" dirty="0"/>
            </a:br>
            <a:r>
              <a:rPr lang="en-US" dirty="0"/>
              <a:t>PRESENT AND FUTURE PROJECTIONS</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76351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
    <a:dk1>
      <a:srgbClr val="FFFFFF"/>
    </a:dk1>
    <a:lt1>
      <a:srgbClr val="0079C1"/>
    </a:lt1>
    <a:dk2>
      <a:srgbClr val="FFC425"/>
    </a:dk2>
    <a:lt2>
      <a:srgbClr val="8DC63F"/>
    </a:lt2>
    <a:accent1>
      <a:srgbClr val="0079C1"/>
    </a:accent1>
    <a:accent2>
      <a:srgbClr val="00A4E4"/>
    </a:accent2>
    <a:accent3>
      <a:srgbClr val="F6A01A"/>
    </a:accent3>
    <a:accent4>
      <a:srgbClr val="5E9732"/>
    </a:accent4>
    <a:accent5>
      <a:srgbClr val="933C06"/>
    </a:accent5>
    <a:accent6>
      <a:srgbClr val="6A737B"/>
    </a:accent6>
    <a:hlink>
      <a:srgbClr val="0079C1"/>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23942</TotalTime>
  <Words>1265</Words>
  <Application>Microsoft Office PowerPoint</Application>
  <PresentationFormat>On-screen Show (4:3)</PresentationFormat>
  <Paragraphs>238</Paragraphs>
  <Slides>39</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MS PGothic</vt:lpstr>
      <vt:lpstr>MS PGothic</vt:lpstr>
      <vt:lpstr>Arial</vt:lpstr>
      <vt:lpstr>Calibri</vt:lpstr>
      <vt:lpstr>Frutiger LT Com 55 Roman</vt:lpstr>
      <vt:lpstr>Wingdings</vt:lpstr>
      <vt:lpstr>Office Theme</vt:lpstr>
      <vt:lpstr>Mitigating &amp; Adapting to Climate change: Extreme Weather Events,  a Worldwide Energy Revolution and Geoengineering options  Week 6: May 1st , 2017 Part A: Nuclear Power (fission and fusion) Part B: Storage and Grid Options EXTRAS Paul Belanger, Ph.D.</vt:lpstr>
      <vt:lpstr>EXTRAS</vt:lpstr>
      <vt:lpstr>LINKS</vt:lpstr>
      <vt:lpstr>OTHER LINKS</vt:lpstr>
      <vt:lpstr>Energy in the U.S. in 2016 – Sources, What it is used for, and how much of it is wasted – a bit of a mind-blower  Vox.com April 2017</vt:lpstr>
      <vt:lpstr>Motivation is Clear – Energy Needs vs. CO2</vt:lpstr>
      <vt:lpstr>PowerPoint Presentation</vt:lpstr>
      <vt:lpstr>PowerPoint Presentation</vt:lpstr>
      <vt:lpstr>ENERGY CONSUMPTION: PRESENT AND FUTURE PROJECTIONS</vt:lpstr>
      <vt:lpstr>PowerPoint Presentation</vt:lpstr>
      <vt:lpstr>PowerPoint Presentation</vt:lpstr>
      <vt:lpstr>PowerPoint Presentation</vt:lpstr>
      <vt:lpstr>SUBSIDIES and TAX BREAKS</vt:lpstr>
      <vt:lpstr>PowerPoint Presentation</vt:lpstr>
      <vt:lpstr>PowerPoint Presentation</vt:lpstr>
      <vt:lpstr>PowerPoint Presentation</vt:lpstr>
      <vt:lpstr>PowerPoint Presentation</vt:lpstr>
      <vt:lpstr>PowerPoint Presentation</vt:lpstr>
      <vt:lpstr>New Capacity and Jobs</vt:lpstr>
      <vt:lpstr>Renewables are beating fossil fuels 2 to 1 Bloomberg News, by Tom Randall</vt:lpstr>
      <vt:lpstr>We’re adding record amounts of wind and solar — and we’re still not moving fast enough  Washington Post, 25 Oct 2016</vt:lpstr>
      <vt:lpstr>Historic Day in Britain: First Coal-Free Day Since 1882  Andy Rowell, Ecowatch 21 April 2017</vt:lpstr>
      <vt:lpstr>UNITS</vt:lpstr>
      <vt:lpstr>EXTRAS – Outline from David Mooney presentation BCRES 4/ 2017 – see video at CRES YouTube</vt:lpstr>
      <vt:lpstr>Trends in the U.S. Power System</vt:lpstr>
      <vt:lpstr>Trends in the U.S. Power System</vt:lpstr>
      <vt:lpstr>Trends in the Colorado Power System</vt:lpstr>
      <vt:lpstr>PowerPoint Presentation</vt:lpstr>
      <vt:lpstr>TOO BIG TO LOAD – CONTACT ME</vt:lpstr>
      <vt:lpstr>Outline</vt:lpstr>
      <vt:lpstr>US Electricity Generation Jobs</vt:lpstr>
      <vt:lpstr>Colorado Electricity Generation Jobs - 2016</vt:lpstr>
      <vt:lpstr>Thanks! david.mooney@nrel.gov</vt:lpstr>
      <vt:lpstr>Additional Slides</vt:lpstr>
      <vt:lpstr>Renewable Technology Cost Reductions</vt:lpstr>
      <vt:lpstr>Geographic Distribution of Wind Plants (2015)</vt:lpstr>
      <vt:lpstr>Trends in Wind Power</vt:lpstr>
      <vt:lpstr>Calendar year 2015 capacity factors by project vintage </vt:lpstr>
      <vt:lpstr>PV Module Prices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Belanger</dc:creator>
  <cp:lastModifiedBy>Paul E. Belanger</cp:lastModifiedBy>
  <cp:revision>361</cp:revision>
  <dcterms:created xsi:type="dcterms:W3CDTF">2014-09-11T11:27:28Z</dcterms:created>
  <dcterms:modified xsi:type="dcterms:W3CDTF">2017-05-02T23:05:11Z</dcterms:modified>
</cp:coreProperties>
</file>