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0" r:id="rId2"/>
    <p:sldId id="306" r:id="rId3"/>
    <p:sldId id="315" r:id="rId4"/>
    <p:sldId id="316" r:id="rId5"/>
    <p:sldId id="317" r:id="rId6"/>
    <p:sldId id="310" r:id="rId7"/>
    <p:sldId id="311" r:id="rId8"/>
    <p:sldId id="312" r:id="rId9"/>
    <p:sldId id="313" r:id="rId10"/>
    <p:sldId id="314" r:id="rId11"/>
    <p:sldId id="309" r:id="rId12"/>
    <p:sldId id="308" r:id="rId13"/>
    <p:sldId id="318" r:id="rId14"/>
    <p:sldId id="319" r:id="rId15"/>
    <p:sldId id="330" r:id="rId16"/>
    <p:sldId id="331" r:id="rId17"/>
    <p:sldId id="320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05" r:id="rId27"/>
    <p:sldId id="342" r:id="rId28"/>
    <p:sldId id="321" r:id="rId29"/>
    <p:sldId id="343" r:id="rId30"/>
    <p:sldId id="322" r:id="rId31"/>
    <p:sldId id="344" r:id="rId32"/>
    <p:sldId id="353" r:id="rId33"/>
    <p:sldId id="354" r:id="rId34"/>
    <p:sldId id="351" r:id="rId35"/>
    <p:sldId id="345" r:id="rId36"/>
    <p:sldId id="292" r:id="rId37"/>
    <p:sldId id="352" r:id="rId38"/>
    <p:sldId id="346" r:id="rId39"/>
    <p:sldId id="348" r:id="rId40"/>
    <p:sldId id="34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05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4EB8-7319-4080-867C-DDD47B8BAC38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0917-783F-4F6F-9609-0910B9EE6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68F8F-173F-47C0-82FC-19A6B28D039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443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12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1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Biggest piece of that is what we’ve been talking about—clearing the air of carbon dioxide. Because we are in overshoot we have a carbon</a:t>
            </a:r>
            <a:r>
              <a:rPr lang="en-US" baseline="0" dirty="0" smtClean="0"/>
              <a:t> dioxide buildup with consequent climate change impacts.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96D-E2F2-4D84-A9AC-742C67B888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0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one dimensional profits and growth thereof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96D-E2F2-4D84-A9AC-742C67B888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194F-A0B5-4D7F-9B64-50044482287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scholar?q=mit+report+on+climate+change+economics&amp;hl=en&amp;as_sdt=0&amp;as_vis=1&amp;oi=scholart&amp;sa=X&amp;ved=0CBsQgQMwAGoVChMIkMfkl8i9yAIVSuJjCh1x7wKk" TargetMode="External"/><Relationship Id="rId3" Type="http://schemas.openxmlformats.org/officeDocument/2006/relationships/hyperlink" Target="http://denverclimatestudygroup.com/wp-content/uploads/2015/10/2007.03.18-Discount-Rate-and-Climate-Change-DLC.pdf" TargetMode="External"/><Relationship Id="rId7" Type="http://schemas.openxmlformats.org/officeDocument/2006/relationships/hyperlink" Target="http://denverclimatestudygroup.com/wp-content/uploads/2015/10/2015-01-04-Nordhaus-ClimateClubAEA-v2-slides.pdf" TargetMode="External"/><Relationship Id="rId2" Type="http://schemas.openxmlformats.org/officeDocument/2006/relationships/hyperlink" Target="http://denverclimatestudygroup.com/wp-content/uploads/2015/10/2015-The-Social-Cost-of-Carbon-study-summar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rbon-price.com/wp-content/uploads/2015-01-04-Nordhaus-ClimateClubAEA-v2-slides.pdf" TargetMode="External"/><Relationship Id="rId5" Type="http://schemas.openxmlformats.org/officeDocument/2006/relationships/hyperlink" Target="http://www.nybooks.com/articles/archives/2015/jun/04/new-solution-climate-club/" TargetMode="External"/><Relationship Id="rId4" Type="http://schemas.openxmlformats.org/officeDocument/2006/relationships/hyperlink" Target="http://denverclimatestudygroup.com/wp-content/uploads/2015/10/sternreview_report_complete.pdf" TargetMode="External"/><Relationship Id="rId9" Type="http://schemas.openxmlformats.org/officeDocument/2006/relationships/hyperlink" Target="http://www.ipcc.ch/report/ar5/wg2/#.UuAsbxDn9h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mogblog.com/bjorn-lomborg" TargetMode="External"/><Relationship Id="rId2" Type="http://schemas.openxmlformats.org/officeDocument/2006/relationships/hyperlink" Target="https://en.wikipedia.org/wiki/Bj%C3%B8rn_Lomb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?page_id=28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network.org/en/index.php/GFN/page/glossary/#Ecologicalfootprint" TargetMode="External"/><Relationship Id="rId2" Type="http://schemas.openxmlformats.org/officeDocument/2006/relationships/hyperlink" Target="http://www.footprintnetwork.org/en/index.php/GFN/page/glossar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network.org/en/index.php/GFN/page/glossary/#overshoo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tprintnetwork.org/en/index.php/GFN/page/fighting_poverty_our_human_development_initiativ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man_Daly" TargetMode="External"/><Relationship Id="rId2" Type="http://schemas.openxmlformats.org/officeDocument/2006/relationships/hyperlink" Target="http://steadystate.org/category/herman-da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eadystate.org/herman-daly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wp-content/uploads/2015/10/A-terrible-shower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wp-content/uploads/2015/04/OSHER-10.14.15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shouldbe.org/" TargetMode="External"/><Relationship Id="rId2" Type="http://schemas.openxmlformats.org/officeDocument/2006/relationships/hyperlink" Target="https://www.youtube.com/watch?v=deWtgpheDJM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r.org/news/story/could-conservative-denver-billionaire-become-wests-climate-hero#.dpu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7so8GRCWA1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viationweek.com/blog/high-hopes-can-compact-fusion-unlock-new-power-space-and-air-transport" TargetMode="External"/><Relationship Id="rId2" Type="http://schemas.openxmlformats.org/officeDocument/2006/relationships/hyperlink" Target="http://www.lockheedmartin.com/us/products/compact-fusio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aviationweek.com/fusion-podcas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wp-content/uploads/2015/11/Science-2015-Clery-369-71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?page_id=28" TargetMode="External"/><Relationship Id="rId2" Type="http://schemas.openxmlformats.org/officeDocument/2006/relationships/hyperlink" Target="http://denverclimatestudygroup.com/?page_id=7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gative_carbon_dioxide_emission" TargetMode="External"/><Relationship Id="rId13" Type="http://schemas.openxmlformats.org/officeDocument/2006/relationships/hyperlink" Target="https://en.wikipedia.org/wiki/Fertility_(soil)" TargetMode="External"/><Relationship Id="rId18" Type="http://schemas.openxmlformats.org/officeDocument/2006/relationships/hyperlink" Target="https://en.wikipedia.org/wiki/Carbon" TargetMode="External"/><Relationship Id="rId3" Type="http://schemas.openxmlformats.org/officeDocument/2006/relationships/hyperlink" Target="https://en.wikipedia.org/wiki/Charcoal" TargetMode="External"/><Relationship Id="rId7" Type="http://schemas.openxmlformats.org/officeDocument/2006/relationships/hyperlink" Target="https://en.wikipedia.org/wiki/Carbon_sequestration" TargetMode="External"/><Relationship Id="rId12" Type="http://schemas.openxmlformats.org/officeDocument/2006/relationships/hyperlink" Target="https://en.wikipedia.org/wiki/Biochar#cite_note-DOI10.1038.2Fncomms1053-3" TargetMode="External"/><Relationship Id="rId17" Type="http://schemas.openxmlformats.org/officeDocument/2006/relationships/hyperlink" Target="https://en.wikipedia.org/wiki/Biochar#cite_note-5" TargetMode="External"/><Relationship Id="rId2" Type="http://schemas.openxmlformats.org/officeDocument/2006/relationships/hyperlink" Target="https://en.wikipedia.org/wiki/Biochar" TargetMode="External"/><Relationship Id="rId16" Type="http://schemas.openxmlformats.org/officeDocument/2006/relationships/hyperlink" Target="https://en.wikipedia.org/wiki/Forests" TargetMode="Externa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yrolysis" TargetMode="External"/><Relationship Id="rId11" Type="http://schemas.openxmlformats.org/officeDocument/2006/relationships/hyperlink" Target="https://en.wikipedia.org/wiki/Biochar#cite_note-RoyalSociety-2" TargetMode="External"/><Relationship Id="rId5" Type="http://schemas.openxmlformats.org/officeDocument/2006/relationships/hyperlink" Target="https://en.wikipedia.org/wiki/Biomass" TargetMode="External"/><Relationship Id="rId15" Type="http://schemas.openxmlformats.org/officeDocument/2006/relationships/hyperlink" Target="https://en.wikipedia.org/wiki/Biochar#cite_note-4" TargetMode="External"/><Relationship Id="rId10" Type="http://schemas.openxmlformats.org/officeDocument/2006/relationships/hyperlink" Target="https://en.wikipedia.org/wiki/Climate_change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s://en.wikipedia.org/wiki/Soil_conditioner" TargetMode="External"/><Relationship Id="rId9" Type="http://schemas.openxmlformats.org/officeDocument/2006/relationships/hyperlink" Target="https://en.wikipedia.org/wiki/Biochar#cite_note-indep1-1" TargetMode="External"/><Relationship Id="rId14" Type="http://schemas.openxmlformats.org/officeDocument/2006/relationships/hyperlink" Target="https://en.wikipedia.org/wiki/Acidic_soi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92757"/>
            <a:ext cx="11787187" cy="2593355"/>
          </a:xfrm>
        </p:spPr>
        <p:txBody>
          <a:bodyPr>
            <a:noAutofit/>
          </a:bodyPr>
          <a:lstStyle/>
          <a:p>
            <a:r>
              <a:rPr lang="en-US" sz="3600" b="1" dirty="0"/>
              <a:t>Earth’s Climate: Past, Present and Future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OLLI Central Spring 2016: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4"/>
                </a:solidFill>
              </a:rPr>
              <a:t>week 7 (May 11</a:t>
            </a:r>
            <a:r>
              <a:rPr lang="en-US" sz="3600" b="1" baseline="30000" dirty="0" smtClean="0">
                <a:solidFill>
                  <a:schemeClr val="accent4"/>
                </a:solidFill>
              </a:rPr>
              <a:t>th</a:t>
            </a:r>
            <a:r>
              <a:rPr lang="en-US" sz="3600" b="1" dirty="0" smtClean="0">
                <a:solidFill>
                  <a:schemeClr val="accent4"/>
                </a:solidFill>
              </a:rPr>
              <a:t>) </a:t>
            </a:r>
            <a:r>
              <a:rPr lang="en-US" sz="3600" b="1" dirty="0" smtClean="0"/>
              <a:t>&amp; week 8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Paul Belanger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Solutions – part A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/>
              <a:t>The Ultimate Primary </a:t>
            </a:r>
            <a:r>
              <a:rPr lang="en-US" sz="3600" b="1" dirty="0" smtClean="0"/>
              <a:t>Focus: </a:t>
            </a:r>
            <a:r>
              <a:rPr lang="en-US" sz="3600" b="1" dirty="0"/>
              <a:t>Energy and Sequestration of </a:t>
            </a:r>
            <a:r>
              <a:rPr lang="en-US" sz="3600" b="1" dirty="0" smtClean="0"/>
              <a:t>CO2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738" y="3072348"/>
            <a:ext cx="11701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Economics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of doing nothing (solely adapting) vs. the economics of </a:t>
            </a:r>
            <a:r>
              <a:rPr lang="en-US" sz="2400" dirty="0" smtClean="0"/>
              <a:t>mitigation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Actuality: it WILL be </a:t>
            </a:r>
            <a:r>
              <a:rPr lang="en-US" sz="2400" dirty="0"/>
              <a:t>a combination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Capitalism, GDP/growth based economics vs. “Herman Daly” economics (no-growth/steady-state)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Solutions? Paradigm shift? From we can’t/too expensive to WE CAN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There is promise, but at what cost? (One might be surprised).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Mitigation – Agricultural revolution/biofuels: Biochar for Carbon Dioxide Removal (CDR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94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arctic-sea-ice-min-volume-comparison-1979-2012-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117600"/>
            <a:ext cx="8128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304801"/>
            <a:ext cx="8458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Arctic Sea Ice Volume has Shrunk by 5x; Extent by 2x</a:t>
            </a:r>
            <a:endParaRPr lang="en-US" sz="2400" dirty="0">
              <a:latin typeface="Arial" charset="0"/>
              <a:ea typeface="ＭＳ Ｐゴシック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ve_Myr_Climate_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62176"/>
            <a:ext cx="9144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524000" y="3540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Climate Changes from Ocean Sediment Cores, since 5 Ma.  Milankovitch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201863"/>
            <a:ext cx="776288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8488" y="4189413"/>
            <a:ext cx="793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64714" y="2214563"/>
            <a:ext cx="903287" cy="217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0163" y="3008314"/>
            <a:ext cx="317500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6334126" y="2413000"/>
            <a:ext cx="3471863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6772584" y="2127250"/>
            <a:ext cx="53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>
                    <a:lumMod val="10000"/>
                  </a:schemeClr>
                </a:solidFill>
              </a:rPr>
              <a:t>41K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8456093" y="2162175"/>
            <a:ext cx="708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>
                    <a:lumMod val="10000"/>
                  </a:schemeClr>
                </a:solidFill>
              </a:rPr>
              <a:t>100 K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826" y="29210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322513"/>
            <a:ext cx="757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2"/>
          <p:cNvGrpSpPr>
            <a:grpSpLocks/>
          </p:cNvGrpSpPr>
          <p:nvPr/>
        </p:nvGrpSpPr>
        <p:grpSpPr bwMode="auto">
          <a:xfrm>
            <a:off x="2632459" y="4186239"/>
            <a:ext cx="7199668" cy="390593"/>
            <a:chOff x="1108788" y="4601092"/>
            <a:chExt cx="7198917" cy="390665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3759839" y="4618812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3.0Ma</a:t>
              </a:r>
            </a:p>
          </p:txBody>
        </p:sp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2476845" y="4601092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4.0Ma</a:t>
              </a:r>
            </a:p>
          </p:txBody>
        </p:sp>
        <p:sp>
          <p:nvSpPr>
            <p:cNvPr id="25618" name="TextBox 9"/>
            <p:cNvSpPr txBox="1">
              <a:spLocks noChangeArrowheads="1"/>
            </p:cNvSpPr>
            <p:nvPr/>
          </p:nvSpPr>
          <p:spPr bwMode="auto">
            <a:xfrm>
              <a:off x="5120945" y="4622357"/>
              <a:ext cx="82586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2.0Ma</a:t>
              </a:r>
            </a:p>
          </p:txBody>
        </p:sp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6499494" y="4615270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10000"/>
                    </a:schemeClr>
                  </a:solidFill>
                </a:rPr>
                <a:t>1.0Ma</a:t>
              </a:r>
            </a:p>
          </p:txBody>
        </p:sp>
        <p:sp>
          <p:nvSpPr>
            <p:cNvPr id="25620" name="TextBox 9"/>
            <p:cNvSpPr txBox="1">
              <a:spLocks noChangeArrowheads="1"/>
            </p:cNvSpPr>
            <p:nvPr/>
          </p:nvSpPr>
          <p:spPr bwMode="auto">
            <a:xfrm>
              <a:off x="1108788" y="4615269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5.0Ma</a:t>
              </a:r>
            </a:p>
          </p:txBody>
        </p:sp>
        <p:sp>
          <p:nvSpPr>
            <p:cNvPr id="25621" name="TextBox 9"/>
            <p:cNvSpPr txBox="1">
              <a:spLocks noChangeArrowheads="1"/>
            </p:cNvSpPr>
            <p:nvPr/>
          </p:nvSpPr>
          <p:spPr bwMode="auto">
            <a:xfrm>
              <a:off x="8006050" y="4618815"/>
              <a:ext cx="301655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0</a:t>
              </a:r>
            </a:p>
          </p:txBody>
        </p:sp>
      </p:grp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2906714" y="5178426"/>
            <a:ext cx="667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When CO</a:t>
            </a:r>
            <a:r>
              <a:rPr lang="en-US" b="1" baseline="-25000"/>
              <a:t>2</a:t>
            </a:r>
            <a:r>
              <a:rPr lang="en-US" b="1"/>
              <a:t> levels get below ~400-600 ppm Orbital parameters become more important than CO</a:t>
            </a:r>
            <a:r>
              <a:rPr lang="en-US" b="1" baseline="-25000"/>
              <a:t>2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779512" y="2441353"/>
            <a:ext cx="965651" cy="73366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2663825" y="2140515"/>
            <a:ext cx="2115686" cy="73366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460" y="1364135"/>
            <a:ext cx="370296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last time inferred temperatures will have been this high – once equilibrium is reached, will have been 3-5 million years ago or more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449483" y="2177317"/>
            <a:ext cx="523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9846506" y="2318250"/>
            <a:ext cx="63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we are now about here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06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3471" y="302870"/>
            <a:ext cx="9829800" cy="6408174"/>
            <a:chOff x="571500" y="857250"/>
            <a:chExt cx="8229600" cy="51435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57250"/>
              <a:ext cx="685757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" y="3657600"/>
              <a:ext cx="822960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Up Arrow 5"/>
            <p:cNvSpPr/>
            <p:nvPr/>
          </p:nvSpPr>
          <p:spPr>
            <a:xfrm flipH="1">
              <a:off x="3320415" y="1600200"/>
              <a:ext cx="108585" cy="1085850"/>
            </a:xfrm>
            <a:prstGeom prst="up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6100" y="2686051"/>
              <a:ext cx="1085850" cy="407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Azolla</a:t>
              </a:r>
              <a:r>
                <a:rPr lang="en-US" sz="1350" dirty="0"/>
                <a:t> event:</a:t>
              </a:r>
            </a:p>
            <a:p>
              <a:r>
                <a:rPr lang="en-US" sz="1350" dirty="0"/>
                <a:t>~ 49 Ma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1257" y="1228495"/>
            <a:ext cx="2237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DATA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49311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84" y="425669"/>
            <a:ext cx="9192817" cy="528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10842" y="6487915"/>
            <a:ext cx="390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http://media.hhmi.org/hl/12Lect4.html</a:t>
            </a:r>
          </a:p>
        </p:txBody>
      </p:sp>
    </p:spTree>
    <p:extLst>
      <p:ext uri="{BB962C8B-B14F-4D97-AF65-F5344CB8AC3E}">
        <p14:creationId xmlns:p14="http://schemas.microsoft.com/office/powerpoint/2010/main" val="41751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839" y="3182362"/>
            <a:ext cx="11701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Economics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of doing nothing (solely adapting) vs. the economics of </a:t>
            </a:r>
            <a:r>
              <a:rPr lang="en-US" sz="2400" dirty="0" smtClean="0"/>
              <a:t>mitigation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Actuality: it WILL be a combination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Capitalism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, GDP/growth based economics vs. “Herman Daly” economics (no-growth/steady-state)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Solutions? Paradigm shift? From we can’t/too expensive to WE CAN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There is promise, but at what cost? (One might be surprised).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Mitigation – Agricultural revolution/biofuels: Biochar for Carbon Dioxide Removal (CDR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1463" y="-288972"/>
            <a:ext cx="11787187" cy="2593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Earth’s Climate: Past, Present and Future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Solutions – part 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See week 7 links, EEE links and AR5-WG2:</a:t>
            </a:r>
          </a:p>
          <a:p>
            <a:pPr lvl="1"/>
            <a:r>
              <a:rPr lang="en-US" b="1" dirty="0"/>
              <a:t>Economic related reports:</a:t>
            </a:r>
          </a:p>
          <a:p>
            <a:pPr lvl="1"/>
            <a:r>
              <a:rPr lang="en-US" dirty="0">
                <a:hlinkClick r:id="rId2"/>
              </a:rPr>
              <a:t>2015 The Social Cost of Carbon study summary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2007.03.18 Discount Rate and Climate Change DLC</a:t>
            </a:r>
            <a:endParaRPr lang="en-US" dirty="0"/>
          </a:p>
          <a:p>
            <a:pPr lvl="1"/>
            <a:r>
              <a:rPr lang="en-US" b="1" dirty="0"/>
              <a:t>Stern Report</a:t>
            </a:r>
            <a:r>
              <a:rPr lang="en-US" dirty="0"/>
              <a:t>: </a:t>
            </a:r>
            <a:r>
              <a:rPr lang="en-US" dirty="0" err="1">
                <a:hlinkClick r:id="rId4"/>
              </a:rPr>
              <a:t>sternreview_report_complete</a:t>
            </a:r>
            <a:endParaRPr lang="en-US" dirty="0"/>
          </a:p>
          <a:p>
            <a:pPr lvl="1"/>
            <a:r>
              <a:rPr lang="en-US" dirty="0"/>
              <a:t>Nordhaus briefly describes the “free rider” problem and his proffered solution as a lead-in to his recent review of the book, </a:t>
            </a:r>
            <a:r>
              <a:rPr lang="en-US" i="1" dirty="0"/>
              <a:t>Climate Shock</a:t>
            </a:r>
            <a:r>
              <a:rPr lang="en-US" dirty="0"/>
              <a:t>. Here’s the link to the NY Review of Books website:  </a:t>
            </a:r>
            <a:r>
              <a:rPr lang="en-US" dirty="0">
                <a:hlinkClick r:id="rId5"/>
              </a:rPr>
              <a:t>http://www.nybooks.com/articles/archives/2015/jun/04/new-solution-climate-club/</a:t>
            </a:r>
            <a:endParaRPr lang="en-US" dirty="0"/>
          </a:p>
          <a:p>
            <a:pPr lvl="1"/>
            <a:r>
              <a:rPr lang="en-US" dirty="0"/>
              <a:t>In a different format, Nordhaus produced a 30-slide PowerPoint version for his Presidential address to the AEA last January. Available at </a:t>
            </a:r>
            <a:r>
              <a:rPr lang="en-US" dirty="0">
                <a:hlinkClick r:id="rId6"/>
              </a:rPr>
              <a:t>http://carbon-price.com/wp-content/uploads/2015-01-04-Nordhaus-ClimateClubAEA-v2-slides.pdf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2015-01-04-Nordhaus-ClimateClubAEA-v2-slides</a:t>
            </a:r>
            <a:endParaRPr lang="en-US" dirty="0"/>
          </a:p>
          <a:p>
            <a:pPr lvl="1"/>
            <a:r>
              <a:rPr lang="en-US" b="1" dirty="0" smtClean="0"/>
              <a:t>MIT</a:t>
            </a:r>
            <a:r>
              <a:rPr lang="en-US" dirty="0"/>
              <a:t>: GOOGLE LIST OF LINKS: </a:t>
            </a:r>
            <a:r>
              <a:rPr lang="en-US" strike="sngStrike" dirty="0">
                <a:hlinkClick r:id="rId8"/>
              </a:rPr>
              <a:t>https://scholar.google.com/scholar?q=mit+report+on+climate+change+economics&amp;hl=en&amp;as_sdt=0&amp;as_vis=1&amp;oi=scholart&amp;sa=X&amp;ved=0CBsQgQMwAGoVChMIkMfkl8i9yAIVSuJjCh1x7wKk</a:t>
            </a:r>
            <a:endParaRPr lang="en-US" dirty="0"/>
          </a:p>
          <a:p>
            <a:pPr lvl="1"/>
            <a:r>
              <a:rPr lang="en-US" b="1" dirty="0"/>
              <a:t>IPCC AR5 WG2</a:t>
            </a:r>
            <a:r>
              <a:rPr lang="en-US" dirty="0"/>
              <a:t>: </a:t>
            </a:r>
            <a:r>
              <a:rPr lang="en-US" dirty="0">
                <a:hlinkClick r:id="rId9"/>
              </a:rPr>
              <a:t>http://www.ipcc.ch/report/ar5/wg2/#.UuAsbxDn9hE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9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Stern/Nordhaus – promote support a high discount rate – doing something NOW</a:t>
            </a:r>
          </a:p>
          <a:p>
            <a:r>
              <a:rPr lang="en-US" dirty="0" smtClean="0"/>
              <a:t>IPCC acknowledges adaptation will be a must (the change is in the bank and accumulating interest)</a:t>
            </a:r>
          </a:p>
          <a:p>
            <a:r>
              <a:rPr lang="en-US" dirty="0" smtClean="0"/>
              <a:t>Bjorn </a:t>
            </a:r>
            <a:r>
              <a:rPr lang="en-US" dirty="0" err="1" smtClean="0"/>
              <a:t>Lomborg</a:t>
            </a:r>
            <a:r>
              <a:rPr lang="en-US" dirty="0" smtClean="0"/>
              <a:t> – Danish economist (not a denier) argues for spending later – i.e. no discount rate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en.wikipedia.org/wiki/Bj%C3%B8rn_Lomborg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www.desmogblog.com/bjorn-lomborg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Which leads to whether or not we need a paradigm shift (#3)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839" y="3182362"/>
            <a:ext cx="11701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Economics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of doing nothing (solely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adapting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) vs. the economics of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mitigation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Actuality: it WILL be a combination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Capitalism</a:t>
            </a:r>
            <a:r>
              <a:rPr lang="en-US" sz="2400" dirty="0"/>
              <a:t>, GDP/growth based economics vs. “Herman Daly” economics (no-growth/steady-state)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Solutions? Paradigm shift? From we can’t/too expensive to WE CAN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There is promise, but at what cost? (One might be surprised).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Mitigation – Agricultural revolution/biofuels: Biochar for Carbon Dioxide Removal (CDR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1463" y="-288972"/>
            <a:ext cx="11787187" cy="2593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Earth’s Climate: Past, Present and Future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Solutions – part 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76401"/>
            <a:ext cx="79301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6311900"/>
            <a:ext cx="528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Gary Wyngarden: Capitalism vs. the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761331"/>
            <a:ext cx="5765800" cy="4203700"/>
          </a:xfrm>
        </p:spPr>
      </p:pic>
      <p:sp>
        <p:nvSpPr>
          <p:cNvPr id="5" name="TextBox 4"/>
          <p:cNvSpPr txBox="1"/>
          <p:nvPr/>
        </p:nvSpPr>
        <p:spPr>
          <a:xfrm>
            <a:off x="6096000" y="6311900"/>
            <a:ext cx="528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Gary Wyngarden: Capitalism vs. the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312" y="334534"/>
            <a:ext cx="9144000" cy="124893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The </a:t>
            </a:r>
            <a:r>
              <a:rPr lang="en-US" sz="4000" b="1" dirty="0">
                <a:solidFill>
                  <a:srgbClr val="FFC000"/>
                </a:solidFill>
              </a:rPr>
              <a:t>economics/the solutions</a:t>
            </a:r>
            <a:r>
              <a:rPr lang="en-US" sz="4000" b="1" dirty="0" smtClean="0">
                <a:solidFill>
                  <a:srgbClr val="FFC000"/>
                </a:solidFill>
              </a:rPr>
              <a:t>?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continued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273" y="2089543"/>
            <a:ext cx="112020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dirty="0" smtClean="0"/>
              <a:t>Geoengineering</a:t>
            </a:r>
            <a:r>
              <a:rPr lang="en-US" sz="24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Solar Radiation Management (SRM) 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Carbon Dioxide Removal (CDR)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2400" dirty="0"/>
              <a:t>Biochar vs. BECCS solutions SEE MY BIOCHAR LINK IN OTHER PAGES: </a:t>
            </a:r>
            <a:r>
              <a:rPr lang="en-US" sz="2400" u="sng" dirty="0">
                <a:hlinkClick r:id="rId2"/>
              </a:rPr>
              <a:t>http://denverclimatestudygroup.com/?page_id=28</a:t>
            </a:r>
            <a:r>
              <a:rPr lang="en-US" sz="2400" dirty="0"/>
              <a:t> 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2400" dirty="0"/>
              <a:t>Efficiency – the single quickest way to reduce: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What NREL is doing: Efficiency, Solar, wind, other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2400" dirty="0"/>
              <a:t>Other strategies: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CCL – carbon fee/dividend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Cap and trade?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sz="2400" dirty="0"/>
              <a:t>Gloom and Doom? NO! IT’S A CHALLENGE, and humanity has always been challenged and we are an adaptable species that has met the challenge over and over again!</a:t>
            </a:r>
          </a:p>
          <a:p>
            <a:pPr marL="457200" lvl="0" indent="-457200">
              <a:buFont typeface="+mj-lt"/>
              <a:buAutoNum type="arabicPeriod" startAt="5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69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180431"/>
            <a:ext cx="3860800" cy="3365500"/>
          </a:xfrm>
        </p:spPr>
      </p:pic>
      <p:sp>
        <p:nvSpPr>
          <p:cNvPr id="5" name="TextBox 4"/>
          <p:cNvSpPr txBox="1"/>
          <p:nvPr/>
        </p:nvSpPr>
        <p:spPr>
          <a:xfrm>
            <a:off x="6096000" y="6311900"/>
            <a:ext cx="528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Gary Wyngarden: Capitalism vs. the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Global Footprint</a:t>
            </a:r>
            <a:br>
              <a:rPr lang="en-US" b="1" dirty="0" smtClean="0"/>
            </a:br>
            <a:r>
              <a:rPr lang="en-US" sz="2700" b="1" dirty="0"/>
              <a:t>see </a:t>
            </a:r>
            <a:r>
              <a:rPr lang="en-US" sz="2700" b="1" dirty="0">
                <a:hlinkClick r:id="rId2"/>
              </a:rPr>
              <a:t>http://</a:t>
            </a:r>
            <a:r>
              <a:rPr lang="en-US" sz="2700" b="1" dirty="0" smtClean="0">
                <a:hlinkClick r:id="rId2"/>
              </a:rPr>
              <a:t>www.footprintnetwork.org/en/index.php/GFN/page/glossary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Human activities consume resources and produce waste</a:t>
            </a:r>
          </a:p>
          <a:p>
            <a:r>
              <a:rPr lang="en-US" dirty="0" smtClean="0"/>
              <a:t>Ecological Footprint Accounting addresses whether the planet is large enough to keep up with the demands of humanity.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Biocapacity</a:t>
            </a:r>
            <a:r>
              <a:rPr lang="en-US" dirty="0" smtClean="0"/>
              <a:t> represents the planet’s biologically productive land areas including our forests, pastures, cropland and fisheries</a:t>
            </a:r>
          </a:p>
          <a:p>
            <a:r>
              <a:rPr lang="en-US" dirty="0" err="1" smtClean="0"/>
              <a:t>Biocapacity</a:t>
            </a:r>
            <a:r>
              <a:rPr lang="en-US" dirty="0" smtClean="0"/>
              <a:t> can then be compared with humanity’s </a:t>
            </a:r>
            <a:r>
              <a:rPr lang="en-US" i="1" dirty="0" smtClean="0"/>
              <a:t>demand</a:t>
            </a:r>
            <a:r>
              <a:rPr lang="en-US" dirty="0" smtClean="0"/>
              <a:t> on nature: our </a:t>
            </a:r>
            <a:r>
              <a:rPr lang="en-US" b="1" dirty="0" smtClean="0">
                <a:hlinkClick r:id="rId3"/>
              </a:rPr>
              <a:t>Ecological Footprint</a:t>
            </a:r>
            <a:r>
              <a:rPr lang="en-US" b="1" dirty="0" smtClean="0"/>
              <a:t>. </a:t>
            </a:r>
            <a:r>
              <a:rPr lang="en-US" dirty="0" smtClean="0"/>
              <a:t>The Ecological Footprint represents the productive area required to provide the renewable resources humanity is using and to absorb its waste.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current global situation: </a:t>
            </a:r>
            <a:r>
              <a:rPr lang="en-US" i="1" dirty="0" smtClean="0"/>
              <a:t>Since the 1970s, humanity has been in ecological </a:t>
            </a:r>
            <a:r>
              <a:rPr lang="en-US" i="1" dirty="0" smtClean="0">
                <a:hlinkClick r:id="rId3" tooltip="overshoot"/>
              </a:rPr>
              <a:t>overshoot</a:t>
            </a:r>
            <a:r>
              <a:rPr lang="en-US" i="1" dirty="0" smtClean="0"/>
              <a:t> with annual demand on resources exceeding what Earth can regenerate each year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now takes the Earth one year and six months to regenerate what we use in a year. </a:t>
            </a:r>
          </a:p>
          <a:p>
            <a:r>
              <a:rPr lang="en-US" dirty="0" smtClean="0"/>
              <a:t>We maintain this overshoot by liquidating the Earth’s resources. Overshoot is a vastly underestimated threat to </a:t>
            </a:r>
            <a:r>
              <a:rPr lang="en-US" dirty="0" smtClean="0">
                <a:hlinkClick r:id="rId4" tooltip="human well-being"/>
              </a:rPr>
              <a:t>human well-being</a:t>
            </a:r>
            <a:r>
              <a:rPr lang="en-US" dirty="0" smtClean="0"/>
              <a:t> and the health of the planet, and one that is not adequately addressed.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9 billion people (midrange projection for 2050) to live at North American/Western European standards will require 5 planets.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 and Income Distribution</a:t>
            </a:r>
          </a:p>
          <a:p>
            <a:r>
              <a:rPr lang="en-US" dirty="0" smtClean="0"/>
              <a:t>Largely ignoring the ecological impacts and </a:t>
            </a:r>
            <a:r>
              <a:rPr lang="en-US" dirty="0" err="1" smtClean="0"/>
              <a:t>biocapacity</a:t>
            </a:r>
            <a:r>
              <a:rPr lang="en-US" dirty="0" smtClean="0"/>
              <a:t> of the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Dilemma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is unsustainable in its current form</a:t>
            </a:r>
          </a:p>
          <a:p>
            <a:r>
              <a:rPr lang="en-US" dirty="0" smtClean="0"/>
              <a:t>De-growth is unstable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1" y="1103586"/>
            <a:ext cx="9028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Obama quoted in episode of Years of Living Dangerously (paraphrased): “It’s difficult in a Democracy to do something/pass something where the pay-back is 10 or more years out”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2610" y="6507420"/>
            <a:ext cx="390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http://media.hhmi.org/hl/12Lect4.html</a:t>
            </a:r>
          </a:p>
        </p:txBody>
      </p:sp>
    </p:spTree>
    <p:extLst>
      <p:ext uri="{BB962C8B-B14F-4D97-AF65-F5344CB8AC3E}">
        <p14:creationId xmlns:p14="http://schemas.microsoft.com/office/powerpoint/2010/main" val="18299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 steady state economics?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84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Herman Daly’s steady state economics </a:t>
            </a:r>
            <a:r>
              <a:rPr lang="en-US" dirty="0" smtClean="0"/>
              <a:t>see:</a:t>
            </a:r>
          </a:p>
          <a:p>
            <a:endParaRPr lang="en-US" u="sng" dirty="0" smtClean="0">
              <a:hlinkClick r:id="rId2"/>
            </a:endParaRPr>
          </a:p>
          <a:p>
            <a:pPr lvl="1"/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en.wikipedia.org/wiki/Herman_Daly</a:t>
            </a:r>
            <a:endParaRPr lang="en-US" u="sng" dirty="0" smtClean="0">
              <a:hlinkClick r:id="rId2"/>
            </a:endParaRPr>
          </a:p>
          <a:p>
            <a:pPr lvl="1"/>
            <a:r>
              <a:rPr lang="en-US" u="sng" dirty="0">
                <a:hlinkClick r:id="rId4"/>
              </a:rPr>
              <a:t>http://steadystate.org/herman-daly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>
              <a:hlinkClick r:id="rId2"/>
            </a:endParaRPr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://steadystate.org/category/herman-daly/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690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problem: how to effect that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839" y="3182362"/>
            <a:ext cx="11701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Economics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of doing nothing (solely adapting) vs. the economics of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mitigation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Actual will likely be a combination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Capitalism, GDP/growth based economics vs. “Herman Daly” economics (no-growth/steady-state)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Solutions? Paradigm shift? From we can’t/too expensive to WE CAN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There is promise, but at what cost? (One might be surprised).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Mitigation – Agricultural revolution/biofuels: Biochar for Carbon Dioxide Removal (CDR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1463" y="-288972"/>
            <a:ext cx="11787187" cy="2593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Earth’s Climate: Past, Present and Future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Solutions – part 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Kerry Emanuel quote </a:t>
            </a:r>
            <a:r>
              <a:rPr lang="en-US" b="1" dirty="0"/>
              <a:t>on p. 76: </a:t>
            </a:r>
            <a:r>
              <a:rPr lang="en-US" dirty="0"/>
              <a:t>“…costs may be high and those paying them are not likely to be serious beneficiaries of their own actions</a:t>
            </a:r>
            <a:r>
              <a:rPr lang="en-US" b="1" dirty="0"/>
              <a:t>. Indeed, there are few, if any, historical examples of civilizations consciously making sacrifices on behalf of </a:t>
            </a:r>
            <a:r>
              <a:rPr lang="en-US" b="1" dirty="0" err="1"/>
              <a:t>descendents</a:t>
            </a:r>
            <a:r>
              <a:rPr lang="en-US" b="1" dirty="0"/>
              <a:t> (sic) two or more generations removed</a:t>
            </a:r>
            <a:r>
              <a:rPr lang="en-US" dirty="0"/>
              <a:t>.”</a:t>
            </a:r>
          </a:p>
          <a:p>
            <a:r>
              <a:rPr lang="en-US" dirty="0"/>
              <a:t>That’s what the discount rate is about. </a:t>
            </a:r>
            <a:r>
              <a:rPr lang="en-US" b="1" dirty="0"/>
              <a:t>In that regard we need a social paradigm shift</a:t>
            </a:r>
            <a:br>
              <a:rPr lang="en-US" b="1" dirty="0"/>
            </a:br>
            <a:endParaRPr lang="en-US" dirty="0"/>
          </a:p>
          <a:p>
            <a:pPr lvl="1"/>
            <a:r>
              <a:rPr lang="en-US" dirty="0"/>
              <a:t>If we are so concerned about leaving a national debt to our children and grandchildren, shouldn’t we put the costs of climate change as part of that equation?</a:t>
            </a:r>
          </a:p>
          <a:p>
            <a:pPr lvl="1"/>
            <a:r>
              <a:rPr lang="en-US" dirty="0"/>
              <a:t>For those that don’t accept climate change maybe it would be a good thing to limit CO2 into the atmosphere anyway, especially at the rates we are putting it into the atmosphere – BECAUSE OF OCEAN ACIDIFICATION issues and the law of unintended consequences!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FIRST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site:</a:t>
            </a:r>
          </a:p>
          <a:p>
            <a:pPr lvl="1"/>
            <a:r>
              <a:rPr lang="en-US" dirty="0" smtClean="0"/>
              <a:t>Week 6 – the Anthropocene</a:t>
            </a:r>
          </a:p>
          <a:p>
            <a:pPr lvl="1"/>
            <a:r>
              <a:rPr lang="en-US" dirty="0" smtClean="0"/>
              <a:t>Week 7 (and 8)</a:t>
            </a:r>
          </a:p>
          <a:p>
            <a:r>
              <a:rPr lang="en-US" dirty="0" smtClean="0"/>
              <a:t>A reading: Richard Alley’s a Terrible shower – transitions are not without difficulty – but also with opportunity</a:t>
            </a:r>
          </a:p>
          <a:p>
            <a:r>
              <a:rPr lang="en-US" dirty="0"/>
              <a:t> </a:t>
            </a:r>
            <a:r>
              <a:rPr lang="en-US" u="sng" dirty="0">
                <a:hlinkClick r:id="rId2"/>
              </a:rPr>
              <a:t>http://denverclimatestudygroup.com/wp-content/uploads/2015/10/A-terrible-shower.pdf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839" y="3182362"/>
            <a:ext cx="11701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Economics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of doing nothing (solely adapting) vs. the economics of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mitigation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Actuality: it WILL be a combination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Capitalism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, GDP/growth based economics vs. “Herman Daly” economics (no-growth/steady-state)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Solutions? Paradigm shift? From we can’t/too expensive to WE CAN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There is promise, but at what cost? (One might be surprised).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Mitigation – Agricultural revolution/biofuels: Biochar for Carbon Dioxide Removal (CDR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1463" y="-288972"/>
            <a:ext cx="11787187" cy="2593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Earth’s Climate: Past, Present and Future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Solutions – part 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Photovoltaics (PV)</a:t>
            </a:r>
          </a:p>
          <a:p>
            <a:r>
              <a:rPr lang="en-US" dirty="0" smtClean="0"/>
              <a:t>Concentrated solar power (CSP)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Geothermal</a:t>
            </a:r>
          </a:p>
          <a:p>
            <a:pPr lvl="1"/>
            <a:r>
              <a:rPr lang="en-US" dirty="0" smtClean="0"/>
              <a:t>Ground source</a:t>
            </a:r>
          </a:p>
          <a:p>
            <a:pPr lvl="1"/>
            <a:r>
              <a:rPr lang="en-US" dirty="0" smtClean="0"/>
              <a:t>Deep thermal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Hawaii becomes First State to Mandate 100% Renewable Energy.</a:t>
            </a:r>
          </a:p>
          <a:p>
            <a:pPr marL="0" indent="0">
              <a:buNone/>
            </a:pPr>
            <a:r>
              <a:rPr lang="en-US" dirty="0" smtClean="0"/>
              <a:t>See NREL slides for </a:t>
            </a:r>
            <a:r>
              <a:rPr lang="en-US" dirty="0"/>
              <a:t>more details: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denverclimatestudygroup.com/wp-content/uploads/2015/04/OSHER-10.14.15.pdf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Renewables: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788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myth </a:t>
            </a:r>
            <a:r>
              <a:rPr lang="en-US" dirty="0"/>
              <a:t>of </a:t>
            </a:r>
            <a:r>
              <a:rPr lang="en-US" dirty="0"/>
              <a:t>Baseload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www.youtube.com/watch?v=deWtgpheDJM&amp;feature=youtu.be</a:t>
            </a:r>
            <a:r>
              <a:rPr lang="en-US" dirty="0" smtClean="0"/>
              <a:t> ; see other related videos at </a:t>
            </a:r>
            <a:r>
              <a:rPr lang="en-US" dirty="0">
                <a:hlinkClick r:id="rId3"/>
              </a:rPr>
              <a:t>http://energyshouldbe.org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Wind power:</a:t>
            </a:r>
            <a:br>
              <a:rPr lang="en-US" dirty="0"/>
            </a:br>
            <a:r>
              <a:rPr lang="en-US" dirty="0"/>
              <a:t>7/7/2015 — A: Colorado Matters: Could Conservative Denver Billionaire (Phil Anschutz) Become West’s Climate Hero?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It’s an argument of engaging energy companies vs. “dissing” them for renewables. See more at: </a:t>
            </a:r>
            <a:r>
              <a:rPr lang="en-US" u="sng" dirty="0">
                <a:hlinkClick r:id="rId4"/>
              </a:rPr>
              <a:t>http://www.cpr.org/news/story/could-conservative-denver-billionaire-become-wests-climate-hero#.dpuf</a:t>
            </a:r>
            <a:endParaRPr lang="en-US" dirty="0"/>
          </a:p>
          <a:p>
            <a:pPr lvl="1"/>
            <a:r>
              <a:rPr lang="en-US" b="1" dirty="0"/>
              <a:t>excerpt</a:t>
            </a:r>
            <a:r>
              <a:rPr lang="en-US" dirty="0"/>
              <a:t>: “This will generate four times the amount of power that comes out of Hoover Dam. It would supply every household in Los Angeles and San Francisco combined with green power.”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8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changes in </a:t>
            </a:r>
            <a:r>
              <a:rPr lang="en-US" smtClean="0"/>
              <a:t>renewable energy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12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Other non-carbon sourced energy to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683"/>
            <a:ext cx="10515600" cy="4351338"/>
          </a:xfrm>
        </p:spPr>
        <p:txBody>
          <a:bodyPr/>
          <a:lstStyle/>
          <a:p>
            <a:r>
              <a:rPr lang="en-US" dirty="0" smtClean="0"/>
              <a:t>Non Carbon based: Nuclear (fission and fusion)</a:t>
            </a:r>
          </a:p>
          <a:p>
            <a:pPr lvl="1"/>
            <a:r>
              <a:rPr lang="en-US" dirty="0" smtClean="0"/>
              <a:t>Fission: Very Controversial</a:t>
            </a:r>
          </a:p>
          <a:p>
            <a:pPr lvl="1"/>
            <a:r>
              <a:rPr lang="en-US" dirty="0" smtClean="0"/>
              <a:t>Fusion: clean / difficult to achieve</a:t>
            </a:r>
          </a:p>
          <a:p>
            <a:pPr lvl="1"/>
            <a:r>
              <a:rPr lang="en-US" dirty="0" smtClean="0"/>
              <a:t>Need national policy change on reprocessing</a:t>
            </a:r>
          </a:p>
          <a:p>
            <a:pPr lvl="1"/>
            <a:r>
              <a:rPr lang="en-US" dirty="0" smtClean="0"/>
              <a:t>See Kerry video at 56 minutes for discussion and </a:t>
            </a:r>
            <a:r>
              <a:rPr lang="en-US" dirty="0"/>
              <a:t>conclusions thereafter: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www.youtube.com/watch?v=7so8GRCWA1k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16" y="3806794"/>
            <a:ext cx="4220250" cy="30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– POTENTIAL big game changers in Energy and Carbon Dioxide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4025"/>
            <a:ext cx="10515600" cy="276330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Energy – from fusion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Mitigation in the form of carbon dioxide removal (CDR), agricultural changes and biofuels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37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80095" y="2817684"/>
            <a:ext cx="62773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20015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://www.lockheedmartin.com/us/products/compact-fusion.html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http://aviationweek.com/blog/high-hopes-can-compact-fusion-unlock-new-power-space-and-air-transport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http://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aviationweek.com/fusion-podcast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330" y="2817684"/>
            <a:ext cx="5153025" cy="3781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39272"/>
            <a:ext cx="12394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chemeClr val="tx2">
                    <a:lumMod val="50000"/>
                  </a:schemeClr>
                </a:solidFill>
              </a:rPr>
              <a:t>Lockheed Martin Compact Fusion breakthrough?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8573" y="183674"/>
            <a:ext cx="5250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Energy – from fusion</a:t>
            </a:r>
          </a:p>
        </p:txBody>
      </p:sp>
    </p:spTree>
    <p:extLst>
      <p:ext uri="{BB962C8B-B14F-4D97-AF65-F5344CB8AC3E}">
        <p14:creationId xmlns:p14="http://schemas.microsoft.com/office/powerpoint/2010/main" val="8378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More on Fusion: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2620963"/>
            <a:ext cx="520065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9915" y="15024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54545"/>
                </a:solidFill>
                <a:latin typeface="Oxygen"/>
              </a:rPr>
              <a:t> Fusion article in Science: Twisted Logic </a:t>
            </a:r>
            <a:r>
              <a:rPr lang="en-US" b="1" dirty="0">
                <a:solidFill>
                  <a:srgbClr val="009BA0"/>
                </a:solidFill>
                <a:latin typeface="Oxygen"/>
                <a:hlinkClick r:id="rId3"/>
              </a:rPr>
              <a:t>Science-2015-Clery-369-7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29"/>
            <a:ext cx="10515600" cy="1325563"/>
          </a:xfrm>
        </p:spPr>
        <p:txBody>
          <a:bodyPr/>
          <a:lstStyle/>
          <a:p>
            <a:r>
              <a:rPr lang="en-US" dirty="0" smtClean="0"/>
              <a:t>Biochar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6892"/>
            <a:ext cx="10515600" cy="4351338"/>
          </a:xfrm>
        </p:spPr>
        <p:txBody>
          <a:bodyPr/>
          <a:lstStyle/>
          <a:p>
            <a:r>
              <a:rPr lang="en-US" dirty="0" smtClean="0"/>
              <a:t>See week 7, 2014 </a:t>
            </a:r>
            <a:r>
              <a:rPr lang="en-US" dirty="0">
                <a:hlinkClick r:id="rId2"/>
              </a:rPr>
              <a:t>http://denverclimatestudygroup.com/?</a:t>
            </a:r>
            <a:r>
              <a:rPr lang="en-US" dirty="0" smtClean="0">
                <a:hlinkClick r:id="rId2"/>
              </a:rPr>
              <a:t>page_id=776</a:t>
            </a:r>
            <a:endParaRPr lang="en-US" dirty="0" smtClean="0"/>
          </a:p>
          <a:p>
            <a:r>
              <a:rPr lang="en-US" dirty="0"/>
              <a:t>And biochar tab: </a:t>
            </a:r>
            <a:r>
              <a:rPr lang="en-US" dirty="0">
                <a:hlinkClick r:id="rId3"/>
              </a:rPr>
              <a:t>http://denverclimatestudygroup.com/?</a:t>
            </a:r>
            <a:r>
              <a:rPr lang="en-US" dirty="0" smtClean="0">
                <a:hlinkClick r:id="rId3"/>
              </a:rPr>
              <a:t>page_id=28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denverclimatestudygroup.com/Biochar/Terra_Pr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88" y="3727805"/>
            <a:ext cx="4021166" cy="2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8573" y="183674"/>
            <a:ext cx="7318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/>
              <a:t>Carbon Dioxide Removal (CDR)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98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59" y="2726795"/>
            <a:ext cx="12000441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en.wikipedia.org/wiki/Biochar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/>
              <a:t>Biochar</a:t>
            </a:r>
            <a:r>
              <a:rPr lang="en-US" dirty="0"/>
              <a:t> is </a:t>
            </a:r>
            <a:r>
              <a:rPr lang="en-US" dirty="0">
                <a:hlinkClick r:id="rId3" tooltip="Charcoal"/>
              </a:rPr>
              <a:t>charcoal</a:t>
            </a:r>
            <a:r>
              <a:rPr lang="en-US" dirty="0"/>
              <a:t> used as a </a:t>
            </a:r>
            <a:r>
              <a:rPr lang="en-US" dirty="0">
                <a:hlinkClick r:id="rId4" tooltip="Soil conditioner"/>
              </a:rPr>
              <a:t>soil amendment</a:t>
            </a:r>
            <a:r>
              <a:rPr lang="en-US" dirty="0"/>
              <a:t>. Like most charcoal, biochar is made from </a:t>
            </a:r>
            <a:r>
              <a:rPr lang="en-US" dirty="0">
                <a:hlinkClick r:id="rId5" tooltip="Biomass"/>
              </a:rPr>
              <a:t>biomass</a:t>
            </a:r>
            <a:r>
              <a:rPr lang="en-US" dirty="0"/>
              <a:t> via </a:t>
            </a:r>
            <a:r>
              <a:rPr lang="en-US" dirty="0">
                <a:hlinkClick r:id="rId6" tooltip="Pyrolysis"/>
              </a:rPr>
              <a:t>pyrolysis</a:t>
            </a:r>
            <a:r>
              <a:rPr lang="en-US" dirty="0"/>
              <a:t>. Biochar is under investigation as an approach to </a:t>
            </a:r>
            <a:r>
              <a:rPr lang="en-US" dirty="0">
                <a:hlinkClick r:id="rId7" tooltip="Carbon sequestration"/>
              </a:rPr>
              <a:t>carbon sequestration</a:t>
            </a:r>
            <a:r>
              <a:rPr lang="en-US" dirty="0"/>
              <a:t> to produce </a:t>
            </a:r>
            <a:r>
              <a:rPr lang="en-US" dirty="0">
                <a:hlinkClick r:id="rId8" tooltip="Negative carbon dioxide emission"/>
              </a:rPr>
              <a:t>negative carbon dioxide emissions</a:t>
            </a:r>
            <a:r>
              <a:rPr lang="en-US" dirty="0"/>
              <a:t>.</a:t>
            </a:r>
            <a:r>
              <a:rPr lang="en-US" baseline="30000" dirty="0">
                <a:hlinkClick r:id="rId9"/>
              </a:rPr>
              <a:t>[1]</a:t>
            </a:r>
            <a:r>
              <a:rPr lang="en-US" dirty="0"/>
              <a:t> Biochar thus has the potential to help mitigate </a:t>
            </a:r>
            <a:r>
              <a:rPr lang="en-US" dirty="0">
                <a:hlinkClick r:id="rId10" tooltip="Climate change"/>
              </a:rPr>
              <a:t>climate change</a:t>
            </a:r>
            <a:r>
              <a:rPr lang="en-US" dirty="0"/>
              <a:t> via carbon sequestration.</a:t>
            </a:r>
            <a:r>
              <a:rPr lang="en-US" baseline="30000" dirty="0">
                <a:hlinkClick r:id="rId11"/>
              </a:rPr>
              <a:t>[2]</a:t>
            </a:r>
            <a:r>
              <a:rPr lang="en-US" baseline="30000" dirty="0">
                <a:hlinkClick r:id="rId12"/>
              </a:rPr>
              <a:t>[3]</a:t>
            </a:r>
            <a:r>
              <a:rPr lang="en-US" dirty="0"/>
              <a:t> Independently, biochar can increase </a:t>
            </a:r>
            <a:r>
              <a:rPr lang="en-US" dirty="0">
                <a:hlinkClick r:id="rId13" tooltip="Fertility (soil)"/>
              </a:rPr>
              <a:t>soil fertility</a:t>
            </a:r>
            <a:r>
              <a:rPr lang="en-US" dirty="0"/>
              <a:t> </a:t>
            </a:r>
            <a:r>
              <a:rPr lang="en-US" dirty="0" err="1"/>
              <a:t>of</a:t>
            </a:r>
            <a:r>
              <a:rPr lang="en-US" dirty="0" err="1">
                <a:hlinkClick r:id="rId14" tooltip="Acidic soil"/>
              </a:rPr>
              <a:t>acidic</a:t>
            </a:r>
            <a:r>
              <a:rPr lang="en-US" dirty="0">
                <a:hlinkClick r:id="rId14" tooltip="Acidic soil"/>
              </a:rPr>
              <a:t> soils</a:t>
            </a:r>
            <a:r>
              <a:rPr lang="en-US" dirty="0"/>
              <a:t> (low pH soils), increase agricultural productivity, and provide protection against some foliar and soil-borne diseases.</a:t>
            </a:r>
            <a:r>
              <a:rPr lang="en-US" baseline="30000" dirty="0">
                <a:hlinkClick r:id="rId15"/>
              </a:rPr>
              <a:t>[4]</a:t>
            </a:r>
            <a:r>
              <a:rPr lang="en-US" dirty="0"/>
              <a:t> Furthermore, biochar reduces pressure on </a:t>
            </a:r>
            <a:r>
              <a:rPr lang="en-US" dirty="0">
                <a:hlinkClick r:id="rId16" tooltip="Forests"/>
              </a:rPr>
              <a:t>forests</a:t>
            </a:r>
            <a:r>
              <a:rPr lang="en-US" dirty="0"/>
              <a:t>.</a:t>
            </a:r>
            <a:r>
              <a:rPr lang="en-US" baseline="30000" dirty="0">
                <a:hlinkClick r:id="rId17"/>
              </a:rPr>
              <a:t>[5]</a:t>
            </a:r>
            <a:r>
              <a:rPr lang="en-US" dirty="0"/>
              <a:t> Biochar is a stable solid, rich in </a:t>
            </a:r>
            <a:r>
              <a:rPr lang="en-US" dirty="0">
                <a:hlinkClick r:id="rId18" tooltip="Carbon"/>
              </a:rPr>
              <a:t>carbon</a:t>
            </a:r>
            <a:r>
              <a:rPr lang="en-US" dirty="0"/>
              <a:t>, and can endure in soil for thousands of years.</a:t>
            </a:r>
            <a:r>
              <a:rPr lang="en-US" baseline="30000" dirty="0">
                <a:hlinkClick r:id="rId9"/>
              </a:rPr>
              <a:t>[1</a:t>
            </a:r>
            <a:r>
              <a:rPr lang="en-US" baseline="30000" dirty="0" smtClean="0">
                <a:hlinkClick r:id="rId9"/>
              </a:rPr>
              <a:t>]</a:t>
            </a:r>
            <a:r>
              <a:rPr lang="en-US" baseline="30000" dirty="0" smtClean="0"/>
              <a:t>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denverclimatestudygroup.com/Biochar/Terra_Preta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76619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6574" y="738258"/>
            <a:ext cx="7318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/>
              <a:t>Carbon Dioxide Removal (CDR)</a:t>
            </a:r>
            <a:endParaRPr lang="en-US" sz="4000" dirty="0"/>
          </a:p>
        </p:txBody>
      </p:sp>
      <p:pic>
        <p:nvPicPr>
          <p:cNvPr id="4" name="Picture 2" descr="https://upload.wikimedia.org/wikipedia/commons/thumb/7/76/Biochar.jpg/300px-Biochar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78" y="1582138"/>
            <a:ext cx="2095979" cy="14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SECOND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 hope you are convinced</a:t>
            </a:r>
          </a:p>
          <a:p>
            <a:pPr lvl="1"/>
            <a:r>
              <a:rPr lang="en-US" dirty="0" smtClean="0"/>
              <a:t>climate change is happening at an unprecedented rate</a:t>
            </a:r>
          </a:p>
          <a:p>
            <a:pPr lvl="1"/>
            <a:r>
              <a:rPr lang="en-US" dirty="0" smtClean="0"/>
              <a:t>There are unknown implications of ocean acidification at these rates of change</a:t>
            </a:r>
          </a:p>
          <a:p>
            <a:pPr lvl="1"/>
            <a:r>
              <a:rPr lang="en-US" dirty="0" smtClean="0"/>
              <a:t>There are economic repercussions </a:t>
            </a:r>
          </a:p>
          <a:p>
            <a:pPr lvl="2"/>
            <a:r>
              <a:rPr lang="en-US" dirty="0" smtClean="0"/>
              <a:t>due to sea level rise </a:t>
            </a:r>
          </a:p>
          <a:p>
            <a:pPr lvl="2"/>
            <a:r>
              <a:rPr lang="en-US" dirty="0" smtClean="0"/>
              <a:t>increased incidents of severe weather</a:t>
            </a:r>
          </a:p>
          <a:p>
            <a:pPr lvl="2"/>
            <a:r>
              <a:rPr lang="en-US" dirty="0" smtClean="0"/>
              <a:t>Agricultural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– next week, week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And to review the data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hakun_marcott_hadcrut4_a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44464"/>
            <a:ext cx="8369300" cy="66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planthardi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939800"/>
            <a:ext cx="812641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152401"/>
            <a:ext cx="9067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Plants and Animals are Responding to a Warming Climate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4810125"/>
            <a:ext cx="8915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Spring is springing forward: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Spring events, like bird and butterfly migrations, flower blooming times, and frog mating, have been advancing by about three days per decade over the past 30 years. </a:t>
            </a:r>
          </a:p>
          <a:p>
            <a:pPr>
              <a:defRPr/>
            </a:pP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  <a:p>
            <a:pPr>
              <a:defRPr/>
            </a:pPr>
            <a:r>
              <a:rPr lang="en-US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Source: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en-US" sz="1200">
                <a:solidFill>
                  <a:srgbClr val="000000"/>
                </a:solidFill>
                <a:ea typeface="SimSun" pitchFamily="2" charset="-122"/>
              </a:rPr>
              <a:t>Jeong et al., 2011, “Phenology shifts at start vs. end of growing season in temperate vegetation over the Northern Hemisphere for the period 1982–2008”</a:t>
            </a:r>
            <a:endParaRPr lang="en-US" altLang="ja-JP" sz="1200">
              <a:ea typeface="SimSun" pitchFamily="2" charset="-122"/>
            </a:endParaRPr>
          </a:p>
          <a:p>
            <a:pPr>
              <a:defRPr/>
            </a:pP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1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Late_Fall_with_leaf.CONUS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76201"/>
            <a:ext cx="9067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Fall is falling back: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From 2000 - 2008, the end of the growing season was delayed by 2.3 days. In the U.S., fall now occurs ten days later than it did 30 years ago.</a:t>
            </a:r>
          </a:p>
        </p:txBody>
      </p:sp>
    </p:spTree>
    <p:extLst>
      <p:ext uri="{BB962C8B-B14F-4D97-AF65-F5344CB8AC3E}">
        <p14:creationId xmlns:p14="http://schemas.microsoft.com/office/powerpoint/2010/main" val="12628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us_temperature_change_1900-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55600"/>
            <a:ext cx="8128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1453</Words>
  <Application>Microsoft Office PowerPoint</Application>
  <PresentationFormat>Widescreen</PresentationFormat>
  <Paragraphs>199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MS PGothic</vt:lpstr>
      <vt:lpstr>MS PGothic</vt:lpstr>
      <vt:lpstr>SimSun</vt:lpstr>
      <vt:lpstr>Arial</vt:lpstr>
      <vt:lpstr>Calibri</vt:lpstr>
      <vt:lpstr>Calibri Light</vt:lpstr>
      <vt:lpstr>Oxygen</vt:lpstr>
      <vt:lpstr>Times New Roman</vt:lpstr>
      <vt:lpstr>Office Theme</vt:lpstr>
      <vt:lpstr>Earth’s Climate: Past, Present and Future  OLLI Central Spring 2016: week 7 (May 11th) &amp; week 8 Paul Belanger  Solutions – part A The Ultimate Primary Focus: Energy and Sequestration of CO2</vt:lpstr>
      <vt:lpstr>The economics/the solutions? continued</vt:lpstr>
      <vt:lpstr>FIRST</vt:lpstr>
      <vt:lpstr>SECOND</vt:lpstr>
      <vt:lpstr>And to review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</vt:lpstr>
      <vt:lpstr>Notes </vt:lpstr>
      <vt:lpstr>PowerPoint Presentation</vt:lpstr>
      <vt:lpstr>PowerPoint Presentation</vt:lpstr>
      <vt:lpstr>PowerPoint Presentation</vt:lpstr>
      <vt:lpstr>PowerPoint Presentation</vt:lpstr>
      <vt:lpstr>Global Footprint see http://www.footprintnetwork.org/en/index.php/GFN/page/glossary </vt:lpstr>
      <vt:lpstr>PowerPoint Presentation</vt:lpstr>
      <vt:lpstr>PowerPoint Presentation</vt:lpstr>
      <vt:lpstr>Drawbacks of Capitalism</vt:lpstr>
      <vt:lpstr>Growth Dilemma </vt:lpstr>
      <vt:lpstr>PowerPoint Presentation</vt:lpstr>
      <vt:lpstr>The solution: steady state economics? </vt:lpstr>
      <vt:lpstr>PowerPoint Presentation</vt:lpstr>
      <vt:lpstr>Need for a paradigm shift</vt:lpstr>
      <vt:lpstr>PowerPoint Presentation</vt:lpstr>
      <vt:lpstr>Renewables:</vt:lpstr>
      <vt:lpstr>Renewables: </vt:lpstr>
      <vt:lpstr>Colorado changes in renewable energy</vt:lpstr>
      <vt:lpstr>Other non-carbon sourced energy to consider?</vt:lpstr>
      <vt:lpstr>However – POTENTIAL big game changers in Energy and Carbon Dioxide Removal</vt:lpstr>
      <vt:lpstr>PowerPoint Presentation</vt:lpstr>
      <vt:lpstr>More on Fusion:</vt:lpstr>
      <vt:lpstr>Biochar</vt:lpstr>
      <vt:lpstr>PowerPoint Presentation</vt:lpstr>
      <vt:lpstr>The rest – next week, week 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E. Belanger</dc:creator>
  <cp:lastModifiedBy>Paul E. Belanger</cp:lastModifiedBy>
  <cp:revision>108</cp:revision>
  <dcterms:created xsi:type="dcterms:W3CDTF">2015-10-04T13:33:29Z</dcterms:created>
  <dcterms:modified xsi:type="dcterms:W3CDTF">2016-05-11T14:29:50Z</dcterms:modified>
</cp:coreProperties>
</file>