
<file path=[Content_Types].xml><?xml version="1.0" encoding="utf-8"?>
<Types xmlns="http://schemas.openxmlformats.org/package/2006/content-types">
  <Default Extension="png" ContentType="image/png"/>
  <Default Extension="269B65A0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83228760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83" r:id="rId3"/>
    <p:sldId id="273" r:id="rId4"/>
    <p:sldId id="290" r:id="rId5"/>
    <p:sldId id="281" r:id="rId6"/>
    <p:sldId id="279" r:id="rId7"/>
    <p:sldId id="274" r:id="rId8"/>
    <p:sldId id="275" r:id="rId9"/>
    <p:sldId id="276" r:id="rId10"/>
    <p:sldId id="277" r:id="rId11"/>
    <p:sldId id="282" r:id="rId12"/>
    <p:sldId id="280" r:id="rId13"/>
    <p:sldId id="261" r:id="rId14"/>
    <p:sldId id="262" r:id="rId15"/>
    <p:sldId id="266" r:id="rId16"/>
    <p:sldId id="264" r:id="rId17"/>
    <p:sldId id="284" r:id="rId18"/>
    <p:sldId id="286" r:id="rId19"/>
    <p:sldId id="267" r:id="rId20"/>
    <p:sldId id="268" r:id="rId21"/>
    <p:sldId id="269" r:id="rId22"/>
    <p:sldId id="270" r:id="rId23"/>
    <p:sldId id="271" r:id="rId24"/>
    <p:sldId id="285" r:id="rId25"/>
    <p:sldId id="287" r:id="rId26"/>
    <p:sldId id="288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5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4EB8-7319-4080-867C-DDD47B8BAC3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80917-783F-4F6F-9609-0910B9EE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5298" indent="-282807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1227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3718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6209" indent="-226245" defTabSz="901839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870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1190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3681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6172" indent="-226245" defTabSz="9018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E3D57D7-3F36-467B-93E2-9DBDB5022AAA}" type="slidenum">
              <a:rPr lang="en-US" altLang="en-US">
                <a:latin typeface="Arial" pitchFamily="34" charset="0"/>
              </a:rPr>
              <a:pPr/>
              <a:t>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4819" name="Rectangle 11"/>
          <p:cNvSpPr txBox="1">
            <a:spLocks noGrp="1" noChangeArrowheads="1"/>
          </p:cNvSpPr>
          <p:nvPr/>
        </p:nvSpPr>
        <p:spPr bwMode="auto">
          <a:xfrm>
            <a:off x="3885051" y="8685856"/>
            <a:ext cx="2965113" cy="44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86" tIns="45567" rIns="91486" bIns="45567" anchor="b"/>
          <a:lstStyle>
            <a:lvl1pPr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2438"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24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2438" algn="l"/>
                <a:tab pos="906463" algn="l"/>
                <a:tab pos="1358900" algn="l"/>
                <a:tab pos="1812925" algn="l"/>
                <a:tab pos="2265363" algn="l"/>
                <a:tab pos="2719388" algn="l"/>
                <a:tab pos="3171825" algn="l"/>
                <a:tab pos="3625850" algn="l"/>
                <a:tab pos="4078288" algn="l"/>
                <a:tab pos="4532313" algn="l"/>
                <a:tab pos="4984750" algn="l"/>
                <a:tab pos="5438775" algn="l"/>
                <a:tab pos="5891213" algn="l"/>
                <a:tab pos="6345238" algn="l"/>
                <a:tab pos="6797675" algn="l"/>
                <a:tab pos="7251700" algn="l"/>
                <a:tab pos="7704138" algn="l"/>
                <a:tab pos="8158163" algn="l"/>
                <a:tab pos="8610600" algn="l"/>
                <a:tab pos="9064625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buClr>
                <a:srgbClr val="000000"/>
              </a:buClr>
              <a:buSzPct val="100000"/>
            </a:pPr>
            <a:fld id="{15DDECA2-B5BF-49D3-932E-9832299A434F}" type="slidenum">
              <a:rPr lang="en-US" altLang="en-US" sz="12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20" name="Text Box 1"/>
          <p:cNvSpPr txBox="1">
            <a:spLocks noChangeArrowheads="1"/>
          </p:cNvSpPr>
          <p:nvPr/>
        </p:nvSpPr>
        <p:spPr bwMode="auto">
          <a:xfrm>
            <a:off x="1082925" y="684856"/>
            <a:ext cx="454797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0" tIns="44860" rIns="89720" bIns="4486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6427" y="4343716"/>
            <a:ext cx="5482012" cy="4200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86" tIns="45567" rIns="91486" bIns="45567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9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668F8F-173F-47C0-82FC-19A6B28D03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7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A3812-4470-7E49-8D79-24F9716FC42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5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2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7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9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194F-A0B5-4D7F-9B64-50044482287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2DB6-91BC-452A-A750-168A8FEC7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nvironment.yale.edu/poe/v201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83228760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Sk03efSqQ&amp;feature=youtu.be" TargetMode="External"/><Relationship Id="rId2" Type="http://schemas.openxmlformats.org/officeDocument/2006/relationships/hyperlink" Target="https://youtu.be/CtSk03efSq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climate-change-how-do-we-know-were-not-wrong" TargetMode="External"/><Relationship Id="rId2" Type="http://schemas.openxmlformats.org/officeDocument/2006/relationships/hyperlink" Target="https://www.youtube.com/watch?v=wBlTu9Tpv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enverclimatestudygroup.com/wp-content/uploads/2015/10/Exxons-Climate-Concealment-NOreskes-NYTime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XoRSIxyIU&amp;feature=youtu.b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jVx3PeBIE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l.com/global/environment-society/environment/climate-change.html" TargetMode="External"/><Relationship Id="rId7" Type="http://schemas.openxmlformats.org/officeDocument/2006/relationships/hyperlink" Target="http://www.bp.com/en/global/corporate/press/press-releases/oil-and-gas-majors-call-for-carbon-pricing.html" TargetMode="External"/><Relationship Id="rId2" Type="http://schemas.openxmlformats.org/officeDocument/2006/relationships/hyperlink" Target="http://www.exxonmobilperspectives.com/2015/05/06/exxonmobil-paris-and-carbon-polic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p.com/en/global/corporate/search.html?q=climate+change&amp;_charset_=UTF-8" TargetMode="External"/><Relationship Id="rId5" Type="http://schemas.openxmlformats.org/officeDocument/2006/relationships/hyperlink" Target="http://www.conocophillips.com/search/Pages/default.aspx?k=climate%20change" TargetMode="External"/><Relationship Id="rId4" Type="http://schemas.openxmlformats.org/officeDocument/2006/relationships/hyperlink" Target="http://www.chevron.com/documents/pdf/CVX_Climate_Principle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es.org/press/press-releases/global-food-companies-unite-on-climate-action" TargetMode="External"/><Relationship Id="rId2" Type="http://schemas.openxmlformats.org/officeDocument/2006/relationships/hyperlink" Target="http://www.politico.com/story/2015/06/republican-climate-change-jay-faison-118755#ixzz3oH7FBgM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269B65A0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communication.yale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XA777yUndQ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org/articles/climate-scientists-new-hurdle-overcoming-climate-change-apathy" TargetMode="External"/><Relationship Id="rId2" Type="http://schemas.openxmlformats.org/officeDocument/2006/relationships/image" Target="../media/image20.269B65A0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os.org/articles/climate-scientists-new-hurdle-overcoming-climate-change-apathy" TargetMode="External"/><Relationship Id="rId2" Type="http://schemas.openxmlformats.org/officeDocument/2006/relationships/image" Target="../media/image20.269B65A0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smonitor.com/Environment/2014/0827/Climate-change-Is-your-opinion-informed-by-science-Take-our-quiz/Ga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nverclimatestudygroup.com/wp-content/uploads/2015/10/Belanger-joint-NAS-Royal-Society-answers-to-20-points.pptx" TargetMode="External"/><Relationship Id="rId2" Type="http://schemas.openxmlformats.org/officeDocument/2006/relationships/hyperlink" Target="https://www.youtube.com/watch?v=7so8GRCWA1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nverclimatestudygroup.com/wp-content/uploads/2015/10/Belanger-joint-NAS-Royal-Society-answers-to-20-points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6005" y="1843330"/>
            <a:ext cx="9144000" cy="151156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Earth’s Climate: Past, Present and Future </a:t>
            </a:r>
            <a:br>
              <a:rPr lang="en-US" sz="4400" dirty="0"/>
            </a:br>
            <a:r>
              <a:rPr lang="en-US" sz="4000" b="1" dirty="0"/>
              <a:t>OLLI Central: week 5, 4/27/2017</a:t>
            </a:r>
            <a:br>
              <a:rPr lang="en-US" sz="4000" b="1" dirty="0"/>
            </a:br>
            <a:r>
              <a:rPr lang="en-US" sz="4000" b="1" dirty="0"/>
              <a:t>Paul Belanger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solidFill>
                  <a:srgbClr val="C00000"/>
                </a:solidFill>
              </a:rPr>
              <a:t>Skepticism vs. Denial: The issues, the disinformation campaign and its psychology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572" y="3492913"/>
            <a:ext cx="11202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b="1" dirty="0"/>
              <a:t>13 Misconceptions about Global Warming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/>
              <a:t>Five characteristics of science denial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/>
              <a:t>The Psychology of denial – The Worldview Backfire Effect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/>
              <a:t>Industry positions: past and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Disinformation campaigns and motivations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b="1" dirty="0"/>
              <a:t>Solutions; among them: Carbon Fee and Dividend</a:t>
            </a:r>
          </a:p>
        </p:txBody>
      </p:sp>
    </p:spTree>
    <p:extLst>
      <p:ext uri="{BB962C8B-B14F-4D97-AF65-F5344CB8AC3E}">
        <p14:creationId xmlns:p14="http://schemas.microsoft.com/office/powerpoint/2010/main" val="96949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auto">
          <a:xfrm>
            <a:off x="8839200" y="2895600"/>
            <a:ext cx="0" cy="152400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864600" y="3505201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chemeClr val="bg2"/>
                </a:solidFill>
              </a:rPr>
              <a:t>poor data</a:t>
            </a:r>
            <a:endParaRPr lang="en-US" altLang="en-US" sz="1800">
              <a:solidFill>
                <a:schemeClr val="bg2"/>
              </a:solidFill>
            </a:endParaRPr>
          </a:p>
        </p:txBody>
      </p:sp>
      <p:pic>
        <p:nvPicPr>
          <p:cNvPr id="84996" name="Picture 4" descr="Cenozoic CO2 tp 45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81000"/>
            <a:ext cx="40370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7" descr="antarctic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8" descr="antarctic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9" descr="antarctic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0" name="Line 10"/>
          <p:cNvSpPr>
            <a:spLocks noChangeShapeType="1"/>
          </p:cNvSpPr>
          <p:nvPr/>
        </p:nvSpPr>
        <p:spPr bwMode="auto">
          <a:xfrm>
            <a:off x="8001000" y="1295400"/>
            <a:ext cx="0" cy="2895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4648200" y="62626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1200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2895600" y="4495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800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5003" name="Text Box 13"/>
          <p:cNvSpPr txBox="1">
            <a:spLocks noChangeArrowheads="1"/>
          </p:cNvSpPr>
          <p:nvPr/>
        </p:nvSpPr>
        <p:spPr bwMode="auto">
          <a:xfrm>
            <a:off x="1600200" y="27432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600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5004" name="Text Box 14"/>
          <p:cNvSpPr txBox="1">
            <a:spLocks noChangeArrowheads="1"/>
          </p:cNvSpPr>
          <p:nvPr/>
        </p:nvSpPr>
        <p:spPr bwMode="auto">
          <a:xfrm>
            <a:off x="4038600" y="1066801"/>
            <a:ext cx="2209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can this be used to predict the effect of future increases in CO</a:t>
            </a:r>
            <a:r>
              <a:rPr lang="en-GB" altLang="en-US" sz="1800" b="1" baseline="-25000">
                <a:solidFill>
                  <a:schemeClr val="bg2"/>
                </a:solidFill>
              </a:rPr>
              <a:t>2</a:t>
            </a:r>
            <a:r>
              <a:rPr lang="en-GB" altLang="en-US" sz="1800" b="1" baseline="30000">
                <a:solidFill>
                  <a:schemeClr val="bg2"/>
                </a:solidFill>
              </a:rPr>
              <a:t> </a:t>
            </a:r>
            <a:r>
              <a:rPr lang="en-GB" altLang="en-US" sz="1800" b="1">
                <a:solidFill>
                  <a:schemeClr val="bg2"/>
                </a:solidFill>
              </a:rPr>
              <a:t>on Antarctic deglaciation?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1562640" name="Line 16"/>
          <p:cNvSpPr>
            <a:spLocks noChangeShapeType="1"/>
          </p:cNvSpPr>
          <p:nvPr/>
        </p:nvSpPr>
        <p:spPr bwMode="auto">
          <a:xfrm flipV="1">
            <a:off x="7391400" y="1066800"/>
            <a:ext cx="762000" cy="76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5006" name="Oval 17"/>
          <p:cNvSpPr>
            <a:spLocks noChangeArrowheads="1"/>
          </p:cNvSpPr>
          <p:nvPr/>
        </p:nvSpPr>
        <p:spPr bwMode="auto">
          <a:xfrm>
            <a:off x="6858000" y="609600"/>
            <a:ext cx="1524000" cy="838200"/>
          </a:xfrm>
          <a:prstGeom prst="ellips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5007" name="Line 18"/>
          <p:cNvSpPr>
            <a:spLocks noChangeShapeType="1"/>
          </p:cNvSpPr>
          <p:nvPr/>
        </p:nvSpPr>
        <p:spPr bwMode="auto">
          <a:xfrm>
            <a:off x="8153400" y="1295400"/>
            <a:ext cx="0" cy="2895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9"/>
          <p:cNvSpPr>
            <a:spLocks noChangeShapeType="1"/>
          </p:cNvSpPr>
          <p:nvPr/>
        </p:nvSpPr>
        <p:spPr bwMode="auto">
          <a:xfrm>
            <a:off x="7696200" y="1295400"/>
            <a:ext cx="0" cy="2743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046029" y="6384471"/>
            <a:ext cx="27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Bujak</a:t>
            </a:r>
            <a:r>
              <a:rPr lang="en-US" dirty="0"/>
              <a:t>, personal comm.</a:t>
            </a:r>
          </a:p>
        </p:txBody>
      </p:sp>
    </p:spTree>
    <p:extLst>
      <p:ext uri="{BB962C8B-B14F-4D97-AF65-F5344CB8AC3E}">
        <p14:creationId xmlns:p14="http://schemas.microsoft.com/office/powerpoint/2010/main" val="300022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3" descr="zachos dCO2 v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4" y="914400"/>
            <a:ext cx="33416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7" descr="zachos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066801"/>
            <a:ext cx="288925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954" name="Text Box 10"/>
          <p:cNvSpPr txBox="1">
            <a:spLocks noChangeArrowheads="1"/>
          </p:cNvSpPr>
          <p:nvPr/>
        </p:nvSpPr>
        <p:spPr bwMode="auto">
          <a:xfrm>
            <a:off x="1295400" y="457201"/>
            <a:ext cx="4267200" cy="2720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571500" lvl="1">
              <a:lnSpc>
                <a:spcPct val="125000"/>
              </a:lnSpc>
              <a:defRPr/>
            </a:pP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cs typeface="Times" charset="0"/>
              </a:rPr>
              <a:t>triggering the shift</a:t>
            </a:r>
          </a:p>
          <a:p>
            <a:pPr marL="571500" lvl="1">
              <a:lnSpc>
                <a:spcPct val="125000"/>
              </a:lnSpc>
              <a:defRPr/>
            </a:pP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cs typeface="Times" charset="0"/>
              </a:rPr>
              <a:t>from super</a:t>
            </a: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greenhouse</a:t>
            </a:r>
          </a:p>
          <a:p>
            <a:pPr marL="571500" lvl="1">
              <a:lnSpc>
                <a:spcPct val="125000"/>
              </a:lnSpc>
              <a:defRPr/>
            </a:pP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towards the modern</a:t>
            </a:r>
          </a:p>
          <a:p>
            <a:pPr marL="571500" lvl="1">
              <a:lnSpc>
                <a:spcPct val="125000"/>
              </a:lnSpc>
              <a:defRPr/>
            </a:pP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icehouse state at</a:t>
            </a:r>
          </a:p>
          <a:p>
            <a:pPr marL="571500" lvl="1">
              <a:lnSpc>
                <a:spcPct val="125000"/>
              </a:lnSpc>
              <a:defRPr/>
            </a:pP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Middle</a:t>
            </a:r>
            <a:r>
              <a:rPr lang="en-GB" altLang="en-GB" sz="2400" i="1">
                <a:solidFill>
                  <a:schemeClr val="bg1"/>
                </a:solidFill>
              </a:rPr>
              <a:t> </a:t>
            </a:r>
            <a:r>
              <a:rPr lang="en-GB" alt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Eocene</a:t>
            </a:r>
          </a:p>
          <a:p>
            <a:pPr marL="571500" lvl="1">
              <a:lnSpc>
                <a:spcPct val="125000"/>
              </a:lnSpc>
              <a:defRPr/>
            </a:pPr>
            <a:endParaRPr lang="en-US" altLang="en-GB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  <a:cs typeface="Times" charset="0"/>
            </a:endParaRPr>
          </a:p>
        </p:txBody>
      </p:sp>
      <p:pic>
        <p:nvPicPr>
          <p:cNvPr id="154629" name="Picture 11" descr="scan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3914"/>
            <a:ext cx="35052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956" name="Line 12"/>
          <p:cNvSpPr>
            <a:spLocks noChangeShapeType="1"/>
          </p:cNvSpPr>
          <p:nvPr/>
        </p:nvSpPr>
        <p:spPr bwMode="auto">
          <a:xfrm flipH="1" flipV="1">
            <a:off x="1828800" y="4267200"/>
            <a:ext cx="2133600" cy="1295400"/>
          </a:xfrm>
          <a:prstGeom prst="line">
            <a:avLst/>
          </a:prstGeom>
          <a:noFill/>
          <a:ln w="28575" cap="sq">
            <a:solidFill>
              <a:srgbClr val="FF99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4631" name="Line 13"/>
          <p:cNvSpPr>
            <a:spLocks noChangeShapeType="1"/>
          </p:cNvSpPr>
          <p:nvPr/>
        </p:nvSpPr>
        <p:spPr bwMode="auto">
          <a:xfrm flipH="1" flipV="1">
            <a:off x="5715000" y="1447800"/>
            <a:ext cx="1905000" cy="358140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2" name="Line 14"/>
          <p:cNvSpPr>
            <a:spLocks noChangeShapeType="1"/>
          </p:cNvSpPr>
          <p:nvPr/>
        </p:nvSpPr>
        <p:spPr bwMode="auto">
          <a:xfrm flipH="1" flipV="1">
            <a:off x="8382000" y="5105400"/>
            <a:ext cx="1676400" cy="76200"/>
          </a:xfrm>
          <a:prstGeom prst="line">
            <a:avLst/>
          </a:prstGeom>
          <a:noFill/>
          <a:ln w="57150" cap="sq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46029" y="6384471"/>
            <a:ext cx="27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Bujak</a:t>
            </a:r>
            <a:r>
              <a:rPr lang="en-US" dirty="0"/>
              <a:t>, personal comm.</a:t>
            </a:r>
          </a:p>
        </p:txBody>
      </p:sp>
    </p:spTree>
    <p:extLst>
      <p:ext uri="{BB962C8B-B14F-4D97-AF65-F5344CB8AC3E}">
        <p14:creationId xmlns:p14="http://schemas.microsoft.com/office/powerpoint/2010/main" val="199860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Five_Myr_Climate_Cha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62176"/>
            <a:ext cx="91440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524000" y="354013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Climate Changes from Ocean Sediment Cores, since 5 Ma.  Milankovitch Cycles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201863"/>
            <a:ext cx="776288" cy="2114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8488" y="4189413"/>
            <a:ext cx="7937500" cy="39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64714" y="2214563"/>
            <a:ext cx="903287" cy="217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70163" y="3008314"/>
            <a:ext cx="3175000" cy="1031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6334126" y="2413000"/>
            <a:ext cx="3471863" cy="160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6754813" y="2127250"/>
            <a:ext cx="538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41K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8428038" y="2162175"/>
            <a:ext cx="708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 K</a:t>
            </a:r>
          </a:p>
        </p:txBody>
      </p:sp>
      <p:pic>
        <p:nvPicPr>
          <p:cNvPr id="256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826" y="29210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322513"/>
            <a:ext cx="7572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3" name="Group 12"/>
          <p:cNvGrpSpPr>
            <a:grpSpLocks/>
          </p:cNvGrpSpPr>
          <p:nvPr/>
        </p:nvGrpSpPr>
        <p:grpSpPr bwMode="auto">
          <a:xfrm>
            <a:off x="2597150" y="4186239"/>
            <a:ext cx="7239000" cy="390525"/>
            <a:chOff x="1073483" y="4601092"/>
            <a:chExt cx="7238244" cy="390597"/>
          </a:xfrm>
        </p:grpSpPr>
        <p:sp>
          <p:nvSpPr>
            <p:cNvPr id="25616" name="TextBox 9"/>
            <p:cNvSpPr txBox="1">
              <a:spLocks noChangeArrowheads="1"/>
            </p:cNvSpPr>
            <p:nvPr/>
          </p:nvSpPr>
          <p:spPr bwMode="auto">
            <a:xfrm>
              <a:off x="3724534" y="4618812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3.0Ma</a:t>
              </a:r>
            </a:p>
          </p:txBody>
        </p:sp>
        <p:sp>
          <p:nvSpPr>
            <p:cNvPr id="25617" name="TextBox 9"/>
            <p:cNvSpPr txBox="1">
              <a:spLocks noChangeArrowheads="1"/>
            </p:cNvSpPr>
            <p:nvPr/>
          </p:nvSpPr>
          <p:spPr bwMode="auto">
            <a:xfrm>
              <a:off x="2441540" y="4601092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4.0Ma</a:t>
              </a:r>
            </a:p>
          </p:txBody>
        </p:sp>
        <p:sp>
          <p:nvSpPr>
            <p:cNvPr id="25618" name="TextBox 9"/>
            <p:cNvSpPr txBox="1">
              <a:spLocks noChangeArrowheads="1"/>
            </p:cNvSpPr>
            <p:nvPr/>
          </p:nvSpPr>
          <p:spPr bwMode="auto">
            <a:xfrm>
              <a:off x="5120945" y="4622357"/>
              <a:ext cx="8258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2.0Ma</a:t>
              </a:r>
            </a:p>
          </p:txBody>
        </p:sp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6464189" y="4615270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1.0Ma</a:t>
              </a:r>
            </a:p>
          </p:txBody>
        </p:sp>
        <p:sp>
          <p:nvSpPr>
            <p:cNvPr id="25620" name="TextBox 9"/>
            <p:cNvSpPr txBox="1">
              <a:spLocks noChangeArrowheads="1"/>
            </p:cNvSpPr>
            <p:nvPr/>
          </p:nvSpPr>
          <p:spPr bwMode="auto">
            <a:xfrm>
              <a:off x="1073483" y="4615269"/>
              <a:ext cx="784107" cy="36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5.0Ma</a:t>
              </a:r>
            </a:p>
          </p:txBody>
        </p:sp>
        <p:sp>
          <p:nvSpPr>
            <p:cNvPr id="25621" name="TextBox 9"/>
            <p:cNvSpPr txBox="1">
              <a:spLocks noChangeArrowheads="1"/>
            </p:cNvSpPr>
            <p:nvPr/>
          </p:nvSpPr>
          <p:spPr bwMode="auto">
            <a:xfrm>
              <a:off x="7998821" y="4618815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413751" y="2147889"/>
            <a:ext cx="1350963" cy="2073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2906714" y="5178426"/>
            <a:ext cx="667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When CO</a:t>
            </a:r>
            <a:r>
              <a:rPr lang="en-US" b="1" baseline="-25000"/>
              <a:t>2</a:t>
            </a:r>
            <a:r>
              <a:rPr lang="en-US" b="1"/>
              <a:t> levels get below ~400-600 ppm Orbital parameters become more important than CO</a:t>
            </a:r>
            <a:r>
              <a:rPr lang="en-US" b="1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157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957" y="954218"/>
            <a:ext cx="865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http://environment.yale.edu/poe/v2014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145" y="242022"/>
            <a:ext cx="438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YALE STUDY: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838" y="2658750"/>
            <a:ext cx="6367462" cy="3856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4631" y="2128080"/>
            <a:ext cx="10197343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>
              <a:lnSpc>
                <a:spcPts val="2135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</a:rPr>
              <a:t>What climate scientists think vs. what public thinks we think: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6073" y="6134490"/>
            <a:ext cx="527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DISCUSSION: what contributes to science uncertainty?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6169" y="570296"/>
            <a:ext cx="5587555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marR="0">
              <a:lnSpc>
                <a:spcPts val="2135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What we think vs. what public thinks we think: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cid:image014.png@01D1029F.2D6ED9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8" y="1453242"/>
            <a:ext cx="7134510" cy="425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42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DENIAL 101X: World view Backfire effect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42482"/>
              </p:ext>
            </p:extLst>
          </p:nvPr>
        </p:nvGraphicFramePr>
        <p:xfrm>
          <a:off x="3381375" y="17584345"/>
          <a:ext cx="5429250" cy="17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Worldview Backfire Effect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hlinkClick r:id="rId2"/>
                        </a:rPr>
                        <a:t>https://youtu.be/CtSk03efSqQ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58093" y="3254898"/>
            <a:ext cx="78758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https://www.youtube.com/watch?v=CtSk03efSqQ&amp;feature=youtu.be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780" y="5275759"/>
            <a:ext cx="8187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here’s the link to the George Marshall video: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https://www.youtube.com/watch?v=wBlTu9Tpvvo"/>
              </a:rPr>
              <a:t>https://www.youtube.com/watch?v=wBlTu9Tpvvo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274686"/>
            <a:ext cx="10515600" cy="1325563"/>
          </a:xfrm>
        </p:spPr>
        <p:txBody>
          <a:bodyPr/>
          <a:lstStyle/>
          <a:p>
            <a:r>
              <a:rPr lang="en-US" dirty="0"/>
              <a:t>OTHER – for your perusal</a:t>
            </a:r>
            <a:br>
              <a:rPr lang="en-US" dirty="0"/>
            </a:br>
            <a:r>
              <a:rPr lang="en-US" dirty="0"/>
              <a:t>Naomi </a:t>
            </a:r>
            <a:r>
              <a:rPr lang="en-US" dirty="0" err="1"/>
              <a:t>Oreskes</a:t>
            </a:r>
            <a:r>
              <a:rPr lang="en-US" dirty="0"/>
              <a:t> and George Marshall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3284" y="32425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009BA0"/>
                </a:solidFill>
                <a:latin typeface="Oxygen"/>
                <a:hlinkClick r:id="rId3"/>
              </a:rPr>
              <a:t>Climate Change: How Do We Know We’re Not Wrong?</a:t>
            </a:r>
            <a:endParaRPr lang="en-US" sz="2400" dirty="0">
              <a:solidFill>
                <a:srgbClr val="454545"/>
              </a:solidFill>
              <a:latin typeface="Oxygen"/>
            </a:endParaRPr>
          </a:p>
          <a:p>
            <a:r>
              <a:rPr lang="en-US" sz="2400" dirty="0">
                <a:solidFill>
                  <a:srgbClr val="454545"/>
                </a:solidFill>
                <a:latin typeface="Oxygen"/>
              </a:rPr>
              <a:t>by </a:t>
            </a:r>
            <a:r>
              <a:rPr lang="en-US" sz="2400" b="1" dirty="0">
                <a:solidFill>
                  <a:srgbClr val="454545"/>
                </a:solidFill>
                <a:latin typeface="Oxygen"/>
              </a:rPr>
              <a:t>Naomi </a:t>
            </a:r>
            <a:r>
              <a:rPr lang="en-US" sz="2400" b="1" dirty="0" err="1">
                <a:solidFill>
                  <a:srgbClr val="454545"/>
                </a:solidFill>
                <a:latin typeface="Oxygen"/>
              </a:rPr>
              <a:t>Oreskes</a:t>
            </a:r>
            <a:r>
              <a:rPr lang="en-US" sz="2400" b="1" dirty="0">
                <a:solidFill>
                  <a:srgbClr val="454545"/>
                </a:solidFill>
                <a:latin typeface="Oxygen"/>
              </a:rPr>
              <a:t>,</a:t>
            </a:r>
            <a:r>
              <a:rPr lang="en-US" sz="2400" dirty="0">
                <a:solidFill>
                  <a:srgbClr val="454545"/>
                </a:solidFill>
                <a:latin typeface="Oxygen"/>
              </a:rPr>
              <a:t> PhD</a:t>
            </a:r>
          </a:p>
        </p:txBody>
      </p:sp>
      <p:pic>
        <p:nvPicPr>
          <p:cNvPr id="2052" name="Picture 4" descr="Climate Change: How Do We Know We're Not Wro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80" y="2131559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8268" y="2042210"/>
            <a:ext cx="798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ITCFranklinGothicW01-Md 812695"/>
              </a:rPr>
              <a:t>Climate Change: How Do We Know We're Not Wrong?</a:t>
            </a:r>
          </a:p>
          <a:p>
            <a:r>
              <a:rPr lang="en-US" sz="2400" b="1" cap="all" dirty="0">
                <a:solidFill>
                  <a:srgbClr val="56666D"/>
                </a:solidFill>
                <a:latin typeface="ITCFranklinGothicW01-Md 812695"/>
              </a:rPr>
              <a:t>THIS IS PART OF: </a:t>
            </a:r>
            <a:r>
              <a:rPr lang="en-US" sz="2400" b="1" cap="all" dirty="0">
                <a:solidFill>
                  <a:srgbClr val="000000"/>
                </a:solidFill>
                <a:latin typeface="ITCFranklinGothicW01-Md 812695"/>
              </a:rPr>
              <a:t>Changing Planet: Past, Present, Future</a:t>
            </a:r>
            <a:r>
              <a:rPr lang="en-US" sz="2400" b="1" cap="all" dirty="0">
                <a:solidFill>
                  <a:srgbClr val="56666D"/>
                </a:solidFill>
                <a:latin typeface="ITCFranklinGothicW01-Md 812695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65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Industry views: past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Exxon’s past role: </a:t>
            </a:r>
          </a:p>
          <a:p>
            <a:pPr marL="457200" lvl="1" indent="0">
              <a:buNone/>
            </a:pPr>
            <a:br>
              <a:rPr lang="en-US" sz="3200" b="1" dirty="0"/>
            </a:br>
            <a:r>
              <a:rPr lang="en-US" sz="3200" b="1" dirty="0" err="1">
                <a:hlinkClick r:id="rId2"/>
              </a:rPr>
              <a:t>Exxons</a:t>
            </a:r>
            <a:r>
              <a:rPr lang="en-US" sz="3200" b="1" dirty="0">
                <a:hlinkClick r:id="rId2"/>
              </a:rPr>
              <a:t> Climate Concealment </a:t>
            </a:r>
            <a:r>
              <a:rPr lang="en-US" sz="3200" b="1" dirty="0" err="1">
                <a:hlinkClick r:id="rId2"/>
              </a:rPr>
              <a:t>NOreskes-NYTimes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41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That led to the disinformation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…that continues to this day</a:t>
            </a:r>
          </a:p>
          <a:p>
            <a:endParaRPr lang="en-US" dirty="0"/>
          </a:p>
          <a:p>
            <a:r>
              <a:rPr lang="en-US" dirty="0"/>
              <a:t>SLICK, WELL FUNDED, Meant to confuse</a:t>
            </a:r>
          </a:p>
        </p:txBody>
      </p:sp>
    </p:spTree>
    <p:extLst>
      <p:ext uri="{BB962C8B-B14F-4D97-AF65-F5344CB8AC3E}">
        <p14:creationId xmlns:p14="http://schemas.microsoft.com/office/powerpoint/2010/main" val="2438873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Change Denial/Disinformation</a:t>
            </a:r>
            <a:br>
              <a:rPr lang="en-US" dirty="0"/>
            </a:br>
            <a:r>
              <a:rPr lang="en-US" dirty="0"/>
              <a:t>The Heartland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7125"/>
            <a:ext cx="10515600" cy="3298825"/>
          </a:xfrm>
        </p:spPr>
        <p:txBody>
          <a:bodyPr/>
          <a:lstStyle/>
          <a:p>
            <a:r>
              <a:rPr lang="en-US" dirty="0"/>
              <a:t>The Heartland Institute is a 31 year old national nonprofit organization devoted to discovering, developing, and promoting free market solutions to social and economic problems.</a:t>
            </a:r>
          </a:p>
          <a:p>
            <a:r>
              <a:rPr lang="en-US" dirty="0"/>
              <a:t>“The primary American organization pushing climate change skepticism.”  The NY Times</a:t>
            </a:r>
          </a:p>
          <a:p>
            <a:r>
              <a:rPr lang="en-US" dirty="0"/>
              <a:t>“The world’s most prominent think tank supporting skepticism about man-made climate change.”  The Economist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6311900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28756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264" y="2564938"/>
            <a:ext cx="105703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t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13 Misconceptions About Global Warming </a:t>
            </a:r>
            <a:r>
              <a:rPr lang="en-US" sz="3200" u="sng" dirty="0">
                <a:solidFill>
                  <a:srgbClr val="0563C1"/>
                </a:solidFill>
                <a:latin typeface="Arial" panose="020B0604020202020204" pitchFamily="34" charset="0"/>
                <a:ea typeface="SimSun" panose="02010600030101010101" pitchFamily="2" charset="-122"/>
                <a:hlinkClick r:id="rId2"/>
              </a:rPr>
              <a:t>https://www.youtube.com/watch?v=OWXoRSIxyIU&amp;feature=youtu.be</a:t>
            </a:r>
            <a:endParaRPr lang="en-US" sz="3200" b="1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832757"/>
            <a:ext cx="438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VIDEO LINK:</a:t>
            </a:r>
          </a:p>
        </p:txBody>
      </p:sp>
    </p:spTree>
    <p:extLst>
      <p:ext uri="{BB962C8B-B14F-4D97-AF65-F5344CB8AC3E}">
        <p14:creationId xmlns:p14="http://schemas.microsoft.com/office/powerpoint/2010/main" val="59297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Climate Change Denial</a:t>
            </a:r>
            <a:br>
              <a:rPr lang="en-US" dirty="0"/>
            </a:br>
            <a:r>
              <a:rPr lang="en-US" dirty="0"/>
              <a:t>Senator James Inhofe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Republican from Oklahoma</a:t>
            </a:r>
          </a:p>
          <a:p>
            <a:r>
              <a:rPr lang="en-US" dirty="0"/>
              <a:t>Representative from 1986-1994</a:t>
            </a:r>
          </a:p>
          <a:p>
            <a:r>
              <a:rPr lang="en-US" dirty="0"/>
              <a:t>Senator from 1994 to present</a:t>
            </a:r>
          </a:p>
          <a:p>
            <a:r>
              <a:rPr lang="en-US" dirty="0"/>
              <a:t>Chairman of US Senate Committee on Environment and Public Works from 2003-2007 and from 2015-present</a:t>
            </a:r>
          </a:p>
          <a:p>
            <a:r>
              <a:rPr lang="en-US" dirty="0"/>
              <a:t>Author of </a:t>
            </a:r>
            <a:r>
              <a:rPr lang="en-US" i="1" dirty="0"/>
              <a:t>The Greatest Hoax: How the Global Warming Conspiracy Threatens Your Future</a:t>
            </a:r>
          </a:p>
          <a:p>
            <a:r>
              <a:rPr lang="en-US" dirty="0"/>
              <a:t>Quote: “[Because] God’s still up there, [the] arrogance of people to think that we, human beings, would be able to change what He is doing in the climate is outrageous.”</a:t>
            </a:r>
          </a:p>
          <a:p>
            <a:r>
              <a:rPr lang="en-US" dirty="0"/>
              <a:t>Keynote 5/2015 Heartland Inst. Speaker: 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 tooltip="https://www.youtube.com/watch?v=BjVx3PeBIEM"/>
              </a:rPr>
              <a:t>https://www.youtube.com/watch?v=BjVx3PeBIEM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219810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Heartland </a:t>
            </a:r>
            <a:r>
              <a:rPr lang="en-US"/>
              <a:t>Institute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Taylor lobbyist against Renewable mandates</a:t>
            </a:r>
          </a:p>
          <a:p>
            <a:r>
              <a:rPr lang="en-US" dirty="0"/>
              <a:t>“Rachel was Wrong” defending continued use of DDT</a:t>
            </a:r>
          </a:p>
          <a:p>
            <a:r>
              <a:rPr lang="en-US" dirty="0"/>
              <a:t>Long involvement in defense of the tobacco industry</a:t>
            </a:r>
          </a:p>
          <a:p>
            <a:r>
              <a:rPr lang="en-US" dirty="0"/>
              <a:t>“Heartland does many things that  benefit Phillip Morris’ bottom line, things that no other organization does.” (solicitation of funding from Heartland’s president to Phillip Morris.)</a:t>
            </a:r>
          </a:p>
          <a:p>
            <a:r>
              <a:rPr lang="en-US" dirty="0"/>
              <a:t>Phillip Morris on Heartland’s board and a major contributor.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311900"/>
            <a:ext cx="619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191853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Heartland’s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Joseph </a:t>
            </a:r>
            <a:r>
              <a:rPr lang="en-US" dirty="0" err="1"/>
              <a:t>Bast</a:t>
            </a:r>
            <a:r>
              <a:rPr lang="en-US" dirty="0"/>
              <a:t> only president since founding in 1984</a:t>
            </a:r>
          </a:p>
          <a:p>
            <a:r>
              <a:rPr lang="en-US" dirty="0"/>
              <a:t>“Joe Camel is Innocent”</a:t>
            </a:r>
          </a:p>
          <a:p>
            <a:r>
              <a:rPr lang="en-US" dirty="0"/>
              <a:t>“Five Lies About Tobacco”</a:t>
            </a:r>
          </a:p>
          <a:p>
            <a:r>
              <a:rPr lang="en-US" dirty="0"/>
              <a:t>“smoking in moderation has few if any adverse health effects”</a:t>
            </a:r>
          </a:p>
          <a:p>
            <a:r>
              <a:rPr lang="en-US" dirty="0"/>
              <a:t>“FDA and EPA use junk science”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412136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Heartland’s Climate Change Expert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Dr. Willie Soon has PhD from USC in Aerospace Engineering and is a part-time employee of the Harvard-Smithsonian Center for Astrophysics</a:t>
            </a:r>
          </a:p>
          <a:p>
            <a:r>
              <a:rPr lang="en-US" dirty="0"/>
              <a:t>Believes global warming is caused by solar variation as opposed to human activity</a:t>
            </a:r>
          </a:p>
          <a:p>
            <a:r>
              <a:rPr lang="en-US" dirty="0"/>
              <a:t>Climate scientists have rebutted his arguments and the Smithsonian does not support his conclusions.</a:t>
            </a:r>
          </a:p>
          <a:p>
            <a:r>
              <a:rPr lang="en-US" dirty="0"/>
              <a:t>Soon has received over $1,000,000 from petroleum and coal interests since 2001 including the American Petroleum Institute, Koch Foundation, Exxon Mobil, Electric Power Research Institute</a:t>
            </a:r>
          </a:p>
          <a:p>
            <a:r>
              <a:rPr lang="en-US" dirty="0"/>
              <a:t>Failed to disclose conflicts </a:t>
            </a:r>
            <a:r>
              <a:rPr lang="en-US"/>
              <a:t>of interest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311900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Gary Wyngarden: Capitalism vs. the Planet</a:t>
            </a:r>
          </a:p>
        </p:txBody>
      </p:sp>
    </p:spTree>
    <p:extLst>
      <p:ext uri="{BB962C8B-B14F-4D97-AF65-F5344CB8AC3E}">
        <p14:creationId xmlns:p14="http://schemas.microsoft.com/office/powerpoint/2010/main" val="347549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Industry views: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Current positions of Exxon and others: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EXXON-MOBIL: </a:t>
            </a:r>
            <a:r>
              <a:rPr lang="en-US" b="1" dirty="0">
                <a:hlinkClick r:id="rId2"/>
              </a:rPr>
              <a:t>http://www.exxonmobilperspectives.com/2015/05/06/exxonmobil-paris-and-carbon-policy/</a:t>
            </a:r>
            <a:endParaRPr lang="en-US" dirty="0"/>
          </a:p>
          <a:p>
            <a:r>
              <a:rPr lang="en-US" b="1" dirty="0"/>
              <a:t>SHELL</a:t>
            </a:r>
            <a:r>
              <a:rPr lang="en-US" dirty="0"/>
              <a:t>: </a:t>
            </a:r>
            <a:r>
              <a:rPr lang="en-US" dirty="0">
                <a:hlinkClick r:id="rId3"/>
              </a:rPr>
              <a:t>http://www.shell.com/global/environment-society/environment/climate-change.html</a:t>
            </a:r>
            <a:endParaRPr lang="en-US" dirty="0"/>
          </a:p>
          <a:p>
            <a:r>
              <a:rPr lang="en-US" b="1" dirty="0"/>
              <a:t>Chevron</a:t>
            </a:r>
            <a:r>
              <a:rPr lang="en-US" dirty="0"/>
              <a:t>: </a:t>
            </a:r>
            <a:r>
              <a:rPr lang="en-US" dirty="0">
                <a:hlinkClick r:id="rId4"/>
              </a:rPr>
              <a:t>http://www.chevron.com/documents/pdf/CVX_Climate_Principles.pdf</a:t>
            </a:r>
            <a:endParaRPr lang="en-US" dirty="0"/>
          </a:p>
          <a:p>
            <a:r>
              <a:rPr lang="en-US" b="1" dirty="0"/>
              <a:t>Conoco Phillips</a:t>
            </a:r>
            <a:r>
              <a:rPr lang="en-US" dirty="0"/>
              <a:t>: lame links to being “sustainable climate change position is fully aligned with out vision” </a:t>
            </a:r>
            <a:r>
              <a:rPr lang="en-US" dirty="0">
                <a:hlinkClick r:id="rId5"/>
              </a:rPr>
              <a:t>http://www.conocophillips.com/search/Pages/default.aspx?k=climate%20change</a:t>
            </a:r>
            <a:endParaRPr lang="en-US" dirty="0"/>
          </a:p>
          <a:p>
            <a:r>
              <a:rPr lang="en-US" b="1" dirty="0"/>
              <a:t>BP:</a:t>
            </a:r>
            <a:r>
              <a:rPr lang="en-US" dirty="0"/>
              <a:t> you have to search at bp.com to find statements (vs. US sites); see various links at</a:t>
            </a:r>
            <a:r>
              <a:rPr lang="en-US" dirty="0">
                <a:hlinkClick r:id="rId6"/>
              </a:rPr>
              <a:t>http://www.bp.com/en/global/corporate/search.html?q=climate+change&amp;_charset_=UTF-8</a:t>
            </a:r>
            <a:r>
              <a:rPr lang="en-US" dirty="0"/>
              <a:t>  and in this one citing 6 companies seeking carbon pricing: </a:t>
            </a:r>
            <a:r>
              <a:rPr lang="en-US" dirty="0">
                <a:hlinkClick r:id="rId7"/>
              </a:rPr>
              <a:t>http://www.bp.com/en/global/corporate/press/press-releases/oil-and-gas-majors-call-for-carbon-pricing.html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28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– slow progress being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Republican pledges $175 million to push party on climate  Read more:</a:t>
            </a:r>
          </a:p>
          <a:p>
            <a:r>
              <a:rPr lang="en-US" b="1" dirty="0">
                <a:hlinkClick r:id="rId2"/>
              </a:rPr>
              <a:t>http://www.politico.com/story/2015/06/republican-climate-change-jay-faison-118755#ixzz3oH7FBgMb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Global Food Companies Unite On Climate Action</a:t>
            </a:r>
          </a:p>
          <a:p>
            <a:r>
              <a:rPr lang="en-US" b="1" dirty="0"/>
              <a:t>In Joint Letter Released Today, Chief Executive Officers of 10 Leading Food Companies Call on U.S. and World Leaders to Act Swiftly and Decisively: </a:t>
            </a:r>
            <a:r>
              <a:rPr lang="en-US" dirty="0">
                <a:hlinkClick r:id="rId3"/>
              </a:rPr>
              <a:t>http://www.ceres.org/press/press-releases/global-food-companies-unite-on-climate-action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8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next 2 WEEKS:</a:t>
            </a:r>
          </a:p>
        </p:txBody>
      </p:sp>
    </p:spTree>
    <p:extLst>
      <p:ext uri="{BB962C8B-B14F-4D97-AF65-F5344CB8AC3E}">
        <p14:creationId xmlns:p14="http://schemas.microsoft.com/office/powerpoint/2010/main" val="331589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67" y="5304587"/>
            <a:ext cx="2441864" cy="1527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9" y="4915164"/>
            <a:ext cx="2989683" cy="1942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46318" y="1"/>
            <a:ext cx="5299364" cy="5558031"/>
          </a:xfrm>
          <a:prstGeom prst="rect">
            <a:avLst/>
          </a:prstGeom>
          <a:solidFill>
            <a:srgbClr val="010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2" name="Rectangle 1"/>
          <p:cNvSpPr/>
          <p:nvPr/>
        </p:nvSpPr>
        <p:spPr>
          <a:xfrm>
            <a:off x="1524000" y="1"/>
            <a:ext cx="9144000" cy="6165307"/>
          </a:xfrm>
          <a:prstGeom prst="rect">
            <a:avLst/>
          </a:prstGeom>
          <a:solidFill>
            <a:srgbClr val="BDD7EE"/>
          </a:solidFill>
          <a:ln w="28575">
            <a:solidFill>
              <a:srgbClr val="C09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978533"/>
            <a:ext cx="91522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ucida Fax" panose="02060602050505020204" pitchFamily="18" charset="0"/>
              </a:rPr>
              <a:t>Solutions: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>
                <a:latin typeface="Lucida Fax" panose="02060602050505020204" pitchFamily="18" charset="0"/>
              </a:rPr>
              <a:t>Overcome our Inertia and Apathy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b="1" dirty="0">
              <a:latin typeface="Lucida Fax" panose="02060602050505020204" pitchFamily="18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2000" b="1" dirty="0">
                <a:latin typeface="Lucida Fax" panose="02060602050505020204" pitchFamily="18" charset="0"/>
              </a:rPr>
              <a:t> Reduce Carbon Emissions in Electric Generation, Transportation and in Heating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b="1" dirty="0">
                <a:latin typeface="Lucida Fax" panose="02060602050505020204" pitchFamily="18" charset="0"/>
              </a:rPr>
              <a:t> Carbon Dioxide Removal (CDR); Negative Emission Technology (NET); Greenhouse Gas Removal (GGR)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3654" y="6650738"/>
            <a:ext cx="1649557" cy="2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18" dirty="0">
                <a:solidFill>
                  <a:schemeClr val="bg1">
                    <a:lumMod val="75000"/>
                  </a:schemeClr>
                </a:solidFill>
                <a:latin typeface="Lucida Fax" panose="02060602050505020204" pitchFamily="18" charset="0"/>
              </a:rPr>
              <a:t>photo from NASA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6319" y="6650738"/>
            <a:ext cx="1649557" cy="2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8" dirty="0">
                <a:solidFill>
                  <a:schemeClr val="bg1">
                    <a:lumMod val="75000"/>
                  </a:schemeClr>
                </a:solidFill>
                <a:latin typeface="Lucida Fax" panose="02060602050505020204" pitchFamily="18" charset="0"/>
              </a:rPr>
              <a:t>Designed by Anya Hess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5711" y="6645269"/>
            <a:ext cx="1869386" cy="21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8" b="1" dirty="0">
                <a:latin typeface="Lucida Fax" panose="02060602050505020204" pitchFamily="18" charset="0"/>
              </a:rPr>
              <a:t>Belanger: OLLI West 4/7/2017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1" y="88531"/>
            <a:ext cx="915228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  <a:latin typeface="Lucida Fax" panose="02060602050505020204" pitchFamily="18" charset="0"/>
              </a:rPr>
              <a:t>Mitigating &amp; Adapting to our Changing Climate</a:t>
            </a:r>
          </a:p>
        </p:txBody>
      </p:sp>
    </p:spTree>
    <p:extLst>
      <p:ext uri="{BB962C8B-B14F-4D97-AF65-F5344CB8AC3E}">
        <p14:creationId xmlns:p14="http://schemas.microsoft.com/office/powerpoint/2010/main" val="1244207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2743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Lucida Fax" panose="02060602050505020204" pitchFamily="18" charset="0"/>
              </a:rPr>
              <a:t>How to Overcome our Inertia and Apathy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90826"/>
            <a:ext cx="5092390" cy="406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717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213" y="554981"/>
            <a:ext cx="7886700" cy="994419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</a:rPr>
              <a:t>The American Public and Climate Change</a:t>
            </a:r>
            <a:br>
              <a:rPr lang="en-US" sz="3600" b="1" u="sng" dirty="0">
                <a:solidFill>
                  <a:srgbClr val="002060"/>
                </a:solidFill>
              </a:rPr>
            </a:b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836" y="1446716"/>
            <a:ext cx="780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Yale Program on Climate Change Communication</a:t>
            </a:r>
            <a:br>
              <a:rPr lang="en-US" sz="2400" b="1" dirty="0">
                <a:solidFill>
                  <a:srgbClr val="002060"/>
                </a:solidFill>
              </a:rPr>
            </a:b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008791"/>
            <a:ext cx="90678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Aft>
                <a:spcPts val="450"/>
              </a:spcAft>
              <a:buFont typeface="Arial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70% believe global warming is occurring</a:t>
            </a:r>
          </a:p>
          <a:p>
            <a:pPr lvl="2">
              <a:spcAft>
                <a:spcPts val="450"/>
              </a:spcAft>
              <a:buFont typeface="Arial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 55% understand it is caused by human activity</a:t>
            </a:r>
          </a:p>
          <a:p>
            <a:pPr lvl="2">
              <a:spcAft>
                <a:spcPts val="450"/>
              </a:spcAft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  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Only 5%  believe anything can or will be done  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3003" y="2493989"/>
            <a:ext cx="694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D0D0D"/>
                </a:solidFill>
              </a:rPr>
              <a:t>Climate Change and the American Mind - November, 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8575" y="6030598"/>
            <a:ext cx="30105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http://climatecommunication.yale.edu/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6629401" y="6355613"/>
            <a:ext cx="3758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"/>
              </a:rPr>
              <a:t>Kathleen Wells, Denver CCL,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29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Five characteristics of science denial: </a:t>
            </a:r>
            <a:r>
              <a:rPr lang="en-US" b="1" dirty="0"/>
              <a:t>FLICC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647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https://www.youtube.com/watch?v=wXA777yUndQ&amp;feature=youtu.be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270" y="2118164"/>
            <a:ext cx="3947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Scientific skepticism/conclusions: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data/consider the evidence,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Hypothesize and test,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to a conclusion as the evidence becomes overwhelming</a:t>
            </a:r>
          </a:p>
          <a:p>
            <a:r>
              <a:rPr lang="en-US" sz="2400" b="1" dirty="0"/>
              <a:t>Denial arguments presented as if real skepticism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Have a conclusion 1</a:t>
            </a:r>
            <a:r>
              <a:rPr lang="en-US" sz="2400" baseline="30000" dirty="0"/>
              <a:t>st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Deny the evidence / ignore the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31" y="2691705"/>
            <a:ext cx="4214246" cy="293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6" y="2046541"/>
            <a:ext cx="7358744" cy="42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APATHY / INERTIA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724400" cy="4525963"/>
          </a:xfrm>
        </p:spPr>
        <p:txBody>
          <a:bodyPr/>
          <a:lstStyle/>
          <a:p>
            <a:r>
              <a:rPr lang="en-US" dirty="0"/>
              <a:t>IT’S too late</a:t>
            </a:r>
          </a:p>
          <a:p>
            <a:r>
              <a:rPr lang="en-US" dirty="0"/>
              <a:t>It’s too big a problem</a:t>
            </a:r>
          </a:p>
          <a:p>
            <a:r>
              <a:rPr lang="en-US" dirty="0"/>
              <a:t>It’s up to the government</a:t>
            </a:r>
          </a:p>
          <a:p>
            <a:r>
              <a:rPr lang="en-US" dirty="0"/>
              <a:t>I’m not long for here anyway</a:t>
            </a:r>
          </a:p>
          <a:p>
            <a:r>
              <a:rPr lang="en-US" dirty="0"/>
              <a:t>It’s too expensive</a:t>
            </a:r>
          </a:p>
          <a:p>
            <a:r>
              <a:rPr lang="en-US" dirty="0"/>
              <a:t>I’m too busy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83" y="1600201"/>
            <a:ext cx="3949390" cy="307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61261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https://eos.org/articles/climate-scientists-new-hurdle-overcoming-climate-change-apathy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7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APATHY / INERTIA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vs. good motives: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724400" cy="4525963"/>
          </a:xfrm>
        </p:spPr>
        <p:txBody>
          <a:bodyPr>
            <a:normAutofit/>
          </a:bodyPr>
          <a:lstStyle/>
          <a:p>
            <a:r>
              <a:rPr lang="en-US" dirty="0"/>
              <a:t>IT’S our planet</a:t>
            </a:r>
          </a:p>
          <a:p>
            <a:r>
              <a:rPr lang="en-US" dirty="0"/>
              <a:t>It’s the right thing to do</a:t>
            </a:r>
          </a:p>
          <a:p>
            <a:r>
              <a:rPr lang="en-US" dirty="0"/>
              <a:t>I CARE FOR FUTURE GENERATIONS!</a:t>
            </a:r>
          </a:p>
          <a:p>
            <a:r>
              <a:rPr lang="en-US" dirty="0"/>
              <a:t>It’s for our grandkids, or dogs or cats</a:t>
            </a:r>
          </a:p>
          <a:p>
            <a:r>
              <a:rPr lang="en-US" dirty="0"/>
              <a:t>I believe in promoting the best of human values by example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83" y="1600201"/>
            <a:ext cx="3949390" cy="307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61261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https://eos.org/articles/climate-scientists-new-hurdle-overcoming-climate-change-apathy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355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0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APATHY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95600"/>
            <a:ext cx="8229600" cy="838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b="1" dirty="0"/>
              <a:t>#1 - CHANGE OUR WAY OF THINKING</a:t>
            </a:r>
          </a:p>
        </p:txBody>
      </p:sp>
    </p:spTree>
    <p:extLst>
      <p:ext uri="{BB962C8B-B14F-4D97-AF65-F5344CB8AC3E}">
        <p14:creationId xmlns:p14="http://schemas.microsoft.com/office/powerpoint/2010/main" val="19685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Grinspoon:</a:t>
            </a:r>
          </a:p>
          <a:p>
            <a:pPr marL="0" indent="0">
              <a:buNone/>
            </a:pPr>
            <a:r>
              <a:rPr lang="en-US" dirty="0"/>
              <a:t>“The decisions we make today will have an impact not only on this 21</a:t>
            </a:r>
            <a:r>
              <a:rPr lang="en-US" baseline="30000" dirty="0"/>
              <a:t>st</a:t>
            </a:r>
            <a:r>
              <a:rPr lang="en-US" dirty="0"/>
              <a:t> century but on the 22</a:t>
            </a:r>
            <a:r>
              <a:rPr lang="en-US" baseline="30000" dirty="0"/>
              <a:t>nd</a:t>
            </a:r>
            <a:r>
              <a:rPr lang="en-US" dirty="0"/>
              <a:t> and 23</a:t>
            </a:r>
            <a:r>
              <a:rPr lang="en-US" baseline="30000" dirty="0"/>
              <a:t>rd</a:t>
            </a:r>
            <a:r>
              <a:rPr lang="en-US" dirty="0"/>
              <a:t> centuries and beyond”</a:t>
            </a:r>
          </a:p>
        </p:txBody>
      </p:sp>
    </p:spTree>
    <p:extLst>
      <p:ext uri="{BB962C8B-B14F-4D97-AF65-F5344CB8AC3E}">
        <p14:creationId xmlns:p14="http://schemas.microsoft.com/office/powerpoint/2010/main" val="4171098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Climate knowledge quiz; have you taken it yet?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From 2014 – so some will be incorrect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332038"/>
            <a:ext cx="83058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http://www.csmonitor.com/Environment/2014/0827/Climate-change-Is-your-opinion-informed-by-science-Take-our-quiz/Gas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86" y="4581525"/>
            <a:ext cx="5324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Kerry Emanuel video – hoping you’ll find it useful:</a:t>
            </a:r>
            <a:br>
              <a:rPr lang="en-US" b="1" dirty="0"/>
            </a:br>
            <a:r>
              <a:rPr lang="en-US" b="1" dirty="0">
                <a:hlinkClick r:id="rId2"/>
              </a:rPr>
              <a:t>https://www.youtube.com/watch?v=7so8GRCWA1k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Week 4 20 point NAS-Royal Academy PowerPoint or PDF:</a:t>
            </a:r>
            <a:endParaRPr lang="en-US" b="1" dirty="0">
              <a:hlinkClick r:id="rId3"/>
            </a:endParaRPr>
          </a:p>
          <a:p>
            <a:pPr lvl="1"/>
            <a:r>
              <a:rPr lang="en-US" b="1" dirty="0">
                <a:hlinkClick r:id="rId3"/>
              </a:rPr>
              <a:t>Belanger joint NAS-Royal Society answers to 20 points</a:t>
            </a:r>
            <a:r>
              <a:rPr lang="en-US" b="1" dirty="0"/>
              <a:t> </a:t>
            </a:r>
            <a:r>
              <a:rPr lang="en-US" b="1" dirty="0" err="1"/>
              <a:t>Pptx</a:t>
            </a:r>
            <a:r>
              <a:rPr lang="en-US" b="1" dirty="0"/>
              <a:t>; or </a:t>
            </a:r>
            <a:r>
              <a:rPr lang="en-US" b="1" dirty="0">
                <a:hlinkClick r:id="rId4"/>
              </a:rPr>
              <a:t>Belanger joint NAS-Royal Society answers to 20 points</a:t>
            </a:r>
            <a:r>
              <a:rPr lang="en-US" b="1" dirty="0"/>
              <a:t> pdf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I’ve come to my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I’ve studied and generated data about climate</a:t>
            </a:r>
          </a:p>
          <a:p>
            <a:r>
              <a:rPr lang="en-US" dirty="0"/>
              <a:t>I’ve looked at the data:	</a:t>
            </a:r>
          </a:p>
          <a:p>
            <a:pPr lvl="1"/>
            <a:r>
              <a:rPr lang="en-US" dirty="0"/>
              <a:t>Isotopes of Oxygen and Carbon: </a:t>
            </a:r>
            <a:r>
              <a:rPr lang="en-US" dirty="0" err="1"/>
              <a:t>forams</a:t>
            </a:r>
            <a:r>
              <a:rPr lang="en-US" dirty="0"/>
              <a:t> and ice core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data (ice core) and CO</a:t>
            </a:r>
            <a:r>
              <a:rPr lang="en-US" baseline="-25000" dirty="0"/>
              <a:t>2 </a:t>
            </a:r>
            <a:r>
              <a:rPr lang="en-US" dirty="0"/>
              <a:t>proxy data</a:t>
            </a:r>
          </a:p>
          <a:p>
            <a:pPr lvl="1"/>
            <a:r>
              <a:rPr lang="en-US" dirty="0"/>
              <a:t>Milankovitch Orbital parameters</a:t>
            </a:r>
          </a:p>
          <a:p>
            <a:pPr lvl="1"/>
            <a:r>
              <a:rPr lang="en-US" dirty="0"/>
              <a:t>Time trends</a:t>
            </a:r>
          </a:p>
          <a:p>
            <a:pPr lvl="1"/>
            <a:r>
              <a:rPr lang="en-US" dirty="0"/>
              <a:t>Exceptions: PETM and other </a:t>
            </a:r>
            <a:r>
              <a:rPr lang="en-US" dirty="0" err="1"/>
              <a:t>hyperthermals</a:t>
            </a:r>
            <a:r>
              <a:rPr lang="en-US" dirty="0"/>
              <a:t>, </a:t>
            </a:r>
            <a:r>
              <a:rPr lang="en-US" dirty="0" err="1"/>
              <a:t>Azolla</a:t>
            </a:r>
            <a:r>
              <a:rPr lang="en-US" dirty="0"/>
              <a:t>, etc.</a:t>
            </a:r>
          </a:p>
          <a:p>
            <a:r>
              <a:rPr lang="en-US" dirty="0"/>
              <a:t>And concluded that the science is sound and gives me reason for concern. </a:t>
            </a:r>
          </a:p>
          <a:p>
            <a:r>
              <a:rPr lang="en-US" dirty="0"/>
              <a:t>One has to step back to not be bothered by minutes “curves” in how it’s going to happen….but there are solutions</a:t>
            </a:r>
          </a:p>
        </p:txBody>
      </p:sp>
    </p:spTree>
    <p:extLst>
      <p:ext uri="{BB962C8B-B14F-4D97-AF65-F5344CB8AC3E}">
        <p14:creationId xmlns:p14="http://schemas.microsoft.com/office/powerpoint/2010/main" val="115698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3471" y="302870"/>
            <a:ext cx="9829800" cy="6408174"/>
            <a:chOff x="571500" y="857250"/>
            <a:chExt cx="8229600" cy="51435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57250"/>
              <a:ext cx="685757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" y="3657600"/>
              <a:ext cx="822960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Up Arrow 5"/>
            <p:cNvSpPr/>
            <p:nvPr/>
          </p:nvSpPr>
          <p:spPr>
            <a:xfrm flipH="1">
              <a:off x="3320415" y="1600200"/>
              <a:ext cx="108585" cy="1085850"/>
            </a:xfrm>
            <a:prstGeom prst="upArrow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86100" y="2686051"/>
              <a:ext cx="1085850" cy="407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err="1"/>
                <a:t>Azolla</a:t>
              </a:r>
              <a:r>
                <a:rPr lang="en-US" sz="1350" dirty="0"/>
                <a:t> event:</a:t>
              </a:r>
            </a:p>
            <a:p>
              <a:r>
                <a:rPr lang="en-US" sz="1350" dirty="0"/>
                <a:t>~ 49 Ma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1257" y="1228495"/>
            <a:ext cx="223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03881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auto">
          <a:xfrm>
            <a:off x="8839200" y="2895600"/>
            <a:ext cx="0" cy="152400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8864600" y="3505201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chemeClr val="bg2"/>
                </a:solidFill>
              </a:rPr>
              <a:t>poor data</a:t>
            </a:r>
            <a:endParaRPr lang="en-US" altLang="en-US" sz="1800">
              <a:solidFill>
                <a:schemeClr val="bg2"/>
              </a:solidFill>
            </a:endParaRPr>
          </a:p>
        </p:txBody>
      </p:sp>
      <p:pic>
        <p:nvPicPr>
          <p:cNvPr id="81924" name="Picture 4" descr="Cenozoic CO2 tp 45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81000"/>
            <a:ext cx="40370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10000" y="39624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minor glaciation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pic>
        <p:nvPicPr>
          <p:cNvPr id="81926" name="Picture 7" descr="antarctic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11"/>
          <p:cNvSpPr txBox="1">
            <a:spLocks noChangeArrowheads="1"/>
          </p:cNvSpPr>
          <p:nvPr/>
        </p:nvSpPr>
        <p:spPr bwMode="auto">
          <a:xfrm>
            <a:off x="4648200" y="62626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1200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1928" name="Line 18"/>
          <p:cNvSpPr>
            <a:spLocks noChangeShapeType="1"/>
          </p:cNvSpPr>
          <p:nvPr/>
        </p:nvSpPr>
        <p:spPr bwMode="auto">
          <a:xfrm flipV="1">
            <a:off x="6477000" y="4343400"/>
            <a:ext cx="990600" cy="6096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20"/>
          <p:cNvSpPr>
            <a:spLocks noChangeShapeType="1"/>
          </p:cNvSpPr>
          <p:nvPr/>
        </p:nvSpPr>
        <p:spPr bwMode="auto">
          <a:xfrm>
            <a:off x="4724400" y="4343400"/>
            <a:ext cx="990600" cy="6096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Oval 22"/>
          <p:cNvSpPr>
            <a:spLocks noChangeArrowheads="1"/>
          </p:cNvSpPr>
          <p:nvPr/>
        </p:nvSpPr>
        <p:spPr bwMode="auto">
          <a:xfrm>
            <a:off x="7467600" y="3962400"/>
            <a:ext cx="990600" cy="4572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31" name="Text Box 24"/>
          <p:cNvSpPr txBox="1">
            <a:spLocks noChangeArrowheads="1"/>
          </p:cNvSpPr>
          <p:nvPr/>
        </p:nvSpPr>
        <p:spPr bwMode="auto">
          <a:xfrm>
            <a:off x="8153400" y="2971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1200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1932" name="Line 27"/>
          <p:cNvSpPr>
            <a:spLocks noChangeShapeType="1"/>
          </p:cNvSpPr>
          <p:nvPr/>
        </p:nvSpPr>
        <p:spPr bwMode="auto">
          <a:xfrm>
            <a:off x="8153400" y="1295400"/>
            <a:ext cx="0" cy="2895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Text Box 29"/>
          <p:cNvSpPr txBox="1">
            <a:spLocks noChangeArrowheads="1"/>
          </p:cNvSpPr>
          <p:nvPr/>
        </p:nvSpPr>
        <p:spPr bwMode="auto">
          <a:xfrm>
            <a:off x="3581400" y="6096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 b="1">
                <a:solidFill>
                  <a:schemeClr val="bg2"/>
                </a:solidFill>
              </a:rPr>
              <a:t>1200 ppm</a:t>
            </a:r>
            <a:endParaRPr lang="en-US" altLang="en-US" sz="3600" b="1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14" y="1898789"/>
            <a:ext cx="385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CONJECTURE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6029" y="6384471"/>
            <a:ext cx="27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Bujak</a:t>
            </a:r>
            <a:r>
              <a:rPr lang="en-US" dirty="0"/>
              <a:t>, personal comm.</a:t>
            </a:r>
          </a:p>
        </p:txBody>
      </p:sp>
    </p:spTree>
    <p:extLst>
      <p:ext uri="{BB962C8B-B14F-4D97-AF65-F5344CB8AC3E}">
        <p14:creationId xmlns:p14="http://schemas.microsoft.com/office/powerpoint/2010/main" val="101487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8839200" y="2895600"/>
            <a:ext cx="0" cy="152400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8864600" y="3505201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chemeClr val="bg2"/>
                </a:solidFill>
              </a:rPr>
              <a:t>poor data</a:t>
            </a:r>
            <a:endParaRPr lang="en-US" altLang="en-US" sz="1800">
              <a:solidFill>
                <a:schemeClr val="bg2"/>
              </a:solidFill>
            </a:endParaRPr>
          </a:p>
        </p:txBody>
      </p:sp>
      <p:pic>
        <p:nvPicPr>
          <p:cNvPr id="82948" name="Picture 4" descr="Cenozoic CO2 tp 45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81000"/>
            <a:ext cx="40370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7" descr="antarctic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8" descr="antarctic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11"/>
          <p:cNvSpPr txBox="1">
            <a:spLocks noChangeArrowheads="1"/>
          </p:cNvSpPr>
          <p:nvPr/>
        </p:nvSpPr>
        <p:spPr bwMode="auto">
          <a:xfrm>
            <a:off x="4648200" y="62626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1200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2952" name="Text Box 12"/>
          <p:cNvSpPr txBox="1">
            <a:spLocks noChangeArrowheads="1"/>
          </p:cNvSpPr>
          <p:nvPr/>
        </p:nvSpPr>
        <p:spPr bwMode="auto">
          <a:xfrm>
            <a:off x="2895600" y="4495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800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2953" name="Line 14"/>
          <p:cNvSpPr>
            <a:spLocks noChangeShapeType="1"/>
          </p:cNvSpPr>
          <p:nvPr/>
        </p:nvSpPr>
        <p:spPr bwMode="auto">
          <a:xfrm>
            <a:off x="7848600" y="1295400"/>
            <a:ext cx="0" cy="28194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4" name="Line 16"/>
          <p:cNvSpPr>
            <a:spLocks noChangeShapeType="1"/>
          </p:cNvSpPr>
          <p:nvPr/>
        </p:nvSpPr>
        <p:spPr bwMode="auto">
          <a:xfrm flipH="1" flipV="1">
            <a:off x="4876800" y="2895600"/>
            <a:ext cx="1371600" cy="18288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5" name="Text Box 17"/>
          <p:cNvSpPr txBox="1">
            <a:spLocks noChangeArrowheads="1"/>
          </p:cNvSpPr>
          <p:nvPr/>
        </p:nvSpPr>
        <p:spPr bwMode="auto">
          <a:xfrm>
            <a:off x="4724400" y="23764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fall in CO</a:t>
            </a:r>
            <a:r>
              <a:rPr lang="en-GB" altLang="en-US" sz="1800" b="1" baseline="-25000">
                <a:solidFill>
                  <a:schemeClr val="bg2"/>
                </a:solidFill>
              </a:rPr>
              <a:t>2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82956" name="Oval 18"/>
          <p:cNvSpPr>
            <a:spLocks noChangeArrowheads="1"/>
          </p:cNvSpPr>
          <p:nvPr/>
        </p:nvSpPr>
        <p:spPr bwMode="auto">
          <a:xfrm>
            <a:off x="7467600" y="3962400"/>
            <a:ext cx="990600" cy="4572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957" name="Text Box 19"/>
          <p:cNvSpPr txBox="1">
            <a:spLocks noChangeArrowheads="1"/>
          </p:cNvSpPr>
          <p:nvPr/>
        </p:nvSpPr>
        <p:spPr bwMode="auto">
          <a:xfrm>
            <a:off x="7848600" y="2971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800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2958" name="Text Box 20"/>
          <p:cNvSpPr txBox="1">
            <a:spLocks noChangeArrowheads="1"/>
          </p:cNvSpPr>
          <p:nvPr/>
        </p:nvSpPr>
        <p:spPr bwMode="auto">
          <a:xfrm>
            <a:off x="1981200" y="22860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increased glaciation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3581400" y="6096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600" b="1">
                <a:solidFill>
                  <a:schemeClr val="bg2"/>
                </a:solidFill>
              </a:rPr>
              <a:t>800 ppm</a:t>
            </a:r>
            <a:endParaRPr lang="en-US" altLang="en-US" sz="3600" b="1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659" y="1570815"/>
            <a:ext cx="385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CONJECTURE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6029" y="6384471"/>
            <a:ext cx="27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Bujak</a:t>
            </a:r>
            <a:r>
              <a:rPr lang="en-US" dirty="0"/>
              <a:t>, personal comm.</a:t>
            </a:r>
          </a:p>
        </p:txBody>
      </p:sp>
    </p:spTree>
    <p:extLst>
      <p:ext uri="{BB962C8B-B14F-4D97-AF65-F5344CB8AC3E}">
        <p14:creationId xmlns:p14="http://schemas.microsoft.com/office/powerpoint/2010/main" val="286734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2"/>
          <p:cNvSpPr>
            <a:spLocks noChangeShapeType="1"/>
          </p:cNvSpPr>
          <p:nvPr/>
        </p:nvSpPr>
        <p:spPr bwMode="auto">
          <a:xfrm>
            <a:off x="8839200" y="2895600"/>
            <a:ext cx="0" cy="1524000"/>
          </a:xfrm>
          <a:prstGeom prst="line">
            <a:avLst/>
          </a:prstGeom>
          <a:noFill/>
          <a:ln w="19050" cap="sq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8864600" y="3505201"/>
            <a:ext cx="104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chemeClr val="bg2"/>
                </a:solidFill>
              </a:rPr>
              <a:t>poor data</a:t>
            </a:r>
            <a:endParaRPr lang="en-US" altLang="en-US" sz="1800">
              <a:solidFill>
                <a:schemeClr val="bg2"/>
              </a:solidFill>
            </a:endParaRPr>
          </a:p>
        </p:txBody>
      </p:sp>
      <p:pic>
        <p:nvPicPr>
          <p:cNvPr id="83972" name="Picture 4" descr="Cenozoic CO2 tp 45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381000"/>
            <a:ext cx="40370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9" descr="antarctic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0" descr="antarctic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1" descr="antarctic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6" name="Text Box 14"/>
          <p:cNvSpPr txBox="1">
            <a:spLocks noChangeArrowheads="1"/>
          </p:cNvSpPr>
          <p:nvPr/>
        </p:nvSpPr>
        <p:spPr bwMode="auto">
          <a:xfrm>
            <a:off x="4648200" y="62626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1200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3977" name="Text Box 15"/>
          <p:cNvSpPr txBox="1">
            <a:spLocks noChangeArrowheads="1"/>
          </p:cNvSpPr>
          <p:nvPr/>
        </p:nvSpPr>
        <p:spPr bwMode="auto">
          <a:xfrm>
            <a:off x="2895600" y="4495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800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3978" name="Text Box 16"/>
          <p:cNvSpPr txBox="1">
            <a:spLocks noChangeArrowheads="1"/>
          </p:cNvSpPr>
          <p:nvPr/>
        </p:nvSpPr>
        <p:spPr bwMode="auto">
          <a:xfrm>
            <a:off x="1600200" y="27432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600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3979" name="Line 18"/>
          <p:cNvSpPr>
            <a:spLocks noChangeShapeType="1"/>
          </p:cNvSpPr>
          <p:nvPr/>
        </p:nvSpPr>
        <p:spPr bwMode="auto">
          <a:xfrm>
            <a:off x="7696200" y="1295400"/>
            <a:ext cx="0" cy="2743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0" name="Line 19"/>
          <p:cNvSpPr>
            <a:spLocks noChangeShapeType="1"/>
          </p:cNvSpPr>
          <p:nvPr/>
        </p:nvSpPr>
        <p:spPr bwMode="auto">
          <a:xfrm flipH="1" flipV="1">
            <a:off x="3276600" y="685800"/>
            <a:ext cx="2971800" cy="4038600"/>
          </a:xfrm>
          <a:prstGeom prst="line">
            <a:avLst/>
          </a:prstGeom>
          <a:noFill/>
          <a:ln w="38100" cap="sq">
            <a:solidFill>
              <a:schemeClr val="bg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Text Box 20"/>
          <p:cNvSpPr txBox="1">
            <a:spLocks noChangeArrowheads="1"/>
          </p:cNvSpPr>
          <p:nvPr/>
        </p:nvSpPr>
        <p:spPr bwMode="auto">
          <a:xfrm>
            <a:off x="4724400" y="23764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fall in CO</a:t>
            </a:r>
            <a:r>
              <a:rPr lang="en-GB" altLang="en-US" sz="1800" b="1" baseline="-25000">
                <a:solidFill>
                  <a:schemeClr val="bg2"/>
                </a:solidFill>
              </a:rPr>
              <a:t>2</a:t>
            </a:r>
            <a:endParaRPr lang="en-US" altLang="en-US" sz="1800" b="1" baseline="-25000">
              <a:solidFill>
                <a:schemeClr val="bg2"/>
              </a:solidFill>
            </a:endParaRPr>
          </a:p>
        </p:txBody>
      </p:sp>
      <p:sp>
        <p:nvSpPr>
          <p:cNvPr id="83982" name="Oval 21"/>
          <p:cNvSpPr>
            <a:spLocks noChangeArrowheads="1"/>
          </p:cNvSpPr>
          <p:nvPr/>
        </p:nvSpPr>
        <p:spPr bwMode="auto">
          <a:xfrm>
            <a:off x="7467600" y="3962400"/>
            <a:ext cx="990600" cy="457200"/>
          </a:xfrm>
          <a:prstGeom prst="ellipse">
            <a:avLst/>
          </a:prstGeom>
          <a:noFill/>
          <a:ln w="28575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83" name="Text Box 22"/>
          <p:cNvSpPr txBox="1">
            <a:spLocks noChangeArrowheads="1"/>
          </p:cNvSpPr>
          <p:nvPr/>
        </p:nvSpPr>
        <p:spPr bwMode="auto">
          <a:xfrm>
            <a:off x="7696200" y="29718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600 ppm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83984" name="Text Box 23"/>
          <p:cNvSpPr txBox="1">
            <a:spLocks noChangeArrowheads="1"/>
          </p:cNvSpPr>
          <p:nvPr/>
        </p:nvSpPr>
        <p:spPr bwMode="auto">
          <a:xfrm>
            <a:off x="1676400" y="3048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b="1">
                <a:solidFill>
                  <a:schemeClr val="bg2"/>
                </a:solidFill>
              </a:rPr>
              <a:t>extensive continental glaciation</a:t>
            </a:r>
            <a:endParaRPr lang="en-US" altLang="en-US" sz="1800" b="1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959" y="5292865"/>
            <a:ext cx="385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CONJECTURE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46029" y="6384471"/>
            <a:ext cx="27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</a:t>
            </a:r>
            <a:r>
              <a:rPr lang="en-US" dirty="0" err="1"/>
              <a:t>Bujak</a:t>
            </a:r>
            <a:r>
              <a:rPr lang="en-US" dirty="0"/>
              <a:t>, personal comm.</a:t>
            </a:r>
          </a:p>
        </p:txBody>
      </p:sp>
    </p:spTree>
    <p:extLst>
      <p:ext uri="{BB962C8B-B14F-4D97-AF65-F5344CB8AC3E}">
        <p14:creationId xmlns:p14="http://schemas.microsoft.com/office/powerpoint/2010/main" val="3551666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1223</Words>
  <Application>Microsoft Office PowerPoint</Application>
  <PresentationFormat>Widescreen</PresentationFormat>
  <Paragraphs>203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MS PGothic</vt:lpstr>
      <vt:lpstr>SimSun</vt:lpstr>
      <vt:lpstr>Arial</vt:lpstr>
      <vt:lpstr>Calibri</vt:lpstr>
      <vt:lpstr>Calibri Light</vt:lpstr>
      <vt:lpstr>ITCFranklinGothicW01-Md 812695</vt:lpstr>
      <vt:lpstr>Lucida Fax</vt:lpstr>
      <vt:lpstr>Oxygen</vt:lpstr>
      <vt:lpstr>Source Sans Pro</vt:lpstr>
      <vt:lpstr>Times</vt:lpstr>
      <vt:lpstr>Times New Roman</vt:lpstr>
      <vt:lpstr>Office Theme</vt:lpstr>
      <vt:lpstr>Earth’s Climate: Past, Present and Future  OLLI Central: week 5, 4/27/2017 Paul Belanger  Skepticism vs. Denial: The issues, the disinformation campaign and its psychology</vt:lpstr>
      <vt:lpstr>PowerPoint Presentation</vt:lpstr>
      <vt:lpstr>Five characteristics of science denial: FLICC</vt:lpstr>
      <vt:lpstr>Quick review</vt:lpstr>
      <vt:lpstr>Why I’ve come to my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DENIAL 101X: World view Backfire effect</vt:lpstr>
      <vt:lpstr>OTHER – for your perusal Naomi Oreskes and George Marshall</vt:lpstr>
      <vt:lpstr>Industry views: past</vt:lpstr>
      <vt:lpstr>That led to the disinformation campaign</vt:lpstr>
      <vt:lpstr>Climate Change Denial/Disinformation The Heartland Institute</vt:lpstr>
      <vt:lpstr>Climate Change Denial Senator James Inhofe</vt:lpstr>
      <vt:lpstr>Heartland Institute Background</vt:lpstr>
      <vt:lpstr>Heartland’s President</vt:lpstr>
      <vt:lpstr>Heartland’s Climate Change Expert</vt:lpstr>
      <vt:lpstr>Industry views: present?</vt:lpstr>
      <vt:lpstr>OTHER – slow progress being made</vt:lpstr>
      <vt:lpstr>SOLUTIONS</vt:lpstr>
      <vt:lpstr>PowerPoint Presentation</vt:lpstr>
      <vt:lpstr>How to Overcome our Inertia and Apathy</vt:lpstr>
      <vt:lpstr>The American Public and Climate Change </vt:lpstr>
      <vt:lpstr>APATHY / INERTIA WHY?</vt:lpstr>
      <vt:lpstr>APATHY / INERTIA vs. good motives:</vt:lpstr>
      <vt:lpstr>SOLUTIONS TO APATHY</vt:lpstr>
      <vt:lpstr>Decisions</vt:lpstr>
      <vt:lpstr>A Climate knowledge quiz; have you taken it yet? From 2014 – so some will be incorrect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E. Belanger</dc:creator>
  <cp:lastModifiedBy>Paul E. Belanger</cp:lastModifiedBy>
  <cp:revision>67</cp:revision>
  <dcterms:created xsi:type="dcterms:W3CDTF">2015-10-04T13:33:29Z</dcterms:created>
  <dcterms:modified xsi:type="dcterms:W3CDTF">2017-04-28T04:13:00Z</dcterms:modified>
</cp:coreProperties>
</file>