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594" r:id="rId3"/>
    <p:sldId id="279" r:id="rId4"/>
    <p:sldId id="478" r:id="rId5"/>
    <p:sldId id="570" r:id="rId6"/>
    <p:sldId id="578" r:id="rId7"/>
    <p:sldId id="580" r:id="rId8"/>
    <p:sldId id="582" r:id="rId9"/>
    <p:sldId id="583" r:id="rId10"/>
    <p:sldId id="579" r:id="rId11"/>
    <p:sldId id="573" r:id="rId12"/>
    <p:sldId id="577" r:id="rId13"/>
    <p:sldId id="571" r:id="rId14"/>
    <p:sldId id="588" r:id="rId15"/>
    <p:sldId id="589" r:id="rId16"/>
    <p:sldId id="572" r:id="rId17"/>
    <p:sldId id="581" r:id="rId18"/>
    <p:sldId id="480" r:id="rId19"/>
    <p:sldId id="569" r:id="rId20"/>
    <p:sldId id="591" r:id="rId21"/>
    <p:sldId id="526" r:id="rId22"/>
    <p:sldId id="574" r:id="rId23"/>
    <p:sldId id="575" r:id="rId24"/>
    <p:sldId id="576" r:id="rId25"/>
    <p:sldId id="592" r:id="rId26"/>
    <p:sldId id="585" r:id="rId27"/>
    <p:sldId id="508" r:id="rId28"/>
    <p:sldId id="593" r:id="rId29"/>
    <p:sldId id="59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6300" autoAdjust="0"/>
  </p:normalViewPr>
  <p:slideViewPr>
    <p:cSldViewPr snapToGrid="0">
      <p:cViewPr varScale="1">
        <p:scale>
          <a:sx n="86" d="100"/>
          <a:sy n="86" d="100"/>
        </p:scale>
        <p:origin x="90" y="3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BE1A4-DCC7-4CC7-A76B-FD48A229F849}" type="datetimeFigureOut">
              <a:rPr lang="en-US" smtClean="0"/>
              <a:t>4/3/2017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947EC-86E4-4E90-9D60-9C500E688026}" type="slidenum">
              <a:rPr lang="en-US" smtClean="0"/>
              <a:t>‹#›</a:t>
            </a:fld>
            <a:endParaRPr lang="en-US"/>
          </a:p>
        </p:txBody>
      </p:sp>
    </p:spTree>
    <p:extLst>
      <p:ext uri="{BB962C8B-B14F-4D97-AF65-F5344CB8AC3E}">
        <p14:creationId xmlns:p14="http://schemas.microsoft.com/office/powerpoint/2010/main" val="382316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om.gov.au/state-of-the-climat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cbc.ca/1.294010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mh.com.au/world/like-heatwaves-were-coming-out-of-a-clay-over-temperature-sets-record-in-india-20160520-gp0fxg#ixzz49UtuIAM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ec.tynt.com/b/rf?id=aBfWCmwwCr37XTadbiUzgI&amp;u=sydneymorningherald" TargetMode="External"/><Relationship Id="rId4" Type="http://schemas.openxmlformats.org/officeDocument/2006/relationships/hyperlink" Target="http://ec.tynt.com/b/rw?id=aBfWCmwwCr37XTadbiUzgI&amp;u=smh"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http://www.nsf.gov/discoveries/disc_summ.jsp?org=NSF&amp;cntn_id=137309&amp;preview=false</a:t>
            </a:r>
          </a:p>
          <a:p>
            <a:r>
              <a:rPr lang="en-US" dirty="0"/>
              <a:t>The researchers also discovered increased discharges of water from Green Lakes Valley in late summer and fall after the annual snowpack has melted.</a:t>
            </a:r>
          </a:p>
          <a:p>
            <a:r>
              <a:rPr lang="en-US" dirty="0"/>
              <a:t>The increases appear to be due to higher summer temperatures melting "fossil" ice present for centuries or millennia in glaciers, rock glaciers, permafrost and other subsurface ice.</a:t>
            </a:r>
          </a:p>
          <a:p>
            <a:r>
              <a:rPr lang="en-US" dirty="0"/>
              <a:t>"We are taking the capital out of our hydrological bank account and melting that stored ice," Williams said. "While some may think this late summer water discharge is the new normal, it is really a limited resource that will eventually disappear."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758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http://blogs.discovermagazine.com/imageo/2016/06/12/surface-melting-of-snow-and-ice-in-greenland-explodes/#.V17r6Y-cHct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76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https://www.washingtonpost.com/news/capital-weather-gang/wp/2016/11/10/north-america-is-flooded-in-warmth-and-there-is-no-sign-of-real-winter/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81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http://www.denverpost.com/2016/11/16/denver-forecast-record-warmth-before-winter-weather/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72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http://www.denverpost.com/2017/02/10/denver-breaks-high-temperature-record/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61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Taken from print version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76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https://www.washingtonpost.com/news/capital-weather-gang/wp/2017/01/09/u-s-posts-second-warmest-year-on-record-breadth-of-warmth-unparalleled/?utm_term=.ecff65b62c96</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33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r>
              <a:rPr lang="en-US" dirty="0"/>
              <a:t>https://www.washingtonpost.com/news/capital-weather-gang/wp/2016/07/25/hot-nights-have-increased-at-a-startling-rate-in-washington-d-c/</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28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http://www.abc.net.au/news/2016-10-27/sarah-perkins-kirkpatrick-senior-heatwave-researcher-at-unsw/7968580</a:t>
            </a:r>
          </a:p>
          <a:p>
            <a:endParaRPr lang="en-US" dirty="0"/>
          </a:p>
        </p:txBody>
      </p:sp>
      <p:sp>
        <p:nvSpPr>
          <p:cNvPr id="4" name="Slide Number Placeholder 3"/>
          <p:cNvSpPr>
            <a:spLocks noGrp="1"/>
          </p:cNvSpPr>
          <p:nvPr>
            <p:ph type="sldNum" sz="quarter" idx="10"/>
          </p:nvPr>
        </p:nvSpPr>
        <p:spPr/>
        <p:txBody>
          <a:bodyPr/>
          <a:lstStyle/>
          <a:p>
            <a:fld id="{44129454-EC4C-1A4A-90E1-FD14802A33B9}" type="slidenum">
              <a:rPr lang="en-US" smtClean="0"/>
              <a:t>17</a:t>
            </a:fld>
            <a:endParaRPr lang="en-US"/>
          </a:p>
        </p:txBody>
      </p:sp>
    </p:spTree>
    <p:extLst>
      <p:ext uri="{BB962C8B-B14F-4D97-AF65-F5344CB8AC3E}">
        <p14:creationId xmlns:p14="http://schemas.microsoft.com/office/powerpoint/2010/main" val="127294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http://www.smh.com.au/environment/climate-change/australia-experiencing-more-extreme-fire-weather-hotter-days-as-climate-changes-20161025-gsao24.html</a:t>
            </a:r>
          </a:p>
          <a:p>
            <a:endParaRPr lang="en-US" dirty="0"/>
          </a:p>
          <a:p>
            <a:r>
              <a:rPr lang="en-US" dirty="0"/>
              <a:t>Australia is already experiencing an increase in extreme conditions from climate change and more sophisticated modelling is allowing scientists to pinpoint humans' contribution to the wilder weather, the Bureau of Meteorology and CSIRO said.</a:t>
            </a:r>
          </a:p>
          <a:p>
            <a:r>
              <a:rPr lang="en-US" dirty="0"/>
              <a:t>The </a:t>
            </a:r>
            <a:r>
              <a:rPr lang="en-US" dirty="0">
                <a:hlinkClick r:id="rId3"/>
              </a:rPr>
              <a:t>fourth State of the Climate report</a:t>
            </a:r>
            <a:r>
              <a:rPr lang="en-US" dirty="0"/>
              <a:t> found Australia's mean surface temperature has risen by about 1 degree since 1910, rainfall patterns are shifting away from the nation's south, and there is a marked increase in heatwaves and extreme fire weather days.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53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https://twitter.com/WRCCclimate</a:t>
            </a:r>
          </a:p>
          <a:p>
            <a:pPr eaLnBrk="1" hangingPunct="1">
              <a:spcBef>
                <a:spcPct val="0"/>
              </a:spcBef>
            </a:pPr>
            <a:r>
              <a:rPr lang="en-US" altLang="en-US"/>
              <a:t>WRCC = western regional climate center</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F12DA3-B4AE-4C14-9633-54F71BDFEB90}" type="slidenum">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259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44129454-EC4C-1A4A-90E1-FD14802A33B9}" type="slidenum">
              <a:rPr lang="en-US" smtClean="0"/>
              <a:t>2</a:t>
            </a:fld>
            <a:endParaRPr lang="en-US"/>
          </a:p>
        </p:txBody>
      </p:sp>
    </p:spTree>
    <p:extLst>
      <p:ext uri="{BB962C8B-B14F-4D97-AF65-F5344CB8AC3E}">
        <p14:creationId xmlns:p14="http://schemas.microsoft.com/office/powerpoint/2010/main" val="300750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fld id="{44129454-EC4C-1A4A-90E1-FD14802A33B9}" type="slidenum">
              <a:rPr lang="en-US" smtClean="0"/>
              <a:t>20</a:t>
            </a:fld>
            <a:endParaRPr lang="en-US"/>
          </a:p>
        </p:txBody>
      </p:sp>
    </p:spTree>
    <p:extLst>
      <p:ext uri="{BB962C8B-B14F-4D97-AF65-F5344CB8AC3E}">
        <p14:creationId xmlns:p14="http://schemas.microsoft.com/office/powerpoint/2010/main" val="234786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http://www.nature.com/news/2004/041129/full/news041129-6.html</a:t>
            </a:r>
          </a:p>
          <a:p>
            <a:r>
              <a:rPr lang="en-US" dirty="0"/>
              <a:t>https://nexusmedianews.com/a-climate-paradox-rising-temperatures-to-bring-more-droughts-and-floods-554d678940a7#.iirfi0jio</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573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Herring, S. C., M. P. </a:t>
            </a:r>
            <a:r>
              <a:rPr lang="en-US" sz="1200" kern="1200" dirty="0" err="1">
                <a:solidFill>
                  <a:schemeClr val="tx1"/>
                </a:solidFill>
                <a:effectLst/>
                <a:latin typeface="+mn-lt"/>
                <a:ea typeface="+mn-ea"/>
                <a:cs typeface="+mn-cs"/>
              </a:rPr>
              <a:t>Hoerling</a:t>
            </a:r>
            <a:r>
              <a:rPr lang="en-US" sz="1200" kern="1200" dirty="0">
                <a:solidFill>
                  <a:schemeClr val="tx1"/>
                </a:solidFill>
                <a:effectLst/>
                <a:latin typeface="+mn-lt"/>
                <a:ea typeface="+mn-ea"/>
                <a:cs typeface="+mn-cs"/>
              </a:rPr>
              <a:t>, T. C. Peterson, and P. A. Stott, Eds., 2014: Explaining Extreme Events of 2013 from a Climate Perspective. </a:t>
            </a:r>
            <a:r>
              <a:rPr lang="en-US" sz="1200" i="1" kern="1200" dirty="0">
                <a:solidFill>
                  <a:schemeClr val="tx1"/>
                </a:solidFill>
                <a:effectLst/>
                <a:latin typeface="+mn-lt"/>
                <a:ea typeface="+mn-ea"/>
                <a:cs typeface="+mn-cs"/>
              </a:rPr>
              <a:t>Bull. Amer. Meteor. Soc.</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95 </a:t>
            </a:r>
            <a:r>
              <a:rPr lang="en-US" sz="1200" kern="1200" dirty="0">
                <a:solidFill>
                  <a:schemeClr val="tx1"/>
                </a:solidFill>
                <a:effectLst/>
                <a:latin typeface="+mn-lt"/>
                <a:ea typeface="+mn-ea"/>
                <a:cs typeface="+mn-cs"/>
              </a:rPr>
              <a:t>(9), S1–S96, Table 24.1 in Section 24, Summary and broader context </a:t>
            </a:r>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675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83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http://www.nws.noaa.gov/om/heat/heat_index.shtml</a:t>
            </a:r>
          </a:p>
          <a:p>
            <a:r>
              <a:rPr lang="en-US" sz="1400" dirty="0"/>
              <a:t>https://en.wikipedia.org/wiki/Heat_index</a:t>
            </a:r>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902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 = journalism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73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http://www.gb3energy.com/</a:t>
            </a:r>
          </a:p>
        </p:txBody>
      </p:sp>
      <p:sp>
        <p:nvSpPr>
          <p:cNvPr id="4" name="Slide Number Placeholder 3"/>
          <p:cNvSpPr>
            <a:spLocks noGrp="1"/>
          </p:cNvSpPr>
          <p:nvPr>
            <p:ph type="sldNum" sz="quarter" idx="10"/>
          </p:nvPr>
        </p:nvSpPr>
        <p:spPr/>
        <p:txBody>
          <a:bodyPr/>
          <a:lstStyle/>
          <a:p>
            <a:fld id="{44129454-EC4C-1A4A-90E1-FD14802A33B9}" type="slidenum">
              <a:rPr lang="en-US" smtClean="0"/>
              <a:t>26</a:t>
            </a:fld>
            <a:endParaRPr lang="en-US"/>
          </a:p>
        </p:txBody>
      </p:sp>
    </p:spTree>
    <p:extLst>
      <p:ext uri="{BB962C8B-B14F-4D97-AF65-F5344CB8AC3E}">
        <p14:creationId xmlns:p14="http://schemas.microsoft.com/office/powerpoint/2010/main" val="3946811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003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Minnesota woman, who has spent the last three years sailing around Lake Superior, says she's encouraged by the amount of discussion she's hearing regarding the effects of greenhouse gas emissions on the largest of the Great Lakes.</a:t>
            </a:r>
          </a:p>
          <a:p>
            <a:r>
              <a:rPr lang="en-US" b="1" dirty="0">
                <a:hlinkClick r:id="rId3"/>
              </a:rPr>
              <a:t>Sailing family says climate change evident on Lake Superior</a:t>
            </a:r>
            <a:endParaRPr lang="en-US" dirty="0"/>
          </a:p>
          <a:p>
            <a:r>
              <a:rPr lang="en-US" dirty="0"/>
              <a:t>In 2013, Katya Gordon, her husband Mark, and their two daughters — 13-year-old Cedar and 11-year-old Lamar — along with a rotating crew of four, embarked on the "Sea Change" voyage to raise awareness about the impact of climate change on Lake Superior, and inspire people to take action.</a:t>
            </a:r>
          </a:p>
          <a:p>
            <a:r>
              <a:rPr lang="en-US" dirty="0"/>
              <a:t>http://www.cbc.ca/news/canada/thunder-bay/lake-superior-climate-change-1.3583402</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78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 = journalism, especially science journalism</a:t>
            </a:r>
          </a:p>
        </p:txBody>
      </p:sp>
      <p:sp>
        <p:nvSpPr>
          <p:cNvPr id="4" name="Slide Number Placeholder 3"/>
          <p:cNvSpPr>
            <a:spLocks noGrp="1"/>
          </p:cNvSpPr>
          <p:nvPr>
            <p:ph type="sldNum" sz="quarter" idx="10"/>
          </p:nvPr>
        </p:nvSpPr>
        <p:spPr/>
        <p:txBody>
          <a:bodyPr/>
          <a:lstStyle/>
          <a:p>
            <a:fld id="{44129454-EC4C-1A4A-90E1-FD14802A33B9}" type="slidenum">
              <a:rPr lang="en-US" smtClean="0"/>
              <a:t>3</a:t>
            </a:fld>
            <a:endParaRPr lang="en-US"/>
          </a:p>
        </p:txBody>
      </p:sp>
    </p:spTree>
    <p:extLst>
      <p:ext uri="{BB962C8B-B14F-4D97-AF65-F5344CB8AC3E}">
        <p14:creationId xmlns:p14="http://schemas.microsoft.com/office/powerpoint/2010/main" val="406070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90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0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95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t>http://bigstory.ap.org/article/f906a3717f1c4fae883593fc7f46babe/crippling-drought-central-india-leaves-millions-brink</a:t>
            </a:r>
          </a:p>
          <a:p>
            <a:r>
              <a:rPr lang="en-US" sz="1200" u="none" strike="noStrike" kern="1200" dirty="0">
                <a:solidFill>
                  <a:schemeClr val="tx1"/>
                </a:solidFill>
                <a:effectLst/>
                <a:latin typeface="+mn-lt"/>
                <a:ea typeface="+mn-ea"/>
                <a:cs typeface="+mn-cs"/>
              </a:rPr>
              <a:t>An Indian child bathes under a public fountain on a hot afternoon in Lucknow.</a:t>
            </a:r>
            <a:r>
              <a:rPr lang="en-US" sz="1200" i="1" u="none" strike="noStrike" kern="1200" dirty="0">
                <a:solidFill>
                  <a:schemeClr val="tx1"/>
                </a:solidFill>
                <a:effectLst/>
                <a:latin typeface="+mn-lt"/>
                <a:ea typeface="+mn-ea"/>
                <a:cs typeface="+mn-cs"/>
              </a:rPr>
              <a:t> Photo: Rajesh Kumar Singh</a:t>
            </a:r>
            <a:r>
              <a:rPr lang="en-US" sz="1200" u="none" strike="noStrike" kern="1200" dirty="0">
                <a:solidFill>
                  <a:schemeClr val="tx1"/>
                </a:solidFill>
                <a:effectLst/>
                <a:latin typeface="+mn-lt"/>
                <a:ea typeface="+mn-ea"/>
                <a:cs typeface="+mn-cs"/>
              </a:rPr>
              <a:t> </a:t>
            </a:r>
            <a:br>
              <a:rPr lang="en-US" sz="1200" u="none" strike="noStrike" kern="1200" dirty="0">
                <a:solidFill>
                  <a:schemeClr val="tx1"/>
                </a:solidFill>
                <a:effectLst/>
                <a:latin typeface="+mn-lt"/>
                <a:ea typeface="+mn-ea"/>
                <a:cs typeface="+mn-cs"/>
              </a:rPr>
            </a:b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Read more: </a:t>
            </a:r>
            <a:r>
              <a:rPr lang="en-US" sz="1200" u="none" strike="noStrike" kern="1200" dirty="0">
                <a:solidFill>
                  <a:schemeClr val="tx1"/>
                </a:solidFill>
                <a:effectLst/>
                <a:latin typeface="+mn-lt"/>
                <a:ea typeface="+mn-ea"/>
                <a:cs typeface="+mn-cs"/>
                <a:hlinkClick r:id="rId3"/>
              </a:rPr>
              <a:t>http://www.smh.com.au/world/like-heatwaves-were-coming-out-of-a-clay-over-temperature-sets-record-in-india-20160520-gp0fxg#ixzz49UtuIAMA</a:t>
            </a:r>
            <a:r>
              <a:rPr lang="en-US" sz="1200" u="none" strike="noStrike" kern="1200" dirty="0">
                <a:solidFill>
                  <a:schemeClr val="tx1"/>
                </a:solidFill>
                <a:effectLst/>
                <a:latin typeface="+mn-lt"/>
                <a:ea typeface="+mn-ea"/>
                <a:cs typeface="+mn-cs"/>
              </a:rPr>
              <a:t> </a:t>
            </a: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Follow us: </a:t>
            </a:r>
            <a:r>
              <a:rPr lang="en-US" sz="1200" u="none" strike="noStrike" kern="1200" dirty="0">
                <a:solidFill>
                  <a:schemeClr val="tx1"/>
                </a:solidFill>
                <a:effectLst/>
                <a:latin typeface="+mn-lt"/>
                <a:ea typeface="+mn-ea"/>
                <a:cs typeface="+mn-cs"/>
                <a:hlinkClick r:id="rId4"/>
              </a:rPr>
              <a:t>@</a:t>
            </a:r>
            <a:r>
              <a:rPr lang="en-US" sz="1200" u="none" strike="noStrike" kern="1200" dirty="0" err="1">
                <a:solidFill>
                  <a:schemeClr val="tx1"/>
                </a:solidFill>
                <a:effectLst/>
                <a:latin typeface="+mn-lt"/>
                <a:ea typeface="+mn-ea"/>
                <a:cs typeface="+mn-cs"/>
                <a:hlinkClick r:id="rId4"/>
              </a:rPr>
              <a:t>smh</a:t>
            </a:r>
            <a:r>
              <a:rPr lang="en-US" sz="1200" u="none" strike="noStrike" kern="1200" dirty="0">
                <a:solidFill>
                  <a:schemeClr val="tx1"/>
                </a:solidFill>
                <a:effectLst/>
                <a:latin typeface="+mn-lt"/>
                <a:ea typeface="+mn-ea"/>
                <a:cs typeface="+mn-cs"/>
                <a:hlinkClick r:id="rId4"/>
              </a:rPr>
              <a:t> on Twitter</a:t>
            </a:r>
            <a:r>
              <a:rPr lang="en-US" sz="1200" u="none" strike="noStrike" kern="1200" dirty="0">
                <a:solidFill>
                  <a:schemeClr val="tx1"/>
                </a:solidFill>
                <a:effectLst/>
                <a:latin typeface="+mn-lt"/>
                <a:ea typeface="+mn-ea"/>
                <a:cs typeface="+mn-cs"/>
              </a:rPr>
              <a:t> | </a:t>
            </a:r>
            <a:r>
              <a:rPr lang="en-US" sz="1200" u="none" strike="noStrike" kern="1200" dirty="0" err="1">
                <a:solidFill>
                  <a:schemeClr val="tx1"/>
                </a:solidFill>
                <a:effectLst/>
                <a:latin typeface="+mn-lt"/>
                <a:ea typeface="+mn-ea"/>
                <a:cs typeface="+mn-cs"/>
                <a:hlinkClick r:id="rId5"/>
              </a:rPr>
              <a:t>sydneymorningherald</a:t>
            </a:r>
            <a:r>
              <a:rPr lang="en-US" sz="1200" u="none" strike="noStrike" kern="1200" dirty="0">
                <a:solidFill>
                  <a:schemeClr val="tx1"/>
                </a:solidFill>
                <a:effectLst/>
                <a:latin typeface="+mn-lt"/>
                <a:ea typeface="+mn-ea"/>
                <a:cs typeface="+mn-cs"/>
                <a:hlinkClick r:id="rId5"/>
              </a:rPr>
              <a:t> on Facebook</a:t>
            </a:r>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http://www.huffingtonpost.in/2016/05/20/highest-temperature-rajasthan_n_10041294.html</a:t>
            </a:r>
          </a:p>
          <a:p>
            <a:r>
              <a:rPr lang="en-US" sz="1200" u="none" strike="noStrike" kern="1200" dirty="0">
                <a:solidFill>
                  <a:schemeClr val="tx1"/>
                </a:solidFill>
                <a:effectLst/>
                <a:latin typeface="+mn-lt"/>
                <a:ea typeface="+mn-ea"/>
                <a:cs typeface="+mn-cs"/>
              </a:rPr>
              <a:t>http://abcnews.go.com/International/record-breaking-heat-grips-india-amid-rash-farmer/story?id=39263639</a:t>
            </a:r>
            <a:br>
              <a:rPr lang="en-US" sz="1200" u="none" strike="noStrike" kern="1200" dirty="0">
                <a:solidFill>
                  <a:schemeClr val="tx1"/>
                </a:solidFill>
                <a:effectLst/>
                <a:latin typeface="+mn-lt"/>
                <a:ea typeface="+mn-ea"/>
                <a:cs typeface="+mn-cs"/>
              </a:rPr>
            </a:br>
            <a:endParaRPr lang="en-US" sz="1400" dirty="0"/>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20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r>
              <a:rPr lang="en-US" dirty="0"/>
              <a:t>http://www.bbc.com/news/world-asia-india-36989173</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50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p>
          <a:p>
            <a:endParaRPr lang="en-US" dirty="0"/>
          </a:p>
          <a:p>
            <a:r>
              <a:rPr lang="en-US" dirty="0"/>
              <a:t>https://www.wunderground.com/blog/JeffMasters/eastern-hemispheres-alltime-temperature-record-kuwait-frys-in-54c</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129454-EC4C-1A4A-90E1-FD14802A33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28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373567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254954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93602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0571CCD-F55D-475F-9330-6326864BF57C}" type="datetimeFigureOut">
              <a:rPr lang="en-US"/>
              <a:pPr>
                <a:defRPr/>
              </a:pPr>
              <a:t>4/3/2017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7BA5A-CAA4-4A18-88AE-3B95E00749FD}" type="slidenum">
              <a:rPr lang="en-US" altLang="en-US"/>
              <a:pPr>
                <a:defRPr/>
              </a:pPr>
              <a:t>‹#›</a:t>
            </a:fld>
            <a:endParaRPr lang="en-US" altLang="en-US"/>
          </a:p>
        </p:txBody>
      </p:sp>
    </p:spTree>
    <p:extLst>
      <p:ext uri="{BB962C8B-B14F-4D97-AF65-F5344CB8AC3E}">
        <p14:creationId xmlns:p14="http://schemas.microsoft.com/office/powerpoint/2010/main" val="311908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D6D4992-16E2-455D-86EF-E455671C2148}" type="datetimeFigureOut">
              <a:rPr lang="en-US"/>
              <a:pPr>
                <a:defRPr/>
              </a:pPr>
              <a:t>4/3/2017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F6169B-3D8C-4C45-86FC-D4BC3F94D1B1}" type="slidenum">
              <a:rPr lang="en-US" altLang="en-US"/>
              <a:pPr>
                <a:defRPr/>
              </a:pPr>
              <a:t>‹#›</a:t>
            </a:fld>
            <a:endParaRPr lang="en-US" altLang="en-US"/>
          </a:p>
        </p:txBody>
      </p:sp>
    </p:spTree>
    <p:extLst>
      <p:ext uri="{BB962C8B-B14F-4D97-AF65-F5344CB8AC3E}">
        <p14:creationId xmlns:p14="http://schemas.microsoft.com/office/powerpoint/2010/main" val="982971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A4A417B-0475-44EC-BE66-AEACCF4DB266}" type="datetimeFigureOut">
              <a:rPr lang="en-US"/>
              <a:pPr>
                <a:defRPr/>
              </a:pPr>
              <a:t>4/3/2017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8FBFBA-2577-4790-BF44-1C954296AA82}" type="slidenum">
              <a:rPr lang="en-US" altLang="en-US"/>
              <a:pPr>
                <a:defRPr/>
              </a:pPr>
              <a:t>‹#›</a:t>
            </a:fld>
            <a:endParaRPr lang="en-US" altLang="en-US"/>
          </a:p>
        </p:txBody>
      </p:sp>
    </p:spTree>
    <p:extLst>
      <p:ext uri="{BB962C8B-B14F-4D97-AF65-F5344CB8AC3E}">
        <p14:creationId xmlns:p14="http://schemas.microsoft.com/office/powerpoint/2010/main" val="197514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E0AFFE7-9BEB-4CB0-BF66-ED0207FB9FB3}" type="datetimeFigureOut">
              <a:rPr lang="en-US"/>
              <a:pPr>
                <a:defRPr/>
              </a:pPr>
              <a:t>4/3/2017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996FB6-515A-457F-B914-1F7C1A01238E}" type="slidenum">
              <a:rPr lang="en-US" altLang="en-US"/>
              <a:pPr>
                <a:defRPr/>
              </a:pPr>
              <a:t>‹#›</a:t>
            </a:fld>
            <a:endParaRPr lang="en-US" altLang="en-US"/>
          </a:p>
        </p:txBody>
      </p:sp>
    </p:spTree>
    <p:extLst>
      <p:ext uri="{BB962C8B-B14F-4D97-AF65-F5344CB8AC3E}">
        <p14:creationId xmlns:p14="http://schemas.microsoft.com/office/powerpoint/2010/main" val="412777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56D074E-6309-4805-97E8-CA91A54A8903}" type="datetimeFigureOut">
              <a:rPr lang="en-US"/>
              <a:pPr>
                <a:defRPr/>
              </a:pPr>
              <a:t>4/3/2017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4164C1-93BD-428E-921A-E0F8A6E9B092}" type="slidenum">
              <a:rPr lang="en-US" altLang="en-US"/>
              <a:pPr>
                <a:defRPr/>
              </a:pPr>
              <a:t>‹#›</a:t>
            </a:fld>
            <a:endParaRPr lang="en-US" altLang="en-US"/>
          </a:p>
        </p:txBody>
      </p:sp>
    </p:spTree>
    <p:extLst>
      <p:ext uri="{BB962C8B-B14F-4D97-AF65-F5344CB8AC3E}">
        <p14:creationId xmlns:p14="http://schemas.microsoft.com/office/powerpoint/2010/main" val="85825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93D58B3-F8D6-4E61-867D-C5E212153A30}" type="datetimeFigureOut">
              <a:rPr lang="en-US"/>
              <a:pPr>
                <a:defRPr/>
              </a:pPr>
              <a:t>4/3/2017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08AAC2-E341-4ACB-882B-DED3B9EA6EBB}" type="slidenum">
              <a:rPr lang="en-US" altLang="en-US"/>
              <a:pPr>
                <a:defRPr/>
              </a:pPr>
              <a:t>‹#›</a:t>
            </a:fld>
            <a:endParaRPr lang="en-US" altLang="en-US"/>
          </a:p>
        </p:txBody>
      </p:sp>
    </p:spTree>
    <p:extLst>
      <p:ext uri="{BB962C8B-B14F-4D97-AF65-F5344CB8AC3E}">
        <p14:creationId xmlns:p14="http://schemas.microsoft.com/office/powerpoint/2010/main" val="1563730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6FDB72-31AA-4D4C-9E4D-25A3E2A8C951}" type="datetimeFigureOut">
              <a:rPr lang="en-US"/>
              <a:pPr>
                <a:defRPr/>
              </a:pPr>
              <a:t>4/3/2017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9923D1-97FF-47AB-A102-30E16570085D}" type="slidenum">
              <a:rPr lang="en-US" altLang="en-US"/>
              <a:pPr>
                <a:defRPr/>
              </a:pPr>
              <a:t>‹#›</a:t>
            </a:fld>
            <a:endParaRPr lang="en-US" altLang="en-US"/>
          </a:p>
        </p:txBody>
      </p:sp>
    </p:spTree>
    <p:extLst>
      <p:ext uri="{BB962C8B-B14F-4D97-AF65-F5344CB8AC3E}">
        <p14:creationId xmlns:p14="http://schemas.microsoft.com/office/powerpoint/2010/main" val="3675700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94CCC1A-B291-49EE-8497-896BDE538371}" type="datetimeFigureOut">
              <a:rPr lang="en-US"/>
              <a:pPr>
                <a:defRPr/>
              </a:pPr>
              <a:t>4/3/2017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9245C-0345-442B-A8C6-87FA96A022E6}" type="slidenum">
              <a:rPr lang="en-US" altLang="en-US"/>
              <a:pPr>
                <a:defRPr/>
              </a:pPr>
              <a:t>‹#›</a:t>
            </a:fld>
            <a:endParaRPr lang="en-US" altLang="en-US"/>
          </a:p>
        </p:txBody>
      </p:sp>
    </p:spTree>
    <p:extLst>
      <p:ext uri="{BB962C8B-B14F-4D97-AF65-F5344CB8AC3E}">
        <p14:creationId xmlns:p14="http://schemas.microsoft.com/office/powerpoint/2010/main" val="118797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7684F-8F80-47B5-8175-33C7E11F987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404096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F28E950-1CF0-4461-9455-CA5C6C811109}" type="datetimeFigureOut">
              <a:rPr lang="en-US"/>
              <a:pPr>
                <a:defRPr/>
              </a:pPr>
              <a:t>4/3/2017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9AE345-941D-4C0B-9DBE-7CF1C27E0702}" type="slidenum">
              <a:rPr lang="en-US" altLang="en-US"/>
              <a:pPr>
                <a:defRPr/>
              </a:pPr>
              <a:t>‹#›</a:t>
            </a:fld>
            <a:endParaRPr lang="en-US" altLang="en-US"/>
          </a:p>
        </p:txBody>
      </p:sp>
    </p:spTree>
    <p:extLst>
      <p:ext uri="{BB962C8B-B14F-4D97-AF65-F5344CB8AC3E}">
        <p14:creationId xmlns:p14="http://schemas.microsoft.com/office/powerpoint/2010/main" val="1017648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1AE832-C13D-4B56-870B-E287FE1AAD96}" type="datetimeFigureOut">
              <a:rPr lang="en-US"/>
              <a:pPr>
                <a:defRPr/>
              </a:pPr>
              <a:t>4/3/2017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08BD1-A621-476E-9A74-1CDB2BE45A73}" type="slidenum">
              <a:rPr lang="en-US" altLang="en-US"/>
              <a:pPr>
                <a:defRPr/>
              </a:pPr>
              <a:t>‹#›</a:t>
            </a:fld>
            <a:endParaRPr lang="en-US" altLang="en-US"/>
          </a:p>
        </p:txBody>
      </p:sp>
    </p:spTree>
    <p:extLst>
      <p:ext uri="{BB962C8B-B14F-4D97-AF65-F5344CB8AC3E}">
        <p14:creationId xmlns:p14="http://schemas.microsoft.com/office/powerpoint/2010/main" val="244465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3B2E2AA-AE1D-4A31-921C-4EEE7F590B41}" type="datetimeFigureOut">
              <a:rPr lang="en-US"/>
              <a:pPr>
                <a:defRPr/>
              </a:pPr>
              <a:t>4/3/2017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14DEB-9816-4044-9237-CCD7A7032C62}" type="slidenum">
              <a:rPr lang="en-US" altLang="en-US"/>
              <a:pPr>
                <a:defRPr/>
              </a:pPr>
              <a:t>‹#›</a:t>
            </a:fld>
            <a:endParaRPr lang="en-US" altLang="en-US"/>
          </a:p>
        </p:txBody>
      </p:sp>
    </p:spTree>
    <p:extLst>
      <p:ext uri="{BB962C8B-B14F-4D97-AF65-F5344CB8AC3E}">
        <p14:creationId xmlns:p14="http://schemas.microsoft.com/office/powerpoint/2010/main" val="166454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27684F-8F80-47B5-8175-33C7E11F9878}"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79679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7684F-8F80-47B5-8175-33C7E11F987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86310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7684F-8F80-47B5-8175-33C7E11F9878}"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351897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27684F-8F80-47B5-8175-33C7E11F9878}"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387682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7684F-8F80-47B5-8175-33C7E11F9878}"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20822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27684F-8F80-47B5-8175-33C7E11F987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72127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27684F-8F80-47B5-8175-33C7E11F9878}"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AD8D9-6CA7-4C29-AE43-B1A930CFA0E7}" type="slidenum">
              <a:rPr lang="en-US" smtClean="0"/>
              <a:t>‹#›</a:t>
            </a:fld>
            <a:endParaRPr lang="en-US"/>
          </a:p>
        </p:txBody>
      </p:sp>
    </p:spTree>
    <p:extLst>
      <p:ext uri="{BB962C8B-B14F-4D97-AF65-F5344CB8AC3E}">
        <p14:creationId xmlns:p14="http://schemas.microsoft.com/office/powerpoint/2010/main" val="412065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7684F-8F80-47B5-8175-33C7E11F9878}" type="datetimeFigureOut">
              <a:rPr lang="en-US" smtClean="0"/>
              <a:t>4/3/2017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AD8D9-6CA7-4C29-AE43-B1A930CFA0E7}" type="slidenum">
              <a:rPr lang="en-US" smtClean="0"/>
              <a:t>‹#›</a:t>
            </a:fld>
            <a:endParaRPr lang="en-US"/>
          </a:p>
        </p:txBody>
      </p:sp>
    </p:spTree>
    <p:extLst>
      <p:ext uri="{BB962C8B-B14F-4D97-AF65-F5344CB8AC3E}">
        <p14:creationId xmlns:p14="http://schemas.microsoft.com/office/powerpoint/2010/main" val="2991123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D1AE381-F4DC-4CB7-AABB-5C81A5B21926}" type="datetimeFigureOut">
              <a:rPr lang="en-US"/>
              <a:pPr>
                <a:defRPr/>
              </a:pPr>
              <a:t>4/3/2017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178FB4A-C886-4E2D-B915-7EC7D168538B}" type="slidenum">
              <a:rPr lang="en-US" altLang="en-US"/>
              <a:pPr>
                <a:defRPr/>
              </a:pPr>
              <a:t>‹#›</a:t>
            </a:fld>
            <a:endParaRPr lang="en-US" altLang="en-US"/>
          </a:p>
        </p:txBody>
      </p:sp>
    </p:spTree>
    <p:extLst>
      <p:ext uri="{BB962C8B-B14F-4D97-AF65-F5344CB8AC3E}">
        <p14:creationId xmlns:p14="http://schemas.microsoft.com/office/powerpoint/2010/main" val="935095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891" y="-53160"/>
            <a:ext cx="8932333" cy="1015319"/>
          </a:xfrm>
        </p:spPr>
        <p:txBody>
          <a:bodyPr>
            <a:normAutofit/>
          </a:bodyPr>
          <a:lstStyle/>
          <a:p>
            <a:pPr algn="ctr"/>
            <a:r>
              <a:rPr lang="en-US" sz="3600" dirty="0">
                <a:solidFill>
                  <a:srgbClr val="FFFF00"/>
                </a:solidFill>
              </a:rPr>
              <a:t>Niwot Ridge, west of Boulder, Colorado</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37" y="1279599"/>
            <a:ext cx="8530951" cy="5377676"/>
          </a:xfrm>
          <a:prstGeom prst="rect">
            <a:avLst/>
          </a:prstGeom>
        </p:spPr>
      </p:pic>
      <p:sp>
        <p:nvSpPr>
          <p:cNvPr id="7" name="TextBox 6"/>
          <p:cNvSpPr txBox="1"/>
          <p:nvPr/>
        </p:nvSpPr>
        <p:spPr>
          <a:xfrm>
            <a:off x="2078865" y="763581"/>
            <a:ext cx="610612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Data gathered at research site since the 1940s</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a:t>
            </a:r>
          </a:p>
        </p:txBody>
      </p:sp>
      <p:sp>
        <p:nvSpPr>
          <p:cNvPr id="8" name="TextBox 7"/>
          <p:cNvSpPr txBox="1"/>
          <p:nvPr/>
        </p:nvSpPr>
        <p:spPr>
          <a:xfrm>
            <a:off x="5166360" y="6268284"/>
            <a:ext cx="3736779"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NSF Niwot Ridge LTER site, John Marr collection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51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45" y="266217"/>
            <a:ext cx="2835639" cy="6042116"/>
          </a:xfrm>
        </p:spPr>
        <p:txBody>
          <a:bodyPr>
            <a:normAutofit/>
          </a:bodyPr>
          <a:lstStyle/>
          <a:p>
            <a:r>
              <a:rPr lang="en-US" sz="2400" dirty="0">
                <a:solidFill>
                  <a:srgbClr val="FFFF00"/>
                </a:solidFill>
              </a:rPr>
              <a:t>Record temperatures in Greenland</a:t>
            </a:r>
            <a:br>
              <a:rPr lang="en-US" sz="2000" dirty="0">
                <a:solidFill>
                  <a:srgbClr val="FFFF00"/>
                </a:solidFill>
              </a:rPr>
            </a:br>
            <a:br>
              <a:rPr lang="en-US" sz="2000" dirty="0">
                <a:solidFill>
                  <a:srgbClr val="FFFF00"/>
                </a:solidFill>
              </a:rPr>
            </a:br>
            <a:r>
              <a:rPr lang="en-US" sz="2000" dirty="0">
                <a:solidFill>
                  <a:srgbClr val="FFFF00"/>
                </a:solidFill>
              </a:rPr>
              <a:t>On Thursday June 9, 2016, temperatures in Nuuk, Greenland’s capital, reached 75 degrees F. That was the warmest temperature ever recorded in the Arctic country during June, according to Jason </a:t>
            </a:r>
            <a:r>
              <a:rPr lang="en-US" sz="2000" dirty="0" err="1">
                <a:solidFill>
                  <a:srgbClr val="FFFF00"/>
                </a:solidFill>
              </a:rPr>
              <a:t>Samenow</a:t>
            </a:r>
            <a:r>
              <a:rPr lang="en-US" sz="2000" dirty="0">
                <a:solidFill>
                  <a:srgbClr val="FFFF00"/>
                </a:solidFill>
              </a:rPr>
              <a:t> of the Washington Post. “It was warmer in Nuuk than it was in New York City, where the high was only 71 degrees,”.</a:t>
            </a:r>
            <a:br>
              <a:rPr lang="en-US" sz="3600" dirty="0">
                <a:solidFill>
                  <a:srgbClr val="FFFF00"/>
                </a:solidFill>
              </a:rPr>
            </a:br>
            <a:r>
              <a:rPr lang="en-US" sz="3600" dirty="0">
                <a:solidFill>
                  <a:srgbClr val="FFFF00"/>
                </a:solidFill>
              </a:rPr>
              <a:t>                       </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9743" y="456386"/>
            <a:ext cx="5713375" cy="5895380"/>
          </a:xfrm>
        </p:spPr>
      </p:pic>
    </p:spTree>
    <p:extLst>
      <p:ext uri="{BB962C8B-B14F-4D97-AF65-F5344CB8AC3E}">
        <p14:creationId xmlns:p14="http://schemas.microsoft.com/office/powerpoint/2010/main" val="208219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46" y="173614"/>
            <a:ext cx="3065640" cy="2187749"/>
          </a:xfrm>
        </p:spPr>
        <p:txBody>
          <a:bodyPr>
            <a:normAutofit/>
          </a:bodyPr>
          <a:lstStyle/>
          <a:p>
            <a:r>
              <a:rPr lang="en-US" sz="2800" b="1" dirty="0">
                <a:solidFill>
                  <a:srgbClr val="FFFF00"/>
                </a:solidFill>
              </a:rPr>
              <a:t>North America is flooded in warmth and there is no sign of real winter  </a:t>
            </a:r>
            <a:r>
              <a:rPr lang="en-US" sz="1600" b="1" dirty="0">
                <a:solidFill>
                  <a:srgbClr val="FFFF00"/>
                </a:solidFill>
              </a:rPr>
              <a:t>Washington Post, 10 Nov 2016</a:t>
            </a:r>
            <a:r>
              <a:rPr lang="en-US" sz="3600" dirty="0">
                <a:solidFill>
                  <a:srgbClr val="FFFF00"/>
                </a:solidFill>
              </a:rPr>
              <a:t>                   </a:t>
            </a:r>
            <a:endParaRPr lang="en-US" sz="3600" dirty="0"/>
          </a:p>
        </p:txBody>
      </p:sp>
      <p:sp>
        <p:nvSpPr>
          <p:cNvPr id="8" name="TextBox 7"/>
          <p:cNvSpPr txBox="1"/>
          <p:nvPr/>
        </p:nvSpPr>
        <p:spPr>
          <a:xfrm>
            <a:off x="176673" y="2794034"/>
            <a:ext cx="2857929"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The United States experienced its third-warmest October on record, and warmth has continued through the first third of November.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rPr>
              <a:t>[This fall has been so warm, some cities are setting records for latest first freeze] </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0" name="TextBox 9"/>
          <p:cNvSpPr txBox="1"/>
          <p:nvPr/>
        </p:nvSpPr>
        <p:spPr>
          <a:xfrm>
            <a:off x="3308577" y="5934114"/>
            <a:ext cx="549670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Temperature difference from normal over the Northern Hemisphere, Nov. 10, 2016. (Climate </a:t>
            </a:r>
            <a:r>
              <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rPr>
              <a:t>Reanalyzer</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 Climate Change Institute, University of Maine, USA.)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481" y="292318"/>
            <a:ext cx="5445951" cy="5611091"/>
          </a:xfrm>
          <a:prstGeom prst="rect">
            <a:avLst/>
          </a:prstGeom>
        </p:spPr>
      </p:pic>
    </p:spTree>
    <p:extLst>
      <p:ext uri="{BB962C8B-B14F-4D97-AF65-F5344CB8AC3E}">
        <p14:creationId xmlns:p14="http://schemas.microsoft.com/office/powerpoint/2010/main" val="121513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13" y="846852"/>
            <a:ext cx="4361877" cy="2187749"/>
          </a:xfrm>
        </p:spPr>
        <p:txBody>
          <a:bodyPr>
            <a:normAutofit fontScale="90000"/>
          </a:bodyPr>
          <a:lstStyle/>
          <a:p>
            <a:r>
              <a:rPr lang="en-US" sz="3600" b="1" dirty="0">
                <a:solidFill>
                  <a:srgbClr val="FFFF00"/>
                </a:solidFill>
              </a:rPr>
              <a:t>Denver beats 75-year-old warmth record as thermometer hits 78 degrees</a:t>
            </a:r>
            <a:br>
              <a:rPr lang="en-US" sz="3600" b="1" dirty="0">
                <a:solidFill>
                  <a:srgbClr val="FFFF00"/>
                </a:solidFill>
              </a:rPr>
            </a:br>
            <a:r>
              <a:rPr lang="en-US" sz="1600" b="1" dirty="0">
                <a:solidFill>
                  <a:srgbClr val="FFFF00"/>
                </a:solidFill>
              </a:rPr>
              <a:t>Denver Post, 16 Nov 2016</a:t>
            </a:r>
            <a:r>
              <a:rPr lang="en-US" sz="3600" dirty="0">
                <a:solidFill>
                  <a:srgbClr val="FFFF00"/>
                </a:solidFill>
              </a:rPr>
              <a:t>                   </a:t>
            </a:r>
            <a:endParaRPr lang="en-US" sz="3600" dirty="0"/>
          </a:p>
        </p:txBody>
      </p:sp>
      <p:sp>
        <p:nvSpPr>
          <p:cNvPr id="8" name="TextBox 7"/>
          <p:cNvSpPr txBox="1"/>
          <p:nvPr/>
        </p:nvSpPr>
        <p:spPr>
          <a:xfrm>
            <a:off x="699186" y="3899352"/>
            <a:ext cx="7761526"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rPr>
              <a:t>Denver surpassed a temperature record that stood since shortly before the bombing of Pearl Harbor Wednesday — a day before snow is predicted to fall in Denver.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rPr>
              <a:t>On Nov. 16, 1941, the high temperature was 77 degrees.  A thermometer at Denver International Airport, where Denver’s official temperature is recorded, registered 78 degrees at 1 p.m., according to the National Weather Service in Boulder.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875" y="954595"/>
            <a:ext cx="4101239" cy="2734159"/>
          </a:xfrm>
          <a:prstGeom prst="rect">
            <a:avLst/>
          </a:prstGeom>
        </p:spPr>
      </p:pic>
    </p:spTree>
    <p:extLst>
      <p:ext uri="{BB962C8B-B14F-4D97-AF65-F5344CB8AC3E}">
        <p14:creationId xmlns:p14="http://schemas.microsoft.com/office/powerpoint/2010/main" val="293940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 name="TextBox 7"/>
          <p:cNvSpPr txBox="1"/>
          <p:nvPr/>
        </p:nvSpPr>
        <p:spPr>
          <a:xfrm>
            <a:off x="699186" y="5321752"/>
            <a:ext cx="776152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The previous record-high February daily temperature in Denver was 77 degrees, reached in both 2006 and — you’re reading this right — 1890, the weather service said in a tweet. The city’s average high temperature in June is 81 degrees.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770" y="345440"/>
            <a:ext cx="6233275" cy="4683760"/>
          </a:xfrm>
          <a:prstGeom prst="rect">
            <a:avLst/>
          </a:prstGeom>
        </p:spPr>
      </p:pic>
      <p:sp>
        <p:nvSpPr>
          <p:cNvPr id="2" name="Title 1"/>
          <p:cNvSpPr>
            <a:spLocks noGrp="1"/>
          </p:cNvSpPr>
          <p:nvPr>
            <p:ph type="title"/>
          </p:nvPr>
        </p:nvSpPr>
        <p:spPr>
          <a:xfrm>
            <a:off x="250313" y="846852"/>
            <a:ext cx="3285367" cy="3745468"/>
          </a:xfrm>
          <a:solidFill>
            <a:schemeClr val="accent1">
              <a:lumMod val="50000"/>
            </a:schemeClr>
          </a:solidFill>
        </p:spPr>
        <p:txBody>
          <a:bodyPr>
            <a:normAutofit fontScale="90000"/>
          </a:bodyPr>
          <a:lstStyle/>
          <a:p>
            <a:r>
              <a:rPr lang="en-US" sz="3100" b="1" dirty="0">
                <a:solidFill>
                  <a:srgbClr val="FFFF00"/>
                </a:solidFill>
              </a:rPr>
              <a:t>There has never been a hotter February day in Denver, Colorado Springs or Pueblo </a:t>
            </a:r>
            <a:br>
              <a:rPr lang="en-US" sz="2400" b="1" dirty="0">
                <a:solidFill>
                  <a:srgbClr val="FFFF00"/>
                </a:solidFill>
              </a:rPr>
            </a:br>
            <a:br>
              <a:rPr lang="en-US" sz="2400" b="1" dirty="0">
                <a:solidFill>
                  <a:srgbClr val="FFFF00"/>
                </a:solidFill>
              </a:rPr>
            </a:br>
            <a:r>
              <a:rPr lang="en-US" sz="2400" b="1" dirty="0">
                <a:solidFill>
                  <a:srgbClr val="FFFF00"/>
                </a:solidFill>
              </a:rPr>
              <a:t>The temperature reached 80 degrees — yes, seriously — at Denver International Airport</a:t>
            </a:r>
            <a:br>
              <a:rPr lang="en-US" sz="2400" b="1" dirty="0">
                <a:solidFill>
                  <a:srgbClr val="FFFF00"/>
                </a:solidFill>
              </a:rPr>
            </a:br>
            <a:br>
              <a:rPr lang="en-US" sz="2400" b="1" dirty="0">
                <a:solidFill>
                  <a:srgbClr val="FFFF00"/>
                </a:solidFill>
              </a:rPr>
            </a:br>
            <a:r>
              <a:rPr lang="en-US" sz="2200" b="1" dirty="0">
                <a:solidFill>
                  <a:srgbClr val="FFFF00"/>
                </a:solidFill>
              </a:rPr>
              <a:t>Denver Post 17 Feb 2017</a:t>
            </a:r>
          </a:p>
        </p:txBody>
      </p:sp>
    </p:spTree>
    <p:extLst>
      <p:ext uri="{BB962C8B-B14F-4D97-AF65-F5344CB8AC3E}">
        <p14:creationId xmlns:p14="http://schemas.microsoft.com/office/powerpoint/2010/main" val="257816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313" y="846852"/>
            <a:ext cx="4361877" cy="2187749"/>
          </a:xfrm>
        </p:spPr>
        <p:txBody>
          <a:bodyPr>
            <a:normAutofit/>
          </a:bodyPr>
          <a:lstStyle/>
          <a:p>
            <a:r>
              <a:rPr lang="en-US" b="1" dirty="0">
                <a:solidFill>
                  <a:srgbClr val="FFFF00"/>
                </a:solidFill>
              </a:rPr>
              <a:t>Hot Winter Eclipses Averages</a:t>
            </a:r>
            <a:br>
              <a:rPr lang="en-US" sz="3600" b="1" dirty="0">
                <a:solidFill>
                  <a:srgbClr val="FFFF00"/>
                </a:solidFill>
              </a:rPr>
            </a:br>
            <a:r>
              <a:rPr lang="en-US" sz="2000" b="1" dirty="0">
                <a:solidFill>
                  <a:srgbClr val="FFFF00"/>
                </a:solidFill>
              </a:rPr>
              <a:t>Bruce Finley, Denver Post, 27 Nov 2016</a:t>
            </a:r>
            <a:r>
              <a:rPr lang="en-US" sz="2000" dirty="0">
                <a:solidFill>
                  <a:srgbClr val="FFFF00"/>
                </a:solidFill>
              </a:rPr>
              <a:t>                   </a:t>
            </a:r>
            <a:endParaRPr lang="en-US" sz="2000" dirty="0"/>
          </a:p>
        </p:txBody>
      </p:sp>
      <p:sp>
        <p:nvSpPr>
          <p:cNvPr id="8" name="TextBox 7"/>
          <p:cNvSpPr txBox="1"/>
          <p:nvPr/>
        </p:nvSpPr>
        <p:spPr>
          <a:xfrm>
            <a:off x="699186" y="4099049"/>
            <a:ext cx="7761526"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Denver </a:t>
            </a:r>
            <a:r>
              <a:rPr lang="en-US" sz="2800" dirty="0">
                <a:solidFill>
                  <a:srgbClr val="FFFF00"/>
                </a:solidFill>
                <a:latin typeface="Calibri" panose="020F0502020204030204"/>
              </a:rPr>
              <a:t>has been a whopping 9 degrees warmer in March.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rgbClr val="FFFF00"/>
                </a:solidFill>
                <a:latin typeface="Calibri" panose="020F0502020204030204"/>
              </a:rPr>
              <a:t>The recent precipitation in the mountains had boosted February snowpack in all the major river basins to higher than normal, except for the Yampa River Basin.</a:t>
            </a:r>
            <a:endParaRPr kumimoji="0" lang="en-US" sz="22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024" y="854012"/>
            <a:ext cx="4118425" cy="2730017"/>
          </a:xfrm>
          <a:prstGeom prst="rect">
            <a:avLst/>
          </a:prstGeom>
        </p:spPr>
      </p:pic>
      <p:sp>
        <p:nvSpPr>
          <p:cNvPr id="6" name="TextBox 5"/>
          <p:cNvSpPr txBox="1"/>
          <p:nvPr/>
        </p:nvSpPr>
        <p:spPr>
          <a:xfrm>
            <a:off x="7019055" y="3584029"/>
            <a:ext cx="2272086" cy="369332"/>
          </a:xfrm>
          <a:prstGeom prst="rect">
            <a:avLst/>
          </a:prstGeom>
          <a:noFill/>
        </p:spPr>
        <p:txBody>
          <a:bodyPr wrap="square" rtlCol="0">
            <a:spAutoFit/>
          </a:bodyPr>
          <a:lstStyle/>
          <a:p>
            <a:r>
              <a:rPr lang="en-US" dirty="0">
                <a:solidFill>
                  <a:srgbClr val="FFFF00"/>
                </a:solidFill>
              </a:rPr>
              <a:t>havayolu101.com</a:t>
            </a:r>
          </a:p>
        </p:txBody>
      </p:sp>
    </p:spTree>
    <p:extLst>
      <p:ext uri="{BB962C8B-B14F-4D97-AF65-F5344CB8AC3E}">
        <p14:creationId xmlns:p14="http://schemas.microsoft.com/office/powerpoint/2010/main" val="124187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46" y="256169"/>
            <a:ext cx="8924076" cy="905083"/>
          </a:xfrm>
        </p:spPr>
        <p:txBody>
          <a:bodyPr>
            <a:normAutofit fontScale="90000"/>
          </a:bodyPr>
          <a:lstStyle/>
          <a:p>
            <a:pPr algn="ctr"/>
            <a:r>
              <a:rPr lang="en-US" sz="3100" b="1" dirty="0">
                <a:solidFill>
                  <a:srgbClr val="FFFF00"/>
                </a:solidFill>
              </a:rPr>
              <a:t>U.S. posts second-warmest year on record, </a:t>
            </a:r>
            <a:br>
              <a:rPr lang="en-US" sz="3100" b="1" dirty="0">
                <a:solidFill>
                  <a:srgbClr val="FFFF00"/>
                </a:solidFill>
              </a:rPr>
            </a:br>
            <a:r>
              <a:rPr lang="en-US" sz="3100" b="1" dirty="0">
                <a:solidFill>
                  <a:srgbClr val="FFFF00"/>
                </a:solidFill>
              </a:rPr>
              <a:t>breadth of warmth ‘unparalleled’  </a:t>
            </a:r>
            <a:r>
              <a:rPr lang="en-US" sz="2000" b="1" dirty="0">
                <a:solidFill>
                  <a:srgbClr val="FFFF00"/>
                </a:solidFill>
              </a:rPr>
              <a:t>Washington Post, 9 Jan 2017</a:t>
            </a:r>
            <a:br>
              <a:rPr lang="en-US" sz="3600" dirty="0">
                <a:solidFill>
                  <a:srgbClr val="FFFF00"/>
                </a:solidFill>
              </a:rPr>
            </a:br>
            <a:r>
              <a:rPr lang="en-US" sz="3600" dirty="0">
                <a:solidFill>
                  <a:srgbClr val="FFFF00"/>
                </a:solidFill>
              </a:rPr>
              <a:t>                       </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5241" y="1090916"/>
            <a:ext cx="7432586" cy="5599483"/>
          </a:xfrm>
        </p:spPr>
      </p:pic>
      <p:sp>
        <p:nvSpPr>
          <p:cNvPr id="7" name="TextBox 6"/>
          <p:cNvSpPr txBox="1"/>
          <p:nvPr/>
        </p:nvSpPr>
        <p:spPr>
          <a:xfrm>
            <a:off x="140677" y="1085229"/>
            <a:ext cx="2049864" cy="4524315"/>
          </a:xfrm>
          <a:prstGeom prst="rect">
            <a:avLst/>
          </a:prstGeom>
          <a:solidFill>
            <a:schemeClr val="accent1">
              <a:lumMod val="5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All of the Lower 48 states registered one of their top-seven warmest years. “The breadth of the 2016 warmth is unparalleled in the nation’s climate history,” NOAA said. “No other year had as many states breaking or close to breaking their warmest annual-average temperature.”</a:t>
            </a:r>
          </a:p>
        </p:txBody>
      </p:sp>
    </p:spTree>
    <p:extLst>
      <p:ext uri="{BB962C8B-B14F-4D97-AF65-F5344CB8AC3E}">
        <p14:creationId xmlns:p14="http://schemas.microsoft.com/office/powerpoint/2010/main" val="370731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942" y="81021"/>
            <a:ext cx="8776466" cy="1041720"/>
          </a:xfrm>
        </p:spPr>
        <p:txBody>
          <a:bodyPr>
            <a:normAutofit/>
          </a:bodyPr>
          <a:lstStyle/>
          <a:p>
            <a:r>
              <a:rPr lang="en-US" sz="2600" b="1" dirty="0">
                <a:solidFill>
                  <a:srgbClr val="FFFF00"/>
                </a:solidFill>
              </a:rPr>
              <a:t>Hot nights have increased at a startling rate in Washington, D.C.</a:t>
            </a:r>
          </a:p>
        </p:txBody>
      </p:sp>
      <p:sp>
        <p:nvSpPr>
          <p:cNvPr id="6" name="TextBox 5"/>
          <p:cNvSpPr txBox="1"/>
          <p:nvPr/>
        </p:nvSpPr>
        <p:spPr>
          <a:xfrm>
            <a:off x="4745620" y="6250565"/>
            <a:ext cx="405959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Washington Post July 25, 2016 </a:t>
            </a:r>
          </a:p>
        </p:txBody>
      </p:sp>
      <p:sp>
        <p:nvSpPr>
          <p:cNvPr id="7" name="TextBox 6"/>
          <p:cNvSpPr txBox="1"/>
          <p:nvPr/>
        </p:nvSpPr>
        <p:spPr>
          <a:xfrm>
            <a:off x="112891" y="1076444"/>
            <a:ext cx="8932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Since the turn of the century, Washington, D.C., has witnessed a stunning increase in unusually warm nights. These are the nights when you walk outside and the heat overwhelms you as if it’s the middle of the day. They’re now happening five to 10 times more frequently than they used to.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80" y="2359735"/>
            <a:ext cx="6675120" cy="3724393"/>
          </a:xfrm>
          <a:prstGeom prst="rect">
            <a:avLst/>
          </a:prstGeom>
        </p:spPr>
      </p:pic>
      <p:sp>
        <p:nvSpPr>
          <p:cNvPr id="5" name="TextBox 4"/>
          <p:cNvSpPr txBox="1"/>
          <p:nvPr/>
        </p:nvSpPr>
        <p:spPr>
          <a:xfrm>
            <a:off x="1443988" y="3194609"/>
            <a:ext cx="488987"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8" name="TextBox 7"/>
          <p:cNvSpPr txBox="1"/>
          <p:nvPr/>
        </p:nvSpPr>
        <p:spPr>
          <a:xfrm>
            <a:off x="2257063" y="3553428"/>
            <a:ext cx="326406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Number of days in a year with minimum temperature greater than 80F, from 1872 to 2016</a:t>
            </a:r>
          </a:p>
        </p:txBody>
      </p:sp>
    </p:spTree>
    <p:extLst>
      <p:ext uri="{BB962C8B-B14F-4D97-AF65-F5344CB8AC3E}">
        <p14:creationId xmlns:p14="http://schemas.microsoft.com/office/powerpoint/2010/main" val="67484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2511" y="190261"/>
            <a:ext cx="8472447" cy="1086772"/>
          </a:xfrm>
        </p:spPr>
        <p:txBody>
          <a:bodyPr>
            <a:normAutofit fontScale="90000"/>
          </a:bodyPr>
          <a:lstStyle/>
          <a:p>
            <a:pPr algn="ctr"/>
            <a:br>
              <a:rPr lang="en-US" sz="3600" dirty="0">
                <a:solidFill>
                  <a:srgbClr val="FFFF00"/>
                </a:solidFill>
              </a:rPr>
            </a:br>
            <a:br>
              <a:rPr lang="en-US" sz="3600" dirty="0">
                <a:solidFill>
                  <a:srgbClr val="FFFF00"/>
                </a:solidFill>
              </a:rPr>
            </a:br>
            <a:r>
              <a:rPr lang="en-US" sz="3100" b="1" dirty="0">
                <a:solidFill>
                  <a:srgbClr val="FFFF00"/>
                </a:solidFill>
              </a:rPr>
              <a:t>Sarah Perkins Kirkpatrick, heat wave researcher</a:t>
            </a:r>
            <a:br>
              <a:rPr lang="en-US" sz="2700" b="1" dirty="0">
                <a:solidFill>
                  <a:srgbClr val="FFFF00"/>
                </a:solidFill>
              </a:rPr>
            </a:br>
            <a:r>
              <a:rPr lang="en-US" sz="1800" b="1" dirty="0">
                <a:solidFill>
                  <a:srgbClr val="FFFF00"/>
                </a:solidFill>
              </a:rPr>
              <a:t> abc.net.au Oct 27, 2016</a:t>
            </a:r>
            <a:br>
              <a:rPr lang="en-US" sz="3600" dirty="0">
                <a:solidFill>
                  <a:srgbClr val="FFFF00"/>
                </a:solidFill>
              </a:rPr>
            </a:br>
            <a:br>
              <a:rPr lang="en-US" sz="3600" dirty="0"/>
            </a:b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74" y="2302719"/>
            <a:ext cx="5071514" cy="2854076"/>
          </a:xfrm>
          <a:prstGeom prst="rect">
            <a:avLst/>
          </a:prstGeom>
        </p:spPr>
      </p:pic>
      <p:sp>
        <p:nvSpPr>
          <p:cNvPr id="7" name="TextBox 6"/>
          <p:cNvSpPr txBox="1"/>
          <p:nvPr/>
        </p:nvSpPr>
        <p:spPr>
          <a:xfrm>
            <a:off x="4106988" y="1290502"/>
            <a:ext cx="4781832" cy="4955203"/>
          </a:xfrm>
          <a:prstGeom prst="rect">
            <a:avLst/>
          </a:prstGeom>
          <a:noFill/>
        </p:spPr>
        <p:txBody>
          <a:bodyPr wrap="square" rtlCol="0">
            <a:spAutoFit/>
          </a:bodyPr>
          <a:lstStyle/>
          <a:p>
            <a:endParaRPr lang="en-US" dirty="0">
              <a:solidFill>
                <a:srgbClr val="FFFF00"/>
              </a:solidFill>
            </a:endParaRPr>
          </a:p>
          <a:p>
            <a:r>
              <a:rPr lang="en-US" sz="2800" dirty="0">
                <a:solidFill>
                  <a:srgbClr val="FFFF00"/>
                </a:solidFill>
              </a:rPr>
              <a:t>“This is scary.   No-one really wants to know that 2C warming means we will have an extra 20 heatwave days here in Australia”.</a:t>
            </a:r>
          </a:p>
          <a:p>
            <a:endParaRPr lang="en-US" dirty="0">
              <a:solidFill>
                <a:srgbClr val="FFFF00"/>
              </a:solidFill>
            </a:endParaRPr>
          </a:p>
          <a:p>
            <a:r>
              <a:rPr lang="en-US" sz="2000" dirty="0">
                <a:solidFill>
                  <a:srgbClr val="FFFF00"/>
                </a:solidFill>
              </a:rPr>
              <a:t>Kirkpatrick worries every day about the figures she sees as a senior heatwave researcher at the University of NSW’s Climate Change Research Centre.  “I don’t do this to get depressed.  I do this to get things to change, so it doesn’t get as bad as it currently looks like it will.”</a:t>
            </a:r>
          </a:p>
        </p:txBody>
      </p:sp>
    </p:spTree>
    <p:extLst>
      <p:ext uri="{BB962C8B-B14F-4D97-AF65-F5344CB8AC3E}">
        <p14:creationId xmlns:p14="http://schemas.microsoft.com/office/powerpoint/2010/main" val="1389688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446" y="266217"/>
            <a:ext cx="8924076" cy="905083"/>
          </a:xfrm>
        </p:spPr>
        <p:txBody>
          <a:bodyPr>
            <a:normAutofit fontScale="90000"/>
          </a:bodyPr>
          <a:lstStyle/>
          <a:p>
            <a:pPr algn="ctr"/>
            <a:r>
              <a:rPr lang="en-US" sz="2800" b="1" dirty="0">
                <a:solidFill>
                  <a:srgbClr val="FFFF00"/>
                </a:solidFill>
              </a:rPr>
              <a:t>Australia experiencing more extreme fire weather, hotter days as climate changes      </a:t>
            </a:r>
            <a:r>
              <a:rPr lang="en-US" sz="1800" b="1" dirty="0">
                <a:solidFill>
                  <a:srgbClr val="FFFF00"/>
                </a:solidFill>
              </a:rPr>
              <a:t>Sydney Morning Herald</a:t>
            </a:r>
            <a:r>
              <a:rPr lang="en-US" sz="1800" dirty="0">
                <a:solidFill>
                  <a:srgbClr val="FFFF00"/>
                </a:solidFill>
              </a:rPr>
              <a:t> Oct 27, 2016</a:t>
            </a:r>
            <a:br>
              <a:rPr lang="en-US" sz="3600" dirty="0">
                <a:solidFill>
                  <a:srgbClr val="FFFF00"/>
                </a:solidFill>
              </a:rPr>
            </a:br>
            <a:r>
              <a:rPr lang="en-US" sz="3600" dirty="0">
                <a:solidFill>
                  <a:srgbClr val="FFFF00"/>
                </a:solidFill>
              </a:rPr>
              <a:t>                       </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4" y="989792"/>
            <a:ext cx="8966267" cy="5800925"/>
          </a:xfrm>
          <a:prstGeom prst="rect">
            <a:avLst/>
          </a:prstGeom>
        </p:spPr>
      </p:pic>
      <p:sp>
        <p:nvSpPr>
          <p:cNvPr id="5" name="TextBox 4"/>
          <p:cNvSpPr txBox="1"/>
          <p:nvPr/>
        </p:nvSpPr>
        <p:spPr>
          <a:xfrm>
            <a:off x="696193" y="958619"/>
            <a:ext cx="2722418" cy="646331"/>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Australian monthly maximum temperature</a:t>
            </a:r>
          </a:p>
        </p:txBody>
      </p:sp>
      <p:sp>
        <p:nvSpPr>
          <p:cNvPr id="10" name="TextBox 9"/>
          <p:cNvSpPr txBox="1"/>
          <p:nvPr/>
        </p:nvSpPr>
        <p:spPr>
          <a:xfrm>
            <a:off x="6480465" y="934372"/>
            <a:ext cx="2722418" cy="646331"/>
          </a:xfrm>
          <a:prstGeom prst="rect">
            <a:avLst/>
          </a:prstGeom>
          <a:solidFill>
            <a:schemeClr val="bg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Australian monthly minimum temperature</a:t>
            </a:r>
          </a:p>
        </p:txBody>
      </p:sp>
    </p:spTree>
    <p:extLst>
      <p:ext uri="{BB962C8B-B14F-4D97-AF65-F5344CB8AC3E}">
        <p14:creationId xmlns:p14="http://schemas.microsoft.com/office/powerpoint/2010/main" val="3909792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FABA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213"/>
            <a:ext cx="7772400" cy="1096962"/>
          </a:xfrm>
          <a:solidFill>
            <a:schemeClr val="accent1">
              <a:lumMod val="50000"/>
            </a:schemeClr>
          </a:solidFill>
        </p:spPr>
        <p:txBody>
          <a:bodyPr rtlCol="0">
            <a:normAutofit fontScale="90000"/>
          </a:bodyPr>
          <a:lstStyle/>
          <a:p>
            <a:pPr eaLnBrk="1" fontAlgn="auto" hangingPunct="1">
              <a:spcAft>
                <a:spcPts val="0"/>
              </a:spcAft>
              <a:defRPr/>
            </a:pPr>
            <a:r>
              <a:rPr lang="en-US" sz="4000" dirty="0">
                <a:solidFill>
                  <a:srgbClr val="FFFF00"/>
                </a:solidFill>
              </a:rPr>
              <a:t>2016 monthly temperature anomalies were strongly “warm skewed”  </a:t>
            </a:r>
            <a:r>
              <a:rPr lang="en-US" sz="1800" dirty="0" err="1">
                <a:solidFill>
                  <a:srgbClr val="FFFF00"/>
                </a:solidFill>
              </a:rPr>
              <a:t>WRCCclimate</a:t>
            </a:r>
            <a:endParaRPr lang="en-US" sz="1800" dirty="0">
              <a:solidFill>
                <a:srgbClr val="FFFF00"/>
              </a:solidFill>
            </a:endParaRPr>
          </a:p>
        </p:txBody>
      </p:sp>
      <p:sp>
        <p:nvSpPr>
          <p:cNvPr id="4" name="TextBox 3"/>
          <p:cNvSpPr txBox="1"/>
          <p:nvPr/>
        </p:nvSpPr>
        <p:spPr>
          <a:xfrm>
            <a:off x="1143000" y="5657850"/>
            <a:ext cx="6934200" cy="1200150"/>
          </a:xfrm>
          <a:prstGeom prst="rect">
            <a:avLst/>
          </a:prstGeom>
          <a:solidFill>
            <a:schemeClr val="bg2">
              <a:lumMod val="75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p:txBody>
      </p:sp>
      <p:pic>
        <p:nvPicPr>
          <p:cNvPr id="317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146175"/>
            <a:ext cx="802005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49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3" y="460058"/>
            <a:ext cx="2685233" cy="5939382"/>
          </a:xfrm>
        </p:spPr>
        <p:txBody>
          <a:bodyPr>
            <a:normAutofit lnSpcReduction="10000"/>
          </a:bodyPr>
          <a:lstStyle/>
          <a:p>
            <a:pPr marL="0" indent="0">
              <a:buNone/>
            </a:pPr>
            <a:r>
              <a:rPr lang="en-US" sz="4000" dirty="0">
                <a:solidFill>
                  <a:srgbClr val="FFFF00"/>
                </a:solidFill>
              </a:rPr>
              <a:t>Too Much Heat</a:t>
            </a:r>
          </a:p>
          <a:p>
            <a:pPr marL="0" indent="0">
              <a:buNone/>
            </a:pPr>
            <a:endParaRPr lang="en-US" sz="4000" dirty="0">
              <a:solidFill>
                <a:srgbClr val="FFFF00"/>
              </a:solidFill>
            </a:endParaRPr>
          </a:p>
          <a:p>
            <a:pPr marL="0" indent="0">
              <a:buNone/>
            </a:pPr>
            <a:r>
              <a:rPr lang="en-US" sz="4000" dirty="0">
                <a:solidFill>
                  <a:srgbClr val="FFFF00"/>
                </a:solidFill>
              </a:rPr>
              <a:t>Part one—</a:t>
            </a:r>
          </a:p>
          <a:p>
            <a:pPr marL="0" indent="0">
              <a:buNone/>
            </a:pPr>
            <a:r>
              <a:rPr lang="en-US" sz="4000" dirty="0">
                <a:solidFill>
                  <a:srgbClr val="FFFF00"/>
                </a:solidFill>
              </a:rPr>
              <a:t>Heat Waves</a:t>
            </a: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endParaRPr lang="en-US" sz="1400" dirty="0">
              <a:solidFill>
                <a:srgbClr val="FFFF00"/>
              </a:solidFill>
            </a:endParaRPr>
          </a:p>
          <a:p>
            <a:pPr marL="0" indent="0">
              <a:buNone/>
            </a:pPr>
            <a:r>
              <a:rPr lang="en-US" sz="1400" dirty="0">
                <a:solidFill>
                  <a:srgbClr val="FFFF00"/>
                </a:solidFill>
              </a:rPr>
              <a:t>Compiled by Phil Nelson,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736" y="323850"/>
            <a:ext cx="6143625" cy="6143625"/>
          </a:xfrm>
          <a:prstGeom prst="rect">
            <a:avLst/>
          </a:prstGeom>
        </p:spPr>
      </p:pic>
    </p:spTree>
    <p:extLst>
      <p:ext uri="{BB962C8B-B14F-4D97-AF65-F5344CB8AC3E}">
        <p14:creationId xmlns:p14="http://schemas.microsoft.com/office/powerpoint/2010/main" val="701049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8644"/>
            <a:ext cx="7886700" cy="2079875"/>
          </a:xfrm>
        </p:spPr>
        <p:txBody>
          <a:bodyPr>
            <a:normAutofit fontScale="62500" lnSpcReduction="20000"/>
          </a:bodyPr>
          <a:lstStyle/>
          <a:p>
            <a:pPr marL="0" indent="0">
              <a:buNone/>
            </a:pPr>
            <a:r>
              <a:rPr lang="en-US" sz="5800" dirty="0">
                <a:solidFill>
                  <a:srgbClr val="FFFF00"/>
                </a:solidFill>
              </a:rPr>
              <a:t>“Extreme events are the primary way people experience climate change”</a:t>
            </a:r>
          </a:p>
          <a:p>
            <a:pPr marL="0" indent="0">
              <a:buNone/>
            </a:pPr>
            <a:endParaRPr lang="en-US" sz="4000" dirty="0">
              <a:solidFill>
                <a:srgbClr val="FFFF00"/>
              </a:solidFill>
            </a:endParaRPr>
          </a:p>
          <a:p>
            <a:pPr marL="0" indent="0">
              <a:buNone/>
            </a:pPr>
            <a:r>
              <a:rPr lang="en-US" sz="2000" dirty="0">
                <a:solidFill>
                  <a:srgbClr val="FFFF00"/>
                </a:solidFill>
              </a:rPr>
              <a:t>Quote from a presentation at AGU meeting, December 2016</a:t>
            </a:r>
          </a:p>
          <a:p>
            <a:pPr marL="0" indent="0">
              <a:buNone/>
            </a:pPr>
            <a:endParaRPr lang="en-US" sz="5400" dirty="0">
              <a:solidFill>
                <a:srgbClr val="FFFF00"/>
              </a:solidFill>
            </a:endParaRPr>
          </a:p>
        </p:txBody>
      </p:sp>
    </p:spTree>
    <p:extLst>
      <p:ext uri="{BB962C8B-B14F-4D97-AF65-F5344CB8AC3E}">
        <p14:creationId xmlns:p14="http://schemas.microsoft.com/office/powerpoint/2010/main" val="154406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843" y="195882"/>
            <a:ext cx="8763056" cy="1291278"/>
          </a:xfrm>
        </p:spPr>
        <p:txBody>
          <a:bodyPr>
            <a:normAutofit/>
          </a:bodyPr>
          <a:lstStyle/>
          <a:p>
            <a:r>
              <a:rPr lang="en-US" sz="2800" b="1" dirty="0">
                <a:solidFill>
                  <a:srgbClr val="FFFF00"/>
                </a:solidFill>
              </a:rPr>
              <a:t>Human activity implicated in Europe's 2003 heat wave</a:t>
            </a:r>
            <a:br>
              <a:rPr lang="en-US" sz="2400" b="1" dirty="0">
                <a:solidFill>
                  <a:srgbClr val="FFFF00"/>
                </a:solidFill>
              </a:rPr>
            </a:br>
            <a:r>
              <a:rPr lang="en-US" sz="2000" dirty="0">
                <a:solidFill>
                  <a:srgbClr val="FFFF00"/>
                </a:solidFill>
              </a:rPr>
              <a:t>Greenhouse emissions doubled the risk of a high temperature summer.  </a:t>
            </a:r>
            <a:br>
              <a:rPr lang="en-US" sz="2000" dirty="0">
                <a:solidFill>
                  <a:srgbClr val="FFFF00"/>
                </a:solidFill>
              </a:rPr>
            </a:br>
            <a:r>
              <a:rPr lang="en-US" sz="2000" dirty="0">
                <a:solidFill>
                  <a:srgbClr val="FFFF00"/>
                </a:solidFill>
              </a:rPr>
              <a:t>Roxanne </a:t>
            </a:r>
            <a:r>
              <a:rPr lang="en-US" sz="2000" dirty="0" err="1">
                <a:solidFill>
                  <a:srgbClr val="FFFF00"/>
                </a:solidFill>
              </a:rPr>
              <a:t>Khamsi</a:t>
            </a:r>
            <a:r>
              <a:rPr lang="en-US" sz="2000" dirty="0">
                <a:solidFill>
                  <a:srgbClr val="FFFF00"/>
                </a:solidFill>
              </a:rPr>
              <a:t>, Nature, 2004               </a:t>
            </a:r>
            <a:endParaRPr lang="en-US" sz="2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6116" y="1772627"/>
            <a:ext cx="2664016" cy="2826817"/>
          </a:xfrm>
        </p:spPr>
      </p:pic>
      <p:sp>
        <p:nvSpPr>
          <p:cNvPr id="7" name="TextBox 6"/>
          <p:cNvSpPr txBox="1"/>
          <p:nvPr/>
        </p:nvSpPr>
        <p:spPr>
          <a:xfrm>
            <a:off x="5805780" y="4752880"/>
            <a:ext cx="2986532"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The 2003 heat wave triggered thousands of extra deaths, as well as forest fires that caused billions of dollars worth of damage. ©</a:t>
            </a:r>
            <a:r>
              <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rPr>
              <a:t>Punchstock</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8" name="TextBox 7"/>
          <p:cNvSpPr txBox="1"/>
          <p:nvPr/>
        </p:nvSpPr>
        <p:spPr>
          <a:xfrm>
            <a:off x="452176" y="1577597"/>
            <a:ext cx="5245239" cy="49244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Man-made pollution during the past century doubled the chances of the heat wave that hit Europe last summer, say climatologists. It's the first time that a study has estimated how much human activity increased the risk of a specific weather event.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The sweltering temperatures of August 2003 left many people, particularly the elderly, struggling to cope. The heat wave caused many thousands of extra deaths, while forest fires ravaged large areas of land, causing $1.6 billion worth of damage in Portugal, for 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(This is “the landmark 2003 heat wave paper” – Michael </a:t>
            </a:r>
            <a:r>
              <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rPr>
              <a:t>Wehner</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 Lawrence Berkeley Lab, Jan 2017)</a:t>
            </a:r>
          </a:p>
        </p:txBody>
      </p:sp>
    </p:spTree>
    <p:extLst>
      <p:ext uri="{BB962C8B-B14F-4D97-AF65-F5344CB8AC3E}">
        <p14:creationId xmlns:p14="http://schemas.microsoft.com/office/powerpoint/2010/main" val="1595506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78908"/>
            <a:ext cx="7886700" cy="6048375"/>
          </a:xfrm>
        </p:spPr>
        <p:txBody>
          <a:bodyPr>
            <a:normAutofit lnSpcReduction="10000"/>
          </a:bodyPr>
          <a:lstStyle/>
          <a:p>
            <a:pPr marL="0" indent="0">
              <a:buNone/>
            </a:pPr>
            <a:r>
              <a:rPr lang="en-US" sz="5400" dirty="0">
                <a:solidFill>
                  <a:schemeClr val="bg1"/>
                </a:solidFill>
              </a:rPr>
              <a:t>  </a:t>
            </a:r>
            <a:r>
              <a:rPr lang="en-US" sz="3600" dirty="0">
                <a:solidFill>
                  <a:srgbClr val="FFFF00"/>
                </a:solidFill>
              </a:rPr>
              <a:t>Heat Waves 2013 – Event Attribution</a:t>
            </a:r>
          </a:p>
          <a:p>
            <a:pPr marL="0" indent="0">
              <a:buNone/>
            </a:pPr>
            <a:r>
              <a:rPr lang="en-US" sz="1800" dirty="0">
                <a:solidFill>
                  <a:srgbClr val="FFFF00"/>
                </a:solidFill>
              </a:rPr>
              <a:t>                       Bulletin American Meteorological Society v. 95, 2014</a:t>
            </a:r>
          </a:p>
          <a:p>
            <a:pPr marL="0" indent="0">
              <a:buNone/>
            </a:pPr>
            <a:endParaRPr lang="en-US" sz="2400" dirty="0">
              <a:solidFill>
                <a:srgbClr val="FFFF00"/>
              </a:solidFill>
            </a:endParaRPr>
          </a:p>
          <a:p>
            <a:pPr marL="0" indent="0">
              <a:buNone/>
            </a:pPr>
            <a:r>
              <a:rPr lang="en-US" sz="2400" dirty="0">
                <a:solidFill>
                  <a:srgbClr val="FFFF00"/>
                </a:solidFill>
              </a:rPr>
              <a:t>“Long duration heat waves during the summer and prevailing warmth for annual conditions are becoming increasingly likely due to a warming planet, as much as 10 times more likely due to the current cumulative effects of human-induced climate change, as found for the Korean heat wave of summer 2013.”</a:t>
            </a:r>
          </a:p>
          <a:p>
            <a:pPr marL="0" indent="0">
              <a:buNone/>
            </a:pPr>
            <a:endParaRPr lang="en-US" sz="2400" dirty="0">
              <a:solidFill>
                <a:srgbClr val="FFFF00"/>
              </a:solidFill>
            </a:endParaRPr>
          </a:p>
          <a:p>
            <a:pPr marL="0" indent="0">
              <a:buNone/>
            </a:pPr>
            <a:r>
              <a:rPr lang="en-US" sz="2400" dirty="0">
                <a:solidFill>
                  <a:srgbClr val="FFFF00"/>
                </a:solidFill>
              </a:rPr>
              <a:t>Of the nine heat-wave events in 2013 that were studied, all were attributed to anthropogenic climate change, as documented in a special issue of the Bulletin of the American Meteorological Society.</a:t>
            </a:r>
          </a:p>
          <a:p>
            <a:pPr marL="0" indent="0">
              <a:buNone/>
            </a:pPr>
            <a:endParaRPr lang="en-US" sz="2400" dirty="0">
              <a:solidFill>
                <a:srgbClr val="FFFF00"/>
              </a:solidFill>
            </a:endParaRPr>
          </a:p>
          <a:p>
            <a:pPr marL="0" indent="0">
              <a:buNone/>
            </a:pPr>
            <a:r>
              <a:rPr lang="en-US" sz="2400" dirty="0">
                <a:solidFill>
                  <a:srgbClr val="FFFF00"/>
                </a:solidFill>
              </a:rPr>
              <a:t>Since 1980, global temperature averages show more hot days and fewer cool nights.</a:t>
            </a:r>
          </a:p>
          <a:p>
            <a:pPr marL="0" indent="0">
              <a:buNone/>
            </a:pPr>
            <a:endParaRPr lang="en-US" sz="3600" dirty="0">
              <a:solidFill>
                <a:srgbClr val="FFFF00"/>
              </a:solidFill>
            </a:endParaRPr>
          </a:p>
        </p:txBody>
      </p:sp>
    </p:spTree>
    <p:extLst>
      <p:ext uri="{BB962C8B-B14F-4D97-AF65-F5344CB8AC3E}">
        <p14:creationId xmlns:p14="http://schemas.microsoft.com/office/powerpoint/2010/main" val="127234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78908"/>
            <a:ext cx="7886700" cy="6048375"/>
          </a:xfrm>
        </p:spPr>
        <p:txBody>
          <a:bodyPr>
            <a:normAutofit/>
          </a:bodyPr>
          <a:lstStyle/>
          <a:p>
            <a:pPr marL="0" indent="0">
              <a:buNone/>
            </a:pPr>
            <a:r>
              <a:rPr lang="en-US" sz="5400" dirty="0">
                <a:solidFill>
                  <a:schemeClr val="bg1"/>
                </a:solidFill>
              </a:rPr>
              <a:t>  </a:t>
            </a:r>
            <a:r>
              <a:rPr lang="en-US" sz="3600" dirty="0">
                <a:solidFill>
                  <a:srgbClr val="FFFF00"/>
                </a:solidFill>
              </a:rPr>
              <a:t>Heat Waves 2015 – Event Attribution</a:t>
            </a:r>
          </a:p>
          <a:p>
            <a:pPr marL="0" indent="0">
              <a:buNone/>
            </a:pPr>
            <a:r>
              <a:rPr lang="en-US" sz="1800" dirty="0">
                <a:solidFill>
                  <a:srgbClr val="FFFF00"/>
                </a:solidFill>
              </a:rPr>
              <a:t>                       Bulletin American Meteorological Society v. 97, Summary, 2016</a:t>
            </a:r>
          </a:p>
          <a:p>
            <a:pPr marL="0" indent="0">
              <a:buNone/>
            </a:pPr>
            <a:endParaRPr lang="en-US" sz="2400" dirty="0">
              <a:solidFill>
                <a:srgbClr val="FFFF00"/>
              </a:solidFill>
            </a:endParaRPr>
          </a:p>
          <a:p>
            <a:pPr marL="0" indent="0">
              <a:buNone/>
            </a:pPr>
            <a:r>
              <a:rPr lang="en-US" sz="2400" dirty="0">
                <a:solidFill>
                  <a:srgbClr val="FFFF00"/>
                </a:solidFill>
              </a:rPr>
              <a:t>“</a:t>
            </a:r>
            <a:r>
              <a:rPr lang="en-US" dirty="0">
                <a:solidFill>
                  <a:srgbClr val="FFFF00"/>
                </a:solidFill>
              </a:rPr>
              <a:t>As observed in years past, all the papers that looked at heat events around the world—from Egypt, Australia, Europe, Indonesia, Asia, India, and Pakistan—all found that climate change played a role in increasing the severity of the event.  </a:t>
            </a:r>
          </a:p>
          <a:p>
            <a:pPr marL="0" indent="0">
              <a:buNone/>
            </a:pPr>
            <a:r>
              <a:rPr lang="en-US" dirty="0">
                <a:solidFill>
                  <a:srgbClr val="FFFF00"/>
                </a:solidFill>
              </a:rPr>
              <a:t>In addition, many of these events were influenced by both El Niño and natural variability, and in all cases researchers were able to distinguish between these drivers.” </a:t>
            </a:r>
            <a:endParaRPr lang="en-US" sz="3600" dirty="0">
              <a:solidFill>
                <a:srgbClr val="FFFF00"/>
              </a:solidFill>
            </a:endParaRPr>
          </a:p>
        </p:txBody>
      </p:sp>
    </p:spTree>
    <p:extLst>
      <p:ext uri="{BB962C8B-B14F-4D97-AF65-F5344CB8AC3E}">
        <p14:creationId xmlns:p14="http://schemas.microsoft.com/office/powerpoint/2010/main" val="1408474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9729"/>
            <a:ext cx="7886700" cy="1197644"/>
          </a:xfrm>
        </p:spPr>
        <p:txBody>
          <a:bodyPr>
            <a:normAutofit lnSpcReduction="10000"/>
          </a:bodyPr>
          <a:lstStyle/>
          <a:p>
            <a:pPr marL="0" indent="0" algn="ctr">
              <a:buNone/>
            </a:pPr>
            <a:r>
              <a:rPr lang="en-US" sz="5400" dirty="0">
                <a:solidFill>
                  <a:schemeClr val="bg1"/>
                </a:solidFill>
              </a:rPr>
              <a:t>  </a:t>
            </a:r>
            <a:r>
              <a:rPr lang="en-US" sz="3600" dirty="0">
                <a:solidFill>
                  <a:srgbClr val="FFFF00"/>
                </a:solidFill>
              </a:rPr>
              <a:t>Heat Index – how hot it really feels</a:t>
            </a:r>
          </a:p>
          <a:p>
            <a:pPr marL="0" indent="0" algn="ctr">
              <a:buNone/>
            </a:pPr>
            <a:r>
              <a:rPr lang="en-US" sz="1800" dirty="0">
                <a:solidFill>
                  <a:srgbClr val="FFFF00"/>
                </a:solidFill>
              </a:rPr>
              <a:t>National Weather Service/NOAA</a:t>
            </a:r>
          </a:p>
          <a:p>
            <a:pPr marL="0" indent="0">
              <a:buNone/>
            </a:pPr>
            <a:endParaRPr lang="en-US" sz="2400"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397935"/>
            <a:ext cx="8255000" cy="4826000"/>
          </a:xfrm>
          <a:prstGeom prst="rect">
            <a:avLst/>
          </a:prstGeom>
        </p:spPr>
      </p:pic>
      <p:sp>
        <p:nvSpPr>
          <p:cNvPr id="5" name="TextBox 4"/>
          <p:cNvSpPr txBox="1"/>
          <p:nvPr/>
        </p:nvSpPr>
        <p:spPr>
          <a:xfrm>
            <a:off x="6758146" y="6127535"/>
            <a:ext cx="1450428" cy="646331"/>
          </a:xfrm>
          <a:prstGeom prst="rect">
            <a:avLst/>
          </a:prstGeom>
          <a:solidFill>
            <a:schemeClr val="bg1"/>
          </a:solidFill>
        </p:spPr>
        <p:txBody>
          <a:bodyPr wrap="square" rtlCol="0">
            <a:spAutoFit/>
          </a:bodyPr>
          <a:lstStyle/>
          <a:p>
            <a:r>
              <a:rPr lang="en-US" dirty="0"/>
              <a:t>Heat stroke is imminent</a:t>
            </a:r>
          </a:p>
        </p:txBody>
      </p:sp>
      <p:sp>
        <p:nvSpPr>
          <p:cNvPr id="6" name="TextBox 5"/>
          <p:cNvSpPr txBox="1"/>
          <p:nvPr/>
        </p:nvSpPr>
        <p:spPr>
          <a:xfrm>
            <a:off x="5060732" y="6090750"/>
            <a:ext cx="1450428" cy="646331"/>
          </a:xfrm>
          <a:prstGeom prst="rect">
            <a:avLst/>
          </a:prstGeom>
          <a:solidFill>
            <a:schemeClr val="bg1"/>
          </a:solidFill>
        </p:spPr>
        <p:txBody>
          <a:bodyPr wrap="square" rtlCol="0">
            <a:spAutoFit/>
          </a:bodyPr>
          <a:lstStyle/>
          <a:p>
            <a:r>
              <a:rPr lang="en-US" dirty="0"/>
              <a:t>Heat stroke is probable</a:t>
            </a:r>
          </a:p>
        </p:txBody>
      </p:sp>
      <p:sp>
        <p:nvSpPr>
          <p:cNvPr id="7" name="TextBox 6"/>
          <p:cNvSpPr txBox="1"/>
          <p:nvPr/>
        </p:nvSpPr>
        <p:spPr>
          <a:xfrm>
            <a:off x="2879834" y="6101265"/>
            <a:ext cx="1876104" cy="646331"/>
          </a:xfrm>
          <a:prstGeom prst="rect">
            <a:avLst/>
          </a:prstGeom>
          <a:solidFill>
            <a:schemeClr val="bg1"/>
          </a:solidFill>
        </p:spPr>
        <p:txBody>
          <a:bodyPr wrap="square" rtlCol="0">
            <a:spAutoFit/>
          </a:bodyPr>
          <a:lstStyle/>
          <a:p>
            <a:r>
              <a:rPr lang="en-US" dirty="0"/>
              <a:t>Heat exhaustion  is possible</a:t>
            </a:r>
          </a:p>
        </p:txBody>
      </p:sp>
      <p:sp>
        <p:nvSpPr>
          <p:cNvPr id="8" name="TextBox 7"/>
          <p:cNvSpPr txBox="1"/>
          <p:nvPr/>
        </p:nvSpPr>
        <p:spPr>
          <a:xfrm>
            <a:off x="1066815" y="6090750"/>
            <a:ext cx="1450428" cy="646331"/>
          </a:xfrm>
          <a:prstGeom prst="rect">
            <a:avLst/>
          </a:prstGeom>
          <a:solidFill>
            <a:schemeClr val="bg1"/>
          </a:solidFill>
        </p:spPr>
        <p:txBody>
          <a:bodyPr wrap="square" rtlCol="0">
            <a:spAutoFit/>
          </a:bodyPr>
          <a:lstStyle/>
          <a:p>
            <a:r>
              <a:rPr lang="en-US" dirty="0"/>
              <a:t>Fatigue is </a:t>
            </a:r>
            <a:r>
              <a:rPr lang="en-US" dirty="0" err="1"/>
              <a:t>possilbe</a:t>
            </a:r>
            <a:endParaRPr lang="en-US" dirty="0"/>
          </a:p>
        </p:txBody>
      </p:sp>
    </p:spTree>
    <p:extLst>
      <p:ext uri="{BB962C8B-B14F-4D97-AF65-F5344CB8AC3E}">
        <p14:creationId xmlns:p14="http://schemas.microsoft.com/office/powerpoint/2010/main" val="3419323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301446" y="3331959"/>
            <a:ext cx="3969111" cy="3170099"/>
          </a:xfrm>
          <a:prstGeom prst="rect">
            <a:avLst/>
          </a:prstGeom>
          <a:noFill/>
          <a:ln w="12700">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libri" panose="020F0502020204030204"/>
                <a:ea typeface="+mn-ea"/>
                <a:cs typeface="+mn-cs"/>
              </a:rPr>
              <a:t>HUMAN RESPONSES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Personal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Family, Friends,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Town and 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State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National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International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70" y="739623"/>
            <a:ext cx="1828796" cy="1828796"/>
          </a:xfrm>
          <a:prstGeom prst="rect">
            <a:avLst/>
          </a:prstGeom>
        </p:spPr>
      </p:pic>
      <p:sp>
        <p:nvSpPr>
          <p:cNvPr id="4" name="TextBox 3"/>
          <p:cNvSpPr txBox="1"/>
          <p:nvPr/>
        </p:nvSpPr>
        <p:spPr>
          <a:xfrm>
            <a:off x="5204649" y="1719203"/>
            <a:ext cx="2942924" cy="1384995"/>
          </a:xfrm>
          <a:prstGeom prst="rect">
            <a:avLst/>
          </a:prstGeom>
          <a:noFill/>
          <a:ln w="15875">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Warmer Air, Warmer Water (Global Warming)</a:t>
            </a:r>
          </a:p>
        </p:txBody>
      </p:sp>
      <p:sp>
        <p:nvSpPr>
          <p:cNvPr id="5" name="TextBox 4"/>
          <p:cNvSpPr txBox="1"/>
          <p:nvPr/>
        </p:nvSpPr>
        <p:spPr>
          <a:xfrm>
            <a:off x="5349720" y="3864825"/>
            <a:ext cx="2672207" cy="1815882"/>
          </a:xfrm>
          <a:prstGeom prst="rect">
            <a:avLst/>
          </a:prstGeom>
          <a:noFill/>
          <a:ln w="12700">
            <a:solidFill>
              <a:schemeClr val="bg1">
                <a:lumMod val="9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Atmosphere  Biosphere  Cryosphere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(Climate Change)</a:t>
            </a:r>
          </a:p>
        </p:txBody>
      </p:sp>
      <p:sp>
        <p:nvSpPr>
          <p:cNvPr id="6" name="TextBox 5"/>
          <p:cNvSpPr txBox="1"/>
          <p:nvPr/>
        </p:nvSpPr>
        <p:spPr>
          <a:xfrm>
            <a:off x="5516864" y="543919"/>
            <a:ext cx="2248593" cy="707886"/>
          </a:xfrm>
          <a:prstGeom prst="rect">
            <a:avLst/>
          </a:prstGeom>
          <a:noFill/>
          <a:ln>
            <a:solidFill>
              <a:schemeClr val="accent3">
                <a:lumMod val="20000"/>
                <a:lumOff val="8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rPr>
              <a:t>More Water Vapor and Clouds</a:t>
            </a:r>
          </a:p>
        </p:txBody>
      </p:sp>
      <p:cxnSp>
        <p:nvCxnSpPr>
          <p:cNvPr id="10" name="Straight Connector 9"/>
          <p:cNvCxnSpPr>
            <a:cxnSpLocks/>
          </p:cNvCxnSpPr>
          <p:nvPr/>
        </p:nvCxnSpPr>
        <p:spPr>
          <a:xfrm flipH="1" flipV="1">
            <a:off x="2688000" y="1675538"/>
            <a:ext cx="2122144" cy="43665"/>
          </a:xfrm>
          <a:prstGeom prst="line">
            <a:avLst/>
          </a:prstGeom>
          <a:ln w="60325">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endCxn id="5" idx="1"/>
          </p:cNvCxnSpPr>
          <p:nvPr/>
        </p:nvCxnSpPr>
        <p:spPr>
          <a:xfrm flipV="1">
            <a:off x="4324505" y="4772766"/>
            <a:ext cx="1025215" cy="26137"/>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1771792" y="2534261"/>
            <a:ext cx="6766" cy="797698"/>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41557" y="3151222"/>
            <a:ext cx="12192" cy="679126"/>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2649334">
            <a:off x="6020703" y="4817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Arc 24"/>
          <p:cNvSpPr/>
          <p:nvPr/>
        </p:nvSpPr>
        <p:spPr>
          <a:xfrm rot="13631910">
            <a:off x="4765265" y="6341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p:cNvCxnSpPr/>
          <p:nvPr/>
        </p:nvCxnSpPr>
        <p:spPr>
          <a:xfrm>
            <a:off x="8047120" y="81686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69028" y="786384"/>
            <a:ext cx="91300" cy="29473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10144" y="237134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25496" y="2194560"/>
            <a:ext cx="42651" cy="31699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75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306" y="96292"/>
            <a:ext cx="8258175" cy="1086772"/>
          </a:xfrm>
        </p:spPr>
        <p:txBody>
          <a:bodyPr>
            <a:normAutofit fontScale="90000"/>
          </a:bodyPr>
          <a:lstStyle/>
          <a:p>
            <a:pPr algn="ctr"/>
            <a:br>
              <a:rPr lang="en-US" sz="3600" dirty="0">
                <a:solidFill>
                  <a:srgbClr val="FFFF00"/>
                </a:solidFill>
              </a:rPr>
            </a:br>
            <a:br>
              <a:rPr lang="en-US" sz="3600" dirty="0">
                <a:solidFill>
                  <a:srgbClr val="FFFF00"/>
                </a:solidFill>
              </a:rPr>
            </a:br>
            <a:r>
              <a:rPr lang="en-US" dirty="0">
                <a:solidFill>
                  <a:srgbClr val="FFFF00"/>
                </a:solidFill>
              </a:rPr>
              <a:t>PERSONAL --  Save Energy at Home</a:t>
            </a:r>
            <a:br>
              <a:rPr lang="en-US" sz="3600" dirty="0">
                <a:solidFill>
                  <a:srgbClr val="FFFF00"/>
                </a:solidFill>
              </a:rPr>
            </a:br>
            <a:br>
              <a:rPr lang="en-US" sz="3600" dirty="0"/>
            </a:br>
            <a:endParaRPr lang="en-US" sz="3600" dirty="0"/>
          </a:p>
        </p:txBody>
      </p:sp>
      <p:sp>
        <p:nvSpPr>
          <p:cNvPr id="7" name="TextBox 6"/>
          <p:cNvSpPr txBox="1"/>
          <p:nvPr/>
        </p:nvSpPr>
        <p:spPr>
          <a:xfrm>
            <a:off x="545959" y="5100614"/>
            <a:ext cx="8226250" cy="954107"/>
          </a:xfrm>
          <a:prstGeom prst="rect">
            <a:avLst/>
          </a:prstGeom>
          <a:noFill/>
        </p:spPr>
        <p:txBody>
          <a:bodyPr wrap="square" rtlCol="0">
            <a:spAutoFit/>
          </a:bodyPr>
          <a:lstStyle/>
          <a:p>
            <a:r>
              <a:rPr lang="en-US" sz="2800" dirty="0">
                <a:solidFill>
                  <a:srgbClr val="FFFF00"/>
                </a:solidFill>
              </a:rPr>
              <a:t>Energy audit, add insulation, replace windows, heating system upgrade, weatherize, crawlspace insulation,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22" y="1254331"/>
            <a:ext cx="8226657" cy="3290663"/>
          </a:xfrm>
          <a:prstGeom prst="rect">
            <a:avLst/>
          </a:prstGeom>
        </p:spPr>
      </p:pic>
      <p:sp>
        <p:nvSpPr>
          <p:cNvPr id="10" name="TextBox 9"/>
          <p:cNvSpPr txBox="1"/>
          <p:nvPr/>
        </p:nvSpPr>
        <p:spPr>
          <a:xfrm>
            <a:off x="5617030" y="4511714"/>
            <a:ext cx="3295864" cy="369332"/>
          </a:xfrm>
          <a:prstGeom prst="rect">
            <a:avLst/>
          </a:prstGeom>
          <a:noFill/>
        </p:spPr>
        <p:txBody>
          <a:bodyPr wrap="square" rtlCol="0">
            <a:spAutoFit/>
          </a:bodyPr>
          <a:lstStyle/>
          <a:p>
            <a:r>
              <a:rPr lang="en-US" dirty="0">
                <a:solidFill>
                  <a:srgbClr val="FFFF00"/>
                </a:solidFill>
              </a:rPr>
              <a:t>GB3 Energy, Golden Colorado</a:t>
            </a:r>
          </a:p>
        </p:txBody>
      </p:sp>
    </p:spTree>
    <p:extLst>
      <p:ext uri="{BB962C8B-B14F-4D97-AF65-F5344CB8AC3E}">
        <p14:creationId xmlns:p14="http://schemas.microsoft.com/office/powerpoint/2010/main" val="295981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517" y="441207"/>
            <a:ext cx="8444753" cy="990600"/>
          </a:xfrm>
        </p:spPr>
        <p:txBody>
          <a:bodyPr>
            <a:normAutofit/>
          </a:bodyPr>
          <a:lstStyle/>
          <a:p>
            <a:pPr algn="ctr"/>
            <a:r>
              <a:rPr lang="en-US" sz="3600" b="1" dirty="0">
                <a:solidFill>
                  <a:srgbClr val="FFFF00"/>
                </a:solidFill>
              </a:rPr>
              <a:t>You Too Can Own an Electric Vehicle</a:t>
            </a:r>
            <a:endParaRPr lang="en-US" sz="3600" dirty="0">
              <a:solidFill>
                <a:srgbClr val="FFFF00"/>
              </a:solidFill>
            </a:endParaRPr>
          </a:p>
        </p:txBody>
      </p:sp>
      <p:sp>
        <p:nvSpPr>
          <p:cNvPr id="6" name="TextBox 5"/>
          <p:cNvSpPr txBox="1"/>
          <p:nvPr/>
        </p:nvSpPr>
        <p:spPr>
          <a:xfrm>
            <a:off x="267674" y="1513777"/>
            <a:ext cx="2271135"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2016 Nissan Leaf.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All electric,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battery powered.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100-mile range on a charge.</a:t>
            </a:r>
          </a:p>
        </p:txBody>
      </p:sp>
      <p:sp>
        <p:nvSpPr>
          <p:cNvPr id="7" name="TextBox 6"/>
          <p:cNvSpPr txBox="1"/>
          <p:nvPr/>
        </p:nvSpPr>
        <p:spPr>
          <a:xfrm>
            <a:off x="2850778" y="6116584"/>
            <a:ext cx="578761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Paul Belanger and Phil Nelson, owners, March 2017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866" y="1455750"/>
            <a:ext cx="5979178" cy="4482550"/>
          </a:xfrm>
          <a:prstGeom prst="rect">
            <a:avLst/>
          </a:prstGeom>
        </p:spPr>
      </p:pic>
    </p:spTree>
    <p:extLst>
      <p:ext uri="{BB962C8B-B14F-4D97-AF65-F5344CB8AC3E}">
        <p14:creationId xmlns:p14="http://schemas.microsoft.com/office/powerpoint/2010/main" val="338500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354" y="152093"/>
            <a:ext cx="8258175" cy="1804530"/>
          </a:xfrm>
        </p:spPr>
        <p:txBody>
          <a:bodyPr>
            <a:normAutofit fontScale="90000"/>
          </a:bodyPr>
          <a:lstStyle/>
          <a:p>
            <a:pPr algn="ctr"/>
            <a:br>
              <a:rPr lang="en-US" sz="3600" dirty="0">
                <a:solidFill>
                  <a:srgbClr val="FFFF00"/>
                </a:solidFill>
              </a:rPr>
            </a:br>
            <a:br>
              <a:rPr lang="en-US" sz="3600" dirty="0">
                <a:solidFill>
                  <a:srgbClr val="FFFF00"/>
                </a:solidFill>
              </a:rPr>
            </a:br>
            <a:br>
              <a:rPr lang="en-US" sz="3600" dirty="0">
                <a:solidFill>
                  <a:srgbClr val="FFFF00"/>
                </a:solidFill>
              </a:rPr>
            </a:br>
            <a:r>
              <a:rPr lang="en-US" sz="2700" b="1" dirty="0">
                <a:solidFill>
                  <a:srgbClr val="FFFF00"/>
                </a:solidFill>
              </a:rPr>
              <a:t>'Sea change' voyage looks at climate change on Lake Superior.</a:t>
            </a:r>
            <a:br>
              <a:rPr lang="en-US" sz="2700" b="1" dirty="0">
                <a:solidFill>
                  <a:srgbClr val="FFFF00"/>
                </a:solidFill>
              </a:rPr>
            </a:br>
            <a:r>
              <a:rPr lang="en-US" sz="2700" b="1" dirty="0">
                <a:solidFill>
                  <a:srgbClr val="FFFF00"/>
                </a:solidFill>
              </a:rPr>
              <a:t>Gordon family of Minnesota and crew of 4 stop in Thunder Bay</a:t>
            </a:r>
            <a:br>
              <a:rPr lang="en-US" sz="2700" b="1" dirty="0">
                <a:solidFill>
                  <a:srgbClr val="FFFF00"/>
                </a:solidFill>
              </a:rPr>
            </a:br>
            <a:r>
              <a:rPr lang="en-US" sz="2700" b="1" dirty="0">
                <a:solidFill>
                  <a:srgbClr val="FFFF00"/>
                </a:solidFill>
              </a:rPr>
              <a:t> to discuss climate change and Great Lakes</a:t>
            </a:r>
            <a:br>
              <a:rPr lang="en-US" sz="3600" b="1" dirty="0"/>
            </a:br>
            <a:r>
              <a:rPr lang="en-US" sz="1800" dirty="0">
                <a:solidFill>
                  <a:srgbClr val="FFFF00"/>
                </a:solidFill>
              </a:rPr>
              <a:t>Cathy Alex, CBC News, May 16, 2016 </a:t>
            </a:r>
            <a:br>
              <a:rPr lang="en-US" sz="3600" dirty="0">
                <a:solidFill>
                  <a:srgbClr val="FFFF00"/>
                </a:solidFill>
              </a:rPr>
            </a:br>
            <a:br>
              <a:rPr lang="en-US" sz="3600" dirty="0">
                <a:solidFill>
                  <a:srgbClr val="FFFF00"/>
                </a:solidFill>
              </a:rPr>
            </a:br>
            <a:br>
              <a:rPr lang="en-US" sz="3600" dirty="0">
                <a:solidFill>
                  <a:srgbClr val="FFFF00"/>
                </a:solidFill>
              </a:rPr>
            </a:br>
            <a:r>
              <a:rPr lang="en-US" sz="2000" dirty="0">
                <a:solidFill>
                  <a:srgbClr val="FFFF00"/>
                </a:solidFill>
              </a:rPr>
              <a:t>jpl.nasa.gov</a:t>
            </a:r>
            <a:br>
              <a:rPr lang="en-US" sz="3600" dirty="0"/>
            </a:b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0271" y="1787962"/>
            <a:ext cx="7706645" cy="4288375"/>
          </a:xfrm>
        </p:spPr>
      </p:pic>
      <p:sp>
        <p:nvSpPr>
          <p:cNvPr id="6" name="TextBox 5"/>
          <p:cNvSpPr txBox="1"/>
          <p:nvPr/>
        </p:nvSpPr>
        <p:spPr>
          <a:xfrm>
            <a:off x="955575" y="6174659"/>
            <a:ext cx="75100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She's encouraged by the amount of discussion she's hearing regarding the effects of greenhouse gas emissions on the largest of the Great Lakes.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0714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1080105" y="4196108"/>
            <a:ext cx="1346104" cy="954107"/>
          </a:xfrm>
          <a:prstGeom prst="rect">
            <a:avLst/>
          </a:prstGeom>
          <a:noFill/>
          <a:ln w="12700">
            <a:solidFill>
              <a:schemeClr val="bg1">
                <a:lumMod val="95000"/>
              </a:schemeClr>
            </a:solidFill>
          </a:ln>
        </p:spPr>
        <p:txBody>
          <a:bodyPr wrap="square" rtlCol="0">
            <a:spAutoFit/>
          </a:bodyPr>
          <a:lstStyle/>
          <a:p>
            <a:r>
              <a:rPr lang="en-US" sz="2800" dirty="0">
                <a:solidFill>
                  <a:srgbClr val="FFFF00"/>
                </a:solidFill>
              </a:rPr>
              <a:t>Human Activity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70" y="1322426"/>
            <a:ext cx="1828796" cy="1828796"/>
          </a:xfrm>
          <a:prstGeom prst="rect">
            <a:avLst/>
          </a:prstGeom>
        </p:spPr>
      </p:pic>
      <p:sp>
        <p:nvSpPr>
          <p:cNvPr id="4" name="TextBox 3"/>
          <p:cNvSpPr txBox="1"/>
          <p:nvPr/>
        </p:nvSpPr>
        <p:spPr>
          <a:xfrm>
            <a:off x="4672094" y="1719203"/>
            <a:ext cx="2942924" cy="1384995"/>
          </a:xfrm>
          <a:prstGeom prst="rect">
            <a:avLst/>
          </a:prstGeom>
          <a:noFill/>
          <a:ln w="15875">
            <a:solidFill>
              <a:schemeClr val="bg1">
                <a:lumMod val="95000"/>
              </a:schemeClr>
            </a:solidFill>
          </a:ln>
        </p:spPr>
        <p:txBody>
          <a:bodyPr wrap="square" rtlCol="0">
            <a:spAutoFit/>
          </a:bodyPr>
          <a:lstStyle/>
          <a:p>
            <a:r>
              <a:rPr lang="en-US" sz="2800" dirty="0">
                <a:solidFill>
                  <a:srgbClr val="FFFF00"/>
                </a:solidFill>
              </a:rPr>
              <a:t>Warmer Air, Warmer Water (Global Warming)</a:t>
            </a:r>
          </a:p>
        </p:txBody>
      </p:sp>
      <p:sp>
        <p:nvSpPr>
          <p:cNvPr id="5" name="TextBox 4"/>
          <p:cNvSpPr txBox="1"/>
          <p:nvPr/>
        </p:nvSpPr>
        <p:spPr>
          <a:xfrm>
            <a:off x="4776965" y="3864825"/>
            <a:ext cx="2672207" cy="1815882"/>
          </a:xfrm>
          <a:prstGeom prst="rect">
            <a:avLst/>
          </a:prstGeom>
          <a:noFill/>
          <a:ln w="12700">
            <a:solidFill>
              <a:schemeClr val="bg1">
                <a:lumMod val="95000"/>
              </a:schemeClr>
            </a:solidFill>
          </a:ln>
        </p:spPr>
        <p:txBody>
          <a:bodyPr wrap="square" rtlCol="0">
            <a:spAutoFit/>
          </a:bodyPr>
          <a:lstStyle/>
          <a:p>
            <a:r>
              <a:rPr lang="en-US" sz="2800" dirty="0">
                <a:solidFill>
                  <a:srgbClr val="FFFF00"/>
                </a:solidFill>
              </a:rPr>
              <a:t>Atmosphere  Biosphere  Cryosphere</a:t>
            </a:r>
          </a:p>
          <a:p>
            <a:r>
              <a:rPr lang="en-US" sz="2800" dirty="0">
                <a:solidFill>
                  <a:srgbClr val="FFFF00"/>
                </a:solidFill>
              </a:rPr>
              <a:t>(Climate Change)</a:t>
            </a:r>
          </a:p>
        </p:txBody>
      </p:sp>
      <p:sp>
        <p:nvSpPr>
          <p:cNvPr id="6" name="TextBox 5"/>
          <p:cNvSpPr txBox="1"/>
          <p:nvPr/>
        </p:nvSpPr>
        <p:spPr>
          <a:xfrm>
            <a:off x="5004400" y="543919"/>
            <a:ext cx="2248593" cy="707886"/>
          </a:xfrm>
          <a:prstGeom prst="rect">
            <a:avLst/>
          </a:prstGeom>
          <a:noFill/>
          <a:ln>
            <a:solidFill>
              <a:schemeClr val="accent3">
                <a:lumMod val="20000"/>
                <a:lumOff val="80000"/>
              </a:schemeClr>
            </a:solidFill>
          </a:ln>
        </p:spPr>
        <p:txBody>
          <a:bodyPr wrap="square" rtlCol="0">
            <a:spAutoFit/>
          </a:bodyPr>
          <a:lstStyle/>
          <a:p>
            <a:r>
              <a:rPr lang="en-US" sz="2000" dirty="0">
                <a:solidFill>
                  <a:srgbClr val="FFFF00"/>
                </a:solidFill>
              </a:rPr>
              <a:t>More Water Vapor and Clouds</a:t>
            </a:r>
          </a:p>
        </p:txBody>
      </p:sp>
      <p:cxnSp>
        <p:nvCxnSpPr>
          <p:cNvPr id="10" name="Straight Connector 9"/>
          <p:cNvCxnSpPr/>
          <p:nvPr/>
        </p:nvCxnSpPr>
        <p:spPr>
          <a:xfrm flipH="1" flipV="1">
            <a:off x="2657856" y="2328672"/>
            <a:ext cx="1502174" cy="9877"/>
          </a:xfrm>
          <a:prstGeom prst="line">
            <a:avLst/>
          </a:prstGeom>
          <a:ln w="60325">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1"/>
          </p:cNvCxnSpPr>
          <p:nvPr/>
        </p:nvCxnSpPr>
        <p:spPr>
          <a:xfrm flipV="1">
            <a:off x="2572512" y="4772766"/>
            <a:ext cx="2204453" cy="6498"/>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43456" y="3297936"/>
            <a:ext cx="18288" cy="810768"/>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998464" y="3151222"/>
            <a:ext cx="12192" cy="679126"/>
          </a:xfrm>
          <a:prstGeom prst="line">
            <a:avLst/>
          </a:prstGeom>
          <a:ln w="57150">
            <a:solidFill>
              <a:srgbClr val="FFFF00"/>
            </a:solidFill>
            <a:headEnd type="arrow"/>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2649334">
            <a:off x="5478097" y="4817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13631910">
            <a:off x="4252801" y="634160"/>
            <a:ext cx="2502113" cy="2294559"/>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511296" y="4232684"/>
            <a:ext cx="508009" cy="523220"/>
          </a:xfrm>
          <a:prstGeom prst="rect">
            <a:avLst/>
          </a:prstGeom>
          <a:noFill/>
        </p:spPr>
        <p:txBody>
          <a:bodyPr wrap="square" rtlCol="0">
            <a:spAutoFit/>
          </a:bodyPr>
          <a:lstStyle/>
          <a:p>
            <a:r>
              <a:rPr lang="en-US" sz="2800" dirty="0">
                <a:solidFill>
                  <a:srgbClr val="FFFF00"/>
                </a:solidFill>
              </a:rPr>
              <a:t>J</a:t>
            </a:r>
          </a:p>
        </p:txBody>
      </p:sp>
      <p:cxnSp>
        <p:nvCxnSpPr>
          <p:cNvPr id="29" name="Straight Connector 28"/>
          <p:cNvCxnSpPr/>
          <p:nvPr/>
        </p:nvCxnSpPr>
        <p:spPr>
          <a:xfrm>
            <a:off x="7534656" y="81686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16368" y="786384"/>
            <a:ext cx="91300" cy="294733"/>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7680" y="2371344"/>
            <a:ext cx="329184" cy="17068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13032" y="2194560"/>
            <a:ext cx="42651" cy="31699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7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73478"/>
            <a:ext cx="7886700" cy="1352473"/>
          </a:xfrm>
        </p:spPr>
        <p:txBody>
          <a:bodyPr>
            <a:normAutofit/>
          </a:bodyPr>
          <a:lstStyle/>
          <a:p>
            <a:pPr marL="0" indent="0">
              <a:buNone/>
            </a:pPr>
            <a:r>
              <a:rPr lang="en-US" sz="5400" dirty="0">
                <a:solidFill>
                  <a:schemeClr val="bg1"/>
                </a:solidFill>
              </a:rPr>
              <a:t>              </a:t>
            </a:r>
            <a:r>
              <a:rPr lang="en-US" sz="5400" dirty="0">
                <a:solidFill>
                  <a:srgbClr val="FFFF00"/>
                </a:solidFill>
              </a:rPr>
              <a:t>Heat Waves</a:t>
            </a:r>
          </a:p>
        </p:txBody>
      </p:sp>
      <p:sp>
        <p:nvSpPr>
          <p:cNvPr id="4" name="TextBox 3"/>
          <p:cNvSpPr txBox="1"/>
          <p:nvPr/>
        </p:nvSpPr>
        <p:spPr>
          <a:xfrm>
            <a:off x="2234049" y="5715000"/>
            <a:ext cx="48317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Attribution confidence for extreme heat: high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69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891" y="274640"/>
            <a:ext cx="8932333" cy="1015319"/>
          </a:xfrm>
        </p:spPr>
        <p:txBody>
          <a:bodyPr>
            <a:normAutofit fontScale="90000"/>
          </a:bodyPr>
          <a:lstStyle/>
          <a:p>
            <a:pPr algn="ctr"/>
            <a:r>
              <a:rPr lang="en-US" sz="3600" dirty="0">
                <a:solidFill>
                  <a:srgbClr val="FFFF00"/>
                </a:solidFill>
              </a:rPr>
              <a:t>Hyderabad, India, May, 2015</a:t>
            </a:r>
            <a:br>
              <a:rPr lang="en-US" sz="3600" dirty="0">
                <a:solidFill>
                  <a:srgbClr val="FFFF00"/>
                </a:solidFill>
              </a:rPr>
            </a:br>
            <a:r>
              <a:rPr lang="en-US" sz="3100" dirty="0">
                <a:solidFill>
                  <a:srgbClr val="FFFF00"/>
                </a:solidFill>
              </a:rPr>
              <a:t>Fifth deadliest heat wave in recorded history, 113 F</a:t>
            </a:r>
            <a:br>
              <a:rPr lang="en-US" sz="3600" dirty="0"/>
            </a:b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305" y="1203685"/>
            <a:ext cx="8152278" cy="5405662"/>
          </a:xfrm>
        </p:spPr>
      </p:pic>
    </p:spTree>
    <p:extLst>
      <p:ext uri="{BB962C8B-B14F-4D97-AF65-F5344CB8AC3E}">
        <p14:creationId xmlns:p14="http://schemas.microsoft.com/office/powerpoint/2010/main" val="18341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891" y="652011"/>
            <a:ext cx="8932333" cy="1015319"/>
          </a:xfrm>
        </p:spPr>
        <p:txBody>
          <a:bodyPr>
            <a:normAutofit fontScale="90000"/>
          </a:bodyPr>
          <a:lstStyle/>
          <a:p>
            <a:pPr algn="ctr"/>
            <a:r>
              <a:rPr lang="en-US" sz="3600" dirty="0">
                <a:solidFill>
                  <a:srgbClr val="FFFF00"/>
                </a:solidFill>
              </a:rPr>
              <a:t>Delhi, India, May, 2015</a:t>
            </a:r>
            <a:br>
              <a:rPr lang="en-US" sz="3600" dirty="0">
                <a:solidFill>
                  <a:srgbClr val="FFFF00"/>
                </a:solidFill>
              </a:rPr>
            </a:br>
            <a:r>
              <a:rPr lang="en-US" sz="3100" dirty="0">
                <a:solidFill>
                  <a:srgbClr val="FFFF00"/>
                </a:solidFill>
              </a:rPr>
              <a:t>Man sprays ice cream truck so ice cream won’t melt, 112 F</a:t>
            </a:r>
            <a:br>
              <a:rPr lang="en-US" sz="3600" dirty="0"/>
            </a:b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943" y="1657696"/>
            <a:ext cx="8385545" cy="4662319"/>
          </a:xfrm>
        </p:spPr>
      </p:pic>
      <p:sp>
        <p:nvSpPr>
          <p:cNvPr id="6" name="TextBox 5"/>
          <p:cNvSpPr txBox="1"/>
          <p:nvPr/>
        </p:nvSpPr>
        <p:spPr>
          <a:xfrm>
            <a:off x="6937836" y="6320015"/>
            <a:ext cx="2133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The Indian Express</a:t>
            </a:r>
          </a:p>
        </p:txBody>
      </p:sp>
    </p:spTree>
    <p:extLst>
      <p:ext uri="{BB962C8B-B14F-4D97-AF65-F5344CB8AC3E}">
        <p14:creationId xmlns:p14="http://schemas.microsoft.com/office/powerpoint/2010/main" val="117264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477" y="3896368"/>
            <a:ext cx="6153071" cy="2572753"/>
          </a:xfrm>
          <a:prstGeom prst="rect">
            <a:avLst/>
          </a:prstGeom>
        </p:spPr>
      </p:pic>
      <p:sp>
        <p:nvSpPr>
          <p:cNvPr id="2" name="Title 1"/>
          <p:cNvSpPr>
            <a:spLocks noGrp="1"/>
          </p:cNvSpPr>
          <p:nvPr>
            <p:ph type="title"/>
          </p:nvPr>
        </p:nvSpPr>
        <p:spPr>
          <a:xfrm>
            <a:off x="112891" y="409342"/>
            <a:ext cx="8932333" cy="1015319"/>
          </a:xfrm>
        </p:spPr>
        <p:txBody>
          <a:bodyPr>
            <a:normAutofit fontScale="90000"/>
          </a:bodyPr>
          <a:lstStyle/>
          <a:p>
            <a:pPr algn="ctr"/>
            <a:r>
              <a:rPr lang="en-US" sz="3600" dirty="0" err="1">
                <a:solidFill>
                  <a:srgbClr val="FFFF00"/>
                </a:solidFill>
              </a:rPr>
              <a:t>Phalodi</a:t>
            </a:r>
            <a:r>
              <a:rPr lang="en-US" sz="3600" dirty="0">
                <a:solidFill>
                  <a:srgbClr val="FFFF00"/>
                </a:solidFill>
              </a:rPr>
              <a:t>, India, May 2016</a:t>
            </a:r>
            <a:br>
              <a:rPr lang="en-US" sz="3600" dirty="0">
                <a:solidFill>
                  <a:srgbClr val="FFFF00"/>
                </a:solidFill>
              </a:rPr>
            </a:br>
            <a:r>
              <a:rPr lang="en-US" sz="3100" dirty="0">
                <a:solidFill>
                  <a:srgbClr val="FFFF00"/>
                </a:solidFill>
              </a:rPr>
              <a:t>”Like heat waves coming out of a clay oven”, 124 F</a:t>
            </a:r>
            <a:br>
              <a:rPr lang="en-US" sz="3100" dirty="0">
                <a:solidFill>
                  <a:srgbClr val="FFFF00"/>
                </a:solidFill>
              </a:rPr>
            </a:br>
            <a:r>
              <a:rPr lang="en-US" sz="1600" dirty="0">
                <a:solidFill>
                  <a:srgbClr val="FFFF00"/>
                </a:solidFill>
              </a:rPr>
              <a:t>Sydney Morning Herald</a:t>
            </a:r>
            <a:br>
              <a:rPr lang="en-US" sz="3600" dirty="0"/>
            </a:br>
            <a:endParaRPr lang="en-US" sz="3600" dirty="0"/>
          </a:p>
        </p:txBody>
      </p:sp>
      <p:sp>
        <p:nvSpPr>
          <p:cNvPr id="6" name="TextBox 5"/>
          <p:cNvSpPr txBox="1"/>
          <p:nvPr/>
        </p:nvSpPr>
        <p:spPr>
          <a:xfrm>
            <a:off x="4541248" y="6408503"/>
            <a:ext cx="5280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AP</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7844" y="1541845"/>
            <a:ext cx="2857500" cy="2047875"/>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313" y="3743086"/>
            <a:ext cx="4381500" cy="2857500"/>
          </a:xfrm>
          <a:prstGeom prst="rect">
            <a:avLst/>
          </a:prstGeom>
        </p:spPr>
      </p:pic>
      <p:sp>
        <p:nvSpPr>
          <p:cNvPr id="9" name="TextBox 8"/>
          <p:cNvSpPr txBox="1"/>
          <p:nvPr/>
        </p:nvSpPr>
        <p:spPr>
          <a:xfrm>
            <a:off x="1534001" y="3363609"/>
            <a:ext cx="346053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FFFF00"/>
                </a:solidFill>
                <a:effectLst/>
                <a:uLnTx/>
                <a:uFillTx/>
                <a:latin typeface="Calibri" panose="020F0502020204030204"/>
                <a:ea typeface="+mn-ea"/>
                <a:cs typeface="+mn-cs"/>
              </a:rPr>
              <a:t>Photo: Rajesh Kumar Singh</a:t>
            </a:r>
            <a:endPar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5501" y="1432541"/>
            <a:ext cx="5166353" cy="2157179"/>
          </a:xfrm>
          <a:prstGeom prst="rect">
            <a:avLst/>
          </a:prstGeom>
        </p:spPr>
      </p:pic>
      <p:sp>
        <p:nvSpPr>
          <p:cNvPr id="11" name="TextBox 10"/>
          <p:cNvSpPr txBox="1"/>
          <p:nvPr/>
        </p:nvSpPr>
        <p:spPr>
          <a:xfrm>
            <a:off x="4388845" y="3316252"/>
            <a:ext cx="5280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AP</a:t>
            </a:r>
          </a:p>
        </p:txBody>
      </p:sp>
      <p:sp>
        <p:nvSpPr>
          <p:cNvPr id="13" name="TextBox 12"/>
          <p:cNvSpPr txBox="1"/>
          <p:nvPr/>
        </p:nvSpPr>
        <p:spPr>
          <a:xfrm>
            <a:off x="7836310" y="6413423"/>
            <a:ext cx="12691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Calibri" panose="020F0502020204030204"/>
                <a:ea typeface="+mn-ea"/>
                <a:cs typeface="+mn-cs"/>
              </a:rPr>
              <a:t>ABC News</a:t>
            </a:r>
          </a:p>
        </p:txBody>
      </p:sp>
    </p:spTree>
    <p:extLst>
      <p:ext uri="{BB962C8B-B14F-4D97-AF65-F5344CB8AC3E}">
        <p14:creationId xmlns:p14="http://schemas.microsoft.com/office/powerpoint/2010/main" val="8681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891" y="432092"/>
            <a:ext cx="8932333" cy="1015319"/>
          </a:xfrm>
        </p:spPr>
        <p:txBody>
          <a:bodyPr>
            <a:normAutofit fontScale="90000"/>
          </a:bodyPr>
          <a:lstStyle/>
          <a:p>
            <a:pPr algn="ctr"/>
            <a:r>
              <a:rPr lang="en-US" sz="3600" dirty="0">
                <a:solidFill>
                  <a:srgbClr val="FFFF00"/>
                </a:solidFill>
              </a:rPr>
              <a:t>Northern India, 2016</a:t>
            </a:r>
            <a:br>
              <a:rPr lang="en-US" sz="3600" dirty="0">
                <a:solidFill>
                  <a:srgbClr val="FFFF00"/>
                </a:solidFill>
              </a:rPr>
            </a:br>
            <a:r>
              <a:rPr lang="en-US" sz="2700" dirty="0">
                <a:solidFill>
                  <a:srgbClr val="FFFF00"/>
                </a:solidFill>
              </a:rPr>
              <a:t>Unused water pipes provide shelter in May’s record temperatures</a:t>
            </a:r>
            <a:br>
              <a:rPr lang="en-US" sz="3600" dirty="0"/>
            </a:br>
            <a:endParaRPr lang="en-US" sz="3600" dirty="0"/>
          </a:p>
        </p:txBody>
      </p:sp>
      <p:sp>
        <p:nvSpPr>
          <p:cNvPr id="6" name="TextBox 5"/>
          <p:cNvSpPr txBox="1"/>
          <p:nvPr/>
        </p:nvSpPr>
        <p:spPr>
          <a:xfrm>
            <a:off x="6030410" y="6320015"/>
            <a:ext cx="304102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Justin </a:t>
            </a:r>
            <a:r>
              <a:rPr kumimoji="0" lang="en-US" sz="1800" b="0" i="0" u="none" strike="noStrike" kern="1200" cap="none" spc="0" normalizeH="0" baseline="0" noProof="0" dirty="0" err="1">
                <a:ln>
                  <a:noFill/>
                </a:ln>
                <a:solidFill>
                  <a:srgbClr val="FFFF00"/>
                </a:solidFill>
                <a:effectLst/>
                <a:uLnTx/>
                <a:uFillTx/>
                <a:latin typeface="Calibri" panose="020F0502020204030204"/>
                <a:ea typeface="+mn-ea"/>
                <a:cs typeface="+mn-cs"/>
              </a:rPr>
              <a:t>Rowlatt</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 BBC South Asia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60" y="1757362"/>
            <a:ext cx="7821508" cy="4399598"/>
          </a:xfrm>
          <a:prstGeom prst="rect">
            <a:avLst/>
          </a:prstGeom>
        </p:spPr>
      </p:pic>
    </p:spTree>
    <p:extLst>
      <p:ext uri="{BB962C8B-B14F-4D97-AF65-F5344CB8AC3E}">
        <p14:creationId xmlns:p14="http://schemas.microsoft.com/office/powerpoint/2010/main" val="3816563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514" y="945976"/>
            <a:ext cx="8463949" cy="4806646"/>
          </a:xfrm>
        </p:spPr>
        <p:txBody>
          <a:bodyPr>
            <a:normAutofit fontScale="90000"/>
          </a:bodyPr>
          <a:lstStyle/>
          <a:p>
            <a:br>
              <a:rPr lang="en-US" sz="3600" dirty="0">
                <a:solidFill>
                  <a:srgbClr val="FFFF00"/>
                </a:solidFill>
              </a:rPr>
            </a:br>
            <a:r>
              <a:rPr lang="en-US" sz="4900" b="1" dirty="0">
                <a:solidFill>
                  <a:srgbClr val="FFFF00"/>
                </a:solidFill>
              </a:rPr>
              <a:t>Kuwait Fries in 54°C (129.2°F) Heat</a:t>
            </a:r>
            <a:br>
              <a:rPr lang="en-US" sz="2700" b="1" dirty="0">
                <a:solidFill>
                  <a:srgbClr val="FFFF00"/>
                </a:solidFill>
              </a:rPr>
            </a:br>
            <a:r>
              <a:rPr lang="en-US" sz="2700" dirty="0">
                <a:solidFill>
                  <a:srgbClr val="FFFF00"/>
                </a:solidFill>
              </a:rPr>
              <a:t>By: Jeff Masters , 3:01 AM GMT on July 22, 2016 </a:t>
            </a:r>
            <a:br>
              <a:rPr lang="en-US" sz="2700" dirty="0">
                <a:solidFill>
                  <a:srgbClr val="FFFF00"/>
                </a:solidFill>
              </a:rPr>
            </a:br>
            <a:br>
              <a:rPr lang="en-US" sz="2700" dirty="0">
                <a:solidFill>
                  <a:srgbClr val="FFFF00"/>
                </a:solidFill>
              </a:rPr>
            </a:br>
            <a:r>
              <a:rPr lang="en-US" sz="3100" dirty="0">
                <a:solidFill>
                  <a:srgbClr val="FFFF00"/>
                </a:solidFill>
              </a:rPr>
              <a:t>It was a historic day in the annals of meteorology on Thursday, July 21, 2016 in the Middle East, where the temperature in </a:t>
            </a:r>
            <a:r>
              <a:rPr lang="en-US" sz="3100" dirty="0" err="1">
                <a:solidFill>
                  <a:srgbClr val="FFFF00"/>
                </a:solidFill>
              </a:rPr>
              <a:t>Mitribah</a:t>
            </a:r>
            <a:r>
              <a:rPr lang="en-US" sz="3100" dirty="0">
                <a:solidFill>
                  <a:srgbClr val="FFFF00"/>
                </a:solidFill>
              </a:rPr>
              <a:t>, Kuwait soared to an astonishing 54°C (129.2°F). If verified, this would be Earth's hottest temperature ever reliably measured outside of Death Valley, California, according to </a:t>
            </a:r>
            <a:r>
              <a:rPr lang="en-US" sz="3100" dirty="0" err="1">
                <a:solidFill>
                  <a:srgbClr val="FFFF00"/>
                </a:solidFill>
              </a:rPr>
              <a:t>wunderground's</a:t>
            </a:r>
            <a:r>
              <a:rPr lang="en-US" sz="3100" dirty="0">
                <a:solidFill>
                  <a:srgbClr val="FFFF00"/>
                </a:solidFill>
              </a:rPr>
              <a:t> weather historian Christopher C. Burt. The temperature is likely to be verified, since Thursday's incredible heat also extended into Iraq, which set their all-time heat record: 128°F (53.4°C) at </a:t>
            </a:r>
            <a:r>
              <a:rPr lang="en-US" sz="3100" dirty="0" err="1">
                <a:solidFill>
                  <a:srgbClr val="FFFF00"/>
                </a:solidFill>
              </a:rPr>
              <a:t>Basrah</a:t>
            </a:r>
            <a:r>
              <a:rPr lang="en-US" sz="3100" dirty="0">
                <a:solidFill>
                  <a:srgbClr val="FFFF00"/>
                </a:solidFill>
              </a:rPr>
              <a:t>.</a:t>
            </a:r>
            <a:br>
              <a:rPr lang="en-US" sz="2700" dirty="0">
                <a:solidFill>
                  <a:srgbClr val="FFFF00"/>
                </a:solidFill>
              </a:rPr>
            </a:br>
            <a:br>
              <a:rPr lang="en-US" sz="3600" dirty="0"/>
            </a:br>
            <a:endParaRPr lang="en-US" sz="3600" dirty="0"/>
          </a:p>
        </p:txBody>
      </p:sp>
    </p:spTree>
    <p:extLst>
      <p:ext uri="{BB962C8B-B14F-4D97-AF65-F5344CB8AC3E}">
        <p14:creationId xmlns:p14="http://schemas.microsoft.com/office/powerpoint/2010/main" val="15941796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93050</TotalTime>
  <Words>1809</Words>
  <Application>Microsoft Office PowerPoint</Application>
  <PresentationFormat>On-screen Show (4:3)</PresentationFormat>
  <Paragraphs>208</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Office Theme</vt:lpstr>
      <vt:lpstr>1_Office Theme</vt:lpstr>
      <vt:lpstr>Niwot Ridge, west of Boulder, Colorado</vt:lpstr>
      <vt:lpstr>PowerPoint Presentation</vt:lpstr>
      <vt:lpstr>PowerPoint Presentation</vt:lpstr>
      <vt:lpstr>PowerPoint Presentation</vt:lpstr>
      <vt:lpstr>Hyderabad, India, May, 2015 Fifth deadliest heat wave in recorded history, 113 F </vt:lpstr>
      <vt:lpstr>Delhi, India, May, 2015 Man sprays ice cream truck so ice cream won’t melt, 112 F </vt:lpstr>
      <vt:lpstr>Phalodi, India, May 2016 ”Like heat waves coming out of a clay oven”, 124 F Sydney Morning Herald </vt:lpstr>
      <vt:lpstr>Northern India, 2016 Unused water pipes provide shelter in May’s record temperatures </vt:lpstr>
      <vt:lpstr> Kuwait Fries in 54°C (129.2°F) Heat By: Jeff Masters , 3:01 AM GMT on July 22, 2016   It was a historic day in the annals of meteorology on Thursday, July 21, 2016 in the Middle East, where the temperature in Mitribah, Kuwait soared to an astonishing 54°C (129.2°F). If verified, this would be Earth's hottest temperature ever reliably measured outside of Death Valley, California, according to wunderground's weather historian Christopher C. Burt. The temperature is likely to be verified, since Thursday's incredible heat also extended into Iraq, which set their all-time heat record: 128°F (53.4°C) at Basrah.  </vt:lpstr>
      <vt:lpstr>Record temperatures in Greenland  On Thursday June 9, 2016, temperatures in Nuuk, Greenland’s capital, reached 75 degrees F. That was the warmest temperature ever recorded in the Arctic country during June, according to Jason Samenow of the Washington Post. “It was warmer in Nuuk than it was in New York City, where the high was only 71 degrees,”.                        </vt:lpstr>
      <vt:lpstr>North America is flooded in warmth and there is no sign of real winter  Washington Post, 10 Nov 2016                   </vt:lpstr>
      <vt:lpstr>Denver beats 75-year-old warmth record as thermometer hits 78 degrees Denver Post, 16 Nov 2016                   </vt:lpstr>
      <vt:lpstr>There has never been a hotter February day in Denver, Colorado Springs or Pueblo   The temperature reached 80 degrees — yes, seriously — at Denver International Airport  Denver Post 17 Feb 2017</vt:lpstr>
      <vt:lpstr>Hot Winter Eclipses Averages Bruce Finley, Denver Post, 27 Nov 2016                   </vt:lpstr>
      <vt:lpstr>U.S. posts second-warmest year on record,  breadth of warmth ‘unparalleled’  Washington Post, 9 Jan 2017                        </vt:lpstr>
      <vt:lpstr>Hot nights have increased at a startling rate in Washington, D.C.</vt:lpstr>
      <vt:lpstr>  Sarah Perkins Kirkpatrick, heat wave researcher  abc.net.au Oct 27, 2016  </vt:lpstr>
      <vt:lpstr>Australia experiencing more extreme fire weather, hotter days as climate changes      Sydney Morning Herald Oct 27, 2016                        </vt:lpstr>
      <vt:lpstr>2016 monthly temperature anomalies were strongly “warm skewed”  WRCCclimate</vt:lpstr>
      <vt:lpstr>PowerPoint Presentation</vt:lpstr>
      <vt:lpstr>Human activity implicated in Europe's 2003 heat wave Greenhouse emissions doubled the risk of a high temperature summer.   Roxanne Khamsi, Nature, 2004               </vt:lpstr>
      <vt:lpstr>PowerPoint Presentation</vt:lpstr>
      <vt:lpstr>PowerPoint Presentation</vt:lpstr>
      <vt:lpstr>PowerPoint Presentation</vt:lpstr>
      <vt:lpstr>PowerPoint Presentation</vt:lpstr>
      <vt:lpstr>  PERSONAL --  Save Energy at Home  </vt:lpstr>
      <vt:lpstr>You Too Can Own an Electric Vehicle</vt:lpstr>
      <vt:lpstr>   'Sea change' voyage looks at climate change on Lake Superior. Gordon family of Minnesota and crew of 4 stop in Thunder Bay  to discuss climate change and Great Lakes Cathy Alex, CBC News, May 16, 2016    jpl.nasa.gov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phil nelson</cp:lastModifiedBy>
  <cp:revision>773</cp:revision>
  <dcterms:created xsi:type="dcterms:W3CDTF">2016-04-26T20:35:20Z</dcterms:created>
  <dcterms:modified xsi:type="dcterms:W3CDTF">2017-04-03T15:07:03Z</dcterms:modified>
</cp:coreProperties>
</file>