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2" r:id="rId7"/>
    <p:sldId id="266" r:id="rId8"/>
    <p:sldId id="265" r:id="rId9"/>
    <p:sldId id="267" r:id="rId10"/>
    <p:sldId id="268" r:id="rId11"/>
    <p:sldId id="269" r:id="rId12"/>
    <p:sldId id="264"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2"/>
    <p:restoredTop sz="94681"/>
  </p:normalViewPr>
  <p:slideViewPr>
    <p:cSldViewPr snapToGrid="0" snapToObjects="1">
      <p:cViewPr>
        <p:scale>
          <a:sx n="110" d="100"/>
          <a:sy n="110" d="100"/>
        </p:scale>
        <p:origin x="6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4AB9F-0AB3-1441-88F7-FA7311165ED4}" type="datetimeFigureOut">
              <a:rPr lang="en-US" smtClean="0"/>
              <a:t>5/9/16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5F404-D37C-1A4D-AFA8-09EDEC6213CE}" type="slidenum">
              <a:rPr lang="en-US" smtClean="0"/>
              <a:t>‹#›</a:t>
            </a:fld>
            <a:endParaRPr lang="en-US"/>
          </a:p>
        </p:txBody>
      </p:sp>
    </p:spTree>
    <p:extLst>
      <p:ext uri="{BB962C8B-B14F-4D97-AF65-F5344CB8AC3E}">
        <p14:creationId xmlns:p14="http://schemas.microsoft.com/office/powerpoint/2010/main" val="1175183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Terry!</a:t>
            </a:r>
            <a:endParaRPr lang="en-US" dirty="0"/>
          </a:p>
        </p:txBody>
      </p:sp>
      <p:sp>
        <p:nvSpPr>
          <p:cNvPr id="4" name="Slide Number Placeholder 3"/>
          <p:cNvSpPr>
            <a:spLocks noGrp="1"/>
          </p:cNvSpPr>
          <p:nvPr>
            <p:ph type="sldNum" sz="quarter" idx="10"/>
          </p:nvPr>
        </p:nvSpPr>
        <p:spPr/>
        <p:txBody>
          <a:bodyPr/>
          <a:lstStyle/>
          <a:p>
            <a:fld id="{BA75F404-D37C-1A4D-AFA8-09EDEC6213CE}" type="slidenum">
              <a:rPr lang="en-US" smtClean="0"/>
              <a:t>1</a:t>
            </a:fld>
            <a:endParaRPr lang="en-US"/>
          </a:p>
        </p:txBody>
      </p:sp>
    </p:spTree>
    <p:extLst>
      <p:ext uri="{BB962C8B-B14F-4D97-AF65-F5344CB8AC3E}">
        <p14:creationId xmlns:p14="http://schemas.microsoft.com/office/powerpoint/2010/main" val="902857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470F0-7428-C64A-B363-8B4BF013D651}"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40260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470F0-7428-C64A-B363-8B4BF013D651}"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88520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470F0-7428-C64A-B363-8B4BF013D651}"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201129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470F0-7428-C64A-B363-8B4BF013D651}"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136813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470F0-7428-C64A-B363-8B4BF013D651}"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108839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470F0-7428-C64A-B363-8B4BF013D651}"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35381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470F0-7428-C64A-B363-8B4BF013D651}" type="datetimeFigureOut">
              <a:rPr lang="en-US" smtClean="0"/>
              <a:t>5/9/16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19615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470F0-7428-C64A-B363-8B4BF013D651}" type="datetimeFigureOut">
              <a:rPr lang="en-US" smtClean="0"/>
              <a:t>5/9/16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31375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470F0-7428-C64A-B363-8B4BF013D651}" type="datetimeFigureOut">
              <a:rPr lang="en-US" smtClean="0"/>
              <a:t>5/9/16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117144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470F0-7428-C64A-B363-8B4BF013D651}"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32281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470F0-7428-C64A-B363-8B4BF013D651}"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9FE6B-1BAF-CB4D-AD08-D3E767D868A2}" type="slidenum">
              <a:rPr lang="en-US" smtClean="0"/>
              <a:t>‹#›</a:t>
            </a:fld>
            <a:endParaRPr lang="en-US"/>
          </a:p>
        </p:txBody>
      </p:sp>
    </p:spTree>
    <p:extLst>
      <p:ext uri="{BB962C8B-B14F-4D97-AF65-F5344CB8AC3E}">
        <p14:creationId xmlns:p14="http://schemas.microsoft.com/office/powerpoint/2010/main" val="9580958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470F0-7428-C64A-B363-8B4BF013D651}" type="datetimeFigureOut">
              <a:rPr lang="en-US" smtClean="0"/>
              <a:t>5/9/16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9FE6B-1BAF-CB4D-AD08-D3E767D868A2}" type="slidenum">
              <a:rPr lang="en-US" smtClean="0"/>
              <a:t>‹#›</a:t>
            </a:fld>
            <a:endParaRPr lang="en-US"/>
          </a:p>
        </p:txBody>
      </p:sp>
    </p:spTree>
    <p:extLst>
      <p:ext uri="{BB962C8B-B14F-4D97-AF65-F5344CB8AC3E}">
        <p14:creationId xmlns:p14="http://schemas.microsoft.com/office/powerpoint/2010/main" val="1480148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Greening the Global Economy</a:t>
            </a:r>
            <a:br>
              <a:rPr lang="en-US" sz="4800" b="1" dirty="0" smtClean="0"/>
            </a:br>
            <a:r>
              <a:rPr lang="en-US" sz="3600" dirty="0" smtClean="0"/>
              <a:t>MIT Press, 2015</a:t>
            </a:r>
            <a:br>
              <a:rPr lang="en-US" sz="3600" dirty="0" smtClean="0"/>
            </a:br>
            <a:endParaRPr lang="en-US" sz="3600" dirty="0"/>
          </a:p>
        </p:txBody>
      </p:sp>
      <p:sp>
        <p:nvSpPr>
          <p:cNvPr id="3" name="Subtitle 2"/>
          <p:cNvSpPr>
            <a:spLocks noGrp="1"/>
          </p:cNvSpPr>
          <p:nvPr>
            <p:ph type="subTitle" idx="1"/>
          </p:nvPr>
        </p:nvSpPr>
        <p:spPr>
          <a:xfrm>
            <a:off x="1524000" y="3158836"/>
            <a:ext cx="9144000" cy="2098964"/>
          </a:xfrm>
        </p:spPr>
        <p:txBody>
          <a:bodyPr>
            <a:normAutofit fontScale="92500" lnSpcReduction="20000"/>
          </a:bodyPr>
          <a:lstStyle/>
          <a:p>
            <a:r>
              <a:rPr lang="en-US" sz="4000" dirty="0" smtClean="0"/>
              <a:t>by Robert </a:t>
            </a:r>
            <a:r>
              <a:rPr lang="en-US" sz="4000" dirty="0" err="1" smtClean="0"/>
              <a:t>Pollin</a:t>
            </a:r>
            <a:endParaRPr lang="en-US" sz="4000" dirty="0" smtClean="0"/>
          </a:p>
          <a:p>
            <a:endParaRPr lang="en-US" dirty="0" smtClean="0"/>
          </a:p>
          <a:p>
            <a:pPr>
              <a:spcBef>
                <a:spcPct val="0"/>
              </a:spcBef>
            </a:pPr>
            <a:r>
              <a:rPr lang="en-US" sz="3600" dirty="0" smtClean="0">
                <a:latin typeface="+mj-lt"/>
                <a:ea typeface="+mj-ea"/>
                <a:cs typeface="+mj-cs"/>
              </a:rPr>
              <a:t>Distinguished Professor of Economics and </a:t>
            </a:r>
          </a:p>
          <a:p>
            <a:pPr>
              <a:spcBef>
                <a:spcPct val="0"/>
              </a:spcBef>
            </a:pPr>
            <a:r>
              <a:rPr lang="en-US" sz="3600" dirty="0" smtClean="0">
                <a:latin typeface="+mj-lt"/>
                <a:ea typeface="+mj-ea"/>
                <a:cs typeface="+mj-cs"/>
              </a:rPr>
              <a:t>Co-Director, Political Economy Research Institute</a:t>
            </a:r>
          </a:p>
          <a:p>
            <a:pPr>
              <a:spcBef>
                <a:spcPct val="0"/>
              </a:spcBef>
            </a:pPr>
            <a:r>
              <a:rPr lang="en-US" sz="3600" dirty="0"/>
              <a:t>Univ. of Massachusetts, Amherst</a:t>
            </a:r>
            <a:endParaRPr lang="en-US" sz="3600" dirty="0" smtClean="0">
              <a:latin typeface="+mj-lt"/>
              <a:ea typeface="+mj-ea"/>
              <a:cs typeface="+mj-cs"/>
            </a:endParaRPr>
          </a:p>
          <a:p>
            <a:pPr>
              <a:spcBef>
                <a:spcPct val="0"/>
              </a:spcBef>
            </a:pPr>
            <a:endParaRPr lang="en-US" sz="3600" dirty="0" smtClean="0">
              <a:latin typeface="+mj-lt"/>
              <a:ea typeface="+mj-ea"/>
              <a:cs typeface="+mj-cs"/>
            </a:endParaRPr>
          </a:p>
          <a:p>
            <a:pPr>
              <a:spcBef>
                <a:spcPct val="0"/>
              </a:spcBef>
            </a:pPr>
            <a:endParaRPr lang="en-US" sz="3600" dirty="0">
              <a:latin typeface="+mj-lt"/>
              <a:ea typeface="+mj-ea"/>
              <a:cs typeface="+mj-cs"/>
            </a:endParaRPr>
          </a:p>
        </p:txBody>
      </p:sp>
    </p:spTree>
    <p:extLst>
      <p:ext uri="{BB962C8B-B14F-4D97-AF65-F5344CB8AC3E}">
        <p14:creationId xmlns:p14="http://schemas.microsoft.com/office/powerpoint/2010/main" val="193040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Jobs generated through spending 1.5% of GDP on clean energy vs. fossil fuel production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TOTAL Clean Energy Jobs		NET Clean Energy Jobs</a:t>
            </a:r>
          </a:p>
          <a:p>
            <a:pPr marL="0" indent="0">
              <a:buNone/>
            </a:pPr>
            <a:r>
              <a:rPr lang="en-US" dirty="0"/>
              <a:t>		</a:t>
            </a:r>
            <a:r>
              <a:rPr lang="en-US" dirty="0" smtClean="0"/>
              <a:t>Created with 1.5% 	GDP		(subtract FF jobs lost)</a:t>
            </a:r>
          </a:p>
          <a:p>
            <a:pPr marL="0" indent="0">
              <a:buNone/>
            </a:pPr>
            <a:r>
              <a:rPr lang="en-US" dirty="0" smtClean="0"/>
              <a:t>Brazil			925,000				395,000</a:t>
            </a:r>
          </a:p>
          <a:p>
            <a:pPr marL="0" indent="0">
              <a:buNone/>
            </a:pPr>
            <a:r>
              <a:rPr lang="en-US" dirty="0" smtClean="0"/>
              <a:t>China			11.4 million				6.4 million</a:t>
            </a:r>
          </a:p>
          <a:p>
            <a:pPr marL="0" indent="0">
              <a:buNone/>
            </a:pPr>
            <a:r>
              <a:rPr lang="en-US" dirty="0" smtClean="0"/>
              <a:t>India			12.0 million				5.7 million	</a:t>
            </a:r>
          </a:p>
          <a:p>
            <a:pPr marL="0" indent="0">
              <a:buNone/>
            </a:pPr>
            <a:r>
              <a:rPr lang="en-US" dirty="0" smtClean="0"/>
              <a:t>U.S.			1.5 million				650,000</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72052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“Superfund” idea of Tony </a:t>
            </a:r>
            <a:r>
              <a:rPr lang="en-US" dirty="0" err="1" smtClean="0"/>
              <a:t>Mazzocchi</a:t>
            </a:r>
            <a:r>
              <a:rPr lang="en-US" dirty="0" smtClean="0"/>
              <a:t>: </a:t>
            </a:r>
            <a:br>
              <a:rPr lang="en-US" dirty="0" smtClean="0"/>
            </a:br>
            <a:r>
              <a:rPr lang="en-US" dirty="0" smtClean="0"/>
              <a:t>U.S. labor/environmental leader</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“Paying people to make the transition from one kind of economy—from one kind of job—to another is not welfare. Those who work with toxic materials on a daily basis . . . In order to provide the world </a:t>
            </a:r>
            <a:r>
              <a:rPr lang="en-US" sz="3600" dirty="0" err="1" smtClean="0"/>
              <a:t>withvthe</a:t>
            </a:r>
            <a:r>
              <a:rPr lang="en-US" sz="3600" dirty="0" smtClean="0"/>
              <a:t> energy and materials it needs deserve a helping hand to make a new start in life. . . . There is a Superfund for dirt. There ought to be one for workers.”</a:t>
            </a:r>
            <a:endParaRPr lang="en-US" sz="3600" dirty="0"/>
          </a:p>
        </p:txBody>
      </p:sp>
    </p:spTree>
    <p:extLst>
      <p:ext uri="{BB962C8B-B14F-4D97-AF65-F5344CB8AC3E}">
        <p14:creationId xmlns:p14="http://schemas.microsoft.com/office/powerpoint/2010/main" val="1751558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Create large and stable clean energy markets</a:t>
            </a:r>
          </a:p>
          <a:p>
            <a:pPr marL="0" indent="0">
              <a:buNone/>
            </a:pPr>
            <a:r>
              <a:rPr lang="en-US" dirty="0" smtClean="0"/>
              <a:t>	--establishing a social price on carbon is crucial here</a:t>
            </a:r>
          </a:p>
          <a:p>
            <a:endParaRPr lang="en-US" dirty="0" smtClean="0"/>
          </a:p>
          <a:p>
            <a:r>
              <a:rPr lang="en-US" dirty="0" smtClean="0"/>
              <a:t>Provide cheap and accessible financing</a:t>
            </a:r>
          </a:p>
          <a:p>
            <a:pPr marL="457200" lvl="1" indent="0">
              <a:buNone/>
            </a:pPr>
            <a:r>
              <a:rPr lang="en-US" dirty="0" smtClean="0"/>
              <a:t>	--example: Germany’s state-owned development bank</a:t>
            </a:r>
          </a:p>
          <a:p>
            <a:pPr marL="0" indent="0">
              <a:buNone/>
            </a:pPr>
            <a:endParaRPr lang="en-US" dirty="0"/>
          </a:p>
          <a:p>
            <a:r>
              <a:rPr lang="en-US" dirty="0" smtClean="0"/>
              <a:t>Understand alternate forms of ownership in the energy sector other than corporate and state-owned models which dominate</a:t>
            </a:r>
          </a:p>
          <a:p>
            <a:pPr marL="457200" lvl="1" indent="0">
              <a:buNone/>
            </a:pPr>
            <a:r>
              <a:rPr lang="en-US" dirty="0" smtClean="0"/>
              <a:t>	--example: 100% community-owned renewable supply in rural Germany</a:t>
            </a:r>
          </a:p>
          <a:p>
            <a:endParaRPr lang="en-US" dirty="0"/>
          </a:p>
          <a:p>
            <a:r>
              <a:rPr lang="en-US" dirty="0" smtClean="0"/>
              <a:t>Examine consequences of clean energy at scale upon import and export balances of individual countries</a:t>
            </a:r>
          </a:p>
          <a:p>
            <a:endParaRPr lang="en-US" dirty="0"/>
          </a:p>
          <a:p>
            <a:pPr marL="0" indent="0">
              <a:buNone/>
            </a:pPr>
            <a:endParaRPr lang="en-US" dirty="0"/>
          </a:p>
        </p:txBody>
      </p:sp>
      <p:sp>
        <p:nvSpPr>
          <p:cNvPr id="4" name="Title 3"/>
          <p:cNvSpPr>
            <a:spLocks noGrp="1"/>
          </p:cNvSpPr>
          <p:nvPr>
            <p:ph type="title"/>
          </p:nvPr>
        </p:nvSpPr>
        <p:spPr/>
        <p:txBody>
          <a:bodyPr/>
          <a:lstStyle/>
          <a:p>
            <a:pPr algn="ctr"/>
            <a:r>
              <a:rPr lang="en-US" dirty="0"/>
              <a:t>4</a:t>
            </a:r>
            <a:r>
              <a:rPr lang="en-US" dirty="0" smtClean="0"/>
              <a:t> policies to get from here to there</a:t>
            </a:r>
            <a:endParaRPr lang="en-US" dirty="0"/>
          </a:p>
        </p:txBody>
      </p:sp>
    </p:spTree>
    <p:extLst>
      <p:ext uri="{BB962C8B-B14F-4D97-AF65-F5344CB8AC3E}">
        <p14:creationId xmlns:p14="http://schemas.microsoft.com/office/powerpoint/2010/main" val="134081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Ethics, and the Politics of Climate Stabilization</a:t>
            </a:r>
            <a:endParaRPr lang="en-US" dirty="0"/>
          </a:p>
        </p:txBody>
      </p:sp>
      <p:sp>
        <p:nvSpPr>
          <p:cNvPr id="3" name="Content Placeholder 2"/>
          <p:cNvSpPr>
            <a:spLocks noGrp="1"/>
          </p:cNvSpPr>
          <p:nvPr>
            <p:ph idx="1"/>
          </p:nvPr>
        </p:nvSpPr>
        <p:spPr/>
        <p:txBody>
          <a:bodyPr/>
          <a:lstStyle/>
          <a:p>
            <a:r>
              <a:rPr lang="en-US" dirty="0" smtClean="0"/>
              <a:t>Clean energy investments as climate change insurance</a:t>
            </a:r>
          </a:p>
          <a:p>
            <a:pPr marL="457200" lvl="1" indent="0">
              <a:buNone/>
            </a:pPr>
            <a:r>
              <a:rPr lang="en-US" dirty="0" smtClean="0"/>
              <a:t>--moves discussion away from hopelessly pursuing “scientific certainty” to assessing options based upon probabilities</a:t>
            </a:r>
          </a:p>
          <a:p>
            <a:r>
              <a:rPr lang="en-US" dirty="0" smtClean="0"/>
              <a:t>Global fairness: U.S. should not only cut GHG emissions by 60% by 2050, but help other countries meet their targets as well.</a:t>
            </a:r>
          </a:p>
          <a:p>
            <a:r>
              <a:rPr lang="en-US" dirty="0" smtClean="0"/>
              <a:t>If the science is right, 60-80% of remaining FF reserves need to be left “unburned.” This is a $3 trillion write-off--$150 billion/year over 20 years. Small, though, in comparison to $16 trillion loss to homeowners in collapse of real estate bubble in 2008. Divestment efforts are laudable, but need to spur </a:t>
            </a:r>
            <a:r>
              <a:rPr lang="en-US" i="1" dirty="0" smtClean="0"/>
              <a:t>re-investment</a:t>
            </a:r>
            <a:r>
              <a:rPr lang="en-US" dirty="0" smtClean="0"/>
              <a:t> in renewables.</a:t>
            </a:r>
          </a:p>
          <a:p>
            <a:endParaRPr lang="en-US" dirty="0"/>
          </a:p>
        </p:txBody>
      </p:sp>
    </p:spTree>
    <p:extLst>
      <p:ext uri="{BB962C8B-B14F-4D97-AF65-F5344CB8AC3E}">
        <p14:creationId xmlns:p14="http://schemas.microsoft.com/office/powerpoint/2010/main" val="3862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From the book jacket . . . </a:t>
            </a:r>
            <a:endParaRPr lang="en-US" dirty="0"/>
          </a:p>
        </p:txBody>
      </p:sp>
      <p:sp>
        <p:nvSpPr>
          <p:cNvPr id="3" name="Content Placeholder 2"/>
          <p:cNvSpPr>
            <a:spLocks noGrp="1"/>
          </p:cNvSpPr>
          <p:nvPr>
            <p:ph idx="1"/>
          </p:nvPr>
        </p:nvSpPr>
        <p:spPr/>
        <p:txBody>
          <a:bodyPr>
            <a:normAutofit fontScale="92500"/>
          </a:bodyPr>
          <a:lstStyle/>
          <a:p>
            <a:r>
              <a:rPr lang="en-US" dirty="0" smtClean="0"/>
              <a:t>“ . . . a roadmap to carbon reduction that drastically reduces fossil fuel consumption by combining energy efficiency with an increased reliance on renewable energy sources. . . . Dramatic reductions do not require great economic hardship or personal discomfort.” – Mara Prentiss, author of </a:t>
            </a:r>
            <a:r>
              <a:rPr lang="en-US" i="1" dirty="0" smtClean="0"/>
              <a:t>Energy Revolution: The Physics and the Promise of Efficient Technology</a:t>
            </a:r>
            <a:endParaRPr lang="en-US" dirty="0" smtClean="0"/>
          </a:p>
          <a:p>
            <a:endParaRPr lang="en-US" dirty="0"/>
          </a:p>
          <a:p>
            <a:r>
              <a:rPr lang="en-US" dirty="0" smtClean="0"/>
              <a:t>“. . . a must read, cutting through current debates with a positive agenda: it is possible to reduce carbon emissions in a way that expands employment opportunities and improves living standards, even in developing and low-income countries.” –</a:t>
            </a:r>
            <a:r>
              <a:rPr lang="en-US" dirty="0" err="1" smtClean="0"/>
              <a:t>Jayati</a:t>
            </a:r>
            <a:r>
              <a:rPr lang="en-US" dirty="0" smtClean="0"/>
              <a:t> Ghosh, economist, New Delhi</a:t>
            </a:r>
            <a:endParaRPr lang="en-US" dirty="0"/>
          </a:p>
        </p:txBody>
      </p:sp>
    </p:spTree>
    <p:extLst>
      <p:ext uri="{BB962C8B-B14F-4D97-AF65-F5344CB8AC3E}">
        <p14:creationId xmlns:p14="http://schemas.microsoft.com/office/powerpoint/2010/main" val="43515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Global Green Energy Challenge</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Annual global emissions in 2012: 45 billion metric tons of GHGs</a:t>
            </a:r>
          </a:p>
          <a:p>
            <a:endParaRPr lang="en-US" sz="3200" dirty="0" smtClean="0"/>
          </a:p>
          <a:p>
            <a:pPr marL="457200" lvl="1" indent="0">
              <a:buNone/>
            </a:pPr>
            <a:r>
              <a:rPr lang="en-US" sz="3200" b="1" dirty="0" smtClean="0"/>
              <a:t>--30 billion tons from burning coal, oil, natural gas</a:t>
            </a:r>
            <a:endParaRPr lang="en-US" sz="3200" b="1" dirty="0"/>
          </a:p>
          <a:p>
            <a:pPr marL="457200" lvl="1" indent="0">
              <a:buNone/>
            </a:pPr>
            <a:r>
              <a:rPr lang="en-US" sz="3200" b="1" dirty="0" smtClean="0"/>
              <a:t>--3 billion tons from bioenergy sources (e.g., ethanol)</a:t>
            </a:r>
          </a:p>
          <a:p>
            <a:pPr marL="457200" lvl="1" indent="0">
              <a:buNone/>
            </a:pPr>
            <a:r>
              <a:rPr lang="en-US" sz="3200" b="1" dirty="0" smtClean="0"/>
              <a:t>--4 billion tons from producing energy (methane &amp; NOx)</a:t>
            </a:r>
          </a:p>
          <a:p>
            <a:pPr marL="457200" lvl="1" indent="0">
              <a:buNone/>
            </a:pPr>
            <a:r>
              <a:rPr lang="en-US" sz="3200" b="1" dirty="0" smtClean="0"/>
              <a:t>82%</a:t>
            </a:r>
          </a:p>
          <a:p>
            <a:pPr marL="457200" lvl="1" indent="0">
              <a:buNone/>
            </a:pPr>
            <a:endParaRPr lang="en-US" sz="3200" dirty="0" smtClean="0"/>
          </a:p>
          <a:p>
            <a:pPr marL="457200" lvl="1" indent="0">
              <a:buNone/>
            </a:pPr>
            <a:r>
              <a:rPr lang="en-US" sz="3200" dirty="0" smtClean="0"/>
              <a:t>--6 billion tons from agriculture (methane &amp; NOx)</a:t>
            </a:r>
          </a:p>
          <a:p>
            <a:pPr marL="457200" lvl="1" indent="0">
              <a:buNone/>
            </a:pPr>
            <a:r>
              <a:rPr lang="en-US" sz="3200" dirty="0" smtClean="0"/>
              <a:t>--2 billions tons (other sources, e.g., cement, land use changes)</a:t>
            </a:r>
          </a:p>
          <a:p>
            <a:pPr marL="457200" lvl="1" indent="0">
              <a:buNone/>
            </a:pPr>
            <a:r>
              <a:rPr lang="en-US" sz="3200" dirty="0" smtClean="0"/>
              <a:t>18%</a:t>
            </a:r>
          </a:p>
          <a:p>
            <a:pPr marL="457200" lvl="1" indent="0">
              <a:buNone/>
            </a:pPr>
            <a:endParaRPr lang="en-US" sz="3200" dirty="0"/>
          </a:p>
        </p:txBody>
      </p:sp>
    </p:spTree>
    <p:extLst>
      <p:ext uri="{BB962C8B-B14F-4D97-AF65-F5344CB8AC3E}">
        <p14:creationId xmlns:p14="http://schemas.microsoft.com/office/powerpoint/2010/main" val="82810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Climate Stabilization Requirements:</a:t>
            </a:r>
            <a:br>
              <a:rPr lang="en-US" dirty="0" smtClean="0"/>
            </a:br>
            <a:r>
              <a:rPr lang="en-US" dirty="0" smtClean="0"/>
              <a:t>Science (IPCC-based)</a:t>
            </a:r>
            <a:endParaRPr lang="en-US" dirty="0"/>
          </a:p>
        </p:txBody>
      </p:sp>
      <p:sp>
        <p:nvSpPr>
          <p:cNvPr id="3" name="Content Placeholder 2"/>
          <p:cNvSpPr>
            <a:spLocks noGrp="1"/>
          </p:cNvSpPr>
          <p:nvPr>
            <p:ph idx="1"/>
          </p:nvPr>
        </p:nvSpPr>
        <p:spPr>
          <a:xfrm>
            <a:off x="838200" y="1690688"/>
            <a:ext cx="10515600" cy="4351338"/>
          </a:xfrm>
        </p:spPr>
        <p:txBody>
          <a:bodyPr>
            <a:normAutofit/>
          </a:bodyPr>
          <a:lstStyle/>
          <a:p>
            <a:r>
              <a:rPr lang="en-US" sz="3000" dirty="0" smtClean="0"/>
              <a:t>Annual global emissions 2012: 45 billion metric tons of GHGs</a:t>
            </a:r>
          </a:p>
          <a:p>
            <a:r>
              <a:rPr lang="en-US" sz="3200" dirty="0" smtClean="0"/>
              <a:t>Stabilization requires much lower totals: </a:t>
            </a:r>
          </a:p>
          <a:p>
            <a:pPr marL="457200" lvl="1" indent="0">
              <a:buNone/>
            </a:pPr>
            <a:r>
              <a:rPr lang="en-US" sz="3200" dirty="0" smtClean="0"/>
              <a:t>--40% cut in 20 years to 27 billion metric tons of GHGs</a:t>
            </a:r>
          </a:p>
          <a:p>
            <a:pPr marL="457200" lvl="1" indent="0">
              <a:buNone/>
            </a:pPr>
            <a:r>
              <a:rPr lang="en-US" sz="3200" dirty="0" smtClean="0"/>
              <a:t>--80% cut in 40 years to 9 billion metric tons of GHGs</a:t>
            </a:r>
          </a:p>
          <a:p>
            <a:r>
              <a:rPr lang="en-US" sz="3200" b="1" dirty="0" smtClean="0"/>
              <a:t>Focusing on fossil-fuel generated CO</a:t>
            </a:r>
            <a:r>
              <a:rPr lang="en-US" sz="3200" b="1" baseline="-25000" dirty="0" smtClean="0"/>
              <a:t>2</a:t>
            </a:r>
            <a:r>
              <a:rPr lang="en-US" sz="3200" b="1" dirty="0" smtClean="0"/>
              <a:t> emissions, reduce global totals from 33 billion metric tons in 2012 to 20 billion tons by 2035.</a:t>
            </a:r>
            <a:endParaRPr lang="en-US" sz="3600" b="1" dirty="0" smtClean="0"/>
          </a:p>
          <a:p>
            <a:pPr marL="457200" lvl="1" indent="0">
              <a:buNone/>
            </a:pPr>
            <a:endParaRPr lang="en-US" sz="3200" dirty="0"/>
          </a:p>
          <a:p>
            <a:pPr marL="457200" lvl="1" indent="0">
              <a:buNone/>
            </a:pPr>
            <a:endParaRPr lang="en-US" sz="3200" dirty="0" smtClean="0"/>
          </a:p>
        </p:txBody>
      </p:sp>
    </p:spTree>
    <p:extLst>
      <p:ext uri="{BB962C8B-B14F-4D97-AF65-F5344CB8AC3E}">
        <p14:creationId xmlns:p14="http://schemas.microsoft.com/office/powerpoint/2010/main" val="1378785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Climate Stabilization Requirements:</a:t>
            </a:r>
            <a:br>
              <a:rPr lang="en-US" dirty="0" smtClean="0"/>
            </a:br>
            <a:r>
              <a:rPr lang="en-US" dirty="0" smtClean="0"/>
              <a:t> Justice and Political Realism</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 . . There is no reasonable standard of fairness that can justify working people and the poor sacrificing opportunities for rising living standards to achieve climate stabilization. In addition, any climate stabilization program that would entail reducing mass living standards will face formidable political resistance.” (p4)</a:t>
            </a:r>
            <a:endParaRPr lang="en-US" sz="3600" dirty="0"/>
          </a:p>
        </p:txBody>
      </p:sp>
    </p:spTree>
    <p:extLst>
      <p:ext uri="{BB962C8B-B14F-4D97-AF65-F5344CB8AC3E}">
        <p14:creationId xmlns:p14="http://schemas.microsoft.com/office/powerpoint/2010/main" val="120152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err="1" smtClean="0"/>
              <a:t>Pollin’s</a:t>
            </a:r>
            <a:r>
              <a:rPr lang="en-US" sz="4800" dirty="0" smtClean="0"/>
              <a:t> Basic Proposal</a:t>
            </a:r>
            <a:endParaRPr lang="en-US" sz="4800" dirty="0"/>
          </a:p>
        </p:txBody>
      </p:sp>
      <p:sp>
        <p:nvSpPr>
          <p:cNvPr id="3" name="Content Placeholder 2"/>
          <p:cNvSpPr>
            <a:spLocks noGrp="1"/>
          </p:cNvSpPr>
          <p:nvPr>
            <p:ph idx="1"/>
          </p:nvPr>
        </p:nvSpPr>
        <p:spPr/>
        <p:txBody>
          <a:bodyPr/>
          <a:lstStyle/>
          <a:p>
            <a:pPr marL="0" indent="0">
              <a:buNone/>
            </a:pPr>
            <a:r>
              <a:rPr lang="en-US" sz="4000" dirty="0" smtClean="0"/>
              <a:t>Reducing annual global GHG emissions by 40% in 20 years can be reached “if most countries—especially those with either large GDPs or populations--devote between 1.5 and 2 percent per year of GDP to investments in energy efficiency and clean, low-emissions renewable energy resources.” (p4)</a:t>
            </a:r>
          </a:p>
          <a:p>
            <a:endParaRPr lang="en-US" dirty="0" smtClean="0"/>
          </a:p>
          <a:p>
            <a:endParaRPr lang="en-US" dirty="0"/>
          </a:p>
        </p:txBody>
      </p:sp>
    </p:spTree>
    <p:extLst>
      <p:ext uri="{BB962C8B-B14F-4D97-AF65-F5344CB8AC3E}">
        <p14:creationId xmlns:p14="http://schemas.microsoft.com/office/powerpoint/2010/main" val="154452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Plausible? Yes, in principle, since . . . </a:t>
            </a:r>
            <a:endParaRPr lang="en-US" dirty="0"/>
          </a:p>
        </p:txBody>
      </p:sp>
      <p:sp>
        <p:nvSpPr>
          <p:cNvPr id="3" name="Content Placeholder 2"/>
          <p:cNvSpPr>
            <a:spLocks noGrp="1"/>
          </p:cNvSpPr>
          <p:nvPr>
            <p:ph idx="1"/>
          </p:nvPr>
        </p:nvSpPr>
        <p:spPr/>
        <p:txBody>
          <a:bodyPr>
            <a:normAutofit/>
          </a:bodyPr>
          <a:lstStyle/>
          <a:p>
            <a:r>
              <a:rPr lang="en-US" sz="3600" dirty="0" smtClean="0"/>
              <a:t>“. . . Energy efficiency investments, by definition, generate savings in energy costs.” (Typically, a 3-year payback.)</a:t>
            </a:r>
          </a:p>
          <a:p>
            <a:endParaRPr lang="en-US" sz="3600" dirty="0"/>
          </a:p>
          <a:p>
            <a:r>
              <a:rPr lang="en-US" sz="3600" dirty="0" smtClean="0"/>
              <a:t>“. . . For most clean renewable energy sources, the average costs of providing energy are now at rough parity with fossil fuels.”</a:t>
            </a:r>
            <a:endParaRPr lang="en-US" sz="3600" dirty="0"/>
          </a:p>
        </p:txBody>
      </p:sp>
    </p:spTree>
    <p:extLst>
      <p:ext uri="{BB962C8B-B14F-4D97-AF65-F5344CB8AC3E}">
        <p14:creationId xmlns:p14="http://schemas.microsoft.com/office/powerpoint/2010/main" val="195358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Target vs. Current investment levels in</a:t>
            </a:r>
            <a:br>
              <a:rPr lang="en-US" dirty="0" smtClean="0"/>
            </a:br>
            <a:r>
              <a:rPr lang="en-US" dirty="0" smtClean="0"/>
              <a:t> energy efficiency and </a:t>
            </a:r>
            <a:r>
              <a:rPr lang="en-US" u="sng" dirty="0" smtClean="0"/>
              <a:t>clean</a:t>
            </a:r>
            <a:r>
              <a:rPr lang="en-US" dirty="0" smtClean="0"/>
              <a:t> renewable energy</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3600" u="sng" dirty="0"/>
              <a:t>Target</a:t>
            </a:r>
            <a:r>
              <a:rPr lang="en-US" sz="3600" dirty="0"/>
              <a:t>: </a:t>
            </a:r>
            <a:r>
              <a:rPr lang="en-US" sz="3600" dirty="0" smtClean="0"/>
              <a:t>		1.5% -- 2.0% of annual global GDP;</a:t>
            </a:r>
          </a:p>
          <a:p>
            <a:pPr marL="0" indent="0" algn="ctr">
              <a:buNone/>
            </a:pPr>
            <a:r>
              <a:rPr lang="en-US" sz="3600" dirty="0" smtClean="0"/>
              <a:t>i.e., $1.3 trillion -- $1.7 trillion annually.</a:t>
            </a:r>
          </a:p>
          <a:p>
            <a:pPr marL="0" indent="0">
              <a:buNone/>
            </a:pPr>
            <a:endParaRPr lang="en-US" sz="3600" dirty="0" smtClean="0"/>
          </a:p>
          <a:p>
            <a:pPr marL="0" indent="0">
              <a:buNone/>
            </a:pPr>
            <a:r>
              <a:rPr lang="en-US" sz="3600" u="sng" dirty="0" smtClean="0"/>
              <a:t>Current</a:t>
            </a:r>
            <a:r>
              <a:rPr lang="en-US" sz="3600" dirty="0" smtClean="0"/>
              <a:t>: 		0.4% -- 0.6% of annual global GDP;</a:t>
            </a:r>
          </a:p>
          <a:p>
            <a:pPr marL="0" indent="0">
              <a:buNone/>
            </a:pPr>
            <a:r>
              <a:rPr lang="en-US" sz="3600" dirty="0"/>
              <a:t>	</a:t>
            </a:r>
            <a:r>
              <a:rPr lang="en-US" sz="3600" dirty="0" smtClean="0"/>
              <a:t>	i.e., $377 billion -- $527 billion annually</a:t>
            </a:r>
          </a:p>
          <a:p>
            <a:pPr marL="0" indent="0">
              <a:buNone/>
            </a:pPr>
            <a:endParaRPr lang="en-US" sz="1200" dirty="0" smtClean="0"/>
          </a:p>
          <a:p>
            <a:pPr marL="0" indent="0">
              <a:buNone/>
            </a:pPr>
            <a:r>
              <a:rPr lang="en-US" sz="3600" u="sng" dirty="0" smtClean="0"/>
              <a:t>Bottom line</a:t>
            </a:r>
            <a:r>
              <a:rPr lang="en-US" sz="3600" dirty="0" smtClean="0"/>
              <a:t>: </a:t>
            </a:r>
            <a:r>
              <a:rPr lang="en-US" sz="3600" b="1" dirty="0" smtClean="0"/>
              <a:t>We’re about 30% toward the target.</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35588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Jobs generated through spending $1 million on clean energy vs. fossil fuel production</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u="sng" dirty="0" smtClean="0"/>
              <a:t>Clean Energy Jobs</a:t>
            </a:r>
            <a:r>
              <a:rPr lang="en-US" dirty="0" smtClean="0"/>
              <a:t>		</a:t>
            </a:r>
            <a:r>
              <a:rPr lang="en-US" u="sng" dirty="0" smtClean="0"/>
              <a:t>Fossil Fuel Jobs</a:t>
            </a:r>
          </a:p>
          <a:p>
            <a:pPr marL="0" indent="0">
              <a:buNone/>
            </a:pPr>
            <a:r>
              <a:rPr lang="en-US" dirty="0"/>
              <a:t>	</a:t>
            </a:r>
            <a:r>
              <a:rPr lang="en-US" dirty="0" smtClean="0"/>
              <a:t>		   per $1 million		per $1 million</a:t>
            </a:r>
          </a:p>
          <a:p>
            <a:pPr marL="0" indent="0">
              <a:buNone/>
            </a:pPr>
            <a:r>
              <a:rPr lang="en-US" dirty="0" smtClean="0"/>
              <a:t>Brazil				37.1				21.2</a:t>
            </a:r>
          </a:p>
          <a:p>
            <a:pPr marL="0" indent="0">
              <a:buNone/>
            </a:pPr>
            <a:r>
              <a:rPr lang="en-US" dirty="0" smtClean="0"/>
              <a:t>China				133.1				74.4</a:t>
            </a:r>
          </a:p>
          <a:p>
            <a:pPr marL="0" indent="0">
              <a:buNone/>
            </a:pPr>
            <a:r>
              <a:rPr lang="en-US" dirty="0" smtClean="0"/>
              <a:t>India				261.9				129.1	</a:t>
            </a:r>
          </a:p>
          <a:p>
            <a:pPr marL="0" indent="0">
              <a:buNone/>
            </a:pPr>
            <a:r>
              <a:rPr lang="en-US" dirty="0" smtClean="0"/>
              <a:t>U.S.				8.7				3.7</a:t>
            </a:r>
          </a:p>
          <a:p>
            <a:pPr marL="0" indent="0">
              <a:buNone/>
            </a:pPr>
            <a:endParaRPr lang="en-US" dirty="0"/>
          </a:p>
          <a:p>
            <a:pPr marL="0" indent="0">
              <a:buNone/>
            </a:pPr>
            <a:r>
              <a:rPr lang="en-US" dirty="0" smtClean="0"/>
              <a:t>Bottom line:  More “bang for the buck” with clean energy jobs.</a:t>
            </a:r>
          </a:p>
          <a:p>
            <a:pPr marL="0" indent="0">
              <a:buNone/>
            </a:pP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936045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742</Words>
  <Application>Microsoft Macintosh PowerPoint</Application>
  <PresentationFormat>Widescreen</PresentationFormat>
  <Paragraphs>84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Arial</vt:lpstr>
      <vt:lpstr>Office Theme</vt:lpstr>
      <vt:lpstr>Greening the Global Economy MIT Press, 2015 </vt:lpstr>
      <vt:lpstr>From the book jacket . . . </vt:lpstr>
      <vt:lpstr>The Global Green Energy Challenge</vt:lpstr>
      <vt:lpstr>Climate Stabilization Requirements: Science (IPCC-based)</vt:lpstr>
      <vt:lpstr>Climate Stabilization Requirements:  Justice and Political Realism</vt:lpstr>
      <vt:lpstr>Pollin’s Basic Proposal</vt:lpstr>
      <vt:lpstr>Plausible? Yes, in principle, since . . . </vt:lpstr>
      <vt:lpstr>Target vs. Current investment levels in  energy efficiency and clean renewable energy </vt:lpstr>
      <vt:lpstr>Jobs generated through spending $1 million on clean energy vs. fossil fuel production</vt:lpstr>
      <vt:lpstr>Jobs generated through spending 1.5% of GDP on clean energy vs. fossil fuel production</vt:lpstr>
      <vt:lpstr>Labor “Superfund” idea of Tony Mazzocchi:  U.S. labor/environmental leader</vt:lpstr>
      <vt:lpstr>4 policies to get from here to there</vt:lpstr>
      <vt:lpstr>Risk, Ethics, and the Politics of Climate Stabilization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Greening the Global Economy MIT Press, 2015</dc:title>
  <dc:creator>Microsoft Office User</dc:creator>
  <cp:lastModifiedBy>Microsoft Office User</cp:lastModifiedBy>
  <cp:revision>40</cp:revision>
  <dcterms:created xsi:type="dcterms:W3CDTF">2016-05-08T12:45:16Z</dcterms:created>
  <dcterms:modified xsi:type="dcterms:W3CDTF">2016-05-09T19:42:38Z</dcterms:modified>
</cp:coreProperties>
</file>