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92" r:id="rId2"/>
    <p:sldId id="628" r:id="rId3"/>
    <p:sldId id="614" r:id="rId4"/>
    <p:sldId id="639" r:id="rId5"/>
    <p:sldId id="640" r:id="rId6"/>
    <p:sldId id="641" r:id="rId7"/>
    <p:sldId id="642" r:id="rId8"/>
    <p:sldId id="643" r:id="rId9"/>
    <p:sldId id="644" r:id="rId10"/>
    <p:sldId id="645" r:id="rId11"/>
    <p:sldId id="646" r:id="rId12"/>
    <p:sldId id="625" r:id="rId13"/>
    <p:sldId id="626" r:id="rId14"/>
    <p:sldId id="627" r:id="rId15"/>
    <p:sldId id="632" r:id="rId16"/>
    <p:sldId id="635" r:id="rId17"/>
    <p:sldId id="636" r:id="rId18"/>
    <p:sldId id="637" r:id="rId19"/>
    <p:sldId id="633" r:id="rId20"/>
    <p:sldId id="634" r:id="rId21"/>
    <p:sldId id="599" r:id="rId22"/>
    <p:sldId id="600" r:id="rId23"/>
    <p:sldId id="601" r:id="rId24"/>
    <p:sldId id="602" r:id="rId25"/>
    <p:sldId id="603" r:id="rId26"/>
    <p:sldId id="604" r:id="rId27"/>
    <p:sldId id="647" r:id="rId28"/>
    <p:sldId id="607" r:id="rId29"/>
    <p:sldId id="608" r:id="rId30"/>
    <p:sldId id="609" r:id="rId31"/>
    <p:sldId id="605" r:id="rId32"/>
    <p:sldId id="610" r:id="rId33"/>
    <p:sldId id="611" r:id="rId34"/>
    <p:sldId id="612" r:id="rId35"/>
    <p:sldId id="648" r:id="rId3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FF00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990000"/>
    <a:srgbClr val="009900"/>
    <a:srgbClr val="FF9900"/>
    <a:srgbClr val="FFFF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4" autoAdjust="0"/>
    <p:restoredTop sz="92537" autoAdjust="0"/>
  </p:normalViewPr>
  <p:slideViewPr>
    <p:cSldViewPr snapToGrid="0">
      <p:cViewPr>
        <p:scale>
          <a:sx n="60" d="100"/>
          <a:sy n="60" d="100"/>
        </p:scale>
        <p:origin x="-978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51278B4-23CB-4F15-A9B7-36FB5A8EF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6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DE1670D-0092-4171-A9C2-B2C78CCE7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4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6723A-F021-4004-99E0-5DEF5C8EE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56251"/>
      </p:ext>
    </p:extLst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C8232-3202-416C-AF9C-BF647D56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75579"/>
      </p:ext>
    </p:extLst>
  </p:cSld>
  <p:clrMapOvr>
    <a:masterClrMapping/>
  </p:clrMapOvr>
  <p:transition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A4CA8-75ED-47A2-BF82-63E27D53F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25309"/>
      </p:ext>
    </p:extLst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D1480-CBBE-4F07-8775-9D2FDB124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91686"/>
      </p:ext>
    </p:extLst>
  </p:cSld>
  <p:clrMapOvr>
    <a:masterClrMapping/>
  </p:clrMapOvr>
  <p:transition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670E9-02BA-4EA9-BAE7-9D5D1CCAC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90990"/>
      </p:ext>
    </p:extLst>
  </p:cSld>
  <p:clrMapOvr>
    <a:masterClrMapping/>
  </p:clrMapOvr>
  <p:transition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7248B-7FFD-4417-9F51-F087F50EC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02576"/>
      </p:ext>
    </p:extLst>
  </p:cSld>
  <p:clrMapOvr>
    <a:masterClrMapping/>
  </p:clrMapOvr>
  <p:transition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89E3B-1F7F-4DEA-AAE1-6792A186E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31607"/>
      </p:ext>
    </p:extLst>
  </p:cSld>
  <p:clrMapOvr>
    <a:masterClrMapping/>
  </p:clrMapOvr>
  <p:transition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AF77-A511-49C7-BAE5-B0CC7DA6A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04339"/>
      </p:ext>
    </p:extLst>
  </p:cSld>
  <p:clrMapOvr>
    <a:masterClrMapping/>
  </p:clrMapOvr>
  <p:transition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114F1-5AD3-4F29-A1A9-4A3B687FE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860"/>
      </p:ext>
    </p:extLst>
  </p:cSld>
  <p:clrMapOvr>
    <a:masterClrMapping/>
  </p:clrMapOvr>
  <p:transition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D289A-D057-4CC4-B85A-68E26C58F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96845"/>
      </p:ext>
    </p:extLst>
  </p:cSld>
  <p:clrMapOvr>
    <a:masterClrMapping/>
  </p:clrMapOvr>
  <p:transition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A09A5-34F7-498C-B449-48C5F457E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89636"/>
      </p:ext>
    </p:extLst>
  </p:cSld>
  <p:clrMapOvr>
    <a:masterClrMapping/>
  </p:clrMapOvr>
  <p:transition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018F997-0E06-4077-87C8-61A4B5F3E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viationweek.com/blog/high-hopes-can-compact-fusion-unlock-new-power-space-and-air-transport" TargetMode="External"/><Relationship Id="rId2" Type="http://schemas.openxmlformats.org/officeDocument/2006/relationships/hyperlink" Target="http://www.lockheedmartin.com/us/products/compact-fusion.html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hhmi.org/biointeractive/climate-change-how-do-we-know-were-not-wrong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cseproject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cseprojects.org/climat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08000" y="2667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9900"/>
                </a:solidFill>
              </a:rPr>
              <a:t>OLLI WEST: EARTH CLIMATE – WEEK </a:t>
            </a:r>
            <a:r>
              <a:rPr lang="en-US" altLang="en-US" dirty="0" smtClean="0">
                <a:solidFill>
                  <a:srgbClr val="FF9900"/>
                </a:solidFill>
              </a:rPr>
              <a:t>6</a:t>
            </a:r>
            <a:endParaRPr lang="en-US" altLang="en-US" dirty="0">
              <a:solidFill>
                <a:srgbClr val="FF9900"/>
              </a:solidFill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2700" y="4164836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Tuesday October 21st, 2014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 dirty="0" smtClean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FF00"/>
                </a:solidFill>
              </a:rPr>
              <a:t>Paul </a:t>
            </a:r>
            <a:r>
              <a:rPr lang="en-US" altLang="en-US" sz="2800" dirty="0">
                <a:solidFill>
                  <a:srgbClr val="FFFF00"/>
                </a:solidFill>
              </a:rPr>
              <a:t>E. Belanger, Ph.D.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68014" y="1136650"/>
            <a:ext cx="9144000" cy="256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 smtClean="0">
                <a:solidFill>
                  <a:srgbClr val="FFC000"/>
                </a:solidFill>
              </a:rPr>
              <a:t>Future Promise: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Fusion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Geoengineering </a:t>
            </a:r>
            <a:r>
              <a:rPr lang="en-US" dirty="0">
                <a:solidFill>
                  <a:srgbClr val="FFC000"/>
                </a:solidFill>
              </a:rPr>
              <a:t>(SRM, CDR, Carbon negative technologies</a:t>
            </a:r>
            <a:r>
              <a:rPr lang="en-US" dirty="0" smtClean="0">
                <a:solidFill>
                  <a:srgbClr val="FFC000"/>
                </a:solidFill>
              </a:rPr>
              <a:t>);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economics</a:t>
            </a:r>
            <a:endParaRPr lang="en-US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2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8" y="1055141"/>
            <a:ext cx="8211940" cy="46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2014347418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9" y="1281113"/>
            <a:ext cx="8326819" cy="40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71414690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056"/>
            <a:ext cx="9181355" cy="529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42" y="176381"/>
            <a:ext cx="4382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started with the </a:t>
            </a:r>
            <a:r>
              <a:rPr lang="en-US" sz="2800" dirty="0" err="1" smtClean="0"/>
              <a:t>Marhall</a:t>
            </a:r>
            <a:r>
              <a:rPr lang="en-US" sz="2800" dirty="0" smtClean="0"/>
              <a:t> Institute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224000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89" y="1341623"/>
            <a:ext cx="9246489" cy="516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42" y="176381"/>
            <a:ext cx="8592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After the cold war ended, they went after perceived internal “threats”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948030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8260"/>
            <a:ext cx="9107100" cy="52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53497652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351"/>
            <a:ext cx="9143999" cy="54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42" y="176381"/>
            <a:ext cx="8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comes down to ideology, not science!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037754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268"/>
            <a:ext cx="9181814" cy="559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42" y="176381"/>
            <a:ext cx="8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 it “mushroomed”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192139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619"/>
            <a:ext cx="9144000" cy="570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81787043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696"/>
            <a:ext cx="9144000" cy="51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1119352" y="4887310"/>
            <a:ext cx="2869324" cy="17342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105807" y="5312979"/>
            <a:ext cx="4445876" cy="107205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38193" y="8056179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27243912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538"/>
            <a:ext cx="9182601" cy="52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246898478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157013"/>
            <a:ext cx="91440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200150" indent="-4572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FFFF00"/>
                </a:solidFill>
              </a:rPr>
              <a:t>Fusion breakthrough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hlinkClick r:id="rId2"/>
              </a:rPr>
              <a:t>http://</a:t>
            </a:r>
            <a:r>
              <a:rPr lang="en-US" altLang="en-US" dirty="0" smtClean="0">
                <a:solidFill>
                  <a:srgbClr val="FFFF00"/>
                </a:solidFill>
                <a:hlinkClick r:id="rId2"/>
              </a:rPr>
              <a:t>www.lockheedmartin.com/us/products/compact-fusion.html</a:t>
            </a:r>
            <a:endParaRPr lang="en-US" altLang="en-US" dirty="0" smtClean="0">
              <a:solidFill>
                <a:srgbClr val="FFFF00"/>
              </a:solidFill>
            </a:endParaRPr>
          </a:p>
          <a:p>
            <a:pPr lvl="1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hlinkClick r:id="rId3"/>
              </a:rPr>
              <a:t>http://</a:t>
            </a:r>
            <a:r>
              <a:rPr lang="en-US" altLang="en-US" dirty="0" smtClean="0">
                <a:solidFill>
                  <a:srgbClr val="FFFF00"/>
                </a:solidFill>
                <a:hlinkClick r:id="rId3"/>
              </a:rPr>
              <a:t>aviationweek.com/blog/high-hopes-can-compact-fusion-unlock-new-power-space-and-air-transport</a:t>
            </a:r>
            <a:endParaRPr lang="en-US" altLang="en-US" dirty="0" smtClean="0">
              <a:solidFill>
                <a:srgbClr val="FFFF00"/>
              </a:solidFill>
            </a:endParaRPr>
          </a:p>
          <a:p>
            <a:pPr lvl="1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</a:rPr>
              <a:t>http://aviationweek.com/fusion-podcast</a:t>
            </a:r>
          </a:p>
        </p:txBody>
      </p:sp>
    </p:spTree>
    <p:extLst>
      <p:ext uri="{BB962C8B-B14F-4D97-AF65-F5344CB8AC3E}">
        <p14:creationId xmlns:p14="http://schemas.microsoft.com/office/powerpoint/2010/main" val="183494055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883"/>
            <a:ext cx="9124012" cy="494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487915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31232477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528"/>
            <a:ext cx="9144000" cy="487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8610" y="6507420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264808988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4856"/>
            <a:ext cx="9224236" cy="546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8610" y="6507420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103664777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735"/>
            <a:ext cx="9144000" cy="571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8610" y="6507420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136199815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3324"/>
            <a:ext cx="9126357" cy="529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487915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316050568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731"/>
            <a:ext cx="9203775" cy="559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8610" y="6507420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143926503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to test the hypothesis</a:t>
            </a:r>
          </a:p>
          <a:p>
            <a:r>
              <a:rPr lang="en-US" sz="2400" dirty="0" smtClean="0"/>
              <a:t>Inorganic CO2 from volcanoes are </a:t>
            </a:r>
            <a:r>
              <a:rPr lang="en-US" sz="2400" dirty="0" err="1" smtClean="0"/>
              <a:t>isotopically</a:t>
            </a:r>
            <a:r>
              <a:rPr lang="en-US" sz="2400" dirty="0" smtClean="0"/>
              <a:t> more positive; organic matter depleted in C13 = Fossil carbon is negative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1" y="2214471"/>
            <a:ext cx="8854701" cy="41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0266" y="1384995"/>
            <a:ext cx="2962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“To claim otherwise:</a:t>
            </a:r>
          </a:p>
          <a:p>
            <a:r>
              <a:rPr lang="en-US" dirty="0" smtClean="0"/>
              <a:t>Confused, ignorant or lying”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88610" y="6507420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378344018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04042"/>
            <a:ext cx="9124986" cy="508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8610" y="6507420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42" y="176381"/>
            <a:ext cx="8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peer review works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13206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" y="567395"/>
            <a:ext cx="9096337" cy="509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10" y="5509580"/>
            <a:ext cx="5813206" cy="104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8610" y="6507420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209963584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152"/>
            <a:ext cx="9144000" cy="532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19447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118272938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2475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2"/>
              </a:rPr>
              <a:t>http</a:t>
            </a:r>
            <a:r>
              <a:rPr lang="en-US" sz="3200" dirty="0">
                <a:hlinkClick r:id="rId2"/>
              </a:rPr>
              <a:t>://www.hhmi.org/biointeractive/climate-change-how-do-we-know-were-not-wrong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91809" y="756800"/>
            <a:ext cx="51603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Naomi </a:t>
            </a:r>
            <a:r>
              <a:rPr lang="en-US" sz="3600" dirty="0" err="1" smtClean="0"/>
              <a:t>Oreskes</a:t>
            </a:r>
            <a:endParaRPr lang="en-US" sz="3600" dirty="0" smtClean="0"/>
          </a:p>
          <a:p>
            <a:r>
              <a:rPr lang="en-US" sz="3600" dirty="0" smtClean="0"/>
              <a:t>Slides excerpted from: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0" y="2592442"/>
            <a:ext cx="8339045" cy="10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50619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7103"/>
            <a:ext cx="9159846" cy="53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3468408158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386"/>
            <a:ext cx="9176792" cy="530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99200425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6" y="599090"/>
            <a:ext cx="9061394" cy="558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19447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329488305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17" y="425669"/>
            <a:ext cx="9192817" cy="528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487915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84904711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3585"/>
            <a:ext cx="90281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Obama quoted in episode of Years of Living Dangerously (paraphrased): “It’s difficult in a Democracy to do something/pass something where the pay-back is 10 or more years out”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188610" y="6507420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200428115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842" y="176381"/>
            <a:ext cx="8592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End or class PowerPoint week 6; </a:t>
            </a:r>
          </a:p>
          <a:p>
            <a:r>
              <a:rPr lang="en-US" sz="2800" dirty="0" smtClean="0"/>
              <a:t>Go back to syllabus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818994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0" y="2585545"/>
            <a:ext cx="7532975" cy="380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58351"/>
            <a:ext cx="9144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200150" indent="-4572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dirty="0" smtClean="0">
                <a:solidFill>
                  <a:srgbClr val="FFFF00"/>
                </a:solidFill>
              </a:rPr>
              <a:t>Polls on climate change: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dirty="0" smtClean="0">
                <a:solidFill>
                  <a:srgbClr val="FFFF00"/>
                </a:solidFill>
              </a:rPr>
              <a:t>(on evolution ~ half don’t believe in evolution)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dirty="0" smtClean="0">
                <a:solidFill>
                  <a:srgbClr val="FFFF00"/>
                </a:solidFill>
              </a:rPr>
              <a:t>See National Center for </a:t>
            </a:r>
            <a:r>
              <a:rPr lang="en-US" altLang="en-US" sz="2800" dirty="0">
                <a:solidFill>
                  <a:srgbClr val="FFFF00"/>
                </a:solidFill>
              </a:rPr>
              <a:t>Science </a:t>
            </a:r>
            <a:r>
              <a:rPr lang="en-US" altLang="en-US" sz="2800" dirty="0" smtClean="0">
                <a:solidFill>
                  <a:srgbClr val="FFFF00"/>
                </a:solidFill>
              </a:rPr>
              <a:t>Education (NCSE): </a:t>
            </a:r>
            <a:r>
              <a:rPr lang="en-US" altLang="en-US" sz="2000" dirty="0">
                <a:solidFill>
                  <a:srgbClr val="FFFF00"/>
                </a:solidFill>
                <a:hlinkClick r:id="rId3"/>
              </a:rPr>
              <a:t>http://ncseprojects.org</a:t>
            </a:r>
            <a:r>
              <a:rPr lang="en-US" altLang="en-US" sz="2000" dirty="0" smtClean="0">
                <a:solidFill>
                  <a:srgbClr val="FFFF00"/>
                </a:solidFill>
                <a:hlinkClick r:id="rId3"/>
              </a:rPr>
              <a:t>/</a:t>
            </a:r>
            <a:r>
              <a:rPr lang="en-US" altLang="en-US" sz="2000" dirty="0" smtClean="0">
                <a:solidFill>
                  <a:srgbClr val="FFFF00"/>
                </a:solidFill>
              </a:rPr>
              <a:t> on climate</a:t>
            </a:r>
            <a:r>
              <a:rPr lang="en-US" altLang="en-US" sz="2000" dirty="0">
                <a:solidFill>
                  <a:srgbClr val="FFFF00"/>
                </a:solidFill>
              </a:rPr>
              <a:t>: </a:t>
            </a:r>
            <a:r>
              <a:rPr lang="en-US" altLang="en-US" sz="2000" dirty="0">
                <a:solidFill>
                  <a:srgbClr val="FFFF00"/>
                </a:solidFill>
                <a:hlinkClick r:id="rId4"/>
              </a:rPr>
              <a:t>http://</a:t>
            </a:r>
            <a:r>
              <a:rPr lang="en-US" altLang="en-US" sz="2000" dirty="0" smtClean="0">
                <a:solidFill>
                  <a:srgbClr val="FFFF00"/>
                </a:solidFill>
                <a:hlinkClick r:id="rId4"/>
              </a:rPr>
              <a:t>ncseprojects.org/climate</a:t>
            </a:r>
            <a:r>
              <a:rPr lang="en-US" altLang="en-US" sz="2000" dirty="0" smtClean="0">
                <a:solidFill>
                  <a:srgbClr val="FFFF00"/>
                </a:solidFill>
              </a:rPr>
              <a:t> 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67957216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5" y="961697"/>
            <a:ext cx="9164269" cy="493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842" y="176381"/>
            <a:ext cx="438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Got to ask why, no?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130126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1" y="1140537"/>
            <a:ext cx="8281002" cy="468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136103124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3" y="1014911"/>
            <a:ext cx="7961586" cy="51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842" y="176381"/>
            <a:ext cx="438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try!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934175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0" y="975656"/>
            <a:ext cx="8211700" cy="50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42" y="176381"/>
            <a:ext cx="438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Got to ask why, no?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676590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6" y="1070906"/>
            <a:ext cx="8486940" cy="46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6842" y="6503681"/>
            <a:ext cx="3839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http://media.hhmi.org/hl/12Lect4.html</a:t>
            </a:r>
          </a:p>
        </p:txBody>
      </p:sp>
    </p:spTree>
    <p:extLst>
      <p:ext uri="{BB962C8B-B14F-4D97-AF65-F5344CB8AC3E}">
        <p14:creationId xmlns:p14="http://schemas.microsoft.com/office/powerpoint/2010/main" val="154526118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8553</TotalTime>
  <Words>321</Words>
  <Application>Microsoft Office PowerPoint</Application>
  <PresentationFormat>On-screen Show (4:3)</PresentationFormat>
  <Paragraphs>66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FSH Communications,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shellie.luallin</dc:creator>
  <cp:lastModifiedBy>Paul Belanger</cp:lastModifiedBy>
  <cp:revision>252</cp:revision>
  <dcterms:created xsi:type="dcterms:W3CDTF">2008-01-07T00:45:28Z</dcterms:created>
  <dcterms:modified xsi:type="dcterms:W3CDTF">2014-10-22T22:28:05Z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Sensitivity">
    <vt:lpwstr>Unrestricted</vt:lpwstr>
  </property>
  <property fmtid="{D5CDD505-2E9C-101B-9397-08002B2CF9AE}" pid="3" name="SensitivityID">
    <vt:lpwstr>0</vt:lpwstr>
  </property>
  <property fmtid="{D5CDD505-2E9C-101B-9397-08002B2CF9AE}" pid="4" name="ThirdParty">
    <vt:lpwstr/>
  </property>
  <property fmtid="{D5CDD505-2E9C-101B-9397-08002B2CF9AE}" pid="5" name="NXTAG2">
    <vt:lpwstr>0008005260000000000001024120</vt:lpwstr>
  </property>
</Properties>
</file>