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365" r:id="rId3"/>
    <p:sldId id="369" r:id="rId4"/>
    <p:sldId id="370" r:id="rId5"/>
    <p:sldId id="317" r:id="rId6"/>
    <p:sldId id="308" r:id="rId7"/>
    <p:sldId id="373" r:id="rId8"/>
    <p:sldId id="301" r:id="rId9"/>
    <p:sldId id="358" r:id="rId10"/>
    <p:sldId id="372" r:id="rId11"/>
    <p:sldId id="313" r:id="rId12"/>
    <p:sldId id="344" r:id="rId13"/>
    <p:sldId id="265" r:id="rId14"/>
    <p:sldId id="266" r:id="rId15"/>
    <p:sldId id="389" r:id="rId16"/>
    <p:sldId id="267" r:id="rId17"/>
    <p:sldId id="374" r:id="rId18"/>
    <p:sldId id="345" r:id="rId19"/>
    <p:sldId id="385" r:id="rId20"/>
    <p:sldId id="386" r:id="rId21"/>
    <p:sldId id="314" r:id="rId22"/>
    <p:sldId id="262" r:id="rId23"/>
    <p:sldId id="362" r:id="rId24"/>
    <p:sldId id="363" r:id="rId25"/>
    <p:sldId id="281" r:id="rId26"/>
    <p:sldId id="387" r:id="rId27"/>
    <p:sldId id="375" r:id="rId28"/>
    <p:sldId id="315" r:id="rId29"/>
    <p:sldId id="360" r:id="rId30"/>
    <p:sldId id="316" r:id="rId31"/>
    <p:sldId id="341" r:id="rId32"/>
    <p:sldId id="342" r:id="rId33"/>
    <p:sldId id="343" r:id="rId34"/>
    <p:sldId id="307" r:id="rId35"/>
    <p:sldId id="367" r:id="rId36"/>
    <p:sldId id="388" r:id="rId37"/>
    <p:sldId id="340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68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84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9FF0-6E8C-41F8-86E4-3F23D5DEE15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435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1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4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FIRST ORDER: CONTINENTAL POSITIONS, LAND COVER,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D67AB-A549-4CC5-8DFA-B22D562DB0D2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825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36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Complexities here relate to the onset of current ice-house stage.  Continental configuration important – opening of the Drake Passage, closing of the Isthmus of Panama forcing the present North Atlantic conveyor belt.  Gulf Stream – start of Northern Hemisphere glaciations.  But let us also look at an astronomical driver – cycles in earth’s orbit</a:t>
            </a:r>
          </a:p>
        </p:txBody>
      </p:sp>
    </p:spTree>
    <p:extLst>
      <p:ext uri="{BB962C8B-B14F-4D97-AF65-F5344CB8AC3E}">
        <p14:creationId xmlns:p14="http://schemas.microsoft.com/office/powerpoint/2010/main" val="178379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8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83AAF-D478-4E2D-8FD3-B84B50B2ACD3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2269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785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54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83AAF-D478-4E2D-8FD3-B84B50B2ACD3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268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0E2228-86C9-457D-8DA3-47C6940313BC}" type="datetime3">
              <a:rPr lang="en-US" altLang="en-US" smtClean="0"/>
              <a:pPr/>
              <a:t>22 September 2015</a:t>
            </a:fld>
            <a:endParaRPr lang="en-US" altLang="en-US" smtClean="0"/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kda/biostrat_mkt.ppt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E9CF24-7E95-4AEB-9112-639C24C96256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17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83AAF-D478-4E2D-8FD3-B84B50B2ACD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05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3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925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COMET® at the University Corporation for Atmospheric Research (UCAR) pursuant to a Cooperative Agreements with the National Oceanic and Atmospheric Administration, U.S. Department of Commerce. ©1997-2009 University Corporation for Atmospheric Research. All Rights Reserved.</a:t>
            </a:r>
          </a:p>
          <a:p>
            <a:r>
              <a:rPr lang="en-US" dirty="0" smtClean="0"/>
              <a:t>Maybe use a ball and stick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87CE-B405-4141-947B-00216BDF3B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www.antarcticglaciers.org</a:t>
            </a:r>
            <a:r>
              <a:rPr lang="en-US" dirty="0" smtClean="0"/>
              <a:t>/climate-change/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87CE-B405-4141-947B-00216BDF3B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25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2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26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2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40000"/>
                <a:lumOff val="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nowball_Earth" TargetMode="External"/><Relationship Id="rId2" Type="http://schemas.openxmlformats.org/officeDocument/2006/relationships/hyperlink" Target="https://www.youtube.com/watch?v=YOLbE8frM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sults?search_query=snow+ball+earth" TargetMode="External"/><Relationship Id="rId5" Type="http://schemas.openxmlformats.org/officeDocument/2006/relationships/hyperlink" Target="http://www.bbc.co.uk/science/horizon/2000/snowballearth.shtml" TargetMode="External"/><Relationship Id="rId4" Type="http://schemas.openxmlformats.org/officeDocument/2006/relationships/hyperlink" Target="http://www.bbc.co.uk/nature/ancient_earth/Snowball_Earth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/m38572/1.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arcticglaciers.org/climate-chang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channel.com/tv-shows/how-the-universe-works/videos/snowball-earth/" TargetMode="External"/><Relationship Id="rId2" Type="http://schemas.openxmlformats.org/officeDocument/2006/relationships/hyperlink" Target="https://www.youtube.com/watch?v=mX3pHD7NH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Earth’s Climate: Past, Present and Future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Fall </a:t>
            </a:r>
            <a:r>
              <a:rPr lang="en-US" sz="3600" b="1" dirty="0" smtClean="0"/>
              <a:t>Term - OLLI West: week 2; 9/22/2015</a:t>
            </a:r>
            <a:br>
              <a:rPr lang="en-US" sz="3600" b="1" dirty="0" smtClean="0"/>
            </a:br>
            <a:r>
              <a:rPr lang="en-US" sz="3600" b="1" dirty="0" smtClean="0"/>
              <a:t>Paul Belanger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Earth's </a:t>
            </a:r>
            <a:r>
              <a:rPr lang="en-US" b="1" dirty="0">
                <a:solidFill>
                  <a:srgbClr val="C00000"/>
                </a:solidFill>
              </a:rPr>
              <a:t>past climate </a:t>
            </a:r>
            <a:r>
              <a:rPr lang="en-US" b="1" dirty="0" smtClean="0">
                <a:solidFill>
                  <a:srgbClr val="C00000"/>
                </a:solidFill>
              </a:rPr>
              <a:t>history and what caused those changes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Earth’s deep past before the Cambrian (600 </a:t>
            </a:r>
            <a:r>
              <a:rPr lang="en-US" sz="2400" b="1" dirty="0" err="1"/>
              <a:t>MaBP</a:t>
            </a:r>
            <a:r>
              <a:rPr lang="en-US" sz="2400" b="1" dirty="0"/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Today: 400 ppm and growing 2-3ppm/year</a:t>
            </a:r>
          </a:p>
        </p:txBody>
      </p:sp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Earth’s deep past  and early atmosphere before the Cambrian (600 </a:t>
            </a:r>
            <a:r>
              <a:rPr lang="en-US" sz="2800" b="1" dirty="0" err="1"/>
              <a:t>MaBP</a:t>
            </a:r>
            <a:r>
              <a:rPr lang="en-US" sz="2800" b="1" dirty="0"/>
              <a:t>): hot and cold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48 </a:t>
            </a:r>
            <a:r>
              <a:rPr lang="en-US" sz="2600" dirty="0"/>
              <a:t>minutes </a:t>
            </a:r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www.youtube.com/watch?v=YOLbE8frMrM</a:t>
            </a:r>
            <a:endParaRPr lang="en-US" sz="2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WIKI: </a:t>
            </a:r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en.wikipedia.org/wiki/Snowball_Earth</a:t>
            </a:r>
            <a:endParaRPr lang="en-US" sz="2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Article </a:t>
            </a:r>
            <a:r>
              <a:rPr lang="en-US" sz="2600" dirty="0"/>
              <a:t>Link: BBC Nature </a:t>
            </a:r>
            <a:r>
              <a:rPr lang="en-US" sz="2600" dirty="0" smtClean="0"/>
              <a:t>--- video is not currently working  9/20/2015 at </a:t>
            </a:r>
            <a:r>
              <a:rPr lang="en-US" sz="2600" u="sng" dirty="0" smtClean="0">
                <a:hlinkClick r:id="rId4"/>
              </a:rPr>
              <a:t>http</a:t>
            </a:r>
            <a:r>
              <a:rPr lang="en-US" sz="2600" u="sng" dirty="0">
                <a:hlinkClick r:id="rId4"/>
              </a:rPr>
              <a:t>://</a:t>
            </a:r>
            <a:r>
              <a:rPr lang="en-US" sz="2600" u="sng" dirty="0" smtClean="0">
                <a:hlinkClick r:id="rId4"/>
              </a:rPr>
              <a:t>www.bbc.co.uk/nature/ancient_earth/Snowball_Earth</a:t>
            </a:r>
            <a:r>
              <a:rPr lang="en-US" sz="2600" dirty="0" smtClean="0"/>
              <a:t> but here’s a link about the video including a link to </a:t>
            </a:r>
            <a:r>
              <a:rPr lang="en-US" sz="2600" dirty="0"/>
              <a:t>the transcript</a:t>
            </a:r>
            <a:r>
              <a:rPr lang="en-US" sz="2600" dirty="0" smtClean="0"/>
              <a:t>: </a:t>
            </a:r>
            <a:r>
              <a:rPr lang="en-US" sz="2600" dirty="0" smtClean="0">
                <a:hlinkClick r:id="rId5"/>
              </a:rPr>
              <a:t>http</a:t>
            </a:r>
            <a:r>
              <a:rPr lang="en-US" sz="2600" dirty="0">
                <a:hlinkClick r:id="rId5"/>
              </a:rPr>
              <a:t>://</a:t>
            </a:r>
            <a:r>
              <a:rPr lang="en-US" sz="2600" dirty="0" smtClean="0">
                <a:hlinkClick r:id="rId5"/>
              </a:rPr>
              <a:t>www.bbc.co.uk/science/horizon/2000/snowballearth.shtml</a:t>
            </a:r>
            <a:r>
              <a:rPr lang="en-US" sz="2600" dirty="0" smtClean="0"/>
              <a:t> </a:t>
            </a: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You Tube – leaving for you to watch on your own: </a:t>
            </a:r>
            <a:r>
              <a:rPr lang="en-US" sz="2600" u="sng" dirty="0">
                <a:hlinkClick r:id="rId6"/>
              </a:rPr>
              <a:t>https://www.youtube.com/results?search_query=snow+ball+earth</a:t>
            </a:r>
            <a:r>
              <a:rPr lang="en-US" sz="2600" dirty="0"/>
              <a:t> </a:t>
            </a:r>
            <a:r>
              <a:rPr lang="en-US" sz="2600" dirty="0" smtClean="0"/>
              <a:t>– various links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 2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deep past before the Cambrian (600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MaBP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Today: 400 ppm and growing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robertscribbler.files.wordpress.com/2013/08/past-hot-and-cold-perio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7" y="167122"/>
            <a:ext cx="8671034" cy="62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6412468"/>
            <a:ext cx="7660812" cy="369332"/>
            <a:chOff x="609600" y="6126730"/>
            <a:chExt cx="766081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6129396"/>
              <a:ext cx="4038600" cy="364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PALEOZOIC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3284" y="6129396"/>
              <a:ext cx="2743199" cy="364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MESOZOIC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400" y="6126730"/>
              <a:ext cx="879012" cy="3693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CENOZ.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7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920750"/>
            <a:ext cx="503555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759700" y="6583363"/>
            <a:ext cx="138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Royer et al., 2003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1781175"/>
            <a:ext cx="3695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/>
              <a:t>Geologic cycles: Climate through the Phanerozoic:</a:t>
            </a:r>
          </a:p>
          <a:p>
            <a:r>
              <a:rPr lang="en-US" sz="3200"/>
              <a:t>Carbon is the culprit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6675"/>
            <a:ext cx="9144000" cy="6286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Alternating Greenhouse Earth / Ice-house Earth</a:t>
            </a:r>
          </a:p>
        </p:txBody>
      </p:sp>
    </p:spTree>
    <p:extLst>
      <p:ext uri="{BB962C8B-B14F-4D97-AF65-F5344CB8AC3E}">
        <p14:creationId xmlns:p14="http://schemas.microsoft.com/office/powerpoint/2010/main" val="391815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686800" cy="1143000"/>
          </a:xfrm>
        </p:spPr>
        <p:txBody>
          <a:bodyPr/>
          <a:lstStyle/>
          <a:p>
            <a:r>
              <a:rPr lang="en-US" sz="4000" dirty="0" smtClean="0"/>
              <a:t>Cenozoic Deep Sea Climate Record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36000"/>
          </a:blip>
          <a:srcRect r="15" b="-11"/>
          <a:stretch>
            <a:fillRect/>
          </a:stretch>
        </p:blipFill>
        <p:spPr bwMode="auto">
          <a:xfrm>
            <a:off x="209550" y="1114425"/>
            <a:ext cx="89217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683500" y="6569075"/>
            <a:ext cx="1447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Zachos et al. 2008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10200" y="766763"/>
            <a:ext cx="2900363" cy="1817687"/>
            <a:chOff x="5410200" y="766173"/>
            <a:chExt cx="2900178" cy="181827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529255" y="1404555"/>
              <a:ext cx="0" cy="7511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086493" y="1256869"/>
              <a:ext cx="15874" cy="3938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TextBox 23"/>
            <p:cNvSpPr txBox="1">
              <a:spLocks noChangeArrowheads="1"/>
            </p:cNvSpPr>
            <p:nvPr/>
          </p:nvSpPr>
          <p:spPr bwMode="auto">
            <a:xfrm>
              <a:off x="6549841" y="766173"/>
              <a:ext cx="17605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hyperthermals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7362700" y="1914308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829334" y="1418847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410200" y="2190622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53078" y="2152510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760788" y="2565400"/>
            <a:ext cx="2116137" cy="2547938"/>
            <a:chOff x="3760788" y="2565400"/>
            <a:chExt cx="2116137" cy="2549175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638675" y="2565400"/>
              <a:ext cx="9525" cy="463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23"/>
            <p:cNvSpPr txBox="1">
              <a:spLocks noChangeArrowheads="1"/>
            </p:cNvSpPr>
            <p:nvPr/>
          </p:nvSpPr>
          <p:spPr bwMode="auto">
            <a:xfrm>
              <a:off x="3760788" y="4037013"/>
              <a:ext cx="2116137" cy="107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Opening of the Drake passage isolating Antarctica and further drop in CO</a:t>
              </a:r>
              <a:r>
                <a:rPr 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90650" y="3036888"/>
            <a:ext cx="1925638" cy="1439862"/>
            <a:chOff x="1390650" y="3036886"/>
            <a:chExt cx="1925639" cy="1439864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1827213" y="3036886"/>
              <a:ext cx="1489076" cy="1384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FF0000"/>
                  </a:solidFill>
                </a:rPr>
                <a:t>Changes in W. Pacific/Indian Ocean and/or closing </a:t>
              </a:r>
              <a:r>
                <a:rPr lang="en-US" sz="1400" dirty="0">
                  <a:solidFill>
                    <a:srgbClr val="FF0000"/>
                  </a:solidFill>
                </a:rPr>
                <a:t>of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Isthmus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of Panama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1390650" y="4251325"/>
              <a:ext cx="347663" cy="2254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4825" y="2741613"/>
            <a:ext cx="1471613" cy="2239962"/>
            <a:chOff x="504825" y="2741611"/>
            <a:chExt cx="1472406" cy="223996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054396" y="4518025"/>
              <a:ext cx="9530" cy="463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04825" y="2741611"/>
              <a:ext cx="1472406" cy="138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41k-100k  &amp; amplitude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change: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Increase in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Antarctic ice</a:t>
              </a:r>
            </a:p>
            <a:p>
              <a:pPr algn="ctr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311775" y="839788"/>
            <a:ext cx="1760538" cy="2163762"/>
            <a:chOff x="4046759" y="712610"/>
            <a:chExt cx="1760537" cy="216241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902422" y="2411764"/>
              <a:ext cx="9525" cy="46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23"/>
            <p:cNvSpPr txBox="1">
              <a:spLocks noChangeArrowheads="1"/>
            </p:cNvSpPr>
            <p:nvPr/>
          </p:nvSpPr>
          <p:spPr bwMode="auto">
            <a:xfrm>
              <a:off x="4046759" y="712610"/>
              <a:ext cx="1760537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Azolla sequestering event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6294438" y="3030538"/>
            <a:ext cx="0" cy="261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76200" y="685800"/>
            <a:ext cx="8983575" cy="6096000"/>
            <a:chOff x="1733550" y="766764"/>
            <a:chExt cx="8921750" cy="6098394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6000"/>
            </a:blip>
            <a:srcRect r="15" b="-11"/>
            <a:stretch>
              <a:fillRect/>
            </a:stretch>
          </p:blipFill>
          <p:spPr bwMode="auto">
            <a:xfrm>
              <a:off x="1733550" y="1114426"/>
              <a:ext cx="8921750" cy="534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9504683" y="6569076"/>
              <a:ext cx="1015996" cy="29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Zachos et al. 2008</a:t>
              </a:r>
            </a:p>
          </p:txBody>
        </p:sp>
        <p:grpSp>
          <p:nvGrpSpPr>
            <p:cNvPr id="2" name="Group 29"/>
            <p:cNvGrpSpPr>
              <a:grpSpLocks/>
            </p:cNvGrpSpPr>
            <p:nvPr/>
          </p:nvGrpSpPr>
          <p:grpSpPr bwMode="auto">
            <a:xfrm>
              <a:off x="6934201" y="766764"/>
              <a:ext cx="2900363" cy="1817687"/>
              <a:chOff x="5410200" y="766173"/>
              <a:chExt cx="2900178" cy="181827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5529255" y="1404555"/>
                <a:ext cx="0" cy="75113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086493" y="1256869"/>
                <a:ext cx="15874" cy="3938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4" name="TextBox 23"/>
              <p:cNvSpPr txBox="1">
                <a:spLocks noChangeArrowheads="1"/>
              </p:cNvSpPr>
              <p:nvPr/>
            </p:nvSpPr>
            <p:spPr bwMode="auto">
              <a:xfrm>
                <a:off x="6549841" y="766173"/>
                <a:ext cx="1760537" cy="38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50" b="1">
                    <a:solidFill>
                      <a:srgbClr val="FF0000"/>
                    </a:solidFill>
                  </a:rPr>
                  <a:t>hyperthermals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7362700" y="1914308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829334" y="1418847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410200" y="2190622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5753078" y="2152510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5284789" y="2565400"/>
              <a:ext cx="2116137" cy="2299930"/>
              <a:chOff x="3760788" y="2565400"/>
              <a:chExt cx="2116137" cy="230104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4638675" y="2565400"/>
                <a:ext cx="9525" cy="4637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1" name="TextBox 23"/>
              <p:cNvSpPr txBox="1">
                <a:spLocks noChangeArrowheads="1"/>
              </p:cNvSpPr>
              <p:nvPr/>
            </p:nvSpPr>
            <p:spPr bwMode="auto">
              <a:xfrm>
                <a:off x="3760788" y="4037013"/>
                <a:ext cx="2116137" cy="829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Opening of the Drake passage isolating Antarctica and further drop in CO</a:t>
                </a:r>
                <a:r>
                  <a:rPr lang="en-US" sz="12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914650" y="3036888"/>
              <a:ext cx="1925638" cy="1439862"/>
              <a:chOff x="1390650" y="3036886"/>
              <a:chExt cx="1925639" cy="1439864"/>
            </a:xfrm>
          </p:grpSpPr>
          <p:sp>
            <p:nvSpPr>
              <p:cNvPr id="23" name="TextBox 23"/>
              <p:cNvSpPr txBox="1">
                <a:spLocks noChangeArrowheads="1"/>
              </p:cNvSpPr>
              <p:nvPr/>
            </p:nvSpPr>
            <p:spPr bwMode="auto">
              <a:xfrm>
                <a:off x="1827213" y="3036886"/>
                <a:ext cx="1489076" cy="11547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Changes in W. Pacific/Indian Ocean and/or closing </a:t>
                </a:r>
                <a:r>
                  <a:rPr lang="en-US" sz="1050" dirty="0">
                    <a:solidFill>
                      <a:srgbClr val="FF0000"/>
                    </a:solidFill>
                  </a:rPr>
                  <a:t>of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Isthmus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of Panama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1390650" y="4251325"/>
                <a:ext cx="347663" cy="22542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028826" y="2741613"/>
              <a:ext cx="1471613" cy="2239962"/>
              <a:chOff x="504825" y="2741611"/>
              <a:chExt cx="1472406" cy="2239964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1054396" y="4518025"/>
                <a:ext cx="9530" cy="4635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3"/>
              <p:cNvSpPr txBox="1">
                <a:spLocks noChangeArrowheads="1"/>
              </p:cNvSpPr>
              <p:nvPr/>
            </p:nvSpPr>
            <p:spPr bwMode="auto">
              <a:xfrm>
                <a:off x="504825" y="2741611"/>
                <a:ext cx="1472406" cy="11547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41k-100k  &amp; amplitude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change: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Increase in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Antarctic ice</a:t>
                </a:r>
              </a:p>
              <a:p>
                <a:pPr algn="ctr">
                  <a:defRPr/>
                </a:pP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6835775" y="839788"/>
              <a:ext cx="1760538" cy="2163762"/>
              <a:chOff x="4046759" y="712610"/>
              <a:chExt cx="1760537" cy="216241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4902422" y="2411764"/>
                <a:ext cx="9525" cy="4632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5" name="TextBox 23"/>
              <p:cNvSpPr txBox="1">
                <a:spLocks noChangeArrowheads="1"/>
              </p:cNvSpPr>
              <p:nvPr/>
            </p:nvSpPr>
            <p:spPr bwMode="auto">
              <a:xfrm>
                <a:off x="4046759" y="712610"/>
                <a:ext cx="1760537" cy="6509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350">
                    <a:solidFill>
                      <a:srgbClr val="FF0000"/>
                    </a:solidFill>
                  </a:rPr>
                  <a:t>Azolla sequestering event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V="1">
              <a:off x="7818438" y="3030538"/>
              <a:ext cx="0" cy="2614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686800" cy="5641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Cenozoic Deep Sea Climate Record</a:t>
            </a:r>
          </a:p>
        </p:txBody>
      </p:sp>
    </p:spTree>
    <p:extLst>
      <p:ext uri="{BB962C8B-B14F-4D97-AF65-F5344CB8AC3E}">
        <p14:creationId xmlns:p14="http://schemas.microsoft.com/office/powerpoint/2010/main" val="24464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0"/>
            <a:ext cx="612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2335213"/>
            <a:ext cx="3284538" cy="1927225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Correlation of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CO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and temperature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over last 65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million years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96863" y="6396038"/>
            <a:ext cx="2700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Beerling and Royer, Nature 2011</a:t>
            </a:r>
          </a:p>
        </p:txBody>
      </p:sp>
    </p:spTree>
    <p:extLst>
      <p:ext uri="{BB962C8B-B14F-4D97-AF65-F5344CB8AC3E}">
        <p14:creationId xmlns:p14="http://schemas.microsoft.com/office/powerpoint/2010/main" val="6119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733800"/>
            <a:ext cx="1097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 flipH="1">
            <a:off x="2903220" y="990600"/>
            <a:ext cx="144780" cy="1447800"/>
          </a:xfrm>
          <a:prstGeom prst="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4384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Azolla</a:t>
            </a:r>
            <a:r>
              <a:rPr lang="en-US" dirty="0" smtClean="0"/>
              <a:t> event:</a:t>
            </a:r>
          </a:p>
          <a:p>
            <a:r>
              <a:rPr lang="en-US" dirty="0" smtClean="0"/>
              <a:t>~ 49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53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0713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6163" y="3008313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810125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230813" y="2127250"/>
            <a:ext cx="59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904038" y="216217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1073150" y="4186238"/>
            <a:ext cx="7239000" cy="390525"/>
            <a:chOff x="1073483" y="4601092"/>
            <a:chExt cx="7238244" cy="390597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24534" y="461881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41540" y="460109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64189" y="4615270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073483" y="4615269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7998821" y="461881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89750" y="2147889"/>
            <a:ext cx="1350963" cy="207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1382713" y="5178425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49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0px-milankovitchcycl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254" r="-15254"/>
          <a:stretch>
            <a:fillRect/>
          </a:stretch>
        </p:blipFill>
        <p:spPr>
          <a:xfrm>
            <a:off x="-1239954" y="228601"/>
            <a:ext cx="11374554" cy="6255566"/>
          </a:xfrm>
        </p:spPr>
      </p:pic>
      <p:sp>
        <p:nvSpPr>
          <p:cNvPr id="3" name="TextBox 2"/>
          <p:cNvSpPr txBox="1"/>
          <p:nvPr/>
        </p:nvSpPr>
        <p:spPr>
          <a:xfrm>
            <a:off x="7691147" y="6553200"/>
            <a:ext cx="147989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u="sng" dirty="0">
                <a:hlinkClick r:id="rId4"/>
              </a:rPr>
              <a:t>http://cnx.org/content/m38572/1.5/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1776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WEEK 1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TOA – TOP OF ATMOSPHERE</a:t>
            </a:r>
          </a:p>
          <a:p>
            <a:r>
              <a:rPr lang="en-US" dirty="0" smtClean="0"/>
              <a:t>HOMEWORK: 2 = ROOMS,  BOTH SAME TEMP.</a:t>
            </a:r>
          </a:p>
          <a:p>
            <a:pPr lvl="1"/>
            <a:r>
              <a:rPr lang="en-US" dirty="0" smtClean="0"/>
              <a:t>100% HUMIDITY</a:t>
            </a:r>
          </a:p>
          <a:p>
            <a:pPr lvl="1"/>
            <a:r>
              <a:rPr lang="en-US" dirty="0" smtClean="0"/>
              <a:t>20% HUMIDITY</a:t>
            </a:r>
          </a:p>
          <a:p>
            <a:pPr lvl="1"/>
            <a:r>
              <a:rPr lang="en-US" dirty="0" smtClean="0"/>
              <a:t>WHICH IS DENSER? The answer may surprise some of you</a:t>
            </a:r>
          </a:p>
          <a:p>
            <a:r>
              <a:rPr lang="en-US" dirty="0" smtClean="0"/>
              <a:t>El Nino/La Nina map and world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stok_420ky_4curves_insolation_to_20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050" r="-12050"/>
          <a:stretch>
            <a:fillRect/>
          </a:stretch>
        </p:blipFill>
        <p:spPr>
          <a:xfrm>
            <a:off x="-990600" y="304800"/>
            <a:ext cx="11201400" cy="5943600"/>
          </a:xfrm>
        </p:spPr>
      </p:pic>
      <p:sp>
        <p:nvSpPr>
          <p:cNvPr id="3" name="TextBox 2"/>
          <p:cNvSpPr txBox="1"/>
          <p:nvPr/>
        </p:nvSpPr>
        <p:spPr>
          <a:xfrm>
            <a:off x="6629400" y="6400800"/>
            <a:ext cx="21483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hlinkClick r:id="rId4"/>
              </a:rPr>
              <a:t>http://www.antarcticglaciers.org/climate-change/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132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deep past before the Cambrian (600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MaBP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Today: 400 ppm and growing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975" y="0"/>
            <a:ext cx="8836025" cy="3652838"/>
            <a:chOff x="307975" y="0"/>
            <a:chExt cx="8836025" cy="3653477"/>
          </a:xfrm>
        </p:grpSpPr>
        <p:sp>
          <p:nvSpPr>
            <p:cNvPr id="8202" name="TextBox 1"/>
            <p:cNvSpPr txBox="1">
              <a:spLocks noChangeArrowheads="1"/>
            </p:cNvSpPr>
            <p:nvPr/>
          </p:nvSpPr>
          <p:spPr bwMode="auto">
            <a:xfrm>
              <a:off x="307975" y="0"/>
              <a:ext cx="883602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800"/>
            </a:p>
            <a:p>
              <a:r>
                <a:rPr lang="en-US" sz="2400"/>
                <a:t>Scientific History of Climate change – PROXY DATA</a:t>
              </a:r>
            </a:p>
          </p:txBody>
        </p:sp>
        <p:grpSp>
          <p:nvGrpSpPr>
            <p:cNvPr id="8203" name="Group 10"/>
            <p:cNvGrpSpPr>
              <a:grpSpLocks/>
            </p:cNvGrpSpPr>
            <p:nvPr/>
          </p:nvGrpSpPr>
          <p:grpSpPr bwMode="auto">
            <a:xfrm>
              <a:off x="341194" y="900752"/>
              <a:ext cx="7949110" cy="2752725"/>
              <a:chOff x="341194" y="900752"/>
              <a:chExt cx="7949110" cy="2752725"/>
            </a:xfrm>
          </p:grpSpPr>
          <p:pic>
            <p:nvPicPr>
              <p:cNvPr id="820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1194" y="1014483"/>
                <a:ext cx="3200400" cy="204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56454" y="900752"/>
                <a:ext cx="413385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3179763"/>
            <a:ext cx="9144000" cy="3678237"/>
            <a:chOff x="0" y="3179929"/>
            <a:chExt cx="9144000" cy="3678071"/>
          </a:xfrm>
        </p:grpSpPr>
        <p:pic>
          <p:nvPicPr>
            <p:cNvPr id="8196" name="Picture 3" descr="tre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3767" y="3268381"/>
              <a:ext cx="1409274" cy="139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179929"/>
              <a:ext cx="2117038" cy="313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7" descr="benthics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3768" y="4937077"/>
              <a:ext cx="1935885" cy="143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8" descr="benthic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2037" y="3694071"/>
              <a:ext cx="2035933" cy="20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5" descr="ic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1744" y="5258823"/>
              <a:ext cx="2677691" cy="159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6" descr="ice core 1200 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68788" y="3557499"/>
              <a:ext cx="2975212" cy="216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430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2335213"/>
            <a:ext cx="91440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0"/>
              <a:t>Photosynthesis/Respiration</a:t>
            </a:r>
          </a:p>
          <a:p>
            <a:pPr algn="ctr" eaLnBrk="1" hangingPunct="1"/>
            <a:r>
              <a:rPr lang="en-US" altLang="en-US" sz="4800" b="0"/>
              <a:t>CO</a:t>
            </a:r>
            <a:r>
              <a:rPr lang="en-US" altLang="en-US" sz="4800" b="0" baseline="-25000"/>
              <a:t>2</a:t>
            </a:r>
            <a:r>
              <a:rPr lang="en-US" altLang="en-US" sz="4800" b="0"/>
              <a:t> + H</a:t>
            </a:r>
            <a:r>
              <a:rPr lang="en-US" altLang="en-US" sz="4800" b="0" baseline="-25000"/>
              <a:t>2</a:t>
            </a:r>
            <a:r>
              <a:rPr lang="en-US" altLang="en-US" sz="4800" b="0"/>
              <a:t>0 </a:t>
            </a:r>
            <a:r>
              <a:rPr lang="en-US" altLang="en-US" sz="4800" b="0">
                <a:cs typeface="Arial" pitchFamily="34" charset="0"/>
              </a:rPr>
              <a:t>↔ CH</a:t>
            </a:r>
            <a:r>
              <a:rPr lang="en-US" altLang="en-US" sz="4800" b="0" baseline="-25000">
                <a:cs typeface="Arial" pitchFamily="34" charset="0"/>
              </a:rPr>
              <a:t>2</a:t>
            </a:r>
            <a:r>
              <a:rPr lang="en-US" altLang="en-US" sz="4800" b="0">
                <a:cs typeface="Arial" pitchFamily="34" charset="0"/>
              </a:rPr>
              <a:t>O + O</a:t>
            </a:r>
            <a:r>
              <a:rPr lang="en-US" altLang="en-US" sz="4800" b="0" baseline="-25000">
                <a:cs typeface="Arial" pitchFamily="34" charset="0"/>
              </a:rPr>
              <a:t>2</a:t>
            </a:r>
          </a:p>
          <a:p>
            <a:pPr algn="ctr" eaLnBrk="1" hangingPunct="1"/>
            <a:endParaRPr lang="en-US" altLang="en-US" sz="4800" b="0" baseline="-25000">
              <a:cs typeface="Arial" pitchFamily="34" charset="0"/>
            </a:endParaRPr>
          </a:p>
          <a:p>
            <a:pPr algn="ctr" eaLnBrk="1" hangingPunct="1"/>
            <a:r>
              <a:rPr lang="en-US" altLang="en-US" sz="4800" b="0">
                <a:cs typeface="Arial" pitchFamily="34" charset="0"/>
              </a:rPr>
              <a:t>Weathering/Precipitation</a:t>
            </a:r>
          </a:p>
          <a:p>
            <a:pPr algn="ctr" eaLnBrk="1" hangingPunct="1"/>
            <a:r>
              <a:rPr lang="en-US" altLang="en-US" sz="4800" b="0">
                <a:cs typeface="Arial" pitchFamily="34" charset="0"/>
              </a:rPr>
              <a:t>CO</a:t>
            </a:r>
            <a:r>
              <a:rPr lang="en-US" altLang="en-US" sz="4800" b="0" baseline="-25000">
                <a:cs typeface="Arial" pitchFamily="34" charset="0"/>
              </a:rPr>
              <a:t>2</a:t>
            </a:r>
            <a:r>
              <a:rPr lang="en-US" altLang="en-US" sz="4800" b="0">
                <a:cs typeface="Arial" pitchFamily="34" charset="0"/>
              </a:rPr>
              <a:t> + CaSiO</a:t>
            </a:r>
            <a:r>
              <a:rPr lang="en-US" altLang="en-US" sz="4800" b="0" baseline="-25000">
                <a:cs typeface="Arial" pitchFamily="34" charset="0"/>
              </a:rPr>
              <a:t>3</a:t>
            </a:r>
            <a:r>
              <a:rPr lang="en-US" altLang="en-US" sz="4800" b="0">
                <a:cs typeface="Arial" pitchFamily="34" charset="0"/>
              </a:rPr>
              <a:t> </a:t>
            </a:r>
            <a:r>
              <a:rPr lang="en-US" altLang="en-US" sz="4800" b="0"/>
              <a:t>↔ CaCO</a:t>
            </a:r>
            <a:r>
              <a:rPr lang="en-US" altLang="en-US" sz="4800" b="0" baseline="-25000"/>
              <a:t>3</a:t>
            </a:r>
            <a:r>
              <a:rPr lang="en-US" altLang="en-US" sz="4800" b="0"/>
              <a:t> + SiO</a:t>
            </a:r>
            <a:r>
              <a:rPr lang="en-US" altLang="en-US" sz="4800" b="0" baseline="-25000"/>
              <a:t>2</a:t>
            </a:r>
            <a:r>
              <a:rPr lang="en-US" altLang="en-US" sz="3600" b="0"/>
              <a:t> 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66700" y="304800"/>
            <a:ext cx="86296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800" b="0" i="1"/>
              <a:t>Long-term Carbon Cycle: rocks</a:t>
            </a:r>
          </a:p>
          <a:p>
            <a:pPr eaLnBrk="1" hangingPunct="1"/>
            <a:r>
              <a:rPr lang="en-US" altLang="en-US" sz="2800" b="0"/>
              <a:t>Two generalized reactions…</a:t>
            </a:r>
          </a:p>
        </p:txBody>
      </p:sp>
    </p:spTree>
    <p:extLst>
      <p:ext uri="{BB962C8B-B14F-4D97-AF65-F5344CB8AC3E}">
        <p14:creationId xmlns:p14="http://schemas.microsoft.com/office/powerpoint/2010/main" val="10449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598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081963" y="6583363"/>
            <a:ext cx="1062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/>
              <a:t>Berner, 2001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-12700"/>
            <a:ext cx="942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0">
                <a:solidFill>
                  <a:schemeClr val="tx2"/>
                </a:solidFill>
              </a:rPr>
              <a:t>Long-term carbon cycle: </a:t>
            </a:r>
            <a:r>
              <a:rPr lang="en-US" altLang="en-US" sz="4800" b="0" i="1">
                <a:solidFill>
                  <a:schemeClr val="tx2"/>
                </a:solidFill>
              </a:rPr>
              <a:t>rocks</a:t>
            </a:r>
          </a:p>
        </p:txBody>
      </p:sp>
    </p:spTree>
    <p:extLst>
      <p:ext uri="{BB962C8B-B14F-4D97-AF65-F5344CB8AC3E}">
        <p14:creationId xmlns:p14="http://schemas.microsoft.com/office/powerpoint/2010/main" val="34549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flipH="1">
            <a:off x="3206115" y="2597318"/>
            <a:ext cx="108585" cy="1085850"/>
          </a:xfrm>
          <a:prstGeom prst="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971800" y="3683169"/>
            <a:ext cx="108585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Azolla</a:t>
            </a:r>
            <a:r>
              <a:rPr lang="en-US" sz="1350" dirty="0"/>
              <a:t> event:</a:t>
            </a:r>
          </a:p>
          <a:p>
            <a:r>
              <a:rPr lang="en-US" sz="1350" dirty="0"/>
              <a:t>~ 49 Ma</a:t>
            </a:r>
          </a:p>
        </p:txBody>
      </p:sp>
    </p:spTree>
    <p:extLst>
      <p:ext uri="{BB962C8B-B14F-4D97-AF65-F5344CB8AC3E}">
        <p14:creationId xmlns:p14="http://schemas.microsoft.com/office/powerpoint/2010/main" val="2615283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221227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8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0" dirty="0" smtClean="0"/>
              <a:t>Volcanism decreased; some slowing of spreading rates: less CO</a:t>
            </a:r>
            <a:r>
              <a:rPr lang="en-US" altLang="en-US" sz="4800" b="0" baseline="-25000" dirty="0" smtClean="0"/>
              <a:t>2</a:t>
            </a:r>
            <a:r>
              <a:rPr lang="en-US" altLang="en-US" sz="4800" b="0" dirty="0" smtClean="0"/>
              <a:t> emitted by volcanoes</a:t>
            </a:r>
          </a:p>
          <a:p>
            <a:pPr algn="ctr" eaLnBrk="1" hangingPunct="1"/>
            <a:endParaRPr lang="en-US" altLang="en-US" sz="4800" b="0" baseline="-25000" dirty="0">
              <a:cs typeface="Arial" pitchFamily="34" charset="0"/>
            </a:endParaRPr>
          </a:p>
          <a:p>
            <a:pPr algn="ctr" eaLnBrk="1" hangingPunct="1"/>
            <a:r>
              <a:rPr lang="en-US" altLang="en-US" sz="4800" b="0" dirty="0" smtClean="0">
                <a:cs typeface="Arial" pitchFamily="34" charset="0"/>
              </a:rPr>
              <a:t>Weathering/Precipitation increased; India colliding into Asia/Himalayans</a:t>
            </a:r>
            <a:endParaRPr lang="en-US" altLang="en-US" sz="3600" b="0" dirty="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66700" y="304800"/>
            <a:ext cx="58063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800" b="0" i="1" dirty="0" smtClean="0"/>
              <a:t>So – what changed?</a:t>
            </a:r>
            <a:endParaRPr lang="en-US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62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deep past before the Cambrian (600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MaBP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Today: 400 ppm and growing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0713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6163" y="3008313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810125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230813" y="2127250"/>
            <a:ext cx="59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904038" y="216217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1073150" y="4186238"/>
            <a:ext cx="7239000" cy="390525"/>
            <a:chOff x="1073483" y="4601092"/>
            <a:chExt cx="7238244" cy="390597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24534" y="461881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41540" y="460109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64189" y="4615270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073483" y="4615269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7998821" y="461881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89750" y="2147889"/>
            <a:ext cx="1350963" cy="207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1382713" y="5178425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3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WEEK 1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GAS LAWS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(78%), atomic mass 14 (7p/7n) x 2 = 28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(21%), atomic mass 16 (8p/8n) x2 = 32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(varies &lt;1%), H – 1p x 2 = 2 + 16 = 18</a:t>
            </a:r>
          </a:p>
          <a:p>
            <a:r>
              <a:rPr lang="en-US" dirty="0" smtClean="0"/>
              <a:t>Water vapor mixed in air makes it LESS DENSE</a:t>
            </a:r>
          </a:p>
          <a:p>
            <a:r>
              <a:rPr lang="en-US" dirty="0" smtClean="0"/>
              <a:t>Why rain associated with LOW pressure</a:t>
            </a:r>
          </a:p>
          <a:p>
            <a:r>
              <a:rPr lang="en-US" dirty="0" smtClean="0"/>
              <a:t>Joule (ISU), calorie, BTU</a:t>
            </a:r>
          </a:p>
          <a:p>
            <a:pPr lvl="1"/>
            <a:r>
              <a:rPr lang="en-US" dirty="0" smtClean="0"/>
              <a:t>Takes 80 </a:t>
            </a:r>
            <a:r>
              <a:rPr lang="en-US" dirty="0" err="1" smtClean="0"/>
              <a:t>cal</a:t>
            </a:r>
            <a:r>
              <a:rPr lang="en-US" dirty="0" smtClean="0"/>
              <a:t> to melt ice; 1 </a:t>
            </a:r>
            <a:r>
              <a:rPr lang="en-US" dirty="0" err="1" smtClean="0"/>
              <a:t>cal</a:t>
            </a:r>
            <a:r>
              <a:rPr lang="en-US" dirty="0" smtClean="0"/>
              <a:t> (4.2J)/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; 540 c to steam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deep past before the Cambrian (600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MaBP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Today: 400 ppm and growing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644650" y="2457450"/>
            <a:ext cx="58531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/>
              <a:t>- SO – </a:t>
            </a:r>
            <a:br>
              <a:rPr lang="en-US" altLang="en-US" sz="4400"/>
            </a:br>
            <a:r>
              <a:rPr lang="en-US" altLang="en-US" sz="4400"/>
              <a:t>WHAT CONTROLS </a:t>
            </a:r>
            <a:br>
              <a:rPr lang="en-US" altLang="en-US" sz="4400"/>
            </a:br>
            <a:r>
              <a:rPr lang="en-US" altLang="en-US" sz="4400"/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23095210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ordersofclimatechange"/>
          <p:cNvPicPr>
            <a:picLocks noChangeAspect="1" noChangeArrowheads="1"/>
          </p:cNvPicPr>
          <p:nvPr/>
        </p:nvPicPr>
        <p:blipFill>
          <a:blip r:embed="rId3">
            <a:lum bright="-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Gerhard et al., 2001</a:t>
            </a:r>
          </a:p>
        </p:txBody>
      </p:sp>
    </p:spTree>
    <p:extLst>
      <p:ext uri="{BB962C8B-B14F-4D97-AF65-F5344CB8AC3E}">
        <p14:creationId xmlns:p14="http://schemas.microsoft.com/office/powerpoint/2010/main" val="11062027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PALAEOSEND PROJ - INFLUENCES BY TIME PERIO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600075"/>
            <a:ext cx="8102600" cy="6858000"/>
          </a:xfrm>
        </p:spPr>
      </p:pic>
      <p:sp>
        <p:nvSpPr>
          <p:cNvPr id="4" name="Rectangle 3"/>
          <p:cNvSpPr/>
          <p:nvPr/>
        </p:nvSpPr>
        <p:spPr>
          <a:xfrm>
            <a:off x="490538" y="6427788"/>
            <a:ext cx="8080375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02025" y="6488113"/>
            <a:ext cx="523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Rohling, et al., (PALAESENS Project mbrs), 2012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56588" y="1065213"/>
            <a:ext cx="560387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15238" y="2484438"/>
            <a:ext cx="1528762" cy="2030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1</a:t>
            </a:r>
            <a:r>
              <a:rPr lang="en-US" b="1" baseline="30000"/>
              <a:t>o </a:t>
            </a:r>
            <a:r>
              <a:rPr lang="en-US" b="1"/>
              <a:t>Forcings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Solar </a:t>
            </a:r>
          </a:p>
          <a:p>
            <a:pPr algn="ctr"/>
            <a:r>
              <a:rPr lang="en-US" b="1"/>
              <a:t>Luminosity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Atm. Comp.</a:t>
            </a:r>
          </a:p>
          <a:p>
            <a:pPr algn="ctr"/>
            <a:endParaRPr lang="en-US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08638" y="1052513"/>
            <a:ext cx="2582862" cy="5349875"/>
            <a:chOff x="5527343" y="793846"/>
            <a:chExt cx="2581680" cy="5581934"/>
          </a:xfrm>
        </p:grpSpPr>
        <p:sp>
          <p:nvSpPr>
            <p:cNvPr id="7" name="Rectangle 6"/>
            <p:cNvSpPr/>
            <p:nvPr/>
          </p:nvSpPr>
          <p:spPr bwMode="auto">
            <a:xfrm>
              <a:off x="5527343" y="793846"/>
              <a:ext cx="2581680" cy="55819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26" name="TextBox 7"/>
            <p:cNvSpPr txBox="1">
              <a:spLocks noChangeArrowheads="1"/>
            </p:cNvSpPr>
            <p:nvPr/>
          </p:nvSpPr>
          <p:spPr bwMode="auto">
            <a:xfrm>
              <a:off x="5786651" y="1377144"/>
              <a:ext cx="1883392" cy="3757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</a:t>
              </a:r>
              <a:r>
                <a:rPr lang="en-US" b="1" baseline="30000"/>
                <a:t>o</a:t>
              </a:r>
              <a:r>
                <a:rPr lang="en-US" b="1"/>
                <a:t> Forcings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Continents</a:t>
              </a:r>
            </a:p>
            <a:p>
              <a:pPr algn="ctr"/>
              <a:r>
                <a:rPr lang="en-US" b="1"/>
                <a:t>(latitudes &amp; elevations)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Ocean</a:t>
              </a:r>
            </a:p>
            <a:p>
              <a:pPr algn="ctr"/>
              <a:r>
                <a:rPr lang="en-US" b="1"/>
                <a:t>circulation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weathering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CO</a:t>
              </a:r>
              <a:r>
                <a:rPr lang="en-US" b="1" baseline="-25000"/>
                <a:t>2</a:t>
              </a:r>
            </a:p>
            <a:p>
              <a:pPr algn="ctr"/>
              <a:endParaRPr lang="en-US" b="1" baseline="-25000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3167063" y="1055688"/>
            <a:ext cx="2373312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92488" y="2024063"/>
            <a:ext cx="1938337" cy="2770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3</a:t>
            </a:r>
            <a:r>
              <a:rPr lang="en-US" b="1" baseline="30000"/>
              <a:t>o</a:t>
            </a:r>
            <a:r>
              <a:rPr lang="en-US" b="1"/>
              <a:t> Forcings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Obliquity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Precession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Eccentricity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CO</a:t>
            </a:r>
            <a:r>
              <a:rPr lang="en-US" b="1" baseline="-25000"/>
              <a:t>2 </a:t>
            </a:r>
            <a:r>
              <a:rPr lang="en-US" b="1"/>
              <a:t>/CH</a:t>
            </a:r>
            <a:r>
              <a:rPr lang="en-US" b="1" baseline="-25000"/>
              <a:t>4</a:t>
            </a:r>
          </a:p>
          <a:p>
            <a:pPr algn="ctr"/>
            <a:endParaRPr lang="en-US" b="1" baseline="-2500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14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FEEDBACKS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2663" y="1030288"/>
            <a:ext cx="2117725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2200" y="1903413"/>
            <a:ext cx="1951038" cy="4432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4</a:t>
            </a:r>
            <a:r>
              <a:rPr lang="en-US" b="1" baseline="30000" dirty="0"/>
              <a:t>o</a:t>
            </a:r>
            <a:r>
              <a:rPr lang="en-US" b="1" dirty="0"/>
              <a:t> </a:t>
            </a:r>
            <a:r>
              <a:rPr lang="en-US" b="1" dirty="0" err="1"/>
              <a:t>Forcings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Volcanic eruptions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Sunspots</a:t>
            </a:r>
          </a:p>
          <a:p>
            <a:pPr algn="ctr"/>
            <a:r>
              <a:rPr lang="en-US" b="1" dirty="0"/>
              <a:t>Cycles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El Nino/</a:t>
            </a:r>
          </a:p>
          <a:p>
            <a:pPr algn="ctr"/>
            <a:r>
              <a:rPr lang="en-US" b="1" dirty="0"/>
              <a:t>La Nina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Cloud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Solar storms</a:t>
            </a:r>
          </a:p>
          <a:p>
            <a:pPr algn="ctr"/>
            <a:endParaRPr lang="en-US" b="1" dirty="0"/>
          </a:p>
          <a:p>
            <a:pPr algn="ctr"/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83333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43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End of week 2</a:t>
            </a:r>
          </a:p>
          <a:p>
            <a:pPr algn="ctr"/>
            <a:r>
              <a:rPr lang="en-US" sz="3600" dirty="0" smtClean="0"/>
              <a:t>EXTRAS FOLLOW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09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Paleocene/Eocene Thermal Maximum</a:t>
            </a:r>
            <a:br>
              <a:rPr lang="en-US" dirty="0" smtClean="0"/>
            </a:br>
            <a:r>
              <a:rPr lang="en-US" dirty="0" smtClean="0"/>
              <a:t>PETM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221227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2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65_Myr_Climate_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00113"/>
            <a:ext cx="83597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161213" y="6311900"/>
            <a:ext cx="1184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/>
              <a:t>Wikipedia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/>
              <a:t>Proxy data: stable isotopes</a:t>
            </a:r>
          </a:p>
        </p:txBody>
      </p:sp>
    </p:spTree>
    <p:extLst>
      <p:ext uri="{BB962C8B-B14F-4D97-AF65-F5344CB8AC3E}">
        <p14:creationId xmlns:p14="http://schemas.microsoft.com/office/powerpoint/2010/main" val="348395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9204" name="Picture 4" descr="Clay_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8900"/>
            <a:ext cx="8824912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Content Placeholder 3" descr="Figure5-radiation_transmitted_by_at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2238" y="179388"/>
            <a:ext cx="6521450" cy="6508750"/>
          </a:xfrm>
        </p:spPr>
      </p:pic>
    </p:spTree>
    <p:extLst>
      <p:ext uri="{BB962C8B-B14F-4D97-AF65-F5344CB8AC3E}">
        <p14:creationId xmlns:p14="http://schemas.microsoft.com/office/powerpoint/2010/main" val="3266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1252" name="Picture 4" descr="PETM%20sampling%20tab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4025"/>
            <a:ext cx="7772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315913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marL="304800" indent="-3048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62000" indent="-3048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219200" indent="-3048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76400" indent="-3048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133600" indent="-3048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90800" indent="-3048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3048000" indent="-3048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505200" indent="-3048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962400" indent="-3048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PETM - THE 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LAND RECORD</a:t>
            </a:r>
            <a:endParaRPr lang="en-US" altLang="en-US" sz="36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5562600" cy="1143000"/>
          </a:xfrm>
        </p:spPr>
        <p:txBody>
          <a:bodyPr lIns="91429" tIns="45714" rIns="91429" bIns="45714"/>
          <a:lstStyle/>
          <a:p>
            <a:pPr algn="l" eaLnBrk="1" hangingPunct="1"/>
            <a:r>
              <a:rPr lang="en-US" altLang="en-US" sz="3200" smtClean="0">
                <a:solidFill>
                  <a:srgbClr val="FFFF00"/>
                </a:solidFill>
                <a:latin typeface="Lucida Sans" pitchFamily="34" charset="0"/>
              </a:rPr>
              <a:t>Bighorn Basin</a:t>
            </a:r>
            <a:endParaRPr lang="en-US" altLang="en-US" sz="320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188419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lvl="1" algn="l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1" name="Text Box 13"/>
          <p:cNvSpPr txBox="1">
            <a:spLocks noChangeArrowheads="1"/>
          </p:cNvSpPr>
          <p:nvPr/>
        </p:nvSpPr>
        <p:spPr bwMode="auto">
          <a:xfrm>
            <a:off x="762000" y="2286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lvl="1" algn="l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pic>
        <p:nvPicPr>
          <p:cNvPr id="188422" name="Picture 14" descr="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557838" cy="4168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3" name="Text Box 15"/>
          <p:cNvSpPr txBox="1">
            <a:spLocks noChangeArrowheads="1"/>
          </p:cNvSpPr>
          <p:nvPr/>
        </p:nvSpPr>
        <p:spPr bwMode="auto">
          <a:xfrm>
            <a:off x="457200" y="1524000"/>
            <a:ext cx="26670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altLang="en-US" sz="2200" b="0">
                <a:solidFill>
                  <a:schemeClr val="bg1"/>
                </a:solidFill>
                <a:latin typeface="Lucida Sans" pitchFamily="34" charset="0"/>
              </a:rPr>
              <a:t>  PETM interval in fluvial deposits with excellent alluvial paleosols - seen as color bands, which are soil horizons</a:t>
            </a:r>
          </a:p>
          <a:p>
            <a:pPr algn="l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altLang="en-US" sz="2200" b="0">
                <a:solidFill>
                  <a:schemeClr val="bg1"/>
                </a:solidFill>
                <a:latin typeface="Lucida Sans" pitchFamily="34" charset="0"/>
              </a:rPr>
              <a:t>  </a:t>
            </a:r>
            <a:r>
              <a:rPr lang="en-US" altLang="en-US" sz="2200" b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Lucida Sans" pitchFamily="34" charset="0"/>
              </a:rPr>
              <a:t>Found in Willwood Fm</a:t>
            </a:r>
          </a:p>
          <a:p>
            <a:pPr algn="l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altLang="en-US" sz="2200" b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en-US" altLang="en-US" sz="2200" b="0">
                <a:solidFill>
                  <a:schemeClr val="bg1"/>
                </a:solidFill>
                <a:latin typeface="Lucida Sans" pitchFamily="34" charset="0"/>
              </a:rPr>
              <a:t>Reds, purples due to iron oxides in B horizons</a:t>
            </a:r>
          </a:p>
          <a:p>
            <a:pPr algn="l" eaLnBrk="1" hangingPunct="1">
              <a:spcBef>
                <a:spcPct val="30000"/>
              </a:spcBef>
            </a:pPr>
            <a:endParaRPr lang="en-US" altLang="en-US" sz="2200" b="0">
              <a:solidFill>
                <a:schemeClr val="bg1"/>
              </a:solidFill>
              <a:latin typeface="Lucida Sans" pitchFamily="34" charset="0"/>
            </a:endParaRPr>
          </a:p>
          <a:p>
            <a:pPr algn="l" eaLnBrk="1" hangingPunct="1">
              <a:spcBef>
                <a:spcPct val="30000"/>
              </a:spcBef>
              <a:buFontTx/>
              <a:buBlip>
                <a:blip r:embed="rId3"/>
              </a:buBlip>
            </a:pPr>
            <a:endParaRPr lang="en-US" altLang="en-US" sz="2200" b="0">
              <a:solidFill>
                <a:schemeClr val="bg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5562600" cy="1143000"/>
          </a:xfrm>
        </p:spPr>
        <p:txBody>
          <a:bodyPr lIns="91429" tIns="45714" rIns="91429" bIns="45714"/>
          <a:lstStyle/>
          <a:p>
            <a:pPr algn="l" eaLnBrk="1" hangingPunct="1">
              <a:defRPr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Paleosol Density</a:t>
            </a:r>
          </a:p>
        </p:txBody>
      </p:sp>
      <p:sp>
        <p:nvSpPr>
          <p:cNvPr id="18944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444" name="Group 14"/>
          <p:cNvGrpSpPr>
            <a:grpSpLocks/>
          </p:cNvGrpSpPr>
          <p:nvPr/>
        </p:nvGrpSpPr>
        <p:grpSpPr bwMode="auto">
          <a:xfrm>
            <a:off x="152400" y="1447800"/>
            <a:ext cx="8894763" cy="4994275"/>
            <a:chOff x="96" y="912"/>
            <a:chExt cx="5603" cy="3146"/>
          </a:xfrm>
        </p:grpSpPr>
        <p:pic>
          <p:nvPicPr>
            <p:cNvPr id="189445" name="Picture 10" descr="stripes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12"/>
              <a:ext cx="5603" cy="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Text Box 8"/>
            <p:cNvSpPr txBox="1">
              <a:spLocks noChangeArrowheads="1"/>
            </p:cNvSpPr>
            <p:nvPr/>
          </p:nvSpPr>
          <p:spPr bwMode="auto">
            <a:xfrm>
              <a:off x="240" y="2592"/>
              <a:ext cx="1015" cy="2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Lucida Sans" pitchFamily="34" charset="0"/>
                </a:rPr>
                <a:t>Pre-PETM</a:t>
              </a:r>
            </a:p>
          </p:txBody>
        </p:sp>
        <p:sp>
          <p:nvSpPr>
            <p:cNvPr id="189447" name="Text Box 9"/>
            <p:cNvSpPr txBox="1">
              <a:spLocks noChangeArrowheads="1"/>
            </p:cNvSpPr>
            <p:nvPr/>
          </p:nvSpPr>
          <p:spPr bwMode="auto">
            <a:xfrm>
              <a:off x="288" y="1440"/>
              <a:ext cx="612" cy="2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n-US" sz="2400" b="0">
                  <a:solidFill>
                    <a:schemeClr val="bg1"/>
                  </a:solidFill>
                  <a:latin typeface="Lucida Sans" pitchFamily="34" charset="0"/>
                </a:rPr>
                <a:t>PETM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5562600" cy="1143000"/>
          </a:xfrm>
        </p:spPr>
        <p:txBody>
          <a:bodyPr lIns="91429" tIns="45714" rIns="91429" bIns="45714"/>
          <a:lstStyle/>
          <a:p>
            <a:pPr algn="l" eaLnBrk="1" hangingPunct="1"/>
            <a:r>
              <a:rPr lang="en-US" altLang="en-US" sz="3200" smtClean="0">
                <a:solidFill>
                  <a:srgbClr val="FFFF00"/>
                </a:solidFill>
                <a:latin typeface="Lucida Sans" pitchFamily="34" charset="0"/>
              </a:rPr>
              <a:t>Bighorn Basin Climate</a:t>
            </a:r>
            <a:endParaRPr lang="en-US" altLang="en-US" sz="320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176131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lvl="1" algn="l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lvl="1" algn="l"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grpSp>
        <p:nvGrpSpPr>
          <p:cNvPr id="176134" name="Group 8"/>
          <p:cNvGrpSpPr>
            <a:grpSpLocks/>
          </p:cNvGrpSpPr>
          <p:nvPr/>
        </p:nvGrpSpPr>
        <p:grpSpPr bwMode="auto">
          <a:xfrm>
            <a:off x="914400" y="1706563"/>
            <a:ext cx="7705725" cy="4019550"/>
            <a:chOff x="576" y="1075"/>
            <a:chExt cx="4854" cy="2532"/>
          </a:xfrm>
        </p:grpSpPr>
        <p:sp>
          <p:nvSpPr>
            <p:cNvPr id="176135" name="Text Box 9"/>
            <p:cNvSpPr txBox="1">
              <a:spLocks noChangeArrowheads="1"/>
            </p:cNvSpPr>
            <p:nvPr/>
          </p:nvSpPr>
          <p:spPr bwMode="auto">
            <a:xfrm>
              <a:off x="576" y="1152"/>
              <a:ext cx="1882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2"/>
                </a:buBlip>
              </a:pPr>
              <a:r>
                <a:rPr lang="en-US" altLang="en-US" sz="2200" b="0">
                  <a:solidFill>
                    <a:schemeClr val="bg1"/>
                  </a:solidFill>
                  <a:latin typeface="Lucida Sans" pitchFamily="34" charset="0"/>
                </a:rPr>
                <a:t>  Plant fossils and isotopes show Mean Annual Temperature of 20</a:t>
              </a:r>
              <a:r>
                <a:rPr lang="en-US" altLang="en-US" sz="2200" b="0" baseline="30000">
                  <a:solidFill>
                    <a:schemeClr val="bg1"/>
                  </a:solidFill>
                  <a:latin typeface="Lucida Sans" pitchFamily="34" charset="0"/>
                </a:rPr>
                <a:t>o </a:t>
              </a:r>
              <a:r>
                <a:rPr lang="en-US" altLang="en-US" sz="2200" b="0">
                  <a:solidFill>
                    <a:schemeClr val="bg1"/>
                  </a:solidFill>
                  <a:latin typeface="Lucida Sans" pitchFamily="34" charset="0"/>
                </a:rPr>
                <a:t>to 25</a:t>
              </a:r>
              <a:r>
                <a:rPr lang="en-US" altLang="en-US" sz="2200" b="0" baseline="30000">
                  <a:solidFill>
                    <a:schemeClr val="bg1"/>
                  </a:solidFill>
                  <a:latin typeface="Lucida Sans" pitchFamily="34" charset="0"/>
                </a:rPr>
                <a:t>o</a:t>
              </a:r>
              <a:r>
                <a:rPr lang="en-US" altLang="en-US" sz="2200" b="0">
                  <a:solidFill>
                    <a:schemeClr val="tx1"/>
                  </a:solidFill>
                  <a:latin typeface="Lucida Sans" pitchFamily="34" charset="0"/>
                </a:rPr>
                <a:t> </a:t>
              </a:r>
              <a:r>
                <a:rPr lang="en-US" altLang="en-US" sz="2200" b="0">
                  <a:solidFill>
                    <a:schemeClr val="bg1"/>
                  </a:solidFill>
                  <a:latin typeface="Lucida Sans" pitchFamily="34" charset="0"/>
                </a:rPr>
                <a:t>C or 68 to 77</a:t>
              </a:r>
              <a:r>
                <a:rPr lang="en-US" altLang="en-US" sz="2200" b="0" baseline="24000">
                  <a:solidFill>
                    <a:schemeClr val="bg1"/>
                  </a:solidFill>
                  <a:latin typeface="Lucida Sans" pitchFamily="34" charset="0"/>
                </a:rPr>
                <a:t>o</a:t>
              </a:r>
              <a:r>
                <a:rPr lang="en-US" altLang="en-US" sz="2200" b="0">
                  <a:solidFill>
                    <a:schemeClr val="bg1"/>
                  </a:solidFill>
                  <a:latin typeface="Lucida Sans" pitchFamily="34" charset="0"/>
                </a:rPr>
                <a:t> F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2"/>
                </a:buBlip>
              </a:pPr>
              <a:endParaRPr lang="en-US" altLang="en-US" sz="2200" b="0">
                <a:solidFill>
                  <a:schemeClr val="bg1"/>
                </a:solidFill>
                <a:latin typeface="Lucida Sans" pitchFamily="34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2"/>
                </a:buBlip>
              </a:pPr>
              <a:r>
                <a:rPr lang="en-US" altLang="en-US" sz="2200" b="0">
                  <a:solidFill>
                    <a:schemeClr val="bg1"/>
                  </a:solidFill>
                  <a:latin typeface="Lucida Sans" pitchFamily="34" charset="0"/>
                </a:rPr>
                <a:t>  Similar to Gulf Coast region today</a:t>
              </a:r>
            </a:p>
          </p:txBody>
        </p:sp>
        <p:pic>
          <p:nvPicPr>
            <p:cNvPr id="17613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075"/>
              <a:ext cx="2838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137" name="Oval 9"/>
          <p:cNvSpPr>
            <a:spLocks noChangeArrowheads="1"/>
          </p:cNvSpPr>
          <p:nvPr/>
        </p:nvSpPr>
        <p:spPr bwMode="auto">
          <a:xfrm>
            <a:off x="5638800" y="4191000"/>
            <a:ext cx="2590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DATA-EXTRAS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FF9900"/>
                </a:solidFill>
              </a:rPr>
              <a:t>FROM CSI TO GSI:</a:t>
            </a:r>
            <a:br>
              <a:rPr lang="en-US" altLang="en-US" sz="4000" b="1" smtClean="0">
                <a:solidFill>
                  <a:srgbClr val="FF9900"/>
                </a:solidFill>
              </a:rPr>
            </a:br>
            <a:r>
              <a:rPr lang="en-US" altLang="en-US" sz="4000" b="1" smtClean="0">
                <a:solidFill>
                  <a:srgbClr val="FF9900"/>
                </a:solidFill>
              </a:rPr>
              <a:t>GEOLOGICAL SAMPLE</a:t>
            </a:r>
            <a:br>
              <a:rPr lang="en-US" altLang="en-US" sz="4000" b="1" smtClean="0">
                <a:solidFill>
                  <a:srgbClr val="FF9900"/>
                </a:solidFill>
              </a:rPr>
            </a:br>
            <a:r>
              <a:rPr lang="en-US" altLang="en-US" sz="4000" b="1" smtClean="0">
                <a:solidFill>
                  <a:srgbClr val="FF9900"/>
                </a:solidFill>
              </a:rPr>
              <a:t>INVESTIGATION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LET THE </a:t>
            </a:r>
            <a:r>
              <a:rPr lang="en-US" altLang="en-US" sz="4800" smtClean="0">
                <a:solidFill>
                  <a:srgbClr val="FFFF00"/>
                </a:solidFill>
              </a:rPr>
              <a:t>EVIDENCE</a:t>
            </a:r>
            <a:r>
              <a:rPr lang="en-US" altLang="en-US" smtClean="0">
                <a:solidFill>
                  <a:srgbClr val="FFFF00"/>
                </a:solidFill>
              </a:rPr>
              <a:t> SPEAK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FOR ITSELF</a:t>
            </a:r>
          </a:p>
        </p:txBody>
      </p:sp>
      <p:pic>
        <p:nvPicPr>
          <p:cNvPr id="19460" name="Picture 4" descr="j0083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6637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j0438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5588"/>
            <a:ext cx="22860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j0413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71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351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447800"/>
            <a:ext cx="6400800" cy="3581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6600" smtClean="0">
                <a:solidFill>
                  <a:srgbClr val="FFFF00"/>
                </a:solidFill>
              </a:rPr>
              <a:t>WE CALL THIS  EVIDENCE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6600" smtClean="0">
                <a:solidFill>
                  <a:srgbClr val="FF9900"/>
                </a:solidFill>
              </a:rPr>
              <a:t>“PROXY” DATA</a:t>
            </a:r>
          </a:p>
        </p:txBody>
      </p:sp>
      <p:pic>
        <p:nvPicPr>
          <p:cNvPr id="20483" name="Picture 4" descr="j0083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9538"/>
            <a:ext cx="1663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j0438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5588"/>
            <a:ext cx="22860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j0413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71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bd0528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98988"/>
            <a:ext cx="20335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j0320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18542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11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100" y="2019300"/>
            <a:ext cx="4419600" cy="23622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Strandlines/shorelines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Moraines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Till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Kettle lakes, etc.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0908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0"/>
            <a:ext cx="8845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SOME OF THE EARLIEST PROXY DATA</a:t>
            </a:r>
          </a:p>
          <a:p>
            <a:pPr eaLnBrk="1" hangingPunct="1"/>
            <a:r>
              <a:rPr lang="en-US" altLang="en-US" sz="3600"/>
              <a:t>WAS FROM TERRESTRIAL DEPOSITS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200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695700" y="4495800"/>
            <a:ext cx="4419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200" b="0"/>
              <a:t>We may know what caused these today, but imagine back then?</a:t>
            </a:r>
          </a:p>
        </p:txBody>
      </p:sp>
    </p:spTree>
    <p:extLst>
      <p:ext uri="{BB962C8B-B14F-4D97-AF65-F5344CB8AC3E}">
        <p14:creationId xmlns:p14="http://schemas.microsoft.com/office/powerpoint/2010/main" val="9595343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000" y="2667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9900"/>
                </a:solidFill>
              </a:rPr>
              <a:t>IT’S THE INTERPRETATION THAT’S NOT ALWAYS CORRECT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36600" y="2343150"/>
            <a:ext cx="7696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200">
                <a:latin typeface="Arial Narrow" pitchFamily="34" charset="0"/>
              </a:rPr>
              <a:t>Darwin observed ancient Alpine shorelines:</a:t>
            </a:r>
          </a:p>
          <a:p>
            <a:pPr algn="l" eaLnBrk="1" hangingPunct="1"/>
            <a:r>
              <a:rPr lang="en-US" altLang="en-US" sz="3200">
                <a:latin typeface="Arial Narrow" pitchFamily="34" charset="0"/>
              </a:rPr>
              <a:t>	interpreted as ocean shoreline</a:t>
            </a:r>
          </a:p>
          <a:p>
            <a:pPr algn="l" eaLnBrk="1" hangingPunct="1"/>
            <a:r>
              <a:rPr lang="en-US" altLang="en-US" sz="3200">
                <a:latin typeface="Arial Narrow" pitchFamily="34" charset="0"/>
              </a:rPr>
              <a:t>Agassiz – later correctly interpreted as ice-	dammed lake-shore strandlines/shoreline</a:t>
            </a:r>
          </a:p>
        </p:txBody>
      </p:sp>
    </p:spTree>
    <p:extLst>
      <p:ext uri="{BB962C8B-B14F-4D97-AF65-F5344CB8AC3E}">
        <p14:creationId xmlns:p14="http://schemas.microsoft.com/office/powerpoint/2010/main" val="4121737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25"/>
            <a:ext cx="9296399" cy="733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011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SHORTER WAVE/HIGHER ENERGY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011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LONGER WAVE/LOWER ENERGY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723900"/>
            <a:ext cx="3581400" cy="54102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</a:rPr>
              <a:t>Jean Louis R. Agassiz</a:t>
            </a:r>
          </a:p>
          <a:p>
            <a:endParaRPr lang="en-US" altLang="en-US" b="1" smtClean="0">
              <a:solidFill>
                <a:srgbClr val="FFFF00"/>
              </a:solidFill>
            </a:endParaRPr>
          </a:p>
          <a:p>
            <a:r>
              <a:rPr lang="en-US" altLang="en-US" b="1" smtClean="0">
                <a:solidFill>
                  <a:srgbClr val="FFFF00"/>
                </a:solidFill>
              </a:rPr>
              <a:t>“Father” of Glaciology</a:t>
            </a:r>
          </a:p>
          <a:p>
            <a:endParaRPr lang="en-US" altLang="en-US" b="1" smtClean="0">
              <a:solidFill>
                <a:srgbClr val="FFFF00"/>
              </a:solidFill>
            </a:endParaRPr>
          </a:p>
          <a:p>
            <a:r>
              <a:rPr lang="en-US" altLang="en-US" smtClean="0">
                <a:solidFill>
                  <a:srgbClr val="FFFF00"/>
                </a:solidFill>
              </a:rPr>
              <a:t>1807-1873</a:t>
            </a:r>
          </a:p>
          <a:p>
            <a:r>
              <a:rPr lang="en-US" altLang="en-US" u="sng" smtClean="0">
                <a:solidFill>
                  <a:srgbClr val="FFFF00"/>
                </a:solidFill>
              </a:rPr>
              <a:t>Paleontologist</a:t>
            </a:r>
          </a:p>
          <a:p>
            <a:r>
              <a:rPr lang="en-US" altLang="en-US" u="sng" smtClean="0">
                <a:solidFill>
                  <a:srgbClr val="FFFF00"/>
                </a:solidFill>
              </a:rPr>
              <a:t>Glaciologist</a:t>
            </a:r>
          </a:p>
        </p:txBody>
      </p:sp>
      <p:pic>
        <p:nvPicPr>
          <p:cNvPr id="23555" name="Picture 4" descr="agass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0245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FF00"/>
                </a:solidFill>
              </a:rPr>
              <a:t>Photographic proxy data/evidence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1600200"/>
            <a:ext cx="3059113" cy="4525963"/>
          </a:xfrm>
          <a:noFill/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4118365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3" descr="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treeRings1780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14800"/>
            <a:ext cx="4857750" cy="1143000"/>
          </a:xfr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32702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EARLY PROXY DATA:</a:t>
            </a:r>
          </a:p>
          <a:p>
            <a:pPr eaLnBrk="1" hangingPunct="1"/>
            <a:r>
              <a:rPr lang="en-US" altLang="en-US" sz="3600"/>
              <a:t>TREE RINGS</a:t>
            </a:r>
          </a:p>
        </p:txBody>
      </p:sp>
    </p:spTree>
    <p:extLst>
      <p:ext uri="{BB962C8B-B14F-4D97-AF65-F5344CB8AC3E}">
        <p14:creationId xmlns:p14="http://schemas.microsoft.com/office/powerpoint/2010/main" val="2141211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Pollen &amp; Lake core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4294245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240463" y="1219200"/>
            <a:ext cx="23510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POLLEN DATA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4959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94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73800" y="12192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LEAVES</a:t>
            </a:r>
          </a:p>
        </p:txBody>
      </p:sp>
      <p:pic>
        <p:nvPicPr>
          <p:cNvPr id="28676" name="Picture 6" descr="Currano_fig1_WIP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34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567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Tree rings, corals, ice cores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8625"/>
            <a:ext cx="9144000" cy="4327525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16393714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ic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968875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815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ice core 1200 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73800" y="3810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ICE CORES</a:t>
            </a:r>
          </a:p>
        </p:txBody>
      </p:sp>
    </p:spTree>
    <p:extLst>
      <p:ext uri="{BB962C8B-B14F-4D97-AF65-F5344CB8AC3E}">
        <p14:creationId xmlns:p14="http://schemas.microsoft.com/office/powerpoint/2010/main" val="9222942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117725" y="609600"/>
            <a:ext cx="490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TERRESTRIAL DATA 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463550" y="2098675"/>
            <a:ext cx="37655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u="sng"/>
              <a:t>North American</a:t>
            </a:r>
            <a:r>
              <a:rPr lang="en-US" altLang="en-US" sz="3600"/>
              <a:t>:</a:t>
            </a:r>
          </a:p>
          <a:p>
            <a:pPr algn="l" eaLnBrk="1" hangingPunct="1"/>
            <a:r>
              <a:rPr lang="en-US" altLang="en-US" sz="3600"/>
              <a:t>Wisconsin</a:t>
            </a:r>
          </a:p>
          <a:p>
            <a:pPr algn="l" eaLnBrk="1" hangingPunct="1"/>
            <a:r>
              <a:rPr lang="en-US" altLang="en-US" sz="3600"/>
              <a:t>Illinoian</a:t>
            </a:r>
          </a:p>
          <a:p>
            <a:pPr algn="l" eaLnBrk="1" hangingPunct="1"/>
            <a:r>
              <a:rPr lang="en-US" altLang="en-US" sz="3600"/>
              <a:t>Kansan</a:t>
            </a:r>
          </a:p>
          <a:p>
            <a:pPr algn="l" eaLnBrk="1" hangingPunct="1"/>
            <a:r>
              <a:rPr lang="en-US" altLang="en-US" sz="3600"/>
              <a:t>Nebraskan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5181600" y="2041525"/>
            <a:ext cx="2444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u="sng"/>
              <a:t>European</a:t>
            </a:r>
            <a:r>
              <a:rPr lang="en-US" altLang="en-US" sz="3600"/>
              <a:t>:</a:t>
            </a:r>
          </a:p>
          <a:p>
            <a:pPr algn="l" eaLnBrk="1" hangingPunct="1"/>
            <a:r>
              <a:rPr lang="en-US" altLang="en-US" sz="3600"/>
              <a:t>Wurm</a:t>
            </a:r>
          </a:p>
          <a:p>
            <a:pPr algn="l" eaLnBrk="1" hangingPunct="1"/>
            <a:r>
              <a:rPr lang="en-US" altLang="en-US" sz="3600"/>
              <a:t>Riss</a:t>
            </a:r>
          </a:p>
          <a:p>
            <a:pPr algn="l" eaLnBrk="1" hangingPunct="1"/>
            <a:r>
              <a:rPr lang="en-US" altLang="en-US" sz="3600"/>
              <a:t>Mindel</a:t>
            </a:r>
          </a:p>
          <a:p>
            <a:pPr algn="l" eaLnBrk="1" hangingPunct="1"/>
            <a:r>
              <a:rPr lang="en-US" altLang="en-US" sz="3600"/>
              <a:t>Gunz</a:t>
            </a:r>
          </a:p>
        </p:txBody>
      </p:sp>
    </p:spTree>
    <p:extLst>
      <p:ext uri="{BB962C8B-B14F-4D97-AF65-F5344CB8AC3E}">
        <p14:creationId xmlns:p14="http://schemas.microsoft.com/office/powerpoint/2010/main" val="29835656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012825" y="0"/>
            <a:ext cx="7118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LATER EVIDENCE CAME FROM</a:t>
            </a:r>
          </a:p>
          <a:p>
            <a:pPr eaLnBrk="1" hangingPunct="1"/>
            <a:r>
              <a:rPr lang="en-US" altLang="en-US" sz="3600"/>
              <a:t>THE MARINE RECORD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3550" y="20986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36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96988" y="2773363"/>
            <a:ext cx="6548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NOT WITHOUT IT’S PROBLEMS, </a:t>
            </a:r>
          </a:p>
          <a:p>
            <a:pPr eaLnBrk="1" hangingPunct="1"/>
            <a:r>
              <a:rPr lang="en-US" altLang="en-US" sz="3200"/>
              <a:t>BUT MORE COMPLETE</a:t>
            </a:r>
          </a:p>
        </p:txBody>
      </p:sp>
    </p:spTree>
    <p:extLst>
      <p:ext uri="{BB962C8B-B14F-4D97-AF65-F5344CB8AC3E}">
        <p14:creationId xmlns:p14="http://schemas.microsoft.com/office/powerpoint/2010/main" val="3063517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44762"/>
          </a:xfrm>
        </p:spPr>
        <p:txBody>
          <a:bodyPr>
            <a:normAutofit/>
          </a:bodyPr>
          <a:lstStyle/>
          <a:p>
            <a:r>
              <a:rPr lang="en-US" dirty="0"/>
              <a:t>WEB </a:t>
            </a:r>
            <a:r>
              <a:rPr lang="en-US" dirty="0" smtClean="0"/>
              <a:t>PAGE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http://www.denverclimatestudygroup.com/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5" y="2514600"/>
            <a:ext cx="5651074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62" y="5029200"/>
            <a:ext cx="1276350" cy="16097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438400" y="4495800"/>
            <a:ext cx="4419600" cy="1219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3400" y="4038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4009103"/>
            <a:ext cx="1447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5029200" cy="6019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Cesare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Emilani: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Paleontologist,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Chemist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Father of 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Paleoceanography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829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9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Other Paleoceanographers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Wally Broecker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				Thermal-haline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			“conveyor” belt of circulation</a:t>
            </a:r>
          </a:p>
        </p:txBody>
      </p:sp>
      <p:pic>
        <p:nvPicPr>
          <p:cNvPr id="34820" name="Picture 6" descr="wallace-broe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476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conveyor_bro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767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Bill Ruddiman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Nick Shackleton</a:t>
            </a:r>
          </a:p>
        </p:txBody>
      </p:sp>
      <p:pic>
        <p:nvPicPr>
          <p:cNvPr id="35843" name="Picture 4" descr="ruddi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333625"/>
            <a:ext cx="1466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ruddiman plows e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485900"/>
            <a:ext cx="18954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0"/>
              <a:t>Other Paleoceanographers</a:t>
            </a:r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3425"/>
            <a:ext cx="14382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962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limap18sstf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724400"/>
            <a:ext cx="39957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climap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957513"/>
            <a:ext cx="1304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CLIMA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371600"/>
            <a:ext cx="41529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imbr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637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imbrie 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278188"/>
            <a:ext cx="22304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0"/>
              <a:t>Other Paleoceanographers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0" y="1371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200" b="0"/>
              <a:t>John Imbrie:</a:t>
            </a:r>
          </a:p>
          <a:p>
            <a:pPr algn="l">
              <a:spcBef>
                <a:spcPct val="20000"/>
              </a:spcBef>
            </a:pPr>
            <a:r>
              <a:rPr lang="en-US" altLang="en-US" sz="3200" b="0"/>
              <a:t>CLIMAP</a:t>
            </a:r>
          </a:p>
        </p:txBody>
      </p:sp>
    </p:spTree>
    <p:extLst>
      <p:ext uri="{BB962C8B-B14F-4D97-AF65-F5344CB8AC3E}">
        <p14:creationId xmlns:p14="http://schemas.microsoft.com/office/powerpoint/2010/main" val="3341463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eaco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333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seaco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304800"/>
            <a:ext cx="3460750" cy="5715000"/>
          </a:xfrm>
          <a:noFill/>
        </p:spPr>
      </p:pic>
      <p:pic>
        <p:nvPicPr>
          <p:cNvPr id="37892" name="Picture 4" descr="coreship1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1295400" cy="1173163"/>
          </a:xfrm>
          <a:noFill/>
        </p:spPr>
      </p:pic>
      <p:pic>
        <p:nvPicPr>
          <p:cNvPr id="37893" name="Picture 5" descr="seaco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1193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73800" y="12192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CORE DATA</a:t>
            </a:r>
          </a:p>
        </p:txBody>
      </p:sp>
    </p:spTree>
    <p:extLst>
      <p:ext uri="{BB962C8B-B14F-4D97-AF65-F5344CB8AC3E}">
        <p14:creationId xmlns:p14="http://schemas.microsoft.com/office/powerpoint/2010/main" val="2035486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5664200" y="685800"/>
            <a:ext cx="22844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BENTHIC</a:t>
            </a:r>
          </a:p>
          <a:p>
            <a:pPr eaLnBrk="1" hangingPunct="1"/>
            <a:r>
              <a:rPr lang="en-US" altLang="en-US" sz="2400"/>
              <a:t>FORAMS</a:t>
            </a:r>
          </a:p>
        </p:txBody>
      </p:sp>
      <p:pic>
        <p:nvPicPr>
          <p:cNvPr id="38916" name="Picture 7" descr="benthic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762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bent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0350"/>
            <a:ext cx="4067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Cibicid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uvigerina-pygmoides3-go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351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Gr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9" descr="hankeni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743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105400" y="1066800"/>
            <a:ext cx="2995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PLANKTONIC</a:t>
            </a:r>
          </a:p>
          <a:p>
            <a:pPr eaLnBrk="1" hangingPunct="1"/>
            <a:r>
              <a:rPr lang="en-US" altLang="en-US" sz="2400"/>
              <a:t>FORAMS</a:t>
            </a:r>
          </a:p>
        </p:txBody>
      </p:sp>
    </p:spTree>
    <p:extLst>
      <p:ext uri="{BB962C8B-B14F-4D97-AF65-F5344CB8AC3E}">
        <p14:creationId xmlns:p14="http://schemas.microsoft.com/office/powerpoint/2010/main" val="2477838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Deep Sea Coring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8458200" cy="3929063"/>
          </a:xfrm>
          <a:noFill/>
        </p:spPr>
      </p:pic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86300"/>
            <a:ext cx="2463800" cy="2171700"/>
          </a:xfr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2399720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Azolla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 descr="2005_0922_carlsbad_0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scn0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13200"/>
            <a:ext cx="226853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LK001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6938"/>
            <a:ext cx="22939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60400" y="0"/>
            <a:ext cx="848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Precipitation (sink):</a:t>
            </a:r>
          </a:p>
          <a:p>
            <a:pPr algn="ctr"/>
            <a:r>
              <a:rPr lang="en-US" sz="3600"/>
              <a:t>CO</a:t>
            </a:r>
            <a:r>
              <a:rPr lang="en-US" sz="3600" baseline="-25000"/>
              <a:t>2</a:t>
            </a:r>
            <a:r>
              <a:rPr lang="en-US" sz="3600"/>
              <a:t> + CaSiO</a:t>
            </a:r>
            <a:r>
              <a:rPr lang="en-US" sz="3600" baseline="-25000"/>
              <a:t>3</a:t>
            </a:r>
            <a:r>
              <a:rPr lang="en-US" sz="3600"/>
              <a:t> → CaCO</a:t>
            </a:r>
            <a:r>
              <a:rPr lang="en-US" sz="3600" baseline="-25000"/>
              <a:t>3</a:t>
            </a:r>
            <a:r>
              <a:rPr lang="en-US" sz="3600"/>
              <a:t> + SiO</a:t>
            </a:r>
            <a:r>
              <a:rPr lang="en-US" sz="3600" baseline="-25000"/>
              <a:t>2</a:t>
            </a:r>
            <a:r>
              <a:rPr lang="en-US" sz="3600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3163" y="1350963"/>
            <a:ext cx="6810375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GUESS WHAT: 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AS CONTINENTS DRIFT TO HIGH LATITUDES AND HIGHER ELEVATIONS AND BECOME GLACIATED IT LEADS TO</a:t>
            </a:r>
            <a:r>
              <a:rPr lang="en-US" b="1" dirty="0" smtClean="0"/>
              <a:t>: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69582" y="2721965"/>
            <a:ext cx="681547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/>
              <a:t>GREATER MECHANICAL WEATHERING OF SILICATES: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 increasing sequestration of CO</a:t>
            </a:r>
            <a:r>
              <a:rPr lang="en-US" b="1" baseline="-25000" dirty="0"/>
              <a:t>2</a:t>
            </a:r>
            <a:r>
              <a:rPr lang="en-US" b="1" dirty="0"/>
              <a:t> in sediments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 decreasing the amount in the </a:t>
            </a:r>
            <a:r>
              <a:rPr lang="en-US" b="1" dirty="0" smtClean="0"/>
              <a:t>atmosphere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169581" y="3838387"/>
            <a:ext cx="681547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ADDITIONALLY in the Cenozoic:</a:t>
            </a:r>
          </a:p>
          <a:p>
            <a:pPr algn="ctr">
              <a:defRPr/>
            </a:pPr>
            <a:endParaRPr lang="en-US" b="1" dirty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b="1" dirty="0"/>
              <a:t>MID-OCEAN SPREADING RATES SLOW DOWN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Less CO</a:t>
            </a:r>
            <a:r>
              <a:rPr lang="en-US" b="1" baseline="-25000" dirty="0"/>
              <a:t>2</a:t>
            </a:r>
            <a:r>
              <a:rPr lang="en-US" b="1" dirty="0"/>
              <a:t> into the atmosphere for </a:t>
            </a:r>
            <a:r>
              <a:rPr lang="en-US" b="1" dirty="0" smtClean="0"/>
              <a:t>volcanoes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90847" y="5264530"/>
            <a:ext cx="6783571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=</a:t>
            </a:r>
          </a:p>
          <a:p>
            <a:pPr algn="ctr">
              <a:defRPr/>
            </a:pP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DRAW DOWN THROUGH TIME!</a:t>
            </a:r>
          </a:p>
        </p:txBody>
      </p:sp>
    </p:spTree>
    <p:extLst>
      <p:ext uri="{BB962C8B-B14F-4D97-AF65-F5344CB8AC3E}">
        <p14:creationId xmlns:p14="http://schemas.microsoft.com/office/powerpoint/2010/main" val="394807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Objectives: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Educate / That the science is sound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Present you with the geologic evidence; Earth’s past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Understand the denial movement and how to counter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Motivate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Give you hope / look at potential game changers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0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686800" cy="1143000"/>
          </a:xfrm>
        </p:spPr>
        <p:txBody>
          <a:bodyPr/>
          <a:lstStyle/>
          <a:p>
            <a:r>
              <a:rPr lang="en-US" sz="4000" smtClean="0"/>
              <a:t>Cenozoic Deep Sea Climate Record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36000"/>
          </a:blip>
          <a:srcRect r="15" b="-11"/>
          <a:stretch>
            <a:fillRect/>
          </a:stretch>
        </p:blipFill>
        <p:spPr bwMode="auto">
          <a:xfrm>
            <a:off x="209550" y="1114425"/>
            <a:ext cx="89217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683500" y="6569075"/>
            <a:ext cx="1447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Zachos et al. 2008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10200" y="766763"/>
            <a:ext cx="2900363" cy="1817687"/>
            <a:chOff x="5410200" y="766173"/>
            <a:chExt cx="2900178" cy="181827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529255" y="1404555"/>
              <a:ext cx="0" cy="7511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086493" y="1256869"/>
              <a:ext cx="15874" cy="3938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TextBox 23"/>
            <p:cNvSpPr txBox="1">
              <a:spLocks noChangeArrowheads="1"/>
            </p:cNvSpPr>
            <p:nvPr/>
          </p:nvSpPr>
          <p:spPr bwMode="auto">
            <a:xfrm>
              <a:off x="6549841" y="766173"/>
              <a:ext cx="17605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hyperthermals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7362700" y="1914308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829334" y="1418847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410200" y="2190622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53078" y="2152510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760788" y="2565400"/>
            <a:ext cx="2116137" cy="2547938"/>
            <a:chOff x="3760788" y="2565400"/>
            <a:chExt cx="2116137" cy="2549175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638675" y="2565400"/>
              <a:ext cx="9525" cy="463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23"/>
            <p:cNvSpPr txBox="1">
              <a:spLocks noChangeArrowheads="1"/>
            </p:cNvSpPr>
            <p:nvPr/>
          </p:nvSpPr>
          <p:spPr bwMode="auto">
            <a:xfrm>
              <a:off x="3760788" y="4037013"/>
              <a:ext cx="2116137" cy="107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Opening of the Drake passage isolating Antarctica and further drop in CO</a:t>
              </a:r>
              <a:r>
                <a:rPr 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90650" y="3036888"/>
            <a:ext cx="1695450" cy="1600438"/>
            <a:chOff x="1390650" y="3036886"/>
            <a:chExt cx="1695451" cy="1600440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1827213" y="3036886"/>
              <a:ext cx="1258888" cy="1600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Changes in W. Pacific/Indian Ocean and/or closing of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Isthmus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of Panama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1390650" y="4251325"/>
              <a:ext cx="347663" cy="2254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4825" y="2741613"/>
            <a:ext cx="1471613" cy="2239962"/>
            <a:chOff x="504825" y="2741611"/>
            <a:chExt cx="1472406" cy="223996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054396" y="4518025"/>
              <a:ext cx="9530" cy="463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04825" y="2741611"/>
              <a:ext cx="1472406" cy="138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41k-100k  &amp; amplitude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change: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Increase in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Antarctic ice</a:t>
              </a:r>
            </a:p>
            <a:p>
              <a:pPr algn="ctr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311775" y="839788"/>
            <a:ext cx="1760538" cy="2163762"/>
            <a:chOff x="4046759" y="712610"/>
            <a:chExt cx="1760537" cy="216241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902422" y="2411764"/>
              <a:ext cx="9525" cy="46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23"/>
            <p:cNvSpPr txBox="1">
              <a:spLocks noChangeArrowheads="1"/>
            </p:cNvSpPr>
            <p:nvPr/>
          </p:nvSpPr>
          <p:spPr bwMode="auto">
            <a:xfrm>
              <a:off x="4046759" y="712610"/>
              <a:ext cx="1760537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Azolla sequestering event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6294438" y="3030538"/>
            <a:ext cx="0" cy="261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0"/>
            <a:ext cx="612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2335213"/>
            <a:ext cx="3284538" cy="1927225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Correlation of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CO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and temperature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over last 65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million years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96863" y="6396038"/>
            <a:ext cx="2700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Beerling and Royer, Nature 2011</a:t>
            </a:r>
          </a:p>
        </p:txBody>
      </p:sp>
    </p:spTree>
    <p:extLst>
      <p:ext uri="{BB962C8B-B14F-4D97-AF65-F5344CB8AC3E}">
        <p14:creationId xmlns:p14="http://schemas.microsoft.com/office/powerpoint/2010/main" val="19802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3048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>
                <a:solidFill>
                  <a:srgbClr val="FFFF00"/>
                </a:solidFill>
              </a:rPr>
              <a:t>ARCTIC EVENTS</a:t>
            </a:r>
          </a:p>
        </p:txBody>
      </p:sp>
      <p:pic>
        <p:nvPicPr>
          <p:cNvPr id="20483" name="Object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16100"/>
            <a:ext cx="4038600" cy="4094163"/>
          </a:xfrm>
          <a:noFill/>
        </p:spPr>
      </p:pic>
      <p:pic>
        <p:nvPicPr>
          <p:cNvPr id="20484" name="Object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5813" y="233363"/>
            <a:ext cx="4418012" cy="3297237"/>
          </a:xfrm>
          <a:noFill/>
        </p:spPr>
      </p:pic>
      <p:pic>
        <p:nvPicPr>
          <p:cNvPr id="20485" name="Object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2038" y="3938588"/>
            <a:ext cx="3590925" cy="2187575"/>
          </a:xfrm>
          <a:noFill/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475413" y="6300788"/>
            <a:ext cx="16176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Brinkhuis et al,, 2006</a:t>
            </a:r>
          </a:p>
          <a:p>
            <a:r>
              <a:rPr lang="en-US" sz="1200">
                <a:solidFill>
                  <a:schemeClr val="bg1"/>
                </a:solidFill>
              </a:rPr>
              <a:t>Moran et al., 2006 </a:t>
            </a:r>
          </a:p>
        </p:txBody>
      </p:sp>
    </p:spTree>
    <p:extLst>
      <p:ext uri="{BB962C8B-B14F-4D97-AF65-F5344CB8AC3E}">
        <p14:creationId xmlns:p14="http://schemas.microsoft.com/office/powerpoint/2010/main" val="279457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alvinia lak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a02970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87" b="-76"/>
          <a:stretch>
            <a:fillRect/>
          </a:stretch>
        </p:blipFill>
        <p:spPr bwMode="auto">
          <a:xfrm>
            <a:off x="6057900" y="3908425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" y="38100"/>
            <a:ext cx="817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The Arctic Sea 50 million years ago</a:t>
            </a:r>
          </a:p>
        </p:txBody>
      </p:sp>
    </p:spTree>
    <p:extLst>
      <p:ext uri="{BB962C8B-B14F-4D97-AF65-F5344CB8AC3E}">
        <p14:creationId xmlns:p14="http://schemas.microsoft.com/office/powerpoint/2010/main" val="59789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EVS0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5791200" cy="7086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flipV="1">
            <a:off x="2960688" y="0"/>
            <a:ext cx="6477000" cy="3124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5486400" cy="1295400"/>
          </a:xfrm>
          <a:noFill/>
        </p:spPr>
        <p:txBody>
          <a:bodyPr lIns="92064" tIns="46033" rIns="92064" bIns="46033"/>
          <a:lstStyle/>
          <a:p>
            <a:r>
              <a:rPr lang="en-GB" smtClean="0">
                <a:solidFill>
                  <a:srgbClr val="FFFF00"/>
                </a:solidFill>
              </a:rPr>
              <a:t>ACEX Azolla core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5800" y="3478213"/>
            <a:ext cx="4298950" cy="3478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&gt;8 meter ACEX core with 90% Azolla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Azolla occurs as laminated layers 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indicates Azolla deposited in situ </a:t>
            </a:r>
          </a:p>
          <a:p>
            <a:pPr eaLnBrk="0" hangingPunct="0">
              <a:buFontTx/>
              <a:buChar char="•"/>
            </a:pPr>
            <a:endParaRPr lang="en-GB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 bottom-water anoxia at ACEX site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GB" sz="2000" i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GB" sz="2000" i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GB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638800" y="5638800"/>
            <a:ext cx="36576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839200" y="0"/>
            <a:ext cx="6096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884988" y="6583363"/>
            <a:ext cx="15636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Bujak, pers. Comm. </a:t>
            </a:r>
          </a:p>
        </p:txBody>
      </p:sp>
    </p:spTree>
    <p:extLst>
      <p:ext uri="{BB962C8B-B14F-4D97-AF65-F5344CB8AC3E}">
        <p14:creationId xmlns:p14="http://schemas.microsoft.com/office/powerpoint/2010/main" val="419889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achos 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23938"/>
            <a:ext cx="288925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zachos dCO2 v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914400"/>
            <a:ext cx="3341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514600" y="5105400"/>
            <a:ext cx="5486400" cy="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248400"/>
            <a:ext cx="2971800" cy="381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3429000"/>
            <a:ext cx="22860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</a:rPr>
              <a:t>the massive decrease in atmospheric CO</a:t>
            </a:r>
            <a:r>
              <a:rPr lang="en-GB" sz="2400" baseline="-25000">
                <a:latin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</a:rPr>
              <a:t>?</a:t>
            </a:r>
            <a:endParaRPr lang="en-US" sz="3000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84988" y="6583363"/>
            <a:ext cx="15636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Bujak, pers. Comm.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20700" y="0"/>
            <a:ext cx="810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UNPRECEDENTED DROP IN CO</a:t>
            </a:r>
            <a:r>
              <a:rPr lang="en-US" sz="40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70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7315200" y="2895600"/>
            <a:ext cx="0" cy="152400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40600" y="3505200"/>
            <a:ext cx="1041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poor data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0" name="Picture 4" descr="Cenozoic CO2 tp 45 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81000"/>
            <a:ext cx="444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antarctica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550" y="4629150"/>
            <a:ext cx="228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ntarctica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25" y="2763838"/>
            <a:ext cx="228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ntarctica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228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477000" y="1295400"/>
            <a:ext cx="0" cy="4114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124200" y="6262688"/>
            <a:ext cx="12954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1200 ppm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371600" y="4495800"/>
            <a:ext cx="1295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800 ppm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76200" y="2743200"/>
            <a:ext cx="1295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600 ppm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150813" y="153988"/>
            <a:ext cx="39846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b="1"/>
              <a:t>can this be used to predict the effect of future increases in CO2 ?</a:t>
            </a:r>
            <a:endParaRPr lang="en-US" b="1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 flipV="1">
            <a:off x="5867400" y="990600"/>
            <a:ext cx="457200" cy="1524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5181600" y="609600"/>
            <a:ext cx="1524000" cy="838200"/>
          </a:xfrm>
          <a:prstGeom prst="ellips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6324600" y="1295400"/>
            <a:ext cx="0" cy="4114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>
            <a:off x="6172200" y="1295400"/>
            <a:ext cx="0" cy="4114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Text Box 7"/>
          <p:cNvSpPr txBox="1">
            <a:spLocks noChangeArrowheads="1"/>
          </p:cNvSpPr>
          <p:nvPr/>
        </p:nvSpPr>
        <p:spPr bwMode="auto">
          <a:xfrm>
            <a:off x="6884988" y="6583363"/>
            <a:ext cx="15636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Bujak, pers. Comm. </a:t>
            </a:r>
          </a:p>
        </p:txBody>
      </p:sp>
      <p:sp>
        <p:nvSpPr>
          <p:cNvPr id="24594" name="Text Box 8"/>
          <p:cNvSpPr txBox="1">
            <a:spLocks noChangeArrowheads="1"/>
          </p:cNvSpPr>
          <p:nvPr/>
        </p:nvSpPr>
        <p:spPr bwMode="auto">
          <a:xfrm>
            <a:off x="6534150" y="1670050"/>
            <a:ext cx="2609850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b="1"/>
              <a:t>climate models indicate that full Antarctic glaciation cannot occur unless CO2 ppm is less than 1000 ppm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2045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Earth’s deep past before the Cambrian (600 </a:t>
            </a:r>
            <a:r>
              <a:rPr lang="en-US" sz="2800" b="1" dirty="0" err="1"/>
              <a:t>MaBP</a:t>
            </a:r>
            <a:r>
              <a:rPr lang="en-US" sz="2800" b="1" dirty="0"/>
              <a:t>): hot and cold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Earth’s past: Cambrian onward: mostly hot-house Earth;  100s parts per million (ppm)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Climate trend in the Cenozoic – the last 65 million years; proxy data from 3600ppm to &lt;200 ppm.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More recent past: 180-280 part per million; how do we know – empirical data. Preview of next week’s field trip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Today: 400 ppm and growing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084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Earth’s deep past  and early atmosphere before the Cambrian (600 </a:t>
            </a:r>
            <a:r>
              <a:rPr lang="en-US" sz="2800" b="1" dirty="0" err="1"/>
              <a:t>MaBP</a:t>
            </a:r>
            <a:r>
              <a:rPr lang="en-US" sz="2800" b="1" dirty="0"/>
              <a:t>): hot and </a:t>
            </a:r>
            <a:r>
              <a:rPr lang="en-US" sz="2800" b="1" dirty="0" smtClean="0"/>
              <a:t>cold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Earth self regulates 2.1 -2.3 Tim </a:t>
            </a:r>
            <a:r>
              <a:rPr lang="en-US" sz="2800" dirty="0" err="1" smtClean="0"/>
              <a:t>Lenton</a:t>
            </a:r>
            <a:r>
              <a:rPr lang="en-US" sz="2800" dirty="0" smtClean="0"/>
              <a:t> video – 9 minute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Nat geographic – not terribly good – but at  2:30 describe </a:t>
            </a:r>
            <a:r>
              <a:rPr lang="en-US" sz="2800" dirty="0" err="1" smtClean="0"/>
              <a:t>dropstones</a:t>
            </a:r>
            <a:r>
              <a:rPr lang="en-US" sz="2800" dirty="0" smtClean="0"/>
              <a:t> - evidence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https://www.youtube.com/watch?v=mX3pHD7NH58</a:t>
            </a:r>
            <a:r>
              <a:rPr lang="en-US" sz="2800" dirty="0" smtClean="0"/>
              <a:t> but at Better description of cause: </a:t>
            </a:r>
            <a:r>
              <a:rPr lang="en-US" sz="2800" dirty="0" smtClean="0">
                <a:hlinkClick r:id="rId3"/>
              </a:rPr>
              <a:t>http://www.sciencechannel.com/tv-shows/how-the-universe-works/videos/snowball-earth/</a:t>
            </a:r>
            <a:r>
              <a:rPr lang="en-US" sz="2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3-4 minutes each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Earth’s past climate 1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12940</TotalTime>
  <Words>1568</Words>
  <Application>Microsoft Office PowerPoint</Application>
  <PresentationFormat>On-screen Show (4:3)</PresentationFormat>
  <Paragraphs>370</Paragraphs>
  <Slides>76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Arial Narrow</vt:lpstr>
      <vt:lpstr>Calibri</vt:lpstr>
      <vt:lpstr>Lucida Sans</vt:lpstr>
      <vt:lpstr>MS PGothic</vt:lpstr>
      <vt:lpstr>Times New Roman</vt:lpstr>
      <vt:lpstr>Wingdings</vt:lpstr>
      <vt:lpstr>Office Theme</vt:lpstr>
      <vt:lpstr>Earth’s Climate: Past, Present and Future   Fall Term - OLLI West: week 2; 9/22/2015 Paul Belanger Earth's past climate history and what caused those changes </vt:lpstr>
      <vt:lpstr>REVIEW OF WEEK 1 ITEM</vt:lpstr>
      <vt:lpstr>REVIEW OF WEEK 1 ITEM</vt:lpstr>
      <vt:lpstr>PowerPoint Presentation</vt:lpstr>
      <vt:lpstr>PowerPoint Presentation</vt:lpstr>
      <vt:lpstr>WEB PAGE  http://www.denverclimatestudygroup.com/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Cenozoic Deep Sea Climate Record</vt:lpstr>
      <vt:lpstr>Cenozoic Deep Sea Climate Record</vt:lpstr>
      <vt:lpstr>Correlation of  CO2 and temperature over last 65  million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Paleocene/Eocene Thermal Maximum PETM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Bighorn Basin</vt:lpstr>
      <vt:lpstr>Paleosol Density</vt:lpstr>
      <vt:lpstr>Bighorn Basin Climate</vt:lpstr>
      <vt:lpstr>PROXY DATA-EXTRAS</vt:lpstr>
      <vt:lpstr>FROM CSI TO GSI: GEOLOGICAL SAMPLE INVESTIGATION</vt:lpstr>
      <vt:lpstr>PowerPoint Presentation</vt:lpstr>
      <vt:lpstr>PowerPoint Presentation</vt:lpstr>
      <vt:lpstr>PowerPoint Presentation</vt:lpstr>
      <vt:lpstr>PowerPoint Presentation</vt:lpstr>
      <vt:lpstr>Photographic proxy data/evidence</vt:lpstr>
      <vt:lpstr>PowerPoint Presentation</vt:lpstr>
      <vt:lpstr>Pollen &amp; Lake core data</vt:lpstr>
      <vt:lpstr>PowerPoint Presentation</vt:lpstr>
      <vt:lpstr>PowerPoint Presentation</vt:lpstr>
      <vt:lpstr>Tree rings, corals, ice cores</vt:lpstr>
      <vt:lpstr>PowerPoint Presentation</vt:lpstr>
      <vt:lpstr>PowerPoint Presentation</vt:lpstr>
      <vt:lpstr>PowerPoint Presentation</vt:lpstr>
      <vt:lpstr>Cesare Emilani:  Paleontologist, Chemist  Father of  Paleoceanography</vt:lpstr>
      <vt:lpstr>Other Paleoceanographers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Sea Coring</vt:lpstr>
      <vt:lpstr>The Azolla event</vt:lpstr>
      <vt:lpstr>PowerPoint Presentation</vt:lpstr>
      <vt:lpstr>Cenozoic Deep Sea Climate Record</vt:lpstr>
      <vt:lpstr>Correlation of  CO2 and temperature over last 65  million years</vt:lpstr>
      <vt:lpstr>ARCTIC EVENTS</vt:lpstr>
      <vt:lpstr>PowerPoint Presentation</vt:lpstr>
      <vt:lpstr>ACEX Azolla core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68</cp:revision>
  <dcterms:created xsi:type="dcterms:W3CDTF">2014-09-11T11:27:28Z</dcterms:created>
  <dcterms:modified xsi:type="dcterms:W3CDTF">2015-09-22T18:30:49Z</dcterms:modified>
</cp:coreProperties>
</file>