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425" r:id="rId2"/>
    <p:sldId id="422" r:id="rId3"/>
    <p:sldId id="423" r:id="rId4"/>
    <p:sldId id="424" r:id="rId5"/>
    <p:sldId id="321" r:id="rId6"/>
    <p:sldId id="323" r:id="rId7"/>
    <p:sldId id="390" r:id="rId8"/>
    <p:sldId id="389" r:id="rId9"/>
    <p:sldId id="361" r:id="rId10"/>
    <p:sldId id="351" r:id="rId11"/>
    <p:sldId id="365" r:id="rId12"/>
    <p:sldId id="349" r:id="rId13"/>
    <p:sldId id="350" r:id="rId14"/>
    <p:sldId id="322" r:id="rId15"/>
    <p:sldId id="362" r:id="rId16"/>
    <p:sldId id="271" r:id="rId17"/>
    <p:sldId id="410" r:id="rId18"/>
    <p:sldId id="363" r:id="rId19"/>
    <p:sldId id="272" r:id="rId20"/>
    <p:sldId id="364" r:id="rId21"/>
    <p:sldId id="273" r:id="rId22"/>
    <p:sldId id="368" r:id="rId23"/>
    <p:sldId id="274" r:id="rId24"/>
    <p:sldId id="370" r:id="rId25"/>
    <p:sldId id="369" r:id="rId26"/>
    <p:sldId id="275" r:id="rId27"/>
    <p:sldId id="276" r:id="rId28"/>
    <p:sldId id="383" r:id="rId29"/>
    <p:sldId id="380" r:id="rId30"/>
    <p:sldId id="381" r:id="rId31"/>
    <p:sldId id="324" r:id="rId32"/>
    <p:sldId id="277" r:id="rId33"/>
    <p:sldId id="366" r:id="rId34"/>
    <p:sldId id="367" r:id="rId35"/>
    <p:sldId id="325" r:id="rId36"/>
    <p:sldId id="289" r:id="rId37"/>
    <p:sldId id="409" r:id="rId38"/>
    <p:sldId id="290" r:id="rId39"/>
    <p:sldId id="371" r:id="rId40"/>
    <p:sldId id="414" r:id="rId41"/>
    <p:sldId id="292" r:id="rId42"/>
    <p:sldId id="415" r:id="rId43"/>
    <p:sldId id="373" r:id="rId44"/>
    <p:sldId id="374" r:id="rId45"/>
    <p:sldId id="375" r:id="rId46"/>
    <p:sldId id="413" r:id="rId47"/>
    <p:sldId id="293" r:id="rId48"/>
    <p:sldId id="294" r:id="rId49"/>
    <p:sldId id="416" r:id="rId50"/>
    <p:sldId id="295" r:id="rId51"/>
    <p:sldId id="417" r:id="rId52"/>
    <p:sldId id="418" r:id="rId53"/>
    <p:sldId id="296" r:id="rId54"/>
    <p:sldId id="345" r:id="rId55"/>
    <p:sldId id="297" r:id="rId56"/>
    <p:sldId id="298" r:id="rId57"/>
    <p:sldId id="299" r:id="rId58"/>
    <p:sldId id="265" r:id="rId59"/>
    <p:sldId id="266" r:id="rId60"/>
    <p:sldId id="385" r:id="rId61"/>
    <p:sldId id="347" r:id="rId62"/>
    <p:sldId id="426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405" r:id="rId78"/>
    <p:sldId id="406" r:id="rId79"/>
    <p:sldId id="407" r:id="rId80"/>
    <p:sldId id="408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028" autoAdjust="0"/>
  </p:normalViewPr>
  <p:slideViewPr>
    <p:cSldViewPr>
      <p:cViewPr varScale="1">
        <p:scale>
          <a:sx n="67" d="100"/>
          <a:sy n="67" d="100"/>
        </p:scale>
        <p:origin x="9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ECB5B-7D7A-49F9-9189-08FCF2AD92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5F59E-9392-4B76-A421-83D9EE20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i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 sz="1900" i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B8BB32A-7313-4772-9FB3-EE73CC6C73B8}" type="slidenum">
              <a:rPr lang="en-US" altLang="en-US" sz="1100" i="0"/>
              <a:pPr/>
              <a:t>10</a:t>
            </a:fld>
            <a:endParaRPr lang="en-US" altLang="en-US" sz="1100" i="0"/>
          </a:p>
        </p:txBody>
      </p:sp>
    </p:spTree>
    <p:extLst>
      <p:ext uri="{BB962C8B-B14F-4D97-AF65-F5344CB8AC3E}">
        <p14:creationId xmlns:p14="http://schemas.microsoft.com/office/powerpoint/2010/main" val="3193740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45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45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01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F59E-9392-4B76-A421-83D9EE20BB1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7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i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 sz="1900" i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A5B42D9-D7CE-44E8-AE71-6562A612E6F9}" type="slidenum">
              <a:rPr lang="en-US" altLang="en-US" sz="1100" i="0"/>
              <a:pPr/>
              <a:t>12</a:t>
            </a:fld>
            <a:endParaRPr lang="en-US" altLang="en-US" sz="1100" i="0"/>
          </a:p>
        </p:txBody>
      </p:sp>
    </p:spTree>
    <p:extLst>
      <p:ext uri="{BB962C8B-B14F-4D97-AF65-F5344CB8AC3E}">
        <p14:creationId xmlns:p14="http://schemas.microsoft.com/office/powerpoint/2010/main" val="118833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24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0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BBD19F7E-CAC7-42FC-9210-B0F55850C4D3}" type="slidenum">
              <a:rPr lang="en-US" smtClean="0">
                <a:solidFill>
                  <a:schemeClr val="tx1"/>
                </a:solidFill>
                <a:latin typeface="Arial" charset="0"/>
              </a:rPr>
              <a:pPr eaLnBrk="1" hangingPunct="1"/>
              <a:t>29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172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30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2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5F59E-9392-4B76-A421-83D9EE20BB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7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i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 sz="1900" i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B8BB32A-7313-4772-9FB3-EE73CC6C73B8}" type="slidenum">
              <a:rPr lang="en-US" altLang="en-US" sz="1100" i="0"/>
              <a:pPr/>
              <a:t>33</a:t>
            </a:fld>
            <a:endParaRPr lang="en-US" altLang="en-US" sz="1100" i="0"/>
          </a:p>
        </p:txBody>
      </p:sp>
    </p:spTree>
    <p:extLst>
      <p:ext uri="{BB962C8B-B14F-4D97-AF65-F5344CB8AC3E}">
        <p14:creationId xmlns:p14="http://schemas.microsoft.com/office/powerpoint/2010/main" val="61474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EE16B-6211-458C-BBF0-69CF5938112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4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43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43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2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0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9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7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1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24E1-7FE8-4903-A6BB-589C35196E0B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5CF5-0E93-494A-A5AD-6F97871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8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epticalscience.com/melting-ice-global-warming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epticalscience.com/its-not-us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kepticalscience.com/volcanoes-and-global-warmin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epticalscience.com/satellite-measurements-warming-troposphere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epticalscience.com/climate-change-little-ice-age-medieval-warm-period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planet.com/" TargetMode="External"/><Relationship Id="rId2" Type="http://schemas.openxmlformats.org/officeDocument/2006/relationships/hyperlink" Target="http://denverclimatestudygroup.com/?page_id=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PJsYZLU_sM&amp;index=5&amp;list=PLgCXzlciS1W3V4E6RZ0ePAXCWFLOH5kC7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climate.org/" TargetMode="External"/><Relationship Id="rId2" Type="http://schemas.openxmlformats.org/officeDocument/2006/relationships/hyperlink" Target="http://www.skepticalscienc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aa.gov/climate.html" TargetMode="External"/><Relationship Id="rId5" Type="http://schemas.openxmlformats.org/officeDocument/2006/relationships/hyperlink" Target="http://www.noaa.gov/" TargetMode="External"/><Relationship Id="rId4" Type="http://schemas.openxmlformats.org/officeDocument/2006/relationships/hyperlink" Target="http://www.climatecentral.org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713" y="1634728"/>
            <a:ext cx="3562350" cy="4366022"/>
          </a:xfrm>
        </p:spPr>
        <p:txBody>
          <a:bodyPr/>
          <a:lstStyle/>
          <a:p>
            <a:r>
              <a:rPr lang="en-US" dirty="0" smtClean="0"/>
              <a:t>Detailed answers along with disinformation campaign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125266"/>
            <a:ext cx="2981705" cy="38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4363" y="100250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J</a:t>
            </a:r>
            <a:r>
              <a:rPr lang="en-US" sz="3300" b="1" i="1" dirty="0"/>
              <a:t>oint U.S. National Academy of Science and Royal Society 20-point summary: 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48509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www.skepticalscience.com/graphics/Escalator_2012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4" y="3429000"/>
            <a:ext cx="4410074" cy="28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4" y="304800"/>
            <a:ext cx="48672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752475"/>
            <a:ext cx="77343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11382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see: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www.skepticalscience.com/melting-ice-global-warming.htm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7213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28600" y="5162550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John Cook, from IGPP 2007 data; ~93% to oceans continues (NOAA/NODC, 2012)</a:t>
            </a:r>
          </a:p>
        </p:txBody>
      </p:sp>
      <p:cxnSp>
        <p:nvCxnSpPr>
          <p:cNvPr id="15364" name="Straight Connector 2"/>
          <p:cNvCxnSpPr>
            <a:cxnSpLocks noChangeShapeType="1"/>
          </p:cNvCxnSpPr>
          <p:nvPr/>
        </p:nvCxnSpPr>
        <p:spPr bwMode="auto">
          <a:xfrm>
            <a:off x="6437313" y="3048000"/>
            <a:ext cx="0" cy="2084388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6513513" y="3536950"/>
            <a:ext cx="2554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33FF"/>
                </a:solidFill>
              </a:rPr>
              <a:t>Melting ice absorbs ~2% 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6248400" y="1060450"/>
            <a:ext cx="281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3399FF"/>
                </a:solidFill>
              </a:rPr>
              <a:t>Only ~2% stays in atmosphere</a:t>
            </a:r>
          </a:p>
        </p:txBody>
      </p:sp>
      <p:cxnSp>
        <p:nvCxnSpPr>
          <p:cNvPr id="15367" name="Straight Arrow Connector 3"/>
          <p:cNvCxnSpPr>
            <a:cxnSpLocks noChangeShapeType="1"/>
          </p:cNvCxnSpPr>
          <p:nvPr/>
        </p:nvCxnSpPr>
        <p:spPr bwMode="auto">
          <a:xfrm flipH="1">
            <a:off x="5638800" y="1509713"/>
            <a:ext cx="609600" cy="0"/>
          </a:xfrm>
          <a:prstGeom prst="straightConnector1">
            <a:avLst/>
          </a:prstGeom>
          <a:noFill/>
          <a:ln w="76200" algn="ctr">
            <a:solidFill>
              <a:srgbClr val="3399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6477000" y="2043113"/>
            <a:ext cx="2438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663300"/>
                </a:solidFill>
              </a:rPr>
              <a:t>~2% warms the land</a:t>
            </a:r>
          </a:p>
        </p:txBody>
      </p:sp>
      <p:cxnSp>
        <p:nvCxnSpPr>
          <p:cNvPr id="15369" name="Straight Arrow Connector 3"/>
          <p:cNvCxnSpPr>
            <a:cxnSpLocks noChangeShapeType="1"/>
          </p:cNvCxnSpPr>
          <p:nvPr/>
        </p:nvCxnSpPr>
        <p:spPr bwMode="auto">
          <a:xfrm flipH="1">
            <a:off x="5867400" y="2416175"/>
            <a:ext cx="609600" cy="0"/>
          </a:xfrm>
          <a:prstGeom prst="straightConnector1">
            <a:avLst/>
          </a:prstGeom>
          <a:noFill/>
          <a:ln w="76200" algn="ctr">
            <a:solidFill>
              <a:srgbClr val="66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98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74422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895600" y="16002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/>
              <a:t>Oceans, 0-700 m depth</a:t>
            </a:r>
          </a:p>
        </p:txBody>
      </p:sp>
      <p:cxnSp>
        <p:nvCxnSpPr>
          <p:cNvPr id="16388" name="Straight Arrow Connector 6"/>
          <p:cNvCxnSpPr>
            <a:cxnSpLocks noChangeShapeType="1"/>
          </p:cNvCxnSpPr>
          <p:nvPr/>
        </p:nvCxnSpPr>
        <p:spPr bwMode="auto">
          <a:xfrm>
            <a:off x="6781800" y="1862138"/>
            <a:ext cx="1079500" cy="8509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1676400" y="214312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/>
              <a:t>Oceans, 700-2000 m depth</a:t>
            </a:r>
          </a:p>
        </p:txBody>
      </p:sp>
      <p:cxnSp>
        <p:nvCxnSpPr>
          <p:cNvPr id="16390" name="Straight Arrow Connector 10"/>
          <p:cNvCxnSpPr>
            <a:cxnSpLocks noChangeShapeType="1"/>
          </p:cNvCxnSpPr>
          <p:nvPr/>
        </p:nvCxnSpPr>
        <p:spPr bwMode="auto">
          <a:xfrm>
            <a:off x="6172200" y="2413000"/>
            <a:ext cx="1752600" cy="1527175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2743200" y="4876800"/>
            <a:ext cx="548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/>
              <a:t>Atmosphere + land + ice melting</a:t>
            </a:r>
          </a:p>
        </p:txBody>
      </p:sp>
      <p:cxnSp>
        <p:nvCxnSpPr>
          <p:cNvPr id="16392" name="Straight Arrow Connector 13"/>
          <p:cNvCxnSpPr>
            <a:cxnSpLocks noChangeShapeType="1"/>
          </p:cNvCxnSpPr>
          <p:nvPr/>
        </p:nvCxnSpPr>
        <p:spPr bwMode="auto">
          <a:xfrm flipV="1">
            <a:off x="7543800" y="4378325"/>
            <a:ext cx="571500" cy="563563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3" name="TextBox 14"/>
          <p:cNvSpPr txBox="1">
            <a:spLocks noChangeArrowheads="1"/>
          </p:cNvSpPr>
          <p:nvPr/>
        </p:nvSpPr>
        <p:spPr bwMode="auto">
          <a:xfrm>
            <a:off x="609600" y="177800"/>
            <a:ext cx="678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i="0">
                <a:solidFill>
                  <a:srgbClr val="002060"/>
                </a:solidFill>
              </a:rPr>
              <a:t>Change in heat content, 1958-2011</a:t>
            </a:r>
          </a:p>
        </p:txBody>
      </p:sp>
      <p:sp>
        <p:nvSpPr>
          <p:cNvPr id="16394" name="TextBox 15"/>
          <p:cNvSpPr txBox="1">
            <a:spLocks noChangeArrowheads="1"/>
          </p:cNvSpPr>
          <p:nvPr/>
        </p:nvSpPr>
        <p:spPr bwMode="auto">
          <a:xfrm>
            <a:off x="838200" y="8382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2800"/>
              <a:t>20</a:t>
            </a:r>
          </a:p>
        </p:txBody>
      </p:sp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838200" y="16986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2800"/>
              <a:t>15</a:t>
            </a:r>
          </a:p>
        </p:txBody>
      </p:sp>
      <p:sp>
        <p:nvSpPr>
          <p:cNvPr id="16396" name="TextBox 18"/>
          <p:cNvSpPr txBox="1">
            <a:spLocks noChangeArrowheads="1"/>
          </p:cNvSpPr>
          <p:nvPr/>
        </p:nvSpPr>
        <p:spPr bwMode="auto">
          <a:xfrm>
            <a:off x="838200" y="25146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2800"/>
              <a:t>10</a:t>
            </a:r>
          </a:p>
        </p:txBody>
      </p:sp>
      <p:sp>
        <p:nvSpPr>
          <p:cNvPr id="16397" name="TextBox 19"/>
          <p:cNvSpPr txBox="1">
            <a:spLocks noChangeArrowheads="1"/>
          </p:cNvSpPr>
          <p:nvPr/>
        </p:nvSpPr>
        <p:spPr bwMode="auto">
          <a:xfrm>
            <a:off x="838200" y="34385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2800"/>
              <a:t>5</a:t>
            </a:r>
          </a:p>
        </p:txBody>
      </p:sp>
      <p:sp>
        <p:nvSpPr>
          <p:cNvPr id="16398" name="TextBox 20"/>
          <p:cNvSpPr txBox="1">
            <a:spLocks noChangeArrowheads="1"/>
          </p:cNvSpPr>
          <p:nvPr/>
        </p:nvSpPr>
        <p:spPr bwMode="auto">
          <a:xfrm>
            <a:off x="838200" y="42767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2800"/>
              <a:t>0</a:t>
            </a:r>
          </a:p>
        </p:txBody>
      </p:sp>
      <p:sp>
        <p:nvSpPr>
          <p:cNvPr id="16399" name="TextBox 21"/>
          <p:cNvSpPr txBox="1">
            <a:spLocks noChangeArrowheads="1"/>
          </p:cNvSpPr>
          <p:nvPr/>
        </p:nvSpPr>
        <p:spPr bwMode="auto">
          <a:xfrm>
            <a:off x="838200" y="51149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2800"/>
              <a:t>-5</a:t>
            </a:r>
          </a:p>
        </p:txBody>
      </p:sp>
      <p:sp>
        <p:nvSpPr>
          <p:cNvPr id="16400" name="TextBox 22"/>
          <p:cNvSpPr txBox="1">
            <a:spLocks noChangeArrowheads="1"/>
          </p:cNvSpPr>
          <p:nvPr/>
        </p:nvSpPr>
        <p:spPr bwMode="auto">
          <a:xfrm>
            <a:off x="533400" y="60960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(NOAA 2012 data, Nuccitelli et al. 2012 plot)</a:t>
            </a:r>
          </a:p>
        </p:txBody>
      </p:sp>
      <p:sp>
        <p:nvSpPr>
          <p:cNvPr id="16401" name="TextBox 25"/>
          <p:cNvSpPr txBox="1">
            <a:spLocks noChangeArrowheads="1"/>
          </p:cNvSpPr>
          <p:nvPr/>
        </p:nvSpPr>
        <p:spPr bwMode="auto">
          <a:xfrm>
            <a:off x="1828800" y="1000125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 i="0">
                <a:solidFill>
                  <a:srgbClr val="333399"/>
                </a:solidFill>
              </a:rPr>
              <a:t>5-year moving averages</a:t>
            </a:r>
          </a:p>
        </p:txBody>
      </p:sp>
      <p:sp>
        <p:nvSpPr>
          <p:cNvPr id="16402" name="TextBox 26"/>
          <p:cNvSpPr txBox="1">
            <a:spLocks noChangeArrowheads="1"/>
          </p:cNvSpPr>
          <p:nvPr/>
        </p:nvSpPr>
        <p:spPr bwMode="auto">
          <a:xfrm>
            <a:off x="990600" y="5503863"/>
            <a:ext cx="782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/>
              <a:t>1960       1970       1980        1990       2000</a:t>
            </a:r>
          </a:p>
        </p:txBody>
      </p:sp>
      <p:sp>
        <p:nvSpPr>
          <p:cNvPr id="16403" name="TextBox 27"/>
          <p:cNvSpPr txBox="1">
            <a:spLocks noChangeArrowheads="1"/>
          </p:cNvSpPr>
          <p:nvPr/>
        </p:nvSpPr>
        <p:spPr bwMode="auto">
          <a:xfrm rot="-5400000">
            <a:off x="-558800" y="27940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i="0"/>
              <a:t>10</a:t>
            </a:r>
            <a:r>
              <a:rPr lang="en-US" altLang="en-US" sz="3200" b="1" i="0" baseline="30000"/>
              <a:t>22</a:t>
            </a:r>
            <a:r>
              <a:rPr lang="en-US" altLang="en-US" sz="3200" i="0"/>
              <a:t> Joules</a:t>
            </a:r>
          </a:p>
        </p:txBody>
      </p:sp>
      <p:sp>
        <p:nvSpPr>
          <p:cNvPr id="16404" name="TextBox 30"/>
          <p:cNvSpPr txBox="1">
            <a:spLocks noChangeArrowheads="1"/>
          </p:cNvSpPr>
          <p:nvPr/>
        </p:nvSpPr>
        <p:spPr bwMode="auto">
          <a:xfrm>
            <a:off x="1714500" y="2838450"/>
            <a:ext cx="3162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i="0"/>
              <a:t>(</a:t>
            </a:r>
            <a:r>
              <a:rPr lang="en-US" altLang="en-US" sz="2400" i="0"/>
              <a:t>Increasing heat, not shown, goes deeper than 2000 m)</a:t>
            </a:r>
          </a:p>
        </p:txBody>
      </p:sp>
    </p:spTree>
    <p:extLst>
      <p:ext uri="{BB962C8B-B14F-4D97-AF65-F5344CB8AC3E}">
        <p14:creationId xmlns:p14="http://schemas.microsoft.com/office/powerpoint/2010/main" val="16853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91" y="838200"/>
            <a:ext cx="8229600" cy="944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2: LARGELY CAUSED BY HUMAN ACTIVITIES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13" y="3352800"/>
            <a:ext cx="4041357" cy="193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Might argue the economics of change and pollution of generating metals for batteries</a:t>
            </a:r>
          </a:p>
          <a:p>
            <a:r>
              <a:rPr lang="en-US" dirty="0" smtClean="0"/>
              <a:t>….not that there aren’t environmental concerns for new technology</a:t>
            </a:r>
          </a:p>
          <a:p>
            <a:r>
              <a:rPr lang="en-US" dirty="0"/>
              <a:t>For more, 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www.skepticalscience.com/its-not-us.htm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3: EMISSIONS FROM HUMAN ACTIVITIES LARGELY TO BLAME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43% </a:t>
            </a:r>
            <a:r>
              <a:rPr lang="en-US" dirty="0" smtClean="0"/>
              <a:t>increase in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Dead carbon altering atmospheric C</a:t>
            </a:r>
            <a:r>
              <a:rPr lang="en-US" baseline="30000" dirty="0" smtClean="0"/>
              <a:t>14</a:t>
            </a:r>
          </a:p>
          <a:p>
            <a:r>
              <a:rPr lang="en-US" dirty="0" smtClean="0"/>
              <a:t>That Carbon is more negative/enriched in C</a:t>
            </a:r>
            <a:r>
              <a:rPr lang="en-US" baseline="30000" dirty="0" smtClean="0"/>
              <a:t>12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59634" y="3505200"/>
            <a:ext cx="4474565" cy="3238500"/>
            <a:chOff x="463226" y="625639"/>
            <a:chExt cx="9295704" cy="5660861"/>
          </a:xfrm>
        </p:grpSpPr>
        <p:sp>
          <p:nvSpPr>
            <p:cNvPr id="8" name="Rectangle 7"/>
            <p:cNvSpPr/>
            <p:nvPr/>
          </p:nvSpPr>
          <p:spPr bwMode="auto">
            <a:xfrm>
              <a:off x="463226" y="758836"/>
              <a:ext cx="8362950" cy="552766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2" descr="\\DMNS-FILESRV3\home\KJohnson\Papers 5-12-08\Global Warming References\New climate\keeling_bw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5267" y="2501437"/>
              <a:ext cx="1869808" cy="182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7701006" y="758836"/>
              <a:ext cx="852126" cy="1452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*</a:t>
              </a:r>
              <a:endParaRPr lang="en-US" sz="4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58976" y="625639"/>
              <a:ext cx="1699954" cy="484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400 ppm</a:t>
              </a:r>
              <a:endParaRPr lang="en-US" sz="1200" dirty="0"/>
            </a:p>
          </p:txBody>
        </p:sp>
        <p:pic>
          <p:nvPicPr>
            <p:cNvPr id="12" name="Picture 2" descr="http://upload.wikimedia.org/wikipedia/commons/thumb/1/15/Mauna_Loa_Carbon_Dioxide_Apr2013.svg/2000px-Mauna_Loa_Carbon_Dioxide_Apr2013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647" y="1208725"/>
              <a:ext cx="7319856" cy="491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0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3226" y="758836"/>
            <a:ext cx="8362950" cy="5527664"/>
            <a:chOff x="463226" y="758836"/>
            <a:chExt cx="8362950" cy="5527664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3226" y="758836"/>
              <a:ext cx="8362950" cy="552766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2" descr="\\DMNS-FILESRV3\home\KJohnson\Papers 5-12-08\Global Warming References\New climate\keeling_bw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5267" y="2501437"/>
              <a:ext cx="1869808" cy="182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7798693" y="1033401"/>
              <a:ext cx="5238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*</a:t>
              </a:r>
              <a:endParaRPr lang="en-US" sz="4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58978" y="1081317"/>
              <a:ext cx="6304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400 ppm</a:t>
              </a:r>
              <a:endParaRPr lang="en-US" sz="1200" dirty="0"/>
            </a:p>
          </p:txBody>
        </p:sp>
        <p:pic>
          <p:nvPicPr>
            <p:cNvPr id="2050" name="Picture 2" descr="http://upload.wikimedia.org/wikipedia/commons/thumb/1/15/Mauna_Loa_Carbon_Dioxide_Apr2013.svg/2000px-Mauna_Loa_Carbon_Dioxide_Apr2013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648" y="1208724"/>
              <a:ext cx="7319857" cy="491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4838013" y="6578769"/>
            <a:ext cx="4305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http://en.wikipedia.org/wiki/Keeling_Curve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Lest we forget: CO</a:t>
            </a:r>
            <a:r>
              <a:rPr lang="en-US" altLang="en-US" sz="2800" dirty="0" smtClean="0">
                <a:solidFill>
                  <a:srgbClr val="FF9900"/>
                </a:solidFill>
              </a:rPr>
              <a:t>2</a:t>
            </a:r>
            <a:r>
              <a:rPr lang="en-US" altLang="en-US" dirty="0" smtClean="0">
                <a:solidFill>
                  <a:srgbClr val="FF9900"/>
                </a:solidFill>
              </a:rPr>
              <a:t> is still going up</a:t>
            </a:r>
            <a:endParaRPr lang="en-US" alt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Plimer</a:t>
            </a:r>
            <a:r>
              <a:rPr lang="en-US" dirty="0" smtClean="0"/>
              <a:t> (and others): </a:t>
            </a:r>
          </a:p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www.skepticalscience.com/volcanoes-and-global-warming.htm</a:t>
            </a:r>
            <a:r>
              <a:rPr lang="en-US" sz="1200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Versus - &lt;1 % (I have the references)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133600"/>
            <a:ext cx="5819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3810000"/>
            <a:ext cx="38766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4: THE SUN’S ROLE IS MINIMIZING</a:t>
            </a:r>
            <a:endParaRPr lang="en-US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80383"/>
            <a:ext cx="4876800" cy="569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0" y="1371600"/>
            <a:ext cx="2628900" cy="4366022"/>
          </a:xfrm>
        </p:spPr>
        <p:txBody>
          <a:bodyPr/>
          <a:lstStyle/>
          <a:p>
            <a:r>
              <a:rPr lang="en-US" dirty="0" smtClean="0"/>
              <a:t>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Q/As</a:t>
            </a:r>
            <a:br>
              <a:rPr lang="en-US" dirty="0" smtClean="0"/>
            </a:br>
            <a:r>
              <a:rPr lang="en-US" dirty="0" smtClean="0"/>
              <a:t>to follow this slide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125266"/>
            <a:ext cx="2981705" cy="38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4363" y="100250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J</a:t>
            </a:r>
            <a:r>
              <a:rPr lang="en-US" sz="3300" b="1" i="1" dirty="0"/>
              <a:t>oint U.S. National Academy of Science and Royal Society 20-point summary: 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2653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long cold period coming, citing Russian studies that predict entering another “Little Ice Age”</a:t>
            </a:r>
          </a:p>
          <a:p>
            <a:r>
              <a:rPr lang="en-US" dirty="0" smtClean="0"/>
              <a:t>Predicted last solar cycle wasn’t going to happen – go dormant / that didn’t occur!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5: SURFACE TO STRATOSPHERE CHANGES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1"/>
            <a:ext cx="7791064" cy="57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Spencer and Christie will focus on cooling of </a:t>
            </a:r>
            <a:r>
              <a:rPr lang="en-US" dirty="0" err="1" smtClean="0"/>
              <a:t>Tropopause</a:t>
            </a:r>
            <a:r>
              <a:rPr lang="en-US" dirty="0" smtClean="0"/>
              <a:t> and mislead people</a:t>
            </a:r>
          </a:p>
          <a:p>
            <a:r>
              <a:rPr lang="en-US" dirty="0" smtClean="0"/>
              <a:t>Etc….</a:t>
            </a:r>
          </a:p>
          <a:p>
            <a:r>
              <a:rPr lang="en-US" dirty="0"/>
              <a:t>For more 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www.skepticalscience.com/satellite-measurements-warming-troposphere.htm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6: CLIMATE IS ALWAYS CHANGING </a:t>
            </a:r>
            <a:br>
              <a:rPr lang="en-US" sz="3600" b="1" dirty="0" smtClean="0"/>
            </a:br>
            <a:r>
              <a:rPr lang="en-US" sz="3600" b="1" dirty="0" smtClean="0"/>
              <a:t>– SO WHAT?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about whether the Earth will survive – it will!</a:t>
            </a:r>
          </a:p>
          <a:p>
            <a:r>
              <a:rPr lang="en-US" dirty="0" smtClean="0"/>
              <a:t>It’s about sustainability with expected consequences</a:t>
            </a:r>
          </a:p>
          <a:p>
            <a:pPr lvl="1"/>
            <a:r>
              <a:rPr lang="en-US" dirty="0" smtClean="0"/>
              <a:t>Refugees</a:t>
            </a:r>
          </a:p>
          <a:p>
            <a:pPr lvl="1"/>
            <a:r>
              <a:rPr lang="en-US" dirty="0" smtClean="0"/>
              <a:t>Economies</a:t>
            </a:r>
          </a:p>
          <a:p>
            <a:pPr lvl="1"/>
            <a:r>
              <a:rPr lang="en-US" dirty="0" smtClean="0"/>
              <a:t>Etc., etc.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0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8600" y="4953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50 million years ago (50 MYA) Earth was ice-free.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amount was of the order of 1000 ppm 50 MYA.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imbalance due to plate tectonics ~ 10</a:t>
            </a:r>
            <a:r>
              <a:rPr lang="en-US" altLang="en-US" sz="2000" b="1" baseline="30000">
                <a:solidFill>
                  <a:srgbClr val="000000"/>
                </a:solidFill>
              </a:rPr>
              <a:t>-4</a:t>
            </a:r>
            <a:r>
              <a:rPr lang="en-US" altLang="en-US" sz="2000" b="1">
                <a:solidFill>
                  <a:srgbClr val="000000"/>
                </a:solidFill>
              </a:rPr>
              <a:t> ppm per year.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2641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52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Fish analogy:</a:t>
            </a:r>
          </a:p>
          <a:p>
            <a:pPr lvl="1"/>
            <a:r>
              <a:rPr lang="en-US" dirty="0" smtClean="0"/>
              <a:t>Some meteorologists who don’t buy climate change: in bottom of fish tank looking at the sand grains.</a:t>
            </a:r>
          </a:p>
          <a:p>
            <a:pPr lvl="1"/>
            <a:r>
              <a:rPr lang="en-US" dirty="0" smtClean="0"/>
              <a:t>Some geologists who don’t buy climate change: in outer space looking at the fish tank.</a:t>
            </a:r>
          </a:p>
          <a:p>
            <a:pPr lvl="1"/>
            <a:r>
              <a:rPr lang="en-US" dirty="0" smtClean="0"/>
              <a:t>BOTH not seeing the </a:t>
            </a:r>
            <a:r>
              <a:rPr lang="en-US" dirty="0" err="1" smtClean="0"/>
              <a:t>pyranahs</a:t>
            </a:r>
            <a:r>
              <a:rPr lang="en-US" dirty="0" smtClean="0"/>
              <a:t> swirling in the fish tank : It’s about sustainability!</a:t>
            </a:r>
          </a:p>
          <a:p>
            <a:pPr lvl="1"/>
            <a:endParaRPr lang="en-US" dirty="0"/>
          </a:p>
          <a:p>
            <a:r>
              <a:rPr lang="en-US" dirty="0" smtClean="0"/>
              <a:t>For more see: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www.skepticalscience.com/climate-change-little-ice-age-medieval-warm-period.htm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3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7</a:t>
            </a:r>
            <a:r>
              <a:rPr lang="en-US" sz="3600" b="1" dirty="0" smtClean="0"/>
              <a:t>: HISTORICALLY UNPRECEDENTED 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CONCENTRATIONS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490192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8: WILL ADDING MORE CO2 EVENTUALLY STOP CAUSING WARMING?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674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NO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CO</a:t>
            </a:r>
            <a:r>
              <a:rPr lang="en-US" baseline="-25000" dirty="0" smtClean="0"/>
              <a:t>2</a:t>
            </a:r>
            <a:r>
              <a:rPr lang="en-US" dirty="0" smtClean="0"/>
              <a:t> saturated</a:t>
            </a:r>
          </a:p>
          <a:p>
            <a:r>
              <a:rPr lang="en-US" dirty="0" smtClean="0"/>
              <a:t>Water vapor as more abundant and more important green house gas (GHG) – ignoring feedback increase cause by warming caused by increases in CO</a:t>
            </a:r>
            <a:r>
              <a:rPr lang="en-US" baseline="-25000" dirty="0" smtClean="0"/>
              <a:t>2</a:t>
            </a:r>
          </a:p>
          <a:p>
            <a:endParaRPr lang="en-US" baseline="-25000" dirty="0" smtClean="0"/>
          </a:p>
          <a:p>
            <a:r>
              <a:rPr lang="en-US" dirty="0" smtClean="0"/>
              <a:t>PETM shows  that  CO</a:t>
            </a:r>
            <a:r>
              <a:rPr lang="en-US" baseline="-25000" dirty="0" smtClean="0"/>
              <a:t>2 </a:t>
            </a:r>
            <a:r>
              <a:rPr lang="en-US" dirty="0" smtClean="0"/>
              <a:t>spikes do continue to influence climate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29000" y="5867400"/>
            <a:ext cx="292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See next 3 slides</a:t>
            </a:r>
          </a:p>
        </p:txBody>
      </p:sp>
    </p:spTree>
    <p:extLst>
      <p:ext uri="{BB962C8B-B14F-4D97-AF65-F5344CB8AC3E}">
        <p14:creationId xmlns:p14="http://schemas.microsoft.com/office/powerpoint/2010/main" val="11687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304800" y="1600200"/>
            <a:ext cx="5105400" cy="472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>
            <a:noFill/>
          </a:ln>
        </p:spPr>
        <p:txBody>
          <a:bodyPr/>
          <a:lstStyle/>
          <a:p>
            <a:pPr eaLnBrk="1" hangingPunct="1">
              <a:tabLst>
                <a:tab pos="2005013" algn="l"/>
              </a:tabLst>
            </a:pPr>
            <a:r>
              <a:rPr lang="en-US" sz="3200" dirty="0" smtClean="0"/>
              <a:t>The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greenhouse gas effect is concentrated in the polar regions ! ! !</a:t>
            </a:r>
          </a:p>
        </p:txBody>
      </p:sp>
      <p:pic>
        <p:nvPicPr>
          <p:cNvPr id="40964" name="Picture 8" descr="BlueMarbleW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4000" y1="53250" x2="74000" y2="52750"/>
                        <a14:foregroundMark x1="73833" y1="52750" x2="73333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1267619"/>
            <a:ext cx="81534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5" name="Picture 9" descr="BlueMarbleH2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333" y1="51000" x2="25667" y2="55250"/>
                        <a14:foregroundMark x1="23500" y1="46250" x2="27500" y2="3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1244600"/>
            <a:ext cx="81534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6" name="Picture 10" descr="BlueMarbleH20CO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1244600"/>
            <a:ext cx="80772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557549" y="1538317"/>
            <a:ext cx="350520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The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large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H</a:t>
            </a:r>
            <a:r>
              <a:rPr lang="en-US" sz="2400" baseline="-25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</a:t>
            </a:r>
          </a:p>
          <a:p>
            <a:pPr eaLnBrk="1" hangingPunct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greenhouse effect</a:t>
            </a:r>
          </a:p>
          <a:p>
            <a:pPr eaLnBrk="1" hangingPunct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is controlled by 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emperature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– </a:t>
            </a:r>
          </a:p>
          <a:p>
            <a:pPr eaLnBrk="1" hangingPunct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H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 saturation doubles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with every </a:t>
            </a:r>
          </a:p>
          <a:p>
            <a:pPr eaLnBrk="1" hangingPunct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10°C Increase</a:t>
            </a:r>
          </a:p>
          <a:p>
            <a:pPr eaLnBrk="1" hangingPunct="1"/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As a result It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is concentrated in </a:t>
            </a:r>
          </a:p>
          <a:p>
            <a:pPr eaLnBrk="1" hangingPunct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the lower atmosphere </a:t>
            </a:r>
          </a:p>
          <a:p>
            <a:pPr eaLnBrk="1" hangingPunct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of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the tropics</a:t>
            </a:r>
          </a:p>
        </p:txBody>
      </p:sp>
      <p:grpSp>
        <p:nvGrpSpPr>
          <p:cNvPr id="173072" name="Group 16"/>
          <p:cNvGrpSpPr>
            <a:grpSpLocks/>
          </p:cNvGrpSpPr>
          <p:nvPr/>
        </p:nvGrpSpPr>
        <p:grpSpPr bwMode="auto">
          <a:xfrm>
            <a:off x="5715000" y="2286000"/>
            <a:ext cx="3277110" cy="3048000"/>
            <a:chOff x="3660" y="1296"/>
            <a:chExt cx="1812" cy="1920"/>
          </a:xfrm>
          <a:noFill/>
        </p:grpSpPr>
        <p:sp>
          <p:nvSpPr>
            <p:cNvPr id="40970" name="Rectangle 15"/>
            <p:cNvSpPr>
              <a:spLocks noChangeArrowheads="1"/>
            </p:cNvSpPr>
            <p:nvPr/>
          </p:nvSpPr>
          <p:spPr bwMode="auto">
            <a:xfrm>
              <a:off x="3888" y="1296"/>
              <a:ext cx="1584" cy="192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71" name="Text Box 14"/>
            <p:cNvSpPr txBox="1">
              <a:spLocks noChangeArrowheads="1"/>
            </p:cNvSpPr>
            <p:nvPr/>
          </p:nvSpPr>
          <p:spPr bwMode="auto">
            <a:xfrm>
              <a:off x="3660" y="1872"/>
              <a:ext cx="1764" cy="75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rial" charset="0"/>
                </a:rPr>
                <a:t>CO</a:t>
              </a:r>
              <a:r>
                <a:rPr lang="en-US" sz="2400" baseline="-25000" dirty="0">
                  <a:solidFill>
                    <a:schemeClr val="tx1"/>
                  </a:solidFill>
                  <a:latin typeface="Arial" charset="0"/>
                </a:rPr>
                <a:t>2 </a:t>
              </a:r>
              <a:r>
                <a:rPr lang="en-US" sz="2400" dirty="0">
                  <a:solidFill>
                    <a:schemeClr val="tx1"/>
                  </a:solidFill>
                  <a:latin typeface="Arial" charset="0"/>
                </a:rPr>
                <a:t>is evenly distributed throughout the atmosphere</a:t>
              </a:r>
              <a:r>
                <a:rPr lang="en-US" baseline="-25000" dirty="0">
                  <a:solidFill>
                    <a:schemeClr val="tx1"/>
                  </a:solidFill>
                  <a:latin typeface="Arial" charset="0"/>
                </a:rPr>
                <a:t>	</a:t>
              </a: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86400" y="1447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Particularly in the Arctic !</a:t>
            </a:r>
            <a:endParaRPr lang="en-US" sz="28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691" y="304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Earth and its atmosphere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9625"/>
            <a:ext cx="9110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most potent greenhouse gas is H</a:t>
            </a:r>
            <a:r>
              <a:rPr lang="en-US" sz="3200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  - vapor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173068" grpId="0"/>
      <p:bldP spid="173068" grpId="1"/>
      <p:bldP spid="4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8" y="2057400"/>
            <a:ext cx="67193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54" y="867966"/>
            <a:ext cx="1356446" cy="153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25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8600" y="4953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50 million years ago (50 MYA) Earth was ice-free.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amount was of the order of 1000 ppm 50 MYA.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imbalance due to plate tectonics ~ 10</a:t>
            </a:r>
            <a:r>
              <a:rPr lang="en-US" altLang="en-US" sz="2000" b="1" baseline="30000">
                <a:solidFill>
                  <a:srgbClr val="000000"/>
                </a:solidFill>
              </a:rPr>
              <a:t>-4</a:t>
            </a:r>
            <a:r>
              <a:rPr lang="en-US" altLang="en-US" sz="2000" b="1">
                <a:solidFill>
                  <a:srgbClr val="000000"/>
                </a:solidFill>
              </a:rPr>
              <a:t> ppm per year.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2641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426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7"/>
            <a:ext cx="4388543" cy="682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9: DOES RATE OF WARMING CHANGE BY DECADE TO DECADE?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7184568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24650" y="3429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YES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Surface&amp;lowerAtmosT,NOAA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22250"/>
            <a:ext cx="52276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Up Arrow 6"/>
          <p:cNvSpPr>
            <a:spLocks noChangeArrowheads="1"/>
          </p:cNvSpPr>
          <p:nvPr/>
        </p:nvSpPr>
        <p:spPr bwMode="auto">
          <a:xfrm rot="10800000">
            <a:off x="4286250" y="2392363"/>
            <a:ext cx="296863" cy="27463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76200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3012" name="Up Arrow 14"/>
          <p:cNvSpPr>
            <a:spLocks noChangeArrowheads="1"/>
          </p:cNvSpPr>
          <p:nvPr/>
        </p:nvSpPr>
        <p:spPr bwMode="auto">
          <a:xfrm rot="10800000">
            <a:off x="4976813" y="2282825"/>
            <a:ext cx="296862" cy="27463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76200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3013" name="Up Arrow 15"/>
          <p:cNvSpPr>
            <a:spLocks noChangeArrowheads="1"/>
          </p:cNvSpPr>
          <p:nvPr/>
        </p:nvSpPr>
        <p:spPr bwMode="auto">
          <a:xfrm rot="10800000">
            <a:off x="5813425" y="2341563"/>
            <a:ext cx="296863" cy="2730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76200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6210300" y="2219325"/>
            <a:ext cx="156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i="0">
                <a:solidFill>
                  <a:srgbClr val="000066"/>
                </a:solidFill>
              </a:rPr>
              <a:t>La Niña</a:t>
            </a:r>
          </a:p>
        </p:txBody>
      </p:sp>
      <p:sp>
        <p:nvSpPr>
          <p:cNvPr id="43015" name="Down Arrow 8"/>
          <p:cNvSpPr>
            <a:spLocks noChangeArrowheads="1"/>
          </p:cNvSpPr>
          <p:nvPr/>
        </p:nvSpPr>
        <p:spPr bwMode="auto">
          <a:xfrm rot="10800000">
            <a:off x="4152900" y="627063"/>
            <a:ext cx="242888" cy="304800"/>
          </a:xfrm>
          <a:prstGeom prst="downArrow">
            <a:avLst>
              <a:gd name="adj1" fmla="val 50000"/>
              <a:gd name="adj2" fmla="val 49882"/>
            </a:avLst>
          </a:prstGeom>
          <a:solidFill>
            <a:schemeClr val="accent1"/>
          </a:solidFill>
          <a:ln w="762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/>
              <a:t>b</a:t>
            </a:r>
          </a:p>
        </p:txBody>
      </p:sp>
      <p:sp>
        <p:nvSpPr>
          <p:cNvPr id="43016" name="Down Arrow 18"/>
          <p:cNvSpPr>
            <a:spLocks noChangeArrowheads="1"/>
          </p:cNvSpPr>
          <p:nvPr/>
        </p:nvSpPr>
        <p:spPr bwMode="auto">
          <a:xfrm rot="10800000">
            <a:off x="5181600" y="546100"/>
            <a:ext cx="241300" cy="304800"/>
          </a:xfrm>
          <a:prstGeom prst="downArrow">
            <a:avLst>
              <a:gd name="adj1" fmla="val 50000"/>
              <a:gd name="adj2" fmla="val 50211"/>
            </a:avLst>
          </a:prstGeom>
          <a:solidFill>
            <a:schemeClr val="accent1"/>
          </a:solidFill>
          <a:ln w="762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3017" name="Down Arrow 19"/>
          <p:cNvSpPr>
            <a:spLocks noChangeArrowheads="1"/>
          </p:cNvSpPr>
          <p:nvPr/>
        </p:nvSpPr>
        <p:spPr bwMode="auto">
          <a:xfrm rot="10800000">
            <a:off x="5821363" y="669925"/>
            <a:ext cx="242887" cy="304800"/>
          </a:xfrm>
          <a:prstGeom prst="downArrow">
            <a:avLst>
              <a:gd name="adj1" fmla="val 50000"/>
              <a:gd name="adj2" fmla="val 49882"/>
            </a:avLst>
          </a:prstGeom>
          <a:solidFill>
            <a:schemeClr val="accent1"/>
          </a:solidFill>
          <a:ln w="762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6186488" y="617538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i="0">
                <a:solidFill>
                  <a:srgbClr val="C00000"/>
                </a:solidFill>
              </a:rPr>
              <a:t>El Niño </a:t>
            </a:r>
            <a:endParaRPr lang="en-US" altLang="en-US" sz="2800" i="0">
              <a:solidFill>
                <a:srgbClr val="C00000"/>
              </a:solidFill>
            </a:endParaRPr>
          </a:p>
        </p:txBody>
      </p:sp>
      <p:sp>
        <p:nvSpPr>
          <p:cNvPr id="43019" name="TextBox 6"/>
          <p:cNvSpPr txBox="1">
            <a:spLocks noChangeArrowheads="1"/>
          </p:cNvSpPr>
          <p:nvPr/>
        </p:nvSpPr>
        <p:spPr bwMode="auto">
          <a:xfrm>
            <a:off x="5942013" y="1262063"/>
            <a:ext cx="2578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2800" i="0">
                <a:solidFill>
                  <a:srgbClr val="7030A0"/>
                </a:solidFill>
              </a:rPr>
              <a:t>Major volcanic eruption</a:t>
            </a:r>
          </a:p>
        </p:txBody>
      </p:sp>
      <p:sp>
        <p:nvSpPr>
          <p:cNvPr id="43020" name="Down Arrow 7"/>
          <p:cNvSpPr>
            <a:spLocks noChangeArrowheads="1"/>
          </p:cNvSpPr>
          <p:nvPr/>
        </p:nvSpPr>
        <p:spPr bwMode="auto">
          <a:xfrm>
            <a:off x="8564563" y="1539875"/>
            <a:ext cx="114300" cy="400050"/>
          </a:xfrm>
          <a:prstGeom prst="downArrow">
            <a:avLst>
              <a:gd name="adj1" fmla="val 50000"/>
              <a:gd name="adj2" fmla="val 49988"/>
            </a:avLst>
          </a:prstGeom>
          <a:solidFill>
            <a:schemeClr val="accent1"/>
          </a:solidFill>
          <a:ln w="38100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3021" name="Down Arrow 8"/>
          <p:cNvSpPr>
            <a:spLocks noChangeArrowheads="1"/>
          </p:cNvSpPr>
          <p:nvPr/>
        </p:nvSpPr>
        <p:spPr bwMode="auto">
          <a:xfrm>
            <a:off x="3767138" y="1930400"/>
            <a:ext cx="114300" cy="400050"/>
          </a:xfrm>
          <a:prstGeom prst="downArrow">
            <a:avLst>
              <a:gd name="adj1" fmla="val 50000"/>
              <a:gd name="adj2" fmla="val 49988"/>
            </a:avLst>
          </a:prstGeom>
          <a:solidFill>
            <a:schemeClr val="accent1"/>
          </a:solidFill>
          <a:ln w="38100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3022" name="Down Arrow 9"/>
          <p:cNvSpPr>
            <a:spLocks noChangeArrowheads="1"/>
          </p:cNvSpPr>
          <p:nvPr/>
        </p:nvSpPr>
        <p:spPr bwMode="auto">
          <a:xfrm>
            <a:off x="3027363" y="1982788"/>
            <a:ext cx="114300" cy="400050"/>
          </a:xfrm>
          <a:prstGeom prst="downArrow">
            <a:avLst>
              <a:gd name="adj1" fmla="val 50000"/>
              <a:gd name="adj2" fmla="val 49988"/>
            </a:avLst>
          </a:prstGeom>
          <a:solidFill>
            <a:schemeClr val="accent1"/>
          </a:solidFill>
          <a:ln w="38100" algn="ctr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595313" y="4584700"/>
            <a:ext cx="7902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A50021"/>
                </a:solidFill>
              </a:rPr>
              <a:t>Warm El Niño tropical Pacific releases ocean heat to air</a:t>
            </a:r>
            <a:r>
              <a:rPr lang="en-US" altLang="en-US" sz="2800">
                <a:solidFill>
                  <a:srgbClr val="C00000"/>
                </a:solidFill>
              </a:rPr>
              <a:t>    </a:t>
            </a:r>
            <a:endParaRPr lang="en-US" altLang="en-US" sz="2800" i="0">
              <a:solidFill>
                <a:srgbClr val="CC0066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</a:rPr>
              <a:t>Cool La Niña is less cloudy, so water absorbs more solar heat and atmosphere gets less</a:t>
            </a:r>
          </a:p>
        </p:txBody>
      </p:sp>
    </p:spTree>
    <p:extLst>
      <p:ext uri="{BB962C8B-B14F-4D97-AF65-F5344CB8AC3E}">
        <p14:creationId xmlns:p14="http://schemas.microsoft.com/office/powerpoint/2010/main" val="3561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2129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El Ni</a:t>
            </a:r>
            <a:r>
              <a:rPr lang="en-US" sz="2400" dirty="0" smtClean="0">
                <a:latin typeface="Calibri"/>
                <a:cs typeface="Arial" pitchFamily="34" charset="0"/>
              </a:rPr>
              <a:t>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33600" y="6475523"/>
            <a:ext cx="3632947" cy="382477"/>
            <a:chOff x="2539253" y="6248400"/>
            <a:chExt cx="4699747" cy="808942"/>
          </a:xfrm>
        </p:grpSpPr>
        <p:sp>
          <p:nvSpPr>
            <p:cNvPr id="6" name="TextBox 5"/>
            <p:cNvSpPr txBox="1"/>
            <p:nvPr/>
          </p:nvSpPr>
          <p:spPr>
            <a:xfrm>
              <a:off x="2539253" y="6276202"/>
              <a:ext cx="508748" cy="78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-4</a:t>
              </a:r>
              <a:endParaRPr lang="en-US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6248400"/>
              <a:ext cx="508748" cy="78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-2</a:t>
              </a:r>
              <a:endParaRPr lang="en-US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2852" y="6260068"/>
              <a:ext cx="508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0252" y="6260068"/>
              <a:ext cx="508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4</a:t>
              </a:r>
              <a:endParaRPr lang="en-US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452" y="6248400"/>
              <a:ext cx="508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5000" y="6150114"/>
            <a:ext cx="243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 Anomaly  °C</a:t>
            </a:r>
            <a:endParaRPr lang="en-US" sz="2000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5875" l="3125" r="97250">
                        <a14:foregroundMark x1="33750" y1="12375" x2="39250" y2="12250"/>
                        <a14:foregroundMark x1="36875" y1="10250" x2="44875" y2="8500"/>
                        <a14:foregroundMark x1="37375" y1="10250" x2="44375" y2="7875"/>
                        <a14:foregroundMark x1="13125" y1="22500" x2="17625" y2="18875"/>
                        <a14:foregroundMark x1="13625" y1="23500" x2="17375" y2="16875"/>
                        <a14:foregroundMark x1="62125" y1="13250" x2="77500" y2="36625"/>
                        <a14:foregroundMark x1="64125" y1="21375" x2="80500" y2="28875"/>
                        <a14:foregroundMark x1="46500" y1="8500" x2="65750" y2="10500"/>
                        <a14:foregroundMark x1="60625" y1="12625" x2="85000" y2="19500"/>
                        <a14:foregroundMark x1="84625" y1="19625" x2="67750" y2="10250"/>
                        <a14:foregroundMark x1="66375" y1="15875" x2="92500" y2="37000"/>
                        <a14:foregroundMark x1="70750" y1="18125" x2="88000" y2="26250"/>
                        <a14:foregroundMark x1="76625" y1="25875" x2="81000" y2="37250"/>
                        <a14:foregroundMark x1="81625" y1="34500" x2="95125" y2="46250"/>
                        <a14:foregroundMark x1="95250" y1="45750" x2="93625" y2="68500"/>
                        <a14:foregroundMark x1="94000" y1="68875" x2="90750" y2="72250"/>
                        <a14:foregroundMark x1="95125" y1="42750" x2="94625" y2="47250"/>
                        <a14:foregroundMark x1="95125" y1="42625" x2="95500" y2="47750"/>
                        <a14:foregroundMark x1="34125" y1="9625" x2="40750" y2="8375"/>
                        <a14:foregroundMark x1="26000" y1="12375" x2="33250" y2="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0" y="-228600"/>
            <a:ext cx="3887320" cy="38873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381000"/>
            <a:ext cx="3670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The Pacific – </a:t>
            </a:r>
          </a:p>
          <a:p>
            <a:pPr algn="ctr"/>
            <a:r>
              <a:rPr lang="en-US" sz="2800" dirty="0" smtClean="0">
                <a:latin typeface="+mn-lt"/>
              </a:rPr>
              <a:t>‘normal condition’</a:t>
            </a:r>
            <a:endParaRPr lang="en-US" sz="28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2281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La Ni</a:t>
            </a:r>
            <a:r>
              <a:rPr lang="en-US" sz="2400" dirty="0" smtClean="0">
                <a:latin typeface="Calibri"/>
                <a:cs typeface="Arial" pitchFamily="34" charset="0"/>
              </a:rPr>
              <a:t>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456619"/>
            <a:ext cx="7467600" cy="4248981"/>
            <a:chOff x="-76200" y="1905000"/>
            <a:chExt cx="7467600" cy="42489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23" b="92466" l="556" r="99306">
                          <a14:foregroundMark x1="60833" y1="15525" x2="67778" y2="23973"/>
                          <a14:foregroundMark x1="85278" y1="17580" x2="85278" y2="17580"/>
                          <a14:foregroundMark x1="97500" y1="35616" x2="88194" y2="14840"/>
                          <a14:foregroundMark x1="77083" y1="9361" x2="77222" y2="8219"/>
                          <a14:foregroundMark x1="93611" y1="23516" x2="93611" y2="23516"/>
                          <a14:foregroundMark x1="93611" y1="23516" x2="96250" y2="31050"/>
                          <a14:foregroundMark x1="90694" y1="18721" x2="90694" y2="18721"/>
                          <a14:foregroundMark x1="90833" y1="22831" x2="90833" y2="22831"/>
                          <a14:foregroundMark x1="29722" y1="92009" x2="75139" y2="92466"/>
                          <a14:foregroundMark x1="79583" y1="51370" x2="80694" y2="42009"/>
                          <a14:foregroundMark x1="62778" y1="46804" x2="95139" y2="48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1905000"/>
              <a:ext cx="7467600" cy="424898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2133600" y="5791200"/>
              <a:ext cx="3436313" cy="110499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3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5241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www.skepticalscience.com/graphics/Escalator_2012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-76199"/>
            <a:ext cx="4410074" cy="28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48672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14436"/>
            <a:ext cx="4419600" cy="33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7363" y="2770346"/>
            <a:ext cx="2971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http://www.skepticalscience.com/graphics.php?g=47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02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10: DOES CURRENT WARMING SLOWDOWN MEAN WARMING IS NO LONGER HAPPENING?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590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NO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8100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Ignores most warming taken up by the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Ignores prolonged La </a:t>
            </a:r>
            <a:r>
              <a:rPr lang="en-US" sz="2400" b="1" dirty="0" err="1" smtClean="0"/>
              <a:t>Ninas</a:t>
            </a:r>
            <a:r>
              <a:rPr lang="en-US" sz="2400" b="1" dirty="0" smtClean="0"/>
              <a:t> giving pause to vast areas of Pacific Ocean upwelling cooler waters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Ignores global dimming by pollutants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Ignores the fact that one of the data sets does not include Arctic temperatures due to lack of stations</a:t>
            </a:r>
          </a:p>
        </p:txBody>
      </p:sp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Harp on climate-gate</a:t>
            </a:r>
          </a:p>
          <a:p>
            <a:r>
              <a:rPr lang="en-US" dirty="0" smtClean="0"/>
              <a:t>Harp on hockey stick curve by Mann, subsequently addressed by NAS – i.e. in support of the curve, albeit proxy data has large error bars</a:t>
            </a:r>
          </a:p>
        </p:txBody>
      </p:sp>
    </p:spTree>
    <p:extLst>
      <p:ext uri="{BB962C8B-B14F-4D97-AF65-F5344CB8AC3E}">
        <p14:creationId xmlns:p14="http://schemas.microsoft.com/office/powerpoint/2010/main" val="7551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11: WHY ARE SOME WINTERS STILL VERY COLD?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A favorite one whereby they point out the anomalies of winter weather to deny global warming – ignoring the GLOBAL PICTURE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39368"/>
            <a:ext cx="8229600" cy="195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Do you know that the entire U.S. area, including Alaska (and lets not forget Hawaii) = 2% of Earth surface?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7" y="2171700"/>
            <a:ext cx="657939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65" y="867965"/>
            <a:ext cx="140703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2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12. ARCTIC ICE vs. ANTARCTIC SEA ICE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2362200"/>
          </a:xfrm>
        </p:spPr>
        <p:txBody>
          <a:bodyPr/>
          <a:lstStyle/>
          <a:p>
            <a:r>
              <a:rPr lang="en-US" dirty="0" smtClean="0"/>
              <a:t>Ans. More moisture in air around Antarctica (AA) to nucleate sea ice</a:t>
            </a:r>
          </a:p>
          <a:p>
            <a:r>
              <a:rPr lang="en-US" dirty="0" smtClean="0"/>
              <a:t>Despite &gt; AA is does not compensate for Arctic loss</a:t>
            </a:r>
            <a:endParaRPr lang="en-US" dirty="0"/>
          </a:p>
        </p:txBody>
      </p:sp>
      <p:pic>
        <p:nvPicPr>
          <p:cNvPr id="16389" name="Picture 5" descr="https://itsnotnova.files.wordpress.com/2013/10/arcticvsantarctic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8333"/>
            <a:ext cx="6633867" cy="36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3150" y="6440270"/>
            <a:ext cx="2971800" cy="3993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 smtClean="0"/>
              <a:t>https://itsnotnova.files.wordpress.com/2013/10/arcticvsantarctic2013.jpg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33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13: HOW DOES CLIMATE CHANGE AFFECT THE STRENGTH AND FREQUENCY OF FLOODS, DROUGHTS, HURRICANES AND TORNADOES?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First: the 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favorite one with some validity IN THAT NOT YET STATISTICALLY  RELEVANT: Judith Curry, Roger </a:t>
            </a:r>
            <a:r>
              <a:rPr lang="en-US" dirty="0" err="1" smtClean="0"/>
              <a:t>Pielke</a:t>
            </a:r>
            <a:r>
              <a:rPr lang="en-US" dirty="0" smtClean="0"/>
              <a:t>, Jr.</a:t>
            </a:r>
          </a:p>
          <a:p>
            <a:r>
              <a:rPr lang="en-US" dirty="0" smtClean="0"/>
              <a:t>So my answer: they do not have the geologic perspective (see next 3 slides) and thus I ask: should we wait until it is statistically relevant?</a:t>
            </a:r>
          </a:p>
        </p:txBody>
      </p:sp>
    </p:spTree>
    <p:extLst>
      <p:ext uri="{BB962C8B-B14F-4D97-AF65-F5344CB8AC3E}">
        <p14:creationId xmlns:p14="http://schemas.microsoft.com/office/powerpoint/2010/main" val="37510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8600" y="4953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50 million years ago (50 MYA) Earth was ice-free.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amount was of the order of 1000 ppm 50 MYA.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imbalance due to plate tectonics ~ 10</a:t>
            </a:r>
            <a:r>
              <a:rPr lang="en-US" altLang="en-US" sz="2000" b="1" baseline="30000">
                <a:solidFill>
                  <a:srgbClr val="000000"/>
                </a:solidFill>
              </a:rPr>
              <a:t>-4</a:t>
            </a:r>
            <a:r>
              <a:rPr lang="en-US" altLang="en-US" sz="2000" b="1">
                <a:solidFill>
                  <a:srgbClr val="000000"/>
                </a:solidFill>
              </a:rPr>
              <a:t> ppm per year.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2641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013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0"/>
            <a:ext cx="612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2335213"/>
            <a:ext cx="3284538" cy="1927225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Correlation of 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CO</a:t>
            </a:r>
            <a:r>
              <a:rPr lang="en-US" sz="2800" baseline="-25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 and temperature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over last 65 </a:t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million years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96863" y="6396038"/>
            <a:ext cx="2700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Beerling and Royer, Nature 2011</a:t>
            </a:r>
          </a:p>
        </p:txBody>
      </p:sp>
    </p:spTree>
    <p:extLst>
      <p:ext uri="{BB962C8B-B14F-4D97-AF65-F5344CB8AC3E}">
        <p14:creationId xmlns:p14="http://schemas.microsoft.com/office/powerpoint/2010/main" val="12863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2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" y="3733800"/>
            <a:ext cx="1097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619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14: HOW FAST IS SEA LEVEL RISING?</a:t>
            </a:r>
            <a:endParaRPr lang="en-US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2743200"/>
            <a:ext cx="487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…let the next slide answer that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03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14: HOW FAST IS SEA LEVEL RISING?</a:t>
            </a:r>
            <a:endParaRPr lang="en-US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82" y="26158"/>
            <a:ext cx="36196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" y="1371600"/>
            <a:ext cx="8021638" cy="47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629627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Blue: Sea level change from tide-gauge data </a:t>
            </a:r>
            <a:r>
              <a:rPr lang="en-US" altLang="en-US" sz="1400" b="1" i="1" dirty="0">
                <a:latin typeface="Times New Roman" pitchFamily="18" charset="0"/>
                <a:cs typeface="Times New Roman" pitchFamily="18" charset="0"/>
              </a:rPr>
              <a:t>(Church J.A. and White N.J., </a:t>
            </a:r>
            <a:r>
              <a:rPr lang="en-US" altLang="en-US" sz="1400" b="1" i="1" dirty="0" err="1">
                <a:latin typeface="Times New Roman" pitchFamily="18" charset="0"/>
                <a:cs typeface="Times New Roman" pitchFamily="18" charset="0"/>
              </a:rPr>
              <a:t>Geophys</a:t>
            </a:r>
            <a:r>
              <a:rPr lang="en-US" altLang="en-US" sz="1400" b="1" i="1" dirty="0">
                <a:latin typeface="Times New Roman" pitchFamily="18" charset="0"/>
                <a:cs typeface="Times New Roman" pitchFamily="18" charset="0"/>
              </a:rPr>
              <a:t>. Res. </a:t>
            </a:r>
            <a:r>
              <a:rPr lang="en-US" altLang="en-US" sz="1400" b="1" i="1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en-US" sz="1400" b="1" i="1" dirty="0">
                <a:latin typeface="Times New Roman" pitchFamily="18" charset="0"/>
                <a:cs typeface="Times New Roman" pitchFamily="18" charset="0"/>
              </a:rPr>
              <a:t>. 2006; 33: L01602)</a:t>
            </a:r>
            <a:endParaRPr lang="en-US" alt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Red: Univ. Colorado sea level analyses in satellite era </a:t>
            </a:r>
            <a:r>
              <a:rPr lang="en-US" altLang="en-US" sz="1400" b="1" i="1" dirty="0">
                <a:latin typeface="Times New Roman" pitchFamily="18" charset="0"/>
                <a:cs typeface="Times New Roman" pitchFamily="18" charset="0"/>
              </a:rPr>
              <a:t>(http://www.columbia.edu/~mhs119/SeaLevel/)</a:t>
            </a: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15: OCEAN ACIDIFICATION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76400"/>
            <a:ext cx="3048000" cy="46775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Makes aragonite harder to be deposited</a:t>
            </a:r>
          </a:p>
          <a:p>
            <a:r>
              <a:rPr lang="en-US" sz="2400" dirty="0" smtClean="0"/>
              <a:t>Growth rates slow down</a:t>
            </a:r>
          </a:p>
          <a:p>
            <a:r>
              <a:rPr lang="en-US" sz="2400" dirty="0" smtClean="0"/>
              <a:t>Favors calcite secreting organisms</a:t>
            </a:r>
          </a:p>
          <a:p>
            <a:r>
              <a:rPr lang="en-US" sz="2400" dirty="0" smtClean="0"/>
              <a:t>Complex with feedbacks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620"/>
            <a:ext cx="5915025" cy="541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cite coral bleaching recovery cases, the few there are – and that’s true</a:t>
            </a:r>
          </a:p>
          <a:p>
            <a:r>
              <a:rPr lang="en-US" dirty="0" smtClean="0"/>
              <a:t>Natural cycles of not? Time will tell.</a:t>
            </a:r>
          </a:p>
          <a:p>
            <a:r>
              <a:rPr lang="en-US" dirty="0" smtClean="0"/>
              <a:t>Temperatures rises are also a factor in coral bleaching and subsequent  temporary cooling of affected areas can result it recovery</a:t>
            </a:r>
          </a:p>
        </p:txBody>
      </p:sp>
    </p:spTree>
    <p:extLst>
      <p:ext uri="{BB962C8B-B14F-4D97-AF65-F5344CB8AC3E}">
        <p14:creationId xmlns:p14="http://schemas.microsoft.com/office/powerpoint/2010/main" val="40133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1: THE CLIMATE IS WARMING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The evidence: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Atmosphere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Oceans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Cryosphere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Sea Level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Carbon and Other Biogeochemical Cycles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16: HOW CONFIDENT ARE </a:t>
            </a:r>
            <a:r>
              <a:rPr lang="en-US" sz="3600" b="1" dirty="0" smtClean="0">
                <a:solidFill>
                  <a:srgbClr val="FFC000"/>
                </a:solidFill>
              </a:rPr>
              <a:t>CLIMATE </a:t>
            </a:r>
            <a:r>
              <a:rPr lang="en-US" sz="3600" b="1" dirty="0" smtClean="0"/>
              <a:t>SCIENTISTS ABOUT FUTURE WARMING?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Quite confident – the basis of AR5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46958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30857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cite overstated claims that didn’t happen</a:t>
            </a:r>
          </a:p>
          <a:p>
            <a:pPr lvl="1"/>
            <a:r>
              <a:rPr lang="en-US" dirty="0" smtClean="0"/>
              <a:t>e.g. Himalayas glaciers to melt by 2030, a AR4 mistake/retraction</a:t>
            </a:r>
          </a:p>
          <a:p>
            <a:pPr lvl="1"/>
            <a:r>
              <a:rPr lang="en-US" dirty="0" smtClean="0"/>
              <a:t>Various quotes that don’t happen in the time frame specified by the quote</a:t>
            </a:r>
          </a:p>
          <a:p>
            <a:pPr lvl="1"/>
            <a:r>
              <a:rPr lang="en-US" dirty="0" smtClean="0"/>
              <a:t>Then ridicule them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Lesson to be learned – be cautious about what you say</a:t>
            </a:r>
          </a:p>
        </p:txBody>
      </p:sp>
    </p:spTree>
    <p:extLst>
      <p:ext uri="{BB962C8B-B14F-4D97-AF65-F5344CB8AC3E}">
        <p14:creationId xmlns:p14="http://schemas.microsoft.com/office/powerpoint/2010/main" val="79272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Disinformation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cite coral bleaching recovery cases, the few there are – and that’s true</a:t>
            </a:r>
          </a:p>
          <a:p>
            <a:r>
              <a:rPr lang="en-US" dirty="0" smtClean="0"/>
              <a:t>Natural cycles of not? Time will tell.</a:t>
            </a:r>
          </a:p>
          <a:p>
            <a:r>
              <a:rPr lang="en-US" dirty="0" smtClean="0"/>
              <a:t>Temperatures rises are also a factor in coral bleaching and subsequent  temporary cooling of affected areas can result it recovery</a:t>
            </a:r>
          </a:p>
        </p:txBody>
      </p:sp>
    </p:spTree>
    <p:extLst>
      <p:ext uri="{BB962C8B-B14F-4D97-AF65-F5344CB8AC3E}">
        <p14:creationId xmlns:p14="http://schemas.microsoft.com/office/powerpoint/2010/main" val="799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17: SO WHAT’S A FEW DEGREES?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next slide address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52400" y="3810000"/>
            <a:ext cx="8839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Frequency of occurrence (vertical axis) of local June-July-August temperature anomalies (relative to 1951-1980 mean) for Northern Hemisphere land in units of local standard deviation (horizontal axis). Temperature anomalies in the period 1951-1980 match closely the normal distribution ("bell curve", shown in green), which is used to define cold (blue), typical (white) and hot (red) seasons, each with probability 33.3%. The distribution of anomalies has shifted to the right as a consequence of the global warming of the past three decades such that cool summers now cover only half of one side of a six-sided die, white covers one side, red covers four sides, and an extremely hot (red-brown) anomaly covers half of one side. </a:t>
            </a:r>
          </a:p>
          <a:p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Source: Hansen, J., Sato, M., and Ruedy, R., Proc. Natl. Acad. Sci., 2012.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52400" y="76200"/>
            <a:ext cx="8991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000" b="1"/>
              <a:t>Loaded Climate Dice: global warming is increasing extreme weather events.</a:t>
            </a:r>
          </a:p>
          <a:p>
            <a:pPr>
              <a:spcAft>
                <a:spcPts val="600"/>
              </a:spcAft>
            </a:pPr>
            <a:r>
              <a:rPr lang="en-US" altLang="en-US" sz="2000" b="1"/>
              <a:t>Extreme summer heat anomalies now cover about 10% of land area, up from 0.2%. </a:t>
            </a:r>
          </a:p>
          <a:p>
            <a:pPr>
              <a:spcAft>
                <a:spcPts val="600"/>
              </a:spcAft>
            </a:pPr>
            <a:r>
              <a:rPr lang="en-US" altLang="en-US" sz="2000" b="1"/>
              <a:t>This is based on observations, not models. </a:t>
            </a:r>
          </a:p>
        </p:txBody>
      </p:sp>
    </p:spTree>
    <p:extLst>
      <p:ext uri="{BB962C8B-B14F-4D97-AF65-F5344CB8AC3E}">
        <p14:creationId xmlns:p14="http://schemas.microsoft.com/office/powerpoint/2010/main" val="33487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18: WHAT ARE SCIENTISTS DOING TO ADDRESS KEY UNCERTAINTIES?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100s/1000s continuing to study:</a:t>
            </a:r>
          </a:p>
          <a:p>
            <a:pPr lvl="1"/>
            <a:r>
              <a:rPr lang="en-US" dirty="0" smtClean="0"/>
              <a:t>To gather </a:t>
            </a:r>
            <a:r>
              <a:rPr lang="en-US" dirty="0" smtClean="0"/>
              <a:t>data</a:t>
            </a:r>
            <a:endParaRPr lang="en-US" dirty="0" smtClean="0"/>
          </a:p>
          <a:p>
            <a:pPr lvl="1"/>
            <a:r>
              <a:rPr lang="en-US" dirty="0" smtClean="0"/>
              <a:t>Better understand</a:t>
            </a:r>
          </a:p>
          <a:p>
            <a:pPr lvl="1"/>
            <a:r>
              <a:rPr lang="en-US" dirty="0" smtClean="0"/>
              <a:t>Refine models</a:t>
            </a:r>
          </a:p>
          <a:p>
            <a:pPr lvl="1"/>
            <a:r>
              <a:rPr lang="en-US" dirty="0" smtClean="0"/>
              <a:t>Etc., etc….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19: ARE TIPPING POINTS OF CONCERN?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AR5 mostly dismissive of tipping points causing catastrophe as often carried out in alarmism statements</a:t>
            </a:r>
          </a:p>
          <a:p>
            <a:r>
              <a:rPr lang="en-US" dirty="0" smtClean="0"/>
              <a:t>Beware of what you say and how you say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20: IF WE STOPPED OR CONTINUED EMISSIONS, WHAT WOULD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4648200"/>
          </a:xfrm>
        </p:spPr>
        <p:txBody>
          <a:bodyPr/>
          <a:lstStyle/>
          <a:p>
            <a:r>
              <a:rPr lang="en-US" dirty="0" smtClean="0"/>
              <a:t>It’s in the bank, without Geoengineering options:</a:t>
            </a:r>
          </a:p>
          <a:p>
            <a:pPr lvl="1"/>
            <a:r>
              <a:rPr lang="en-US" dirty="0" smtClean="0"/>
              <a:t>Solar Radiation Management (SRM)</a:t>
            </a:r>
          </a:p>
          <a:p>
            <a:pPr lvl="1"/>
            <a:r>
              <a:rPr lang="en-US" dirty="0" smtClean="0"/>
              <a:t>Carbon Dioxide Removal (CDR) – for which </a:t>
            </a:r>
            <a:r>
              <a:rPr lang="en-US" dirty="0" err="1" smtClean="0"/>
              <a:t>Biochar</a:t>
            </a:r>
            <a:r>
              <a:rPr lang="en-US" dirty="0" smtClean="0"/>
              <a:t> gets lumped into this latter category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5909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is there hope?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SRM has some serious unintended consequences, and if ever stopped huge subsequent corrections</a:t>
            </a:r>
          </a:p>
          <a:p>
            <a:r>
              <a:rPr lang="en-US" dirty="0" smtClean="0"/>
              <a:t>CDR: BECCS and/or </a:t>
            </a:r>
            <a:r>
              <a:rPr lang="en-US" dirty="0" err="1" smtClean="0"/>
              <a:t>Biochar</a:t>
            </a:r>
            <a:r>
              <a:rPr lang="en-US" dirty="0" smtClean="0"/>
              <a:t> have the greatest promise – cost and effectiveness will be key!</a:t>
            </a:r>
            <a:endParaRPr lang="en-US" dirty="0"/>
          </a:p>
          <a:p>
            <a:pPr lvl="1"/>
            <a:r>
              <a:rPr lang="en-US" dirty="0" smtClean="0"/>
              <a:t>My personal favorite is </a:t>
            </a:r>
            <a:r>
              <a:rPr lang="en-US" dirty="0" err="1" smtClean="0"/>
              <a:t>Biochar</a:t>
            </a:r>
            <a:r>
              <a:rPr lang="en-US" dirty="0" smtClean="0"/>
              <a:t>: </a:t>
            </a:r>
            <a:r>
              <a:rPr lang="en-US" dirty="0"/>
              <a:t>for more see </a:t>
            </a:r>
            <a:r>
              <a:rPr lang="en-US" dirty="0">
                <a:hlinkClick r:id="rId2"/>
              </a:rPr>
              <a:t>http://denverclimatestudygroup.com/?</a:t>
            </a:r>
            <a:r>
              <a:rPr lang="en-US" dirty="0" smtClean="0">
                <a:hlinkClick r:id="rId2"/>
              </a:rPr>
              <a:t>page_id=28</a:t>
            </a:r>
            <a:r>
              <a:rPr lang="en-US" dirty="0" smtClean="0"/>
              <a:t> (Denver climate study group page – under page drop-down and click on </a:t>
            </a:r>
            <a:r>
              <a:rPr lang="en-US" dirty="0" err="1" smtClean="0"/>
              <a:t>Biochar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See </a:t>
            </a:r>
            <a:r>
              <a:rPr lang="en-US" dirty="0"/>
              <a:t>Promise for the future regarding agriculture and sequestering Carbon (with a potential claim of 100 ppm in 30 years) </a:t>
            </a:r>
            <a:r>
              <a:rPr lang="en-US" dirty="0">
                <a:hlinkClick r:id="rId3"/>
              </a:rPr>
              <a:t>Cool Planet</a:t>
            </a:r>
            <a:r>
              <a:rPr lang="en-US" dirty="0"/>
              <a:t> and associated </a:t>
            </a:r>
            <a:r>
              <a:rPr lang="en-US" dirty="0">
                <a:hlinkClick r:id="rId4"/>
              </a:rPr>
              <a:t>YouTube</a:t>
            </a:r>
            <a:r>
              <a:rPr lang="en-US" dirty="0"/>
              <a:t>.</a:t>
            </a:r>
            <a:r>
              <a:rPr lang="en-US" b="1" dirty="0"/>
              <a:t> 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Don’t let ideologies blind oneself to the data and science</a:t>
            </a:r>
          </a:p>
          <a:p>
            <a:r>
              <a:rPr lang="en-US" dirty="0" smtClean="0"/>
              <a:t>Be careful what and how you say, or how a person says or makes claims; it comes back to haunt one.</a:t>
            </a:r>
          </a:p>
          <a:p>
            <a:r>
              <a:rPr lang="en-US" dirty="0" smtClean="0"/>
              <a:t>Ridicule accomplishes nothing</a:t>
            </a:r>
          </a:p>
          <a:p>
            <a:r>
              <a:rPr lang="en-US" dirty="0" smtClean="0"/>
              <a:t>Study and discuss; weigh the factors of choices:</a:t>
            </a:r>
          </a:p>
          <a:p>
            <a:pPr lvl="1"/>
            <a:r>
              <a:rPr lang="en-US" dirty="0" smtClean="0"/>
              <a:t>Do nothing</a:t>
            </a:r>
          </a:p>
          <a:p>
            <a:pPr lvl="1"/>
            <a:r>
              <a:rPr lang="en-US" dirty="0" smtClean="0"/>
              <a:t>Mitigate</a:t>
            </a:r>
          </a:p>
          <a:p>
            <a:pPr lvl="1"/>
            <a:r>
              <a:rPr lang="en-US" dirty="0" smtClean="0"/>
              <a:t>Save for the future</a:t>
            </a:r>
          </a:p>
          <a:p>
            <a:pPr lvl="1"/>
            <a:r>
              <a:rPr lang="en-US" dirty="0" smtClean="0"/>
              <a:t>Or various combinations of the above based on economics and consequences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 – Resulting in:	</a:t>
            </a:r>
            <a:endParaRPr lang="en-US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2057400"/>
            <a:ext cx="2759104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861444"/>
            <a:ext cx="2882717" cy="59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80" y="2209800"/>
            <a:ext cx="3322820" cy="371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Websites to </a:t>
            </a:r>
            <a:r>
              <a:rPr lang="en-US" b="1" dirty="0"/>
              <a:t>consider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r>
              <a:rPr lang="en-US" dirty="0">
                <a:hlinkClick r:id="rId2"/>
              </a:rPr>
              <a:t>http://www.skepticalscience.com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http://www.realclimate.org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http://www.climatecentral.org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http://www.noaa.gov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r>
              <a:rPr lang="en-US" dirty="0"/>
              <a:t>, particularly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www.noaa.gov/climate.html</a:t>
            </a:r>
            <a:endParaRPr lang="en-US" dirty="0" smtClean="0"/>
          </a:p>
          <a:p>
            <a:r>
              <a:rPr lang="en-US" dirty="0" smtClean="0"/>
              <a:t>…etc…..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83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5105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China has the largest fossil fuel emissions today.  </a:t>
            </a:r>
          </a:p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However, climate change is driven by cumulative emissions, so developed nations, especially the U.S., have greatest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35819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65125"/>
            <a:ext cx="91440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Intergovernmental Panel on Climate Change</a:t>
            </a:r>
            <a:br>
              <a:rPr lang="en-US" sz="3600" b="1" dirty="0" smtClean="0"/>
            </a:br>
            <a:r>
              <a:rPr lang="en-US" sz="3600" b="1" dirty="0" smtClean="0"/>
              <a:t>(IPCC) Headlines and answers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426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1: THE CLIMATE IS WARMING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evidence: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Atmosphere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Oceans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Cryosphere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Sea Level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Carbon and Other Biogeochemical Cycles</a:t>
            </a:r>
          </a:p>
          <a:p>
            <a:pPr lvl="1"/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5473"/>
            <a:ext cx="9144000" cy="16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724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1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1: THE CLIMATE IS WARMING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evidence: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Atmosphere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Oceans</a:t>
            </a:r>
          </a:p>
          <a:p>
            <a:pPr lvl="1"/>
            <a:r>
              <a:rPr lang="en-US" dirty="0" smtClean="0"/>
              <a:t>Cryosphere</a:t>
            </a:r>
          </a:p>
          <a:p>
            <a:pPr lvl="1"/>
            <a:r>
              <a:rPr lang="en-US" dirty="0" smtClean="0"/>
              <a:t>Sea Level</a:t>
            </a:r>
          </a:p>
          <a:p>
            <a:pPr lvl="1"/>
            <a:r>
              <a:rPr lang="en-US" dirty="0" smtClean="0"/>
              <a:t>Carbon and Other Biogeochemical Cycles</a:t>
            </a:r>
          </a:p>
          <a:p>
            <a:pPr lvl="1"/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57800"/>
            <a:ext cx="91264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724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70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1: THE CLIMATE IS WARMING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evidence:</a:t>
            </a:r>
          </a:p>
          <a:p>
            <a:pPr lvl="1"/>
            <a:r>
              <a:rPr lang="en-US" dirty="0" smtClean="0"/>
              <a:t>Atmosphere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Oceans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155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758" y="3445491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39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1: THE CLIMATE IS WARMING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evidence:</a:t>
            </a:r>
          </a:p>
          <a:p>
            <a:pPr lvl="1"/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Oceans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Cryosphere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" y="4262438"/>
            <a:ext cx="9101066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84" y="3733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19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1: THE CLIMATE IS WARMING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evidence:</a:t>
            </a:r>
          </a:p>
          <a:p>
            <a:pPr lvl="1"/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Oceans</a:t>
            </a:r>
          </a:p>
          <a:p>
            <a:pPr lvl="1"/>
            <a:r>
              <a:rPr lang="en-US" dirty="0" smtClean="0"/>
              <a:t>Cryosphere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Sea Level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343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56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1: THE CLIMATE IS WARMING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evidence:</a:t>
            </a:r>
          </a:p>
          <a:p>
            <a:pPr lvl="1"/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Oceans</a:t>
            </a:r>
          </a:p>
          <a:p>
            <a:pPr lvl="1"/>
            <a:r>
              <a:rPr lang="en-US" dirty="0" smtClean="0"/>
              <a:t>Cryosphere</a:t>
            </a:r>
          </a:p>
          <a:p>
            <a:pPr lvl="1"/>
            <a:r>
              <a:rPr lang="en-US" dirty="0" smtClean="0"/>
              <a:t>Sea Level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Carbon and Other Biogeochemical Cycles</a:t>
            </a:r>
          </a:p>
          <a:p>
            <a:pPr lvl="1"/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5029199"/>
            <a:ext cx="9123528" cy="18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8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73" y="3124200"/>
            <a:ext cx="41952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828018"/>
            <a:ext cx="906062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371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#7</a:t>
            </a:r>
            <a:endParaRPr lang="en-US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33400"/>
            <a:ext cx="8229600" cy="6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Drivers; aka forcings, i.e. causes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1: THE CLIMATE IS WARMING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6702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4722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1: THE CLIMATE IS WARMING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7375" y="509156"/>
            <a:ext cx="5638800" cy="6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Drivers, aka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forcings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(causes)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6702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4722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4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1 – Resulting in:	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2057400"/>
            <a:ext cx="2759104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861444"/>
            <a:ext cx="2882717" cy="59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80" y="2209800"/>
            <a:ext cx="3322820" cy="371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7"/>
            <a:ext cx="4388543" cy="682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1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2: LARGELY CAUSED BY HUMAN ACTIVITIES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362"/>
            <a:ext cx="9224305" cy="12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371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#8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13" y="3352800"/>
            <a:ext cx="4041357" cy="193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47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Modeling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81304"/>
            <a:ext cx="6172200" cy="256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1447800"/>
            <a:ext cx="913365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1066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9</a:t>
            </a:r>
            <a:endParaRPr lang="en-US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57838"/>
            <a:ext cx="9165497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257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61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36" y="1106606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11</a:t>
            </a:r>
            <a:endParaRPr lang="en-US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" y="1669576"/>
            <a:ext cx="913376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236" y="4412776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12</a:t>
            </a:r>
            <a:endParaRPr lang="en-US" b="1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6" y="4793776"/>
            <a:ext cx="9133763" cy="10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2: Causes and Effects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189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86" y="1600200"/>
            <a:ext cx="376867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6002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13</a:t>
            </a:r>
            <a:endParaRPr lang="en-US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2: Effects: Temperature rise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86" y="1339431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14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236" y="3962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15</a:t>
            </a:r>
            <a:endParaRPr lang="en-US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48" y="1864301"/>
            <a:ext cx="9159448" cy="217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450466" cy="1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Effects: Hydrologic and Ocean responses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93042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14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17</a:t>
            </a:r>
            <a:endParaRPr lang="en-US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42"/>
            <a:ext cx="9144000" cy="185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95800"/>
            <a:ext cx="9144000" cy="216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Effects: Snow &amp; Ice/Sea level responses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1975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1: THE CLIMATE IS WARMING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7375" y="509156"/>
            <a:ext cx="5638800" cy="6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Drivers, aka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forcings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(causes)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36" y="96103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18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236" y="3962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Headline # 19</a:t>
            </a:r>
            <a:endParaRPr lang="en-US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47800"/>
            <a:ext cx="913376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4378657"/>
            <a:ext cx="9133764" cy="209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36" y="76200"/>
            <a:ext cx="9133764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Effects: Ocean Acidification/other consequences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Disinformation campaign</a:t>
            </a:r>
            <a:br>
              <a:rPr lang="en-US" dirty="0" smtClean="0"/>
            </a:br>
            <a:r>
              <a:rPr lang="en-US" dirty="0" smtClean="0"/>
              <a:t>(see next 5 slides)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focus on last 15-17 years and claim global warming isn’t happening – all part of natural variability</a:t>
            </a:r>
          </a:p>
          <a:p>
            <a:r>
              <a:rPr lang="en-US" dirty="0" smtClean="0"/>
              <a:t>Or, Arctic Sea Ice recovering</a:t>
            </a:r>
          </a:p>
          <a:p>
            <a:r>
              <a:rPr lang="en-US" dirty="0" smtClean="0"/>
              <a:t>Or focus on select glaciers growing</a:t>
            </a:r>
          </a:p>
          <a:p>
            <a:r>
              <a:rPr lang="en-US" dirty="0" smtClean="0"/>
              <a:t>Or Antarctic sea ice growing</a:t>
            </a:r>
          </a:p>
          <a:p>
            <a:r>
              <a:rPr lang="en-US" dirty="0" smtClean="0"/>
              <a:t>Mostly ignore ocean acidification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2109</Words>
  <Application>Microsoft Office PowerPoint</Application>
  <PresentationFormat>On-screen Show (4:3)</PresentationFormat>
  <Paragraphs>312</Paragraphs>
  <Slides>80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Comic Sans MS</vt:lpstr>
      <vt:lpstr>MS PGothic</vt:lpstr>
      <vt:lpstr>Times New Roman</vt:lpstr>
      <vt:lpstr>Office Theme</vt:lpstr>
      <vt:lpstr>Detailed answers along with disinformation campaign</vt:lpstr>
      <vt:lpstr>20 Q/As to follow this slide</vt:lpstr>
      <vt:lpstr>PowerPoint Presentation</vt:lpstr>
      <vt:lpstr>PowerPoint Presentation</vt:lpstr>
      <vt:lpstr>1: THE CLIMATE IS WARMING</vt:lpstr>
      <vt:lpstr>1 – Resulting in: </vt:lpstr>
      <vt:lpstr>PowerPoint Presentation</vt:lpstr>
      <vt:lpstr>1: THE CLIMATE IS WARMING</vt:lpstr>
      <vt:lpstr>Disinformation campaign (see next 5 slides)</vt:lpstr>
      <vt:lpstr>PowerPoint Presentation</vt:lpstr>
      <vt:lpstr>PowerPoint Presentation</vt:lpstr>
      <vt:lpstr>PowerPoint Presentation</vt:lpstr>
      <vt:lpstr>PowerPoint Presentation</vt:lpstr>
      <vt:lpstr>2: LARGELY CAUSED BY HUMAN ACTIVITIES</vt:lpstr>
      <vt:lpstr>Disinformation campaign</vt:lpstr>
      <vt:lpstr>3: EMISSIONS FROM HUMAN ACTIVITIES LARGELY TO BLAME</vt:lpstr>
      <vt:lpstr>PowerPoint Presentation</vt:lpstr>
      <vt:lpstr>Disinformation campaign</vt:lpstr>
      <vt:lpstr>4: THE SUN’S ROLE IS MINIMIZING</vt:lpstr>
      <vt:lpstr>Disinformation campaign</vt:lpstr>
      <vt:lpstr>5: SURFACE TO STRATOSPHERE CHANGES</vt:lpstr>
      <vt:lpstr>Disinformation campaign</vt:lpstr>
      <vt:lpstr>6: CLIMATE IS ALWAYS CHANGING  – SO WHAT?</vt:lpstr>
      <vt:lpstr>PowerPoint Presentation</vt:lpstr>
      <vt:lpstr>Disinformation campaign</vt:lpstr>
      <vt:lpstr>7: HISTORICALLY UNPRECEDENTED CO2 CONCENTRATIONS</vt:lpstr>
      <vt:lpstr>8: WILL ADDING MORE CO2 EVENTUALLY STOP CAUSING WARMING?</vt:lpstr>
      <vt:lpstr>Disinformation campaign</vt:lpstr>
      <vt:lpstr>The CO2 greenhouse gas effect is concentrated in the polar regions ! ! !</vt:lpstr>
      <vt:lpstr>PowerPoint Presentation</vt:lpstr>
      <vt:lpstr>PowerPoint Presentation</vt:lpstr>
      <vt:lpstr>9: DOES RATE OF WARMING CHANGE BY DECADE TO DECADE?</vt:lpstr>
      <vt:lpstr>PowerPoint Presentation</vt:lpstr>
      <vt:lpstr>PowerPoint Presentation</vt:lpstr>
      <vt:lpstr>PowerPoint Presentation</vt:lpstr>
      <vt:lpstr>10: DOES CURRENT WARMING SLOWDOWN MEAN WARMING IS NO LONGER HAPPENING?</vt:lpstr>
      <vt:lpstr>Disinformation campaign</vt:lpstr>
      <vt:lpstr>11: WHY ARE SOME WINTERS STILL VERY COLD?</vt:lpstr>
      <vt:lpstr>Disinformation campaign</vt:lpstr>
      <vt:lpstr>12. ARCTIC ICE vs. ANTARCTIC SEA ICE</vt:lpstr>
      <vt:lpstr>13: HOW DOES CLIMATE CHANGE AFFECT THE STRENGTH AND FREQUENCY OF FLOODS, DROUGHTS, HURRICANES AND TORNADOES?</vt:lpstr>
      <vt:lpstr>First: the Disinformation campaign</vt:lpstr>
      <vt:lpstr>PowerPoint Presentation</vt:lpstr>
      <vt:lpstr>Correlation of  CO2 and temperature over last 65  million years</vt:lpstr>
      <vt:lpstr>PowerPoint Presentation</vt:lpstr>
      <vt:lpstr>14: HOW FAST IS SEA LEVEL RISING?</vt:lpstr>
      <vt:lpstr>14: HOW FAST IS SEA LEVEL RISING?</vt:lpstr>
      <vt:lpstr>15: OCEAN ACIDIFICATION</vt:lpstr>
      <vt:lpstr>Disinformation campaign</vt:lpstr>
      <vt:lpstr>16: HOW CONFIDENT ARE CLIMATE SCIENTISTS ABOUT FUTURE WARMING?</vt:lpstr>
      <vt:lpstr>Disinformation campaign</vt:lpstr>
      <vt:lpstr>Disinformation campaign</vt:lpstr>
      <vt:lpstr>17: SO WHAT’S A FEW DEGREES?</vt:lpstr>
      <vt:lpstr>PowerPoint Presentation</vt:lpstr>
      <vt:lpstr>18: WHAT ARE SCIENTISTS DOING TO ADDRESS KEY UNCERTAINTIES?</vt:lpstr>
      <vt:lpstr>19: ARE TIPPING POINTS OF CONCERN?</vt:lpstr>
      <vt:lpstr>20: IF WE STOPPED OR CONTINUED EMISSIONS, WHAT WOULD HAPPEN?</vt:lpstr>
      <vt:lpstr>So is there hope?</vt:lpstr>
      <vt:lpstr>Conclusions/Recommendations</vt:lpstr>
      <vt:lpstr>Websites to consider:</vt:lpstr>
      <vt:lpstr>PowerPoint Presentation</vt:lpstr>
      <vt:lpstr>PowerPoint Presentation</vt:lpstr>
      <vt:lpstr>1: THE CLIMATE IS WARMING</vt:lpstr>
      <vt:lpstr>1: THE CLIMATE IS WARMING</vt:lpstr>
      <vt:lpstr>1: THE CLIMATE IS WARMING</vt:lpstr>
      <vt:lpstr>1: THE CLIMATE IS WARMING</vt:lpstr>
      <vt:lpstr>1: THE CLIMATE IS WARMING</vt:lpstr>
      <vt:lpstr>1: THE CLIMATE IS WARMING</vt:lpstr>
      <vt:lpstr>1: THE CLIMATE IS WARMING</vt:lpstr>
      <vt:lpstr>1: THE CLIMATE IS WARMING</vt:lpstr>
      <vt:lpstr>PowerPoint Presentation</vt:lpstr>
      <vt:lpstr>1 – Resulting in: </vt:lpstr>
      <vt:lpstr>PowerPoint Presentation</vt:lpstr>
      <vt:lpstr>2: LARGELY CAUSED BY HUMAN ACTIVITIES</vt:lpstr>
      <vt:lpstr>Modeling</vt:lpstr>
      <vt:lpstr>2: Causes and Effects</vt:lpstr>
      <vt:lpstr>2: Effects: Temperature rise</vt:lpstr>
      <vt:lpstr>Effects: Hydrologic and Ocean responses</vt:lpstr>
      <vt:lpstr>Effects: Snow &amp; Ice/Sea level responses</vt:lpstr>
      <vt:lpstr>Effects: Ocean Acidification/other consequences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Belanger</dc:creator>
  <cp:lastModifiedBy>Paul E. Belanger</cp:lastModifiedBy>
  <cp:revision>100</cp:revision>
  <dcterms:created xsi:type="dcterms:W3CDTF">2014-09-07T15:18:29Z</dcterms:created>
  <dcterms:modified xsi:type="dcterms:W3CDTF">2015-10-06T06:04:25Z</dcterms:modified>
</cp:coreProperties>
</file>