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70" r:id="rId3"/>
    <p:sldId id="258" r:id="rId4"/>
    <p:sldId id="279" r:id="rId5"/>
    <p:sldId id="257" r:id="rId6"/>
    <p:sldId id="264" r:id="rId7"/>
    <p:sldId id="262" r:id="rId8"/>
    <p:sldId id="268" r:id="rId9"/>
    <p:sldId id="263" r:id="rId10"/>
    <p:sldId id="269" r:id="rId11"/>
    <p:sldId id="265" r:id="rId12"/>
    <p:sldId id="271" r:id="rId13"/>
    <p:sldId id="278" r:id="rId14"/>
    <p:sldId id="266" r:id="rId15"/>
    <p:sldId id="272" r:id="rId16"/>
    <p:sldId id="267" r:id="rId17"/>
    <p:sldId id="276" r:id="rId18"/>
    <p:sldId id="277" r:id="rId19"/>
    <p:sldId id="274" r:id="rId20"/>
    <p:sldId id="273" r:id="rId21"/>
    <p:sldId id="275" r:id="rId22"/>
    <p:sldId id="281" r:id="rId23"/>
    <p:sldId id="285" r:id="rId24"/>
    <p:sldId id="286" r:id="rId25"/>
    <p:sldId id="282" r:id="rId26"/>
    <p:sldId id="283" r:id="rId27"/>
    <p:sldId id="284" r:id="rId28"/>
    <p:sldId id="288" r:id="rId29"/>
    <p:sldId id="287" r:id="rId30"/>
    <p:sldId id="280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4EB8-7319-4080-867C-DDD47B8BAC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0917-783F-4F6F-9609-0910B9EE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0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984657-AAFF-45EC-96AA-A2CA17A7FD54}" type="slidenum">
              <a:rPr lang="en-US" altLang="en-US" sz="1100" i="0"/>
              <a:pPr/>
              <a:t>16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37635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984657-AAFF-45EC-96AA-A2CA17A7FD54}" type="slidenum">
              <a:rPr lang="en-US" altLang="en-US" sz="1100" i="0"/>
              <a:pPr/>
              <a:t>17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109628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94F-A0B5-4D7F-9B64-5004448228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.ch/report/ar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o1TYpsy2U&amp;feature=youtu.be" TargetMode="External"/><Relationship Id="rId2" Type="http://schemas.openxmlformats.org/officeDocument/2006/relationships/hyperlink" Target="https://www.youtube.com/watch?v=mYU2uawYPlE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aceodyssey.dmns.org/exhibitsprograms/interactives-exhibits/sos.aspx" TargetMode="External"/><Relationship Id="rId4" Type="http://schemas.openxmlformats.org/officeDocument/2006/relationships/hyperlink" Target="http://sos.noaa.gov/What_is_SOS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ticalscience.com/ocean-acidification-global-warming.htm" TargetMode="External"/><Relationship Id="rId2" Type="http://schemas.openxmlformats.org/officeDocument/2006/relationships/hyperlink" Target="https://youtu.be/W1TZ8g8JYV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denial101x-videos-and-referenc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?page_id=63" TargetMode="External"/><Relationship Id="rId2" Type="http://schemas.openxmlformats.org/officeDocument/2006/relationships/hyperlink" Target="http://www.ipcc.ch/report/ar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cc.ch/report/ar5/sy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verclimatestudygroup.com/NAS-NRC/NASclimate-change2014SUMMARY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verclimatestudygroup.com/NAS-NRC/NASclimate-change2014SUMMAR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smonitor.com/Environment/2014/0827/Climate-change-Is-your-opinion-informed-by-science-Take-our-quiz/Ga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si.edu/ocean-acidification?gclid=Cj0KEQjw-b2wBRDcrKerwe-S5c4BEiQABprW-CHiUm54_8lcDb8ns9yN_W-5pYHfqqSf7QUb6MFohssaAmCM8P8HA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30" y="1343612"/>
            <a:ext cx="9144000" cy="151156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Earth’s Climate: Past, Present and Future 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/>
              <a:t>Fall Term - OLLI West: week 4, 10/6/2015</a:t>
            </a:r>
            <a:br>
              <a:rPr lang="en-US" sz="3600" b="1" dirty="0" smtClean="0"/>
            </a:br>
            <a:r>
              <a:rPr lang="en-US" sz="3600" b="1" dirty="0" smtClean="0"/>
              <a:t>Paul Belanger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Ocean acidification, rates, modeling/future, IPCC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3222625"/>
            <a:ext cx="9886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A little more on ocean acidification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Rates of change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Models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Future projections and feedbacks: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IPCC Fifth Assessment report (AR5): </a:t>
            </a:r>
            <a:r>
              <a:rPr lang="en-US" sz="2400" b="1" u="sng" dirty="0">
                <a:hlinkClick r:id="rId2"/>
              </a:rPr>
              <a:t>http://www.ipcc.ch/report/ar5/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9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71" y="428791"/>
            <a:ext cx="8236816" cy="632685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82671" y="3444585"/>
            <a:ext cx="9873018" cy="2253779"/>
            <a:chOff x="2382671" y="3444585"/>
            <a:chExt cx="9873018" cy="2253779"/>
          </a:xfrm>
        </p:grpSpPr>
        <p:grpSp>
          <p:nvGrpSpPr>
            <p:cNvPr id="6" name="Group 5"/>
            <p:cNvGrpSpPr/>
            <p:nvPr/>
          </p:nvGrpSpPr>
          <p:grpSpPr>
            <a:xfrm>
              <a:off x="3296273" y="3616657"/>
              <a:ext cx="8959416" cy="1897042"/>
              <a:chOff x="1760561" y="614147"/>
              <a:chExt cx="10222173" cy="1897042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760561" y="1246494"/>
                <a:ext cx="102221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760561" y="1878841"/>
                <a:ext cx="102221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760561" y="2511189"/>
                <a:ext cx="102221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60561" y="614147"/>
                <a:ext cx="102221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382671" y="3444585"/>
              <a:ext cx="954599" cy="2253779"/>
              <a:chOff x="908712" y="3294457"/>
              <a:chExt cx="954599" cy="22537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08712" y="3294457"/>
                <a:ext cx="954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2000 m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8713" y="3922606"/>
                <a:ext cx="954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3000 m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8713" y="4550755"/>
                <a:ext cx="954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4000 m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8713" y="5178904"/>
                <a:ext cx="954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5000 m</a:t>
                </a:r>
                <a:endParaRPr lang="en-US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09433" y="600501"/>
            <a:ext cx="2825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PETM CaCO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shallowing of the Carbonate Compensation Depth (CCD) </a:t>
            </a:r>
          </a:p>
          <a:p>
            <a:r>
              <a:rPr lang="en-US" sz="2800" dirty="0" smtClean="0"/>
              <a:t>~= 2000 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HANSEN ET AL-CLIMATE FORCING AND TEMPERA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355869"/>
            <a:ext cx="9144000" cy="5265738"/>
          </a:xfrm>
        </p:spPr>
      </p:pic>
      <p:grpSp>
        <p:nvGrpSpPr>
          <p:cNvPr id="2" name="Group 1"/>
          <p:cNvGrpSpPr/>
          <p:nvPr/>
        </p:nvGrpSpPr>
        <p:grpSpPr>
          <a:xfrm>
            <a:off x="2427289" y="1800806"/>
            <a:ext cx="8081962" cy="2685614"/>
            <a:chOff x="2427289" y="1800806"/>
            <a:chExt cx="8081962" cy="2685614"/>
          </a:xfrm>
        </p:grpSpPr>
        <p:grpSp>
          <p:nvGrpSpPr>
            <p:cNvPr id="40963" name="Group 4"/>
            <p:cNvGrpSpPr>
              <a:grpSpLocks/>
            </p:cNvGrpSpPr>
            <p:nvPr/>
          </p:nvGrpSpPr>
          <p:grpSpPr bwMode="auto">
            <a:xfrm>
              <a:off x="8771853" y="1800806"/>
              <a:ext cx="1194481" cy="646331"/>
              <a:chOff x="5901070" y="95697"/>
              <a:chExt cx="1371852" cy="685275"/>
            </a:xfrm>
          </p:grpSpPr>
          <p:sp>
            <p:nvSpPr>
              <p:cNvPr id="40969" name="Rectangle 5"/>
              <p:cNvSpPr>
                <a:spLocks noChangeArrowheads="1"/>
              </p:cNvSpPr>
              <p:nvPr/>
            </p:nvSpPr>
            <p:spPr bwMode="auto">
              <a:xfrm>
                <a:off x="6097972" y="95697"/>
                <a:ext cx="1174950" cy="6852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/>
                  <a:t>400 ppm</a:t>
                </a:r>
              </a:p>
              <a:p>
                <a:pPr algn="ctr"/>
                <a:r>
                  <a:rPr lang="en-US" b="1" dirty="0"/>
                  <a:t>(2014)</a:t>
                </a: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5901070" y="149558"/>
                <a:ext cx="233374" cy="233959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427289" y="3014808"/>
              <a:ext cx="6796087" cy="20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5" name="Rectangle 9"/>
            <p:cNvSpPr>
              <a:spLocks noChangeArrowheads="1"/>
            </p:cNvSpPr>
            <p:nvPr/>
          </p:nvSpPr>
          <p:spPr bwMode="auto">
            <a:xfrm>
              <a:off x="9328150" y="2868758"/>
              <a:ext cx="11049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280ppm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93964" y="4284807"/>
              <a:ext cx="6796087" cy="190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7" name="Rectangle 11"/>
            <p:cNvSpPr>
              <a:spLocks noChangeArrowheads="1"/>
            </p:cNvSpPr>
            <p:nvPr/>
          </p:nvSpPr>
          <p:spPr bwMode="auto">
            <a:xfrm>
              <a:off x="9294814" y="4116533"/>
              <a:ext cx="1214437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180ppm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24000" y="5438920"/>
            <a:ext cx="9144000" cy="115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52600" y="5105400"/>
            <a:ext cx="8763000" cy="135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</a:pPr>
            <a:r>
              <a:rPr lang="en-US" altLang="en-US" sz="2000" b="1" dirty="0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</a:pPr>
            <a:r>
              <a:rPr lang="en-US" altLang="en-US" sz="2000" b="1" dirty="0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 dirty="0">
                <a:solidFill>
                  <a:srgbClr val="000000"/>
                </a:solidFill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</a:pPr>
            <a:r>
              <a:rPr lang="en-US" altLang="en-US" sz="2000" b="1" dirty="0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 dirty="0">
                <a:solidFill>
                  <a:srgbClr val="000000"/>
                </a:solidFill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 dirty="0">
                <a:solidFill>
                  <a:srgbClr val="000000"/>
                </a:solidFill>
              </a:rPr>
              <a:t>-4</a:t>
            </a:r>
            <a:r>
              <a:rPr lang="en-US" altLang="en-US" sz="2000" b="1" dirty="0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008064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9157" y="1738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What are the rates of change seen here?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7921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Unprecedented rates of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aul\Documents\climate forcings-copies\images\SkS T vs CO2 ra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1132763"/>
            <a:ext cx="9171296" cy="558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25977" y="6209914"/>
            <a:ext cx="1466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1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108" y="232012"/>
            <a:ext cx="6870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Past  and present; future estimates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2" y="999441"/>
            <a:ext cx="10200214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1820863" y="198438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i="0">
                <a:solidFill>
                  <a:srgbClr val="002060"/>
                </a:solidFill>
              </a:rPr>
              <a:t>History of oceans for last 65 m.y.</a:t>
            </a: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1828800" y="6985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002060"/>
                </a:solidFill>
                <a:cs typeface="Arial" pitchFamily="34" charset="0"/>
              </a:rPr>
              <a:t>We know a great deal about past CO</a:t>
            </a:r>
            <a:r>
              <a:rPr lang="en-US" altLang="en-US" sz="2800" b="1" i="0" baseline="-2500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en-US" altLang="en-US" sz="2800" i="0">
                <a:solidFill>
                  <a:srgbClr val="002060"/>
                </a:solidFill>
                <a:cs typeface="Arial" pitchFamily="34" charset="0"/>
              </a:rPr>
              <a:t> , temp., etc. </a:t>
            </a:r>
          </a:p>
        </p:txBody>
      </p:sp>
      <p:pic>
        <p:nvPicPr>
          <p:cNvPr id="10035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1" y="1376767"/>
            <a:ext cx="12267271" cy="49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-75272" y="1525831"/>
            <a:ext cx="190407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solidFill>
                  <a:srgbClr val="00B0F0"/>
                </a:solidFill>
              </a:rPr>
              <a:t>Now</a:t>
            </a: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endParaRPr lang="en-US" altLang="en-US" sz="2800" dirty="0" smtClean="0">
              <a:solidFill>
                <a:srgbClr val="00B0F0"/>
              </a:solidFill>
            </a:endParaRPr>
          </a:p>
          <a:p>
            <a:endParaRPr lang="en-US" altLang="en-US" sz="2800" dirty="0" smtClean="0">
              <a:solidFill>
                <a:srgbClr val="00B0F0"/>
              </a:solidFill>
            </a:endParaRP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endParaRPr lang="en-US" altLang="en-US" sz="2800" dirty="0" smtClean="0">
              <a:solidFill>
                <a:srgbClr val="00B0F0"/>
              </a:solidFill>
            </a:endParaRPr>
          </a:p>
          <a:p>
            <a:endParaRPr lang="en-US" altLang="en-US" sz="2800" dirty="0">
              <a:solidFill>
                <a:srgbClr val="00B0F0"/>
              </a:solidFill>
            </a:endParaRPr>
          </a:p>
          <a:p>
            <a:r>
              <a:rPr lang="en-US" altLang="en-US" sz="2800" dirty="0" smtClean="0">
                <a:solidFill>
                  <a:srgbClr val="00B0F0"/>
                </a:solidFill>
              </a:rPr>
              <a:t>65 </a:t>
            </a:r>
            <a:r>
              <a:rPr lang="en-US" altLang="en-US" sz="2800" dirty="0" err="1">
                <a:solidFill>
                  <a:srgbClr val="00B0F0"/>
                </a:solidFill>
              </a:rPr>
              <a:t>m.y</a:t>
            </a:r>
            <a:r>
              <a:rPr lang="en-US" altLang="en-US" sz="28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921324" y="6504770"/>
            <a:ext cx="2270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12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189706" y="1989138"/>
            <a:ext cx="52585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i="0" dirty="0">
                <a:solidFill>
                  <a:srgbClr val="002060"/>
                </a:solidFill>
              </a:rPr>
              <a:t>History of oceans for last 65 </a:t>
            </a:r>
            <a:r>
              <a:rPr lang="en-US" altLang="en-US" sz="3200" b="1" i="0" dirty="0" err="1">
                <a:solidFill>
                  <a:srgbClr val="002060"/>
                </a:solidFill>
              </a:rPr>
              <a:t>m.y</a:t>
            </a:r>
            <a:r>
              <a:rPr lang="en-US" altLang="en-US" sz="3200" b="1" i="0" dirty="0" smtClean="0">
                <a:solidFill>
                  <a:srgbClr val="002060"/>
                </a:solidFill>
              </a:rPr>
              <a:t>. and 100,000 year projections into the </a:t>
            </a:r>
            <a:r>
              <a:rPr lang="en-US" altLang="en-US" sz="3200" b="1" i="0" dirty="0" smtClean="0">
                <a:solidFill>
                  <a:srgbClr val="002060"/>
                </a:solidFill>
              </a:rPr>
              <a:t>future</a:t>
            </a:r>
          </a:p>
          <a:p>
            <a:pPr eaLnBrk="1" hangingPunct="1"/>
            <a:endParaRPr lang="en-US" altLang="en-US" sz="3200" b="1" i="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1" i="0" dirty="0" smtClean="0">
                <a:solidFill>
                  <a:srgbClr val="002060"/>
                </a:solidFill>
              </a:rPr>
              <a:t>Using the past to model the future</a:t>
            </a:r>
            <a:endParaRPr lang="en-US" altLang="en-US" sz="3200" b="1" i="0" dirty="0">
              <a:solidFill>
                <a:srgbClr val="00206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921324" y="6504770"/>
            <a:ext cx="2270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12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12" y="198438"/>
            <a:ext cx="6097588" cy="609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06" y="5311588"/>
            <a:ext cx="559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…and a SEGWAY to Modeling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3494"/>
            <a:ext cx="9108141" cy="509086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936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But first – terminology you’ll see being used regarding misrepresentation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85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Models – 2 videos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Principles </a:t>
            </a:r>
            <a:r>
              <a:rPr lang="en-US" dirty="0"/>
              <a:t>that models are built </a:t>
            </a:r>
            <a:r>
              <a:rPr lang="en-US" dirty="0" smtClean="0"/>
              <a:t>on – view today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www.youtube.com/watch?v=mYU2uawYPlE&amp;feature=youtu.be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the experts: Climate </a:t>
            </a:r>
            <a:r>
              <a:rPr lang="en-US" dirty="0" smtClean="0"/>
              <a:t>models – leaving it for you to view at your leisure: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www.youtube.com/watch?v=PZo1TYpsy2U&amp;feature=youtu.be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NOAA’s Science On </a:t>
            </a:r>
            <a:r>
              <a:rPr lang="en-US" dirty="0"/>
              <a:t>a Sphere (SOS)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sos.noaa.gov/What_is_SOS/index.html</a:t>
            </a:r>
            <a:r>
              <a:rPr lang="en-US" dirty="0" smtClean="0"/>
              <a:t> ; used at DMNS where I’ve been co-developing a climate change playlist, soon to be released. In </a:t>
            </a:r>
            <a:r>
              <a:rPr lang="en-US" dirty="0"/>
              <a:t>the meantime see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spaceodyssey.dmns.org/exhibitsprograms/interactives-exhibits/sos.aspx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 post Monday October , 2015 (and fb)</a:t>
            </a:r>
          </a:p>
          <a:p>
            <a:r>
              <a:rPr lang="en-US" dirty="0" smtClean="0"/>
              <a:t>Let’s start with a 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youtu.be/W1TZ8g8JYVU</a:t>
            </a:r>
            <a:r>
              <a:rPr lang="en-US" dirty="0" smtClean="0"/>
              <a:t>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www.skepticalscience.com/ocean-acidification-global-warming.htm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498" y="2819232"/>
            <a:ext cx="806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www.skepticalscience.com/denial101x-videos-and-references.html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Full list of Videos from Skeptical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Human_Fingerprints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651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Drivers, aka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forcings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(causes)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</a:p>
        </p:txBody>
      </p:sp>
    </p:spTree>
    <p:extLst>
      <p:ext uri="{BB962C8B-B14F-4D97-AF65-F5344CB8AC3E}">
        <p14:creationId xmlns:p14="http://schemas.microsoft.com/office/powerpoint/2010/main" val="7288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Intergovernmental Panel on Climate Change</a:t>
            </a:r>
            <a:br>
              <a:rPr lang="en-US" b="1" dirty="0" smtClean="0"/>
            </a:br>
            <a:r>
              <a:rPr lang="en-US" b="1" dirty="0" smtClean="0"/>
              <a:t>IPCC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http://www.ipcc.ch/report/ar5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three working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WG I: Physical Science Basis – what we’ve been dealing with </a:t>
            </a:r>
            <a:r>
              <a:rPr lang="en-US" dirty="0" err="1" smtClean="0"/>
              <a:t>thusfar</a:t>
            </a:r>
            <a:endParaRPr lang="en-US" dirty="0" smtClean="0"/>
          </a:p>
          <a:p>
            <a:pPr lvl="2"/>
            <a:r>
              <a:rPr lang="en-US" dirty="0" smtClean="0"/>
              <a:t>Especially headlines for policy makers and chapters 5 (paleoclimate), 6 (Carbon) and 9 (models) that can </a:t>
            </a:r>
            <a:r>
              <a:rPr lang="en-US" dirty="0"/>
              <a:t>be found at </a:t>
            </a:r>
            <a:r>
              <a:rPr lang="en-US" dirty="0">
                <a:hlinkClick r:id="rId3"/>
              </a:rPr>
              <a:t>http://denverclimatestudygroup.com/?</a:t>
            </a:r>
            <a:r>
              <a:rPr lang="en-US" dirty="0" smtClean="0">
                <a:hlinkClick r:id="rId3"/>
              </a:rPr>
              <a:t>page_id=63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WG </a:t>
            </a:r>
            <a:r>
              <a:rPr lang="en-US" dirty="0" smtClean="0"/>
              <a:t>II: Impacts, Adaptations and Vulnerability; Part A: Global and Sectoral Aspects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WG </a:t>
            </a:r>
            <a:r>
              <a:rPr lang="en-US" dirty="0" smtClean="0"/>
              <a:t>III: Mitigation of Climate change – in coming weeks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Synthesis report – my other </a:t>
            </a:r>
            <a:r>
              <a:rPr lang="en-US" dirty="0"/>
              <a:t>PowerPoint based on </a:t>
            </a:r>
            <a:r>
              <a:rPr lang="en-US" dirty="0">
                <a:hlinkClick r:id="rId4"/>
              </a:rPr>
              <a:t>http://www.ipcc.ch/report/ar5/syr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9975"/>
            <a:ext cx="10515600" cy="1870075"/>
          </a:xfrm>
        </p:spPr>
        <p:txBody>
          <a:bodyPr/>
          <a:lstStyle/>
          <a:p>
            <a:r>
              <a:rPr lang="en-US" dirty="0" smtClean="0"/>
              <a:t>OR: J</a:t>
            </a:r>
            <a:r>
              <a:rPr lang="en-US" i="1" dirty="0" smtClean="0"/>
              <a:t>oint </a:t>
            </a:r>
            <a:r>
              <a:rPr lang="en-US" i="1" dirty="0"/>
              <a:t>U.S. National Academy of Science and Royal Society 20-point summary: </a:t>
            </a:r>
            <a:r>
              <a:rPr lang="en-US" i="1" dirty="0">
                <a:hlinkClick r:id="rId2"/>
              </a:rPr>
              <a:t>20-point Climate-Change Summary</a:t>
            </a:r>
            <a:r>
              <a:rPr lang="en-US" i="1" dirty="0"/>
              <a:t> (pdf</a:t>
            </a:r>
            <a:r>
              <a:rPr lang="en-US" i="1" dirty="0" smtClean="0"/>
              <a:t>) – summarized in the following 3 slides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9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685800"/>
            <a:ext cx="3505200" cy="5821362"/>
          </a:xfrm>
        </p:spPr>
        <p:txBody>
          <a:bodyPr/>
          <a:lstStyle/>
          <a:p>
            <a:r>
              <a:rPr lang="en-US" dirty="0" smtClean="0"/>
              <a:t>20</a:t>
            </a:r>
            <a:br>
              <a:rPr lang="en-US" dirty="0" smtClean="0"/>
            </a:br>
            <a:r>
              <a:rPr lang="en-US" dirty="0" smtClean="0"/>
              <a:t>Q/As</a:t>
            </a:r>
            <a:br>
              <a:rPr lang="en-US" dirty="0" smtClean="0"/>
            </a:br>
            <a:r>
              <a:rPr lang="en-US" dirty="0" smtClean="0"/>
              <a:t>to follow this slide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0688"/>
            <a:ext cx="3975607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19150" y="193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U.S. National Academy of Science and Royal Society 20-point summary: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16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18" y="1600200"/>
            <a:ext cx="895908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06" y="14288"/>
            <a:ext cx="1808594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1752600"/>
            <a:ext cx="87725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53" y="14287"/>
            <a:ext cx="187604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9975"/>
            <a:ext cx="10515600" cy="1870075"/>
          </a:xfrm>
        </p:spPr>
        <p:txBody>
          <a:bodyPr/>
          <a:lstStyle/>
          <a:p>
            <a:r>
              <a:rPr lang="en-US" dirty="0" smtClean="0"/>
              <a:t>FOR ANSWERS SEE MY OTHER PowerPoint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96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OR: J</a:t>
            </a:r>
            <a:r>
              <a:rPr lang="en-US" i="1" dirty="0" smtClean="0"/>
              <a:t>oint </a:t>
            </a:r>
            <a:r>
              <a:rPr lang="en-US" i="1" dirty="0"/>
              <a:t>U.S. National Academy of Science and Royal Society 20-point summary: </a:t>
            </a:r>
            <a:r>
              <a:rPr lang="en-US" i="1" dirty="0">
                <a:hlinkClick r:id="rId2"/>
              </a:rPr>
              <a:t>20-point Climate-Change Summary</a:t>
            </a:r>
            <a:r>
              <a:rPr lang="en-US" i="1" dirty="0"/>
              <a:t> (pdf</a:t>
            </a:r>
            <a:r>
              <a:rPr lang="en-US" i="1" dirty="0" smtClean="0"/>
              <a:t>) – summarized in the following 3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pubs.rsc.org/services/images/RSCpubs.ePlatform.Service.FreeContent.ImageService.svc/ImageService/Articleimage/2010/EE/c001514h/c001514h-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3" y="0"/>
            <a:ext cx="853439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60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http://www.pmel.noaa.gov/co2/story/Ocean+Carbon+Uptake</a:t>
            </a:r>
          </a:p>
        </p:txBody>
      </p:sp>
    </p:spTree>
    <p:extLst>
      <p:ext uri="{BB962C8B-B14F-4D97-AF65-F5344CB8AC3E}">
        <p14:creationId xmlns:p14="http://schemas.microsoft.com/office/powerpoint/2010/main" val="19010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50" y="838201"/>
            <a:ext cx="108394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54545"/>
                </a:solidFill>
                <a:latin typeface="Oxygen"/>
              </a:rPr>
              <a:t>If we are so concerned about leaving a national debt to our children and grandchildren</a:t>
            </a:r>
            <a:r>
              <a:rPr lang="en-US" sz="3600" dirty="0" smtClean="0">
                <a:solidFill>
                  <a:srgbClr val="454545"/>
                </a:solidFill>
                <a:latin typeface="Oxygen"/>
              </a:rPr>
              <a:t>, and BTW we should be, </a:t>
            </a:r>
            <a:r>
              <a:rPr lang="en-US" sz="3600" dirty="0">
                <a:solidFill>
                  <a:srgbClr val="454545"/>
                </a:solidFill>
                <a:latin typeface="Oxygen"/>
              </a:rPr>
              <a:t>shouldn’t we put the costs of climate change as part of that </a:t>
            </a:r>
            <a:r>
              <a:rPr lang="en-US" sz="3600" dirty="0" smtClean="0">
                <a:solidFill>
                  <a:srgbClr val="454545"/>
                </a:solidFill>
                <a:latin typeface="Oxygen"/>
              </a:rPr>
              <a:t>equation?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454545"/>
                </a:solidFill>
                <a:latin typeface="Oxygen"/>
              </a:rPr>
              <a:t>For </a:t>
            </a:r>
            <a:r>
              <a:rPr lang="en-US" sz="3600" dirty="0">
                <a:solidFill>
                  <a:srgbClr val="454545"/>
                </a:solidFill>
                <a:latin typeface="Oxygen"/>
              </a:rPr>
              <a:t>those that don’t accept climate change </a:t>
            </a:r>
            <a:r>
              <a:rPr lang="en-US" sz="3600" dirty="0" smtClean="0">
                <a:solidFill>
                  <a:srgbClr val="454545"/>
                </a:solidFill>
                <a:latin typeface="Oxygen"/>
              </a:rPr>
              <a:t>maybe </a:t>
            </a:r>
            <a:r>
              <a:rPr lang="en-US" sz="3600" dirty="0">
                <a:solidFill>
                  <a:srgbClr val="454545"/>
                </a:solidFill>
                <a:latin typeface="Oxygen"/>
              </a:rPr>
              <a:t>it would be a good thing to limit CO</a:t>
            </a:r>
            <a:r>
              <a:rPr lang="en-US" sz="3600" baseline="-25000" dirty="0">
                <a:solidFill>
                  <a:srgbClr val="454545"/>
                </a:solidFill>
                <a:latin typeface="Oxygen"/>
              </a:rPr>
              <a:t>2</a:t>
            </a:r>
            <a:r>
              <a:rPr lang="en-US" sz="3600" dirty="0">
                <a:solidFill>
                  <a:srgbClr val="454545"/>
                </a:solidFill>
                <a:latin typeface="Oxygen"/>
              </a:rPr>
              <a:t> into the atmosphere anyway, especially at the rates we are putting it into the atmosphere – BECAUSE OF OCEAN ACIDIFICATION issues and the law of unintended consequences!</a:t>
            </a:r>
            <a:endParaRPr lang="en-US" sz="3600" b="0" i="0" dirty="0">
              <a:solidFill>
                <a:srgbClr val="45454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26899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Climate knowledge quiz: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332038"/>
            <a:ext cx="83058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www.csmonitor.com/Environment/2014/0827/Climate-change-Is-your-opinion-informed-by-science-Take-our-quiz/Gas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3825025"/>
            <a:ext cx="5324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-7900"/>
            <a:ext cx="9452500" cy="68659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504950"/>
            <a:ext cx="2952750" cy="1009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4950" y="4419600"/>
            <a:ext cx="5048249" cy="198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197097"/>
            <a:ext cx="7767372" cy="847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VIDEO HIGHLIGHTS: Ocean acidification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1404"/>
            <a:ext cx="761523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Adding CO</a:t>
            </a:r>
            <a:r>
              <a:rPr lang="en-US" sz="3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adds H</a:t>
            </a:r>
            <a:r>
              <a:rPr lang="en-US" sz="3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ions making water more acidic (lowers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032" y="474655"/>
            <a:ext cx="3581148" cy="181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53" y="2594602"/>
            <a:ext cx="3427106" cy="181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053" y="4864676"/>
            <a:ext cx="3427106" cy="1783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" y="3142432"/>
            <a:ext cx="7615238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reduces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en-US" sz="3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99984"/>
            <a:ext cx="76152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it more difficult for organisms to make their shell – especially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aragonitic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717" y="6488668"/>
            <a:ext cx="710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http://www.skepticalscience.com/ocean-acidification-global-warming.htm</a:t>
            </a:r>
          </a:p>
        </p:txBody>
      </p:sp>
    </p:spTree>
    <p:extLst>
      <p:ext uri="{BB962C8B-B14F-4D97-AF65-F5344CB8AC3E}">
        <p14:creationId xmlns:p14="http://schemas.microsoft.com/office/powerpoint/2010/main" val="6225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4816642" cy="84705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Continued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8572"/>
            <a:ext cx="761523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Takes hundreds of years to equilibrate from weathering – or buffering from the deep sea carbonates as we saw in the PETM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032" y="324527"/>
            <a:ext cx="3581148" cy="181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53" y="2594602"/>
            <a:ext cx="3427106" cy="181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053" y="4864676"/>
            <a:ext cx="3427106" cy="1783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42875" y="3606353"/>
            <a:ext cx="761523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 in pH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endParaRPr lang="en-US" sz="32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99984"/>
            <a:ext cx="76152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it more difficult for organisms to make their shell – especially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aragonitic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0" y="0"/>
            <a:ext cx="11340740" cy="6486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717" y="6488668"/>
            <a:ext cx="710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http://www.skepticalscience.com/ocean-acidification-global-warming.htm</a:t>
            </a:r>
          </a:p>
        </p:txBody>
      </p:sp>
    </p:spTree>
    <p:extLst>
      <p:ext uri="{BB962C8B-B14F-4D97-AF65-F5344CB8AC3E}">
        <p14:creationId xmlns:p14="http://schemas.microsoft.com/office/powerpoint/2010/main" val="36751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Pteropods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ocean.si.edu/sites/default/files/styles/overview_main_688x475/public/photos/PMEL_Feely_dissolving-shells_main_1.jpg?itok=TboPlgy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72" y="1027906"/>
            <a:ext cx="65532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34744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ocean.si.edu/ocean-acidification?gclid=Cj0KEQjw-b2wBRDcrKerwe-S5c4BEiQABprW-CHiUm54_8lcDb8ns9yN_W-5pYHfqqSf7QUb6MFohssaAmCM8P8HAQ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09" y="119465"/>
            <a:ext cx="10515600" cy="1325563"/>
          </a:xfrm>
        </p:spPr>
        <p:txBody>
          <a:bodyPr/>
          <a:lstStyle/>
          <a:p>
            <a:r>
              <a:rPr lang="en-US" dirty="0" smtClean="0"/>
              <a:t>pH through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69" y="1314656"/>
            <a:ext cx="9501062" cy="55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714</Words>
  <Application>Microsoft Office PowerPoint</Application>
  <PresentationFormat>Widescreen</PresentationFormat>
  <Paragraphs>97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MS PGothic</vt:lpstr>
      <vt:lpstr>Oxygen</vt:lpstr>
      <vt:lpstr>Times New Roman</vt:lpstr>
      <vt:lpstr>Office Theme</vt:lpstr>
      <vt:lpstr>Earth’s Climate: Past, Present and Future  Fall Term - OLLI West: week 4, 10/6/2015 Paul Belanger  Ocean acidification, rates, modeling/future, IPCC</vt:lpstr>
      <vt:lpstr>Ocean acidification</vt:lpstr>
      <vt:lpstr>PowerPoint Presentation</vt:lpstr>
      <vt:lpstr>PowerPoint Presentation</vt:lpstr>
      <vt:lpstr>VIDEO HIGHLIGHTS: Ocean acidification</vt:lpstr>
      <vt:lpstr>Continued</vt:lpstr>
      <vt:lpstr>PowerPoint Presentation</vt:lpstr>
      <vt:lpstr>Pteropods</vt:lpstr>
      <vt:lpstr>pH through time</vt:lpstr>
      <vt:lpstr>PowerPoint Presentation</vt:lpstr>
      <vt:lpstr>PowerPoint Presentation</vt:lpstr>
      <vt:lpstr>Rates of Change</vt:lpstr>
      <vt:lpstr>PowerPoint Presentation</vt:lpstr>
      <vt:lpstr>Unprecedented rates of change</vt:lpstr>
      <vt:lpstr>PowerPoint Presentation</vt:lpstr>
      <vt:lpstr>PowerPoint Presentation</vt:lpstr>
      <vt:lpstr>PowerPoint Presentation</vt:lpstr>
      <vt:lpstr>PowerPoint Presentation</vt:lpstr>
      <vt:lpstr>Models – 2 videos</vt:lpstr>
      <vt:lpstr>PowerPoint Presentation</vt:lpstr>
      <vt:lpstr>PowerPoint Presentation</vt:lpstr>
      <vt:lpstr>1: THE CLIMATE IS WARMING</vt:lpstr>
      <vt:lpstr>Intergovernmental Panel on Climate Change IPCC</vt:lpstr>
      <vt:lpstr>Joint U.S. National Academy of Science and Royal Society 20-point summary: </vt:lpstr>
      <vt:lpstr>20 Q/As to follow this slide</vt:lpstr>
      <vt:lpstr>PowerPoint Presentation</vt:lpstr>
      <vt:lpstr>PowerPoint Presentation</vt:lpstr>
      <vt:lpstr>Joint U.S. National Academy of Science and Royal Society 20-point summary: </vt:lpstr>
      <vt:lpstr>Joint U.S. National Academy of Science and Royal Society 20-point summary: </vt:lpstr>
      <vt:lpstr>PowerPoint Presentation</vt:lpstr>
      <vt:lpstr>A Climate knowledge quiz: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E. Belanger</dc:creator>
  <cp:lastModifiedBy>Paul E. Belanger</cp:lastModifiedBy>
  <cp:revision>53</cp:revision>
  <dcterms:created xsi:type="dcterms:W3CDTF">2015-10-04T13:33:29Z</dcterms:created>
  <dcterms:modified xsi:type="dcterms:W3CDTF">2015-10-06T14:06:54Z</dcterms:modified>
</cp:coreProperties>
</file>