
<file path=[Content_Types].xml><?xml version="1.0" encoding="utf-8"?>
<Types xmlns="http://schemas.openxmlformats.org/package/2006/content-types">
  <Default Extension="png" ContentType="image/png"/>
  <Default Extension="bin" ContentType="audio/unknown"/>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300" r:id="rId3"/>
    <p:sldId id="371" r:id="rId4"/>
    <p:sldId id="308" r:id="rId5"/>
    <p:sldId id="377" r:id="rId6"/>
    <p:sldId id="333" r:id="rId7"/>
    <p:sldId id="355" r:id="rId8"/>
    <p:sldId id="448" r:id="rId9"/>
    <p:sldId id="449" r:id="rId10"/>
    <p:sldId id="397" r:id="rId11"/>
    <p:sldId id="374" r:id="rId12"/>
    <p:sldId id="375" r:id="rId13"/>
    <p:sldId id="376" r:id="rId14"/>
    <p:sldId id="258" r:id="rId15"/>
    <p:sldId id="429" r:id="rId16"/>
    <p:sldId id="398" r:id="rId17"/>
    <p:sldId id="303" r:id="rId18"/>
    <p:sldId id="366" r:id="rId19"/>
    <p:sldId id="322" r:id="rId20"/>
    <p:sldId id="323" r:id="rId21"/>
    <p:sldId id="435" r:id="rId22"/>
    <p:sldId id="403" r:id="rId23"/>
    <p:sldId id="324" r:id="rId24"/>
    <p:sldId id="436" r:id="rId25"/>
    <p:sldId id="402" r:id="rId26"/>
    <p:sldId id="354" r:id="rId27"/>
    <p:sldId id="437" r:id="rId28"/>
    <p:sldId id="444" r:id="rId29"/>
    <p:sldId id="450" r:id="rId30"/>
    <p:sldId id="410" r:id="rId31"/>
    <p:sldId id="438" r:id="rId32"/>
    <p:sldId id="446" r:id="rId33"/>
    <p:sldId id="447" r:id="rId34"/>
    <p:sldId id="445" r:id="rId35"/>
    <p:sldId id="335" r:id="rId36"/>
    <p:sldId id="329" r:id="rId37"/>
    <p:sldId id="321" r:id="rId38"/>
    <p:sldId id="328" r:id="rId39"/>
    <p:sldId id="417" r:id="rId40"/>
    <p:sldId id="349" r:id="rId41"/>
    <p:sldId id="315" r:id="rId42"/>
    <p:sldId id="316" r:id="rId43"/>
    <p:sldId id="411" r:id="rId44"/>
    <p:sldId id="334" r:id="rId45"/>
    <p:sldId id="341" r:id="rId46"/>
    <p:sldId id="439" r:id="rId47"/>
    <p:sldId id="413" r:id="rId48"/>
    <p:sldId id="362" r:id="rId49"/>
    <p:sldId id="361" r:id="rId50"/>
    <p:sldId id="440" r:id="rId51"/>
    <p:sldId id="441" r:id="rId52"/>
    <p:sldId id="442" r:id="rId53"/>
    <p:sldId id="434" r:id="rId54"/>
    <p:sldId id="257" r:id="rId55"/>
    <p:sldId id="443" r:id="rId56"/>
    <p:sldId id="305" r:id="rId57"/>
    <p:sldId id="314" r:id="rId58"/>
    <p:sldId id="406" r:id="rId59"/>
    <p:sldId id="432" r:id="rId60"/>
    <p:sldId id="433" r:id="rId61"/>
    <p:sldId id="274" r:id="rId62"/>
    <p:sldId id="287" r:id="rId63"/>
    <p:sldId id="289" r:id="rId64"/>
    <p:sldId id="419" r:id="rId65"/>
    <p:sldId id="331" r:id="rId66"/>
    <p:sldId id="420" r:id="rId67"/>
    <p:sldId id="409" r:id="rId68"/>
    <p:sldId id="365" r:id="rId69"/>
    <p:sldId id="342" r:id="rId70"/>
    <p:sldId id="307" r:id="rId71"/>
    <p:sldId id="346" r:id="rId7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376"/>
    <p:restoredTop sz="94553"/>
  </p:normalViewPr>
  <p:slideViewPr>
    <p:cSldViewPr>
      <p:cViewPr varScale="1">
        <p:scale>
          <a:sx n="59" d="100"/>
          <a:sy n="59" d="100"/>
        </p:scale>
        <p:origin x="1596"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5239FF0-6E8C-41F8-86E4-3F23D5DEE157}" type="datetimeFigureOut">
              <a:rPr lang="en-US" smtClean="0"/>
              <a:t>3/30/2017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A27E977-A2EA-4256-8211-08F94A4E9F5C}" type="slidenum">
              <a:rPr lang="en-US" smtClean="0"/>
              <a:t>‹#›</a:t>
            </a:fld>
            <a:endParaRPr lang="en-US"/>
          </a:p>
        </p:txBody>
      </p:sp>
    </p:spTree>
    <p:extLst>
      <p:ext uri="{BB962C8B-B14F-4D97-AF65-F5344CB8AC3E}">
        <p14:creationId xmlns:p14="http://schemas.microsoft.com/office/powerpoint/2010/main" val="152915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7E977-A2EA-4256-8211-08F94A4E9F5C}" type="slidenum">
              <a:rPr lang="en-US" smtClean="0"/>
              <a:t>1</a:t>
            </a:fld>
            <a:endParaRPr lang="en-US"/>
          </a:p>
        </p:txBody>
      </p:sp>
    </p:spTree>
    <p:extLst>
      <p:ext uri="{BB962C8B-B14F-4D97-AF65-F5344CB8AC3E}">
        <p14:creationId xmlns:p14="http://schemas.microsoft.com/office/powerpoint/2010/main" val="1616596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7E977-A2EA-4256-8211-08F94A4E9F5C}" type="slidenum">
              <a:rPr lang="en-US" smtClean="0"/>
              <a:t>24</a:t>
            </a:fld>
            <a:endParaRPr lang="en-US"/>
          </a:p>
        </p:txBody>
      </p:sp>
    </p:spTree>
    <p:extLst>
      <p:ext uri="{BB962C8B-B14F-4D97-AF65-F5344CB8AC3E}">
        <p14:creationId xmlns:p14="http://schemas.microsoft.com/office/powerpoint/2010/main" val="1345715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7E977-A2EA-4256-8211-08F94A4E9F5C}" type="slidenum">
              <a:rPr lang="en-US" smtClean="0"/>
              <a:t>27</a:t>
            </a:fld>
            <a:endParaRPr lang="en-US"/>
          </a:p>
        </p:txBody>
      </p:sp>
    </p:spTree>
    <p:extLst>
      <p:ext uri="{BB962C8B-B14F-4D97-AF65-F5344CB8AC3E}">
        <p14:creationId xmlns:p14="http://schemas.microsoft.com/office/powerpoint/2010/main" val="175427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7E977-A2EA-4256-8211-08F94A4E9F5C}" type="slidenum">
              <a:rPr lang="en-US" smtClean="0"/>
              <a:t>28</a:t>
            </a:fld>
            <a:endParaRPr lang="en-US"/>
          </a:p>
        </p:txBody>
      </p:sp>
    </p:spTree>
    <p:extLst>
      <p:ext uri="{BB962C8B-B14F-4D97-AF65-F5344CB8AC3E}">
        <p14:creationId xmlns:p14="http://schemas.microsoft.com/office/powerpoint/2010/main" val="657212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7E977-A2EA-4256-8211-08F94A4E9F5C}" type="slidenum">
              <a:rPr lang="en-US" smtClean="0"/>
              <a:t>29</a:t>
            </a:fld>
            <a:endParaRPr lang="en-US"/>
          </a:p>
        </p:txBody>
      </p:sp>
    </p:spTree>
    <p:extLst>
      <p:ext uri="{BB962C8B-B14F-4D97-AF65-F5344CB8AC3E}">
        <p14:creationId xmlns:p14="http://schemas.microsoft.com/office/powerpoint/2010/main" val="4099834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3A27E977-A2EA-4256-8211-08F94A4E9F5C}" type="slidenum">
              <a:rPr lang="en-US" smtClean="0"/>
              <a:t>30</a:t>
            </a:fld>
            <a:endParaRPr lang="en-US" dirty="0"/>
          </a:p>
        </p:txBody>
      </p:sp>
    </p:spTree>
    <p:extLst>
      <p:ext uri="{BB962C8B-B14F-4D97-AF65-F5344CB8AC3E}">
        <p14:creationId xmlns:p14="http://schemas.microsoft.com/office/powerpoint/2010/main" val="68655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7E977-A2EA-4256-8211-08F94A4E9F5C}" type="slidenum">
              <a:rPr lang="en-US" smtClean="0"/>
              <a:t>31</a:t>
            </a:fld>
            <a:endParaRPr lang="en-US"/>
          </a:p>
        </p:txBody>
      </p:sp>
    </p:spTree>
    <p:extLst>
      <p:ext uri="{BB962C8B-B14F-4D97-AF65-F5344CB8AC3E}">
        <p14:creationId xmlns:p14="http://schemas.microsoft.com/office/powerpoint/2010/main" val="199231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7E977-A2EA-4256-8211-08F94A4E9F5C}" type="slidenum">
              <a:rPr lang="en-US" smtClean="0"/>
              <a:t>34</a:t>
            </a:fld>
            <a:endParaRPr lang="en-US" dirty="0"/>
          </a:p>
        </p:txBody>
      </p:sp>
    </p:spTree>
    <p:extLst>
      <p:ext uri="{BB962C8B-B14F-4D97-AF65-F5344CB8AC3E}">
        <p14:creationId xmlns:p14="http://schemas.microsoft.com/office/powerpoint/2010/main" val="1923642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7E977-A2EA-4256-8211-08F94A4E9F5C}" type="slidenum">
              <a:rPr lang="en-US" smtClean="0"/>
              <a:t>39</a:t>
            </a:fld>
            <a:endParaRPr lang="en-US" dirty="0"/>
          </a:p>
        </p:txBody>
      </p:sp>
    </p:spTree>
    <p:extLst>
      <p:ext uri="{BB962C8B-B14F-4D97-AF65-F5344CB8AC3E}">
        <p14:creationId xmlns:p14="http://schemas.microsoft.com/office/powerpoint/2010/main" val="1068380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7E977-A2EA-4256-8211-08F94A4E9F5C}" type="slidenum">
              <a:rPr lang="en-US" smtClean="0"/>
              <a:t>40</a:t>
            </a:fld>
            <a:endParaRPr lang="en-US" dirty="0"/>
          </a:p>
        </p:txBody>
      </p:sp>
    </p:spTree>
    <p:extLst>
      <p:ext uri="{BB962C8B-B14F-4D97-AF65-F5344CB8AC3E}">
        <p14:creationId xmlns:p14="http://schemas.microsoft.com/office/powerpoint/2010/main" val="484012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7E977-A2EA-4256-8211-08F94A4E9F5C}" type="slidenum">
              <a:rPr lang="en-US" smtClean="0"/>
              <a:t>43</a:t>
            </a:fld>
            <a:endParaRPr lang="en-US" dirty="0"/>
          </a:p>
        </p:txBody>
      </p:sp>
    </p:spTree>
    <p:extLst>
      <p:ext uri="{BB962C8B-B14F-4D97-AF65-F5344CB8AC3E}">
        <p14:creationId xmlns:p14="http://schemas.microsoft.com/office/powerpoint/2010/main" val="95767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7E977-A2EA-4256-8211-08F94A4E9F5C}" type="slidenum">
              <a:rPr lang="en-US" smtClean="0"/>
              <a:t>3</a:t>
            </a:fld>
            <a:endParaRPr lang="en-US"/>
          </a:p>
        </p:txBody>
      </p:sp>
    </p:spTree>
    <p:extLst>
      <p:ext uri="{BB962C8B-B14F-4D97-AF65-F5344CB8AC3E}">
        <p14:creationId xmlns:p14="http://schemas.microsoft.com/office/powerpoint/2010/main" val="1357449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7E977-A2EA-4256-8211-08F94A4E9F5C}" type="slidenum">
              <a:rPr lang="en-US" smtClean="0"/>
              <a:t>46</a:t>
            </a:fld>
            <a:endParaRPr lang="en-US" dirty="0"/>
          </a:p>
        </p:txBody>
      </p:sp>
    </p:spTree>
    <p:extLst>
      <p:ext uri="{BB962C8B-B14F-4D97-AF65-F5344CB8AC3E}">
        <p14:creationId xmlns:p14="http://schemas.microsoft.com/office/powerpoint/2010/main" val="227519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7E977-A2EA-4256-8211-08F94A4E9F5C}" type="slidenum">
              <a:rPr lang="en-US" smtClean="0"/>
              <a:t>50</a:t>
            </a:fld>
            <a:endParaRPr lang="en-US"/>
          </a:p>
        </p:txBody>
      </p:sp>
    </p:spTree>
    <p:extLst>
      <p:ext uri="{BB962C8B-B14F-4D97-AF65-F5344CB8AC3E}">
        <p14:creationId xmlns:p14="http://schemas.microsoft.com/office/powerpoint/2010/main" val="227581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7E977-A2EA-4256-8211-08F94A4E9F5C}" type="slidenum">
              <a:rPr lang="en-US" smtClean="0"/>
              <a:t>51</a:t>
            </a:fld>
            <a:endParaRPr lang="en-US"/>
          </a:p>
        </p:txBody>
      </p:sp>
    </p:spTree>
    <p:extLst>
      <p:ext uri="{BB962C8B-B14F-4D97-AF65-F5344CB8AC3E}">
        <p14:creationId xmlns:p14="http://schemas.microsoft.com/office/powerpoint/2010/main" val="1871401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7E977-A2EA-4256-8211-08F94A4E9F5C}" type="slidenum">
              <a:rPr lang="en-US" smtClean="0"/>
              <a:t>53</a:t>
            </a:fld>
            <a:endParaRPr lang="en-US"/>
          </a:p>
        </p:txBody>
      </p:sp>
    </p:spTree>
    <p:extLst>
      <p:ext uri="{BB962C8B-B14F-4D97-AF65-F5344CB8AC3E}">
        <p14:creationId xmlns:p14="http://schemas.microsoft.com/office/powerpoint/2010/main" val="1233989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a:solidFill>
                  <a:schemeClr val="bg1"/>
                </a:solidFill>
                <a:latin typeface="Comic Sans MS" pitchFamily="66" charset="0"/>
                <a:cs typeface="Arial" charset="0"/>
              </a:defRPr>
            </a:lvl1pPr>
            <a:lvl2pPr marL="742950" indent="-285750" eaLnBrk="0" hangingPunct="0">
              <a:defRPr>
                <a:solidFill>
                  <a:schemeClr val="bg1"/>
                </a:solidFill>
                <a:latin typeface="Comic Sans MS" pitchFamily="66" charset="0"/>
                <a:cs typeface="Arial" charset="0"/>
              </a:defRPr>
            </a:lvl2pPr>
            <a:lvl3pPr marL="1143000" indent="-228600" eaLnBrk="0" hangingPunct="0">
              <a:defRPr>
                <a:solidFill>
                  <a:schemeClr val="bg1"/>
                </a:solidFill>
                <a:latin typeface="Comic Sans MS" pitchFamily="66" charset="0"/>
                <a:cs typeface="Arial" charset="0"/>
              </a:defRPr>
            </a:lvl3pPr>
            <a:lvl4pPr marL="1600200" indent="-228600" eaLnBrk="0" hangingPunct="0">
              <a:defRPr>
                <a:solidFill>
                  <a:schemeClr val="bg1"/>
                </a:solidFill>
                <a:latin typeface="Comic Sans MS" pitchFamily="66" charset="0"/>
                <a:cs typeface="Arial" charset="0"/>
              </a:defRPr>
            </a:lvl4pPr>
            <a:lvl5pPr marL="2057400" indent="-228600" eaLnBrk="0" hangingPunct="0">
              <a:defRPr>
                <a:solidFill>
                  <a:schemeClr val="bg1"/>
                </a:solidFill>
                <a:latin typeface="Comic Sans MS" pitchFamily="66" charset="0"/>
                <a:cs typeface="Arial" charset="0"/>
              </a:defRPr>
            </a:lvl5pPr>
            <a:lvl6pPr marL="2514600" indent="-228600" eaLnBrk="0" fontAlgn="base" hangingPunct="0">
              <a:spcBef>
                <a:spcPct val="0"/>
              </a:spcBef>
              <a:spcAft>
                <a:spcPct val="0"/>
              </a:spcAft>
              <a:defRPr>
                <a:solidFill>
                  <a:schemeClr val="bg1"/>
                </a:solidFill>
                <a:latin typeface="Comic Sans MS" pitchFamily="66" charset="0"/>
                <a:cs typeface="Arial" charset="0"/>
              </a:defRPr>
            </a:lvl6pPr>
            <a:lvl7pPr marL="2971800" indent="-228600" eaLnBrk="0" fontAlgn="base" hangingPunct="0">
              <a:spcBef>
                <a:spcPct val="0"/>
              </a:spcBef>
              <a:spcAft>
                <a:spcPct val="0"/>
              </a:spcAft>
              <a:defRPr>
                <a:solidFill>
                  <a:schemeClr val="bg1"/>
                </a:solidFill>
                <a:latin typeface="Comic Sans MS" pitchFamily="66" charset="0"/>
                <a:cs typeface="Arial" charset="0"/>
              </a:defRPr>
            </a:lvl7pPr>
            <a:lvl8pPr marL="3429000" indent="-228600" eaLnBrk="0" fontAlgn="base" hangingPunct="0">
              <a:spcBef>
                <a:spcPct val="0"/>
              </a:spcBef>
              <a:spcAft>
                <a:spcPct val="0"/>
              </a:spcAft>
              <a:defRPr>
                <a:solidFill>
                  <a:schemeClr val="bg1"/>
                </a:solidFill>
                <a:latin typeface="Comic Sans MS" pitchFamily="66" charset="0"/>
                <a:cs typeface="Arial" charset="0"/>
              </a:defRPr>
            </a:lvl8pPr>
            <a:lvl9pPr marL="3886200" indent="-228600" eaLnBrk="0" fontAlgn="base" hangingPunct="0">
              <a:spcBef>
                <a:spcPct val="0"/>
              </a:spcBef>
              <a:spcAft>
                <a:spcPct val="0"/>
              </a:spcAft>
              <a:defRPr>
                <a:solidFill>
                  <a:schemeClr val="bg1"/>
                </a:solidFill>
                <a:latin typeface="Comic Sans MS" pitchFamily="66" charset="0"/>
                <a:cs typeface="Arial" charset="0"/>
              </a:defRPr>
            </a:lvl9pPr>
          </a:lstStyle>
          <a:p>
            <a:pPr eaLnBrk="1" hangingPunct="1"/>
            <a:fld id="{BBD19F7E-CAC7-42FC-9210-B0F55850C4D3}" type="slidenum">
              <a:rPr lang="en-US" smtClean="0">
                <a:solidFill>
                  <a:schemeClr val="tx1"/>
                </a:solidFill>
                <a:latin typeface="Arial" charset="0"/>
              </a:rPr>
              <a:pPr eaLnBrk="1" hangingPunct="1"/>
              <a:t>57</a:t>
            </a:fld>
            <a:endParaRPr lang="en-US">
              <a:solidFill>
                <a:schemeClr val="tx1"/>
              </a:solidFill>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397703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7E977-A2EA-4256-8211-08F94A4E9F5C}" type="slidenum">
              <a:rPr lang="en-US" smtClean="0"/>
              <a:t>59</a:t>
            </a:fld>
            <a:endParaRPr lang="en-US"/>
          </a:p>
        </p:txBody>
      </p:sp>
    </p:spTree>
    <p:extLst>
      <p:ext uri="{BB962C8B-B14F-4D97-AF65-F5344CB8AC3E}">
        <p14:creationId xmlns:p14="http://schemas.microsoft.com/office/powerpoint/2010/main" val="512604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7E977-A2EA-4256-8211-08F94A4E9F5C}" type="slidenum">
              <a:rPr lang="en-US" smtClean="0"/>
              <a:t>61</a:t>
            </a:fld>
            <a:endParaRPr lang="en-US"/>
          </a:p>
        </p:txBody>
      </p:sp>
    </p:spTree>
    <p:extLst>
      <p:ext uri="{BB962C8B-B14F-4D97-AF65-F5344CB8AC3E}">
        <p14:creationId xmlns:p14="http://schemas.microsoft.com/office/powerpoint/2010/main" val="252510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7E977-A2EA-4256-8211-08F94A4E9F5C}" type="slidenum">
              <a:rPr lang="en-US" smtClean="0"/>
              <a:t>67</a:t>
            </a:fld>
            <a:endParaRPr lang="en-US"/>
          </a:p>
        </p:txBody>
      </p:sp>
    </p:spTree>
    <p:extLst>
      <p:ext uri="{BB962C8B-B14F-4D97-AF65-F5344CB8AC3E}">
        <p14:creationId xmlns:p14="http://schemas.microsoft.com/office/powerpoint/2010/main" val="48290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7E977-A2EA-4256-8211-08F94A4E9F5C}" type="slidenum">
              <a:rPr lang="en-US" smtClean="0"/>
              <a:t>5</a:t>
            </a:fld>
            <a:endParaRPr lang="en-US"/>
          </a:p>
        </p:txBody>
      </p:sp>
    </p:spTree>
    <p:extLst>
      <p:ext uri="{BB962C8B-B14F-4D97-AF65-F5344CB8AC3E}">
        <p14:creationId xmlns:p14="http://schemas.microsoft.com/office/powerpoint/2010/main" val="1129007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7E977-A2EA-4256-8211-08F94A4E9F5C}" type="slidenum">
              <a:rPr lang="en-US" smtClean="0"/>
              <a:t>6</a:t>
            </a:fld>
            <a:endParaRPr lang="en-US"/>
          </a:p>
        </p:txBody>
      </p:sp>
    </p:spTree>
    <p:extLst>
      <p:ext uri="{BB962C8B-B14F-4D97-AF65-F5344CB8AC3E}">
        <p14:creationId xmlns:p14="http://schemas.microsoft.com/office/powerpoint/2010/main" val="565648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7E977-A2EA-4256-8211-08F94A4E9F5C}" type="slidenum">
              <a:rPr lang="en-US" smtClean="0"/>
              <a:t>9</a:t>
            </a:fld>
            <a:endParaRPr lang="en-US"/>
          </a:p>
        </p:txBody>
      </p:sp>
    </p:spTree>
    <p:extLst>
      <p:ext uri="{BB962C8B-B14F-4D97-AF65-F5344CB8AC3E}">
        <p14:creationId xmlns:p14="http://schemas.microsoft.com/office/powerpoint/2010/main" val="29587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a:t>See http://www.skepticalscience.com/Milankovitch.html for good explanation</a:t>
            </a:r>
          </a:p>
          <a:p>
            <a:pPr>
              <a:defRPr/>
            </a:pPr>
            <a:endParaRPr lang="en-US"/>
          </a:p>
          <a:p>
            <a:pPr>
              <a:defRPr/>
            </a:pPr>
            <a:r>
              <a:rPr lang="en-US"/>
              <a:t>Eccentricity affects entire globe equally; 100,000 year periodicity: 0.45 w/m-2; yearly delta of 6.4% over course of year</a:t>
            </a:r>
          </a:p>
          <a:p>
            <a:pPr>
              <a:defRPr/>
            </a:pPr>
            <a:r>
              <a:rPr lang="en-US"/>
              <a:t>Obliquity - hemispherical: 22-25; currently 23.5, 41,000 year periodicity</a:t>
            </a:r>
          </a:p>
          <a:p>
            <a:pPr>
              <a:defRPr/>
            </a:pPr>
            <a:r>
              <a:rPr lang="en-US"/>
              <a:t>Precession: 19k 23k – when n. hemisphere nearest sun in summer (currently we are furthest) – why hypsithermal was slightly warmer.</a:t>
            </a:r>
          </a:p>
          <a:p>
            <a:pPr>
              <a:defRPr/>
            </a:pPr>
            <a:r>
              <a:rPr lang="en-US"/>
              <a:t>Precession varies on timescales of 19,000 and 23,000 years, and is thus important even over historical times.  The precessional cycle is the key player behind the Holocene Climate Optimum, a time between ~7,000 and 5,000 years ago of particularly warm Northern Hemispheric  extra tropical summers, and colder tropical and extra tropical winters.</a:t>
            </a:r>
          </a:p>
          <a:p>
            <a:pPr>
              <a:defRPr/>
            </a:pPr>
            <a:endParaRPr lang="en-US"/>
          </a:p>
          <a:p>
            <a:pPr>
              <a:defRPr/>
            </a:pPr>
            <a:endParaRPr lang="en-US"/>
          </a:p>
          <a:p>
            <a:pPr>
              <a:defRPr/>
            </a:pPr>
            <a:r>
              <a:rPr lang="en-US" b="1"/>
              <a:t>Eccentricity</a:t>
            </a:r>
            <a:r>
              <a:rPr lang="en-US"/>
              <a:t> is the only Milankovitch cycle that alters the annual-mean global solar insolation (i.e., the total energy the planet receives from the sun at the top of the atmosphere).  For the mathematically inclined, the annually-averaged insolation changes in proportion to 1/(1-e</a:t>
            </a:r>
            <a:r>
              <a:rPr lang="en-US" baseline="30000"/>
              <a:t>2</a:t>
            </a:r>
            <a:r>
              <a:rPr lang="en-US"/>
              <a:t>)</a:t>
            </a:r>
            <a:r>
              <a:rPr lang="en-US" baseline="30000"/>
              <a:t>0.5,</a:t>
            </a:r>
            <a:r>
              <a:rPr lang="en-US"/>
              <a:t> so the solar insolation increases with higher eccentricity. This is a very small effect though, amounting to less than 0.2% change in solar insolation, equivalent to a radiative forcing of ~0.45 W/m</a:t>
            </a:r>
            <a:r>
              <a:rPr lang="en-US" baseline="30000"/>
              <a:t>2</a:t>
            </a:r>
            <a:r>
              <a:rPr lang="en-US"/>
              <a:t> (assuming present-day albedo).   This is much less than the total anthropogenic forcing over the 20</a:t>
            </a:r>
            <a:r>
              <a:rPr lang="en-US" baseline="30000"/>
              <a:t>th</a:t>
            </a:r>
            <a:r>
              <a:rPr lang="en-US"/>
              <a:t> century.  However, eccentircity does modulate the precessional cycle, as we shall see.</a:t>
            </a:r>
          </a:p>
          <a:p>
            <a:pPr>
              <a:defRPr/>
            </a:pPr>
            <a:r>
              <a:rPr lang="en-US" b="1"/>
              <a:t>Obliquity: </a:t>
            </a:r>
            <a:r>
              <a:rPr lang="en-US"/>
              <a:t> Obliquity describes how tilted a planet’s axis is (Fig. 3 shows the obliquity of eight planets, plus Pluto which is labeled as a planet).   The tilt of the Earth is ultimately what allows for the existence of seasons, since the Northern Hemisphere is pointed toward the sun in the boreal summer, and away from the sun in the boreal winter.  The tilt of Earth’s axis (in other words, the angle between the spin–axis and a line perpendicular to the orbital plane) varies between about 22 to 25° (currently 23.5°) over a period of nearly 41,000 years, driving changes in the distribution of sunlight between the equator and high latitudes (with more tilt implying more sunlight at high latitudes, and less at lower latitudes; therefore more oblique orbits favor deglaciation on Earth). </a:t>
            </a:r>
          </a:p>
          <a:p>
            <a:pPr>
              <a:defRPr/>
            </a:pPr>
            <a:r>
              <a:rPr lang="en-US" b="1"/>
              <a:t>Precession: </a:t>
            </a:r>
            <a:r>
              <a:rPr lang="en-US"/>
              <a:t>Precession does not describe how tilted the Earth’s axis is, but rather the direction of its axis.  This changes what star is the “North Star” over time (today it is Polaris, but near the end of the last deglaciation it was Vega), and as described below, governs the timing of the seasons. This is illustrated in Figure 4 (a and b) below.</a:t>
            </a:r>
          </a:p>
        </p:txBody>
      </p:sp>
      <p:sp>
        <p:nvSpPr>
          <p:cNvPr id="55300" name="Slide Number Placeholder 3"/>
          <p:cNvSpPr>
            <a:spLocks noGrp="1"/>
          </p:cNvSpPr>
          <p:nvPr>
            <p:ph type="sldNum" sz="quarter" idx="5"/>
          </p:nvPr>
        </p:nvSpPr>
        <p:spPr>
          <a:noFill/>
          <a:ln>
            <a:miter lim="800000"/>
            <a:headEnd/>
            <a:tailEnd/>
          </a:ln>
        </p:spPr>
        <p:txBody>
          <a:bodyPr/>
          <a:lstStyle/>
          <a:p>
            <a:fld id="{E54C4A62-F25A-4EA1-8B5B-933C2237569B}" type="slidenum">
              <a:rPr lang="en-US" smtClean="0"/>
              <a:pPr/>
              <a:t>14</a:t>
            </a:fld>
            <a:endParaRPr lang="en-US"/>
          </a:p>
        </p:txBody>
      </p:sp>
    </p:spTree>
    <p:extLst>
      <p:ext uri="{BB962C8B-B14F-4D97-AF65-F5344CB8AC3E}">
        <p14:creationId xmlns:p14="http://schemas.microsoft.com/office/powerpoint/2010/main" val="15201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p:txBody>
      </p:sp>
      <p:sp>
        <p:nvSpPr>
          <p:cNvPr id="4" name="Slide Number Placeholder 3"/>
          <p:cNvSpPr>
            <a:spLocks noGrp="1"/>
          </p:cNvSpPr>
          <p:nvPr>
            <p:ph type="sldNum" sz="quarter" idx="10"/>
          </p:nvPr>
        </p:nvSpPr>
        <p:spPr/>
        <p:txBody>
          <a:bodyPr/>
          <a:lstStyle/>
          <a:p>
            <a:fld id="{3A27E977-A2EA-4256-8211-08F94A4E9F5C}" type="slidenum">
              <a:rPr lang="en-US" smtClean="0"/>
              <a:t>16</a:t>
            </a:fld>
            <a:endParaRPr lang="en-US"/>
          </a:p>
        </p:txBody>
      </p:sp>
    </p:spTree>
    <p:extLst>
      <p:ext uri="{BB962C8B-B14F-4D97-AF65-F5344CB8AC3E}">
        <p14:creationId xmlns:p14="http://schemas.microsoft.com/office/powerpoint/2010/main" val="1030911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7E977-A2EA-4256-8211-08F94A4E9F5C}" type="slidenum">
              <a:rPr lang="en-US" smtClean="0"/>
              <a:t>18</a:t>
            </a:fld>
            <a:endParaRPr lang="en-US"/>
          </a:p>
        </p:txBody>
      </p:sp>
    </p:spTree>
    <p:extLst>
      <p:ext uri="{BB962C8B-B14F-4D97-AF65-F5344CB8AC3E}">
        <p14:creationId xmlns:p14="http://schemas.microsoft.com/office/powerpoint/2010/main" val="695959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7E977-A2EA-4256-8211-08F94A4E9F5C}" type="slidenum">
              <a:rPr lang="en-US" smtClean="0"/>
              <a:t>21</a:t>
            </a:fld>
            <a:endParaRPr lang="en-US"/>
          </a:p>
        </p:txBody>
      </p:sp>
    </p:spTree>
    <p:extLst>
      <p:ext uri="{BB962C8B-B14F-4D97-AF65-F5344CB8AC3E}">
        <p14:creationId xmlns:p14="http://schemas.microsoft.com/office/powerpoint/2010/main" val="1803991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6F73FD-C1F6-4E2E-935B-DCB61C307E2C}"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3966798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3FD-C1F6-4E2E-935B-DCB61C307E2C}"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59271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3FD-C1F6-4E2E-935B-DCB61C307E2C}"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295100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3FD-C1F6-4E2E-935B-DCB61C307E2C}"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335731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F73FD-C1F6-4E2E-935B-DCB61C307E2C}"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2840816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6F73FD-C1F6-4E2E-935B-DCB61C307E2C}"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141538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6F73FD-C1F6-4E2E-935B-DCB61C307E2C}" type="datetimeFigureOut">
              <a:rPr lang="en-US" smtClean="0"/>
              <a:t>3/30/2017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377610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6F73FD-C1F6-4E2E-935B-DCB61C307E2C}" type="datetimeFigureOut">
              <a:rPr lang="en-US" smtClean="0"/>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319948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F73FD-C1F6-4E2E-935B-DCB61C307E2C}" type="datetimeFigureOut">
              <a:rPr lang="en-US" smtClean="0"/>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150107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6F73FD-C1F6-4E2E-935B-DCB61C307E2C}"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345804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6F73FD-C1F6-4E2E-935B-DCB61C307E2C}"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3F61C-FF46-4224-BD9B-6BDCE82D5E6B}" type="slidenum">
              <a:rPr lang="en-US" smtClean="0"/>
              <a:t>‹#›</a:t>
            </a:fld>
            <a:endParaRPr lang="en-US"/>
          </a:p>
        </p:txBody>
      </p:sp>
    </p:spTree>
    <p:extLst>
      <p:ext uri="{BB962C8B-B14F-4D97-AF65-F5344CB8AC3E}">
        <p14:creationId xmlns:p14="http://schemas.microsoft.com/office/powerpoint/2010/main" val="127405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chemeClr val="accent1">
                <a:lumMod val="60000"/>
                <a:lumOff val="40000"/>
              </a:schemeClr>
            </a:gs>
            <a:gs pos="56000">
              <a:schemeClr val="accent1">
                <a:tint val="44500"/>
                <a:satMod val="160000"/>
                <a:lumMod val="10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F73FD-C1F6-4E2E-935B-DCB61C307E2C}" type="datetimeFigureOut">
              <a:rPr lang="en-US" smtClean="0"/>
              <a:t>3/30/2017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3F61C-FF46-4224-BD9B-6BDCE82D5E6B}" type="slidenum">
              <a:rPr lang="en-US" smtClean="0"/>
              <a:t>‹#›</a:t>
            </a:fld>
            <a:endParaRPr lang="en-US"/>
          </a:p>
        </p:txBody>
      </p:sp>
    </p:spTree>
    <p:extLst>
      <p:ext uri="{BB962C8B-B14F-4D97-AF65-F5344CB8AC3E}">
        <p14:creationId xmlns:p14="http://schemas.microsoft.com/office/powerpoint/2010/main" val="48212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skepticalscience.com/Milankovitch.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maps.unomaha.edu/Peterson/geog1000/Notes/Notes_Exam1/Seasons&amp;Climate.ht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EBelanger@glassdesignresources.com" TargetMode="External"/><Relationship Id="rId2" Type="http://schemas.openxmlformats.org/officeDocument/2006/relationships/hyperlink" Target="mailto:LouHenefeld@comcast.net" TargetMode="External"/><Relationship Id="rId1" Type="http://schemas.openxmlformats.org/officeDocument/2006/relationships/slideLayout" Target="../slideLayouts/slideLayout2.xml"/><Relationship Id="rId4" Type="http://schemas.openxmlformats.org/officeDocument/2006/relationships/hyperlink" Target="mailto:PhilHNelson@aol.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maps.unomaha.edu/Peterson/geog1000/Notes/Notes_Exam1/Seasons&amp;Climate.ht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maps.unomaha.edu/Peterson/geog1000/Notes/Notes_Exam1/Seasons&amp;Climate.htm"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Gas_laws" TargetMode="External"/><Relationship Id="rId2" Type="http://schemas.openxmlformats.org/officeDocument/2006/relationships/hyperlink" Target="http://chemistry.bd.psu.edu/jircitano/gases.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denverclimatestudygroup.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acebook.com/denverclimatestudygroup/"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aqkGoCglp_U&amp;feature=youtu.be" TargetMode="External"/><Relationship Id="rId2" Type="http://schemas.openxmlformats.org/officeDocument/2006/relationships/hyperlink" Target="http://climate.nasa.gov/causes/" TargetMode="External"/><Relationship Id="rId1" Type="http://schemas.openxmlformats.org/officeDocument/2006/relationships/slideLayout" Target="../slideLayouts/slideLayout2.xml"/><Relationship Id="rId4" Type="http://schemas.openxmlformats.org/officeDocument/2006/relationships/hyperlink" Target="https://www.youtube.com/watch?v=we8VXwa83FQ" TargetMode="External"/></Relationships>
</file>

<file path=ppt/slides/_rels/slide5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gHUHoqBn-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skepticalscience.com/melting-ice-global-warming.htm"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amazon.com/About-Climate-Change-Boston-Review/dp/0262018438/ref=sr_1_1?ie=UTF8&amp;qid=undefined&amp;sr=8-1&amp;keywords=what+we+know+about+climate" TargetMode="Externa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hyperlink" Target="https://skepticalscience.com/"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i.kinja-img.com/gawker-media/image/upload/t_original/ihsllhptnnm4vb7wuvgq.jpg" TargetMode="External"/><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metoffice.gov.uk/climate-guid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n.wikipedia.org/wiki/United_States_Senate_Committee_on_Environment_and_Public_Wor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14692" cy="5292969"/>
          </a:xfrm>
        </p:spPr>
        <p:txBody>
          <a:bodyPr>
            <a:normAutofit/>
          </a:bodyPr>
          <a:lstStyle/>
          <a:p>
            <a:r>
              <a:rPr lang="en-US" sz="3600" b="1" dirty="0"/>
              <a:t>Adapting to Climate change: Extreme Weather Events, a Worldwide Energy Revolution</a:t>
            </a:r>
            <a:br>
              <a:rPr lang="en-US" sz="3600" b="1" dirty="0"/>
            </a:br>
            <a:r>
              <a:rPr lang="en-US" sz="3600" b="1" dirty="0"/>
              <a:t>and Geoengineering options</a:t>
            </a:r>
            <a:br>
              <a:rPr lang="en-US" sz="2800" b="1" dirty="0"/>
            </a:br>
            <a:br>
              <a:rPr lang="en-US" sz="2800" dirty="0"/>
            </a:br>
            <a:r>
              <a:rPr lang="en-US" sz="2800" b="1" dirty="0"/>
              <a:t>Paul Belanger, Ph.D.; &amp; Phil Nelson, Ph.D.</a:t>
            </a:r>
            <a:br>
              <a:rPr lang="en-US" sz="2800" b="1" dirty="0"/>
            </a:br>
            <a:r>
              <a:rPr lang="en-US" sz="2800" b="1" dirty="0"/>
              <a:t>Geologist/</a:t>
            </a:r>
            <a:r>
              <a:rPr lang="en-US" sz="2800" b="1" dirty="0" err="1"/>
              <a:t>Paleoclimatologist</a:t>
            </a:r>
            <a:r>
              <a:rPr lang="en-US" sz="2800" b="1"/>
              <a:t>; &amp; Geophysicist</a:t>
            </a:r>
            <a:br>
              <a:rPr lang="en-US" sz="2800" b="1"/>
            </a:br>
            <a:br>
              <a:rPr lang="en-US" sz="2800" b="1"/>
            </a:br>
            <a:r>
              <a:rPr lang="en-US" sz="2800" b="1"/>
              <a:t>Week 1: March 27th, 2017</a:t>
            </a:r>
            <a:endParaRPr lang="en-US" sz="2800"/>
          </a:p>
        </p:txBody>
      </p:sp>
    </p:spTree>
    <p:extLst>
      <p:ext uri="{BB962C8B-B14F-4D97-AF65-F5344CB8AC3E}">
        <p14:creationId xmlns:p14="http://schemas.microsoft.com/office/powerpoint/2010/main" val="423079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What determines Earth’s climate</a:t>
            </a:r>
          </a:p>
        </p:txBody>
      </p:sp>
      <p:sp>
        <p:nvSpPr>
          <p:cNvPr id="4" name="Content Placeholder 3"/>
          <p:cNvSpPr txBox="1">
            <a:spLocks noGrp="1"/>
          </p:cNvSpPr>
          <p:nvPr>
            <p:ph idx="1"/>
          </p:nvPr>
        </p:nvSpPr>
        <p:spPr>
          <a:xfrm>
            <a:off x="457200" y="1600200"/>
            <a:ext cx="8229600" cy="3970318"/>
          </a:xfrm>
          <a:prstGeom prst="rect">
            <a:avLst/>
          </a:prstGeom>
          <a:noFill/>
        </p:spPr>
        <p:txBody>
          <a:bodyPr wrap="square" rtlCol="0">
            <a:spAutoFit/>
          </a:bodyPr>
          <a:lstStyle/>
          <a:p>
            <a:pPr marL="1828800" lvl="3" indent="-457200">
              <a:buFont typeface="Arial" charset="0"/>
              <a:buChar char="•"/>
            </a:pPr>
            <a:endParaRPr lang="en-US" sz="2800" b="1"/>
          </a:p>
          <a:p>
            <a:pPr marL="1828800" lvl="3" indent="-457200">
              <a:buFont typeface="Arial" charset="0"/>
              <a:buChar char="•"/>
            </a:pPr>
            <a:r>
              <a:rPr lang="en-US" sz="2800" b="1"/>
              <a:t>The Sun</a:t>
            </a:r>
          </a:p>
          <a:p>
            <a:pPr marL="1828800" lvl="3" indent="-457200">
              <a:buFont typeface="Arial" charset="0"/>
              <a:buChar char="•"/>
            </a:pPr>
            <a:endParaRPr lang="en-US" sz="2800" b="1"/>
          </a:p>
          <a:p>
            <a:pPr marL="1828800" lvl="3" indent="-457200">
              <a:buFont typeface="Arial" charset="0"/>
              <a:buChar char="•"/>
            </a:pPr>
            <a:r>
              <a:rPr lang="en-US" sz="2800" b="1"/>
              <a:t>Orbital parameters aka Milankovitch</a:t>
            </a:r>
          </a:p>
          <a:p>
            <a:pPr marL="1828800" lvl="3" indent="-457200">
              <a:buFont typeface="Arial" charset="0"/>
              <a:buChar char="•"/>
            </a:pPr>
            <a:endParaRPr lang="en-US" sz="2800" b="1"/>
          </a:p>
          <a:p>
            <a:pPr marL="1828800" lvl="3" indent="-457200">
              <a:buFont typeface="Arial" charset="0"/>
              <a:buChar char="•"/>
            </a:pPr>
            <a:r>
              <a:rPr lang="en-US" sz="2800" b="1"/>
              <a:t>Greenhouse Gases (GHGs)</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1"/>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1"/>
          </a:p>
        </p:txBody>
      </p:sp>
    </p:spTree>
    <p:extLst>
      <p:ext uri="{BB962C8B-B14F-4D97-AF65-F5344CB8AC3E}">
        <p14:creationId xmlns:p14="http://schemas.microsoft.com/office/powerpoint/2010/main" val="1433780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525"/>
            <a:ext cx="8229600" cy="1143000"/>
          </a:xfrm>
        </p:spPr>
        <p:txBody>
          <a:bodyPr/>
          <a:lstStyle/>
          <a:p>
            <a:r>
              <a:rPr lang="en-US"/>
              <a:t>The Sun</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914202"/>
            <a:ext cx="6903369" cy="5727064"/>
          </a:xfrm>
        </p:spPr>
      </p:pic>
      <p:sp>
        <p:nvSpPr>
          <p:cNvPr id="4" name="Rectangle 3"/>
          <p:cNvSpPr/>
          <p:nvPr/>
        </p:nvSpPr>
        <p:spPr>
          <a:xfrm>
            <a:off x="2057400" y="6450568"/>
            <a:ext cx="7315200" cy="369332"/>
          </a:xfrm>
          <a:prstGeom prst="rect">
            <a:avLst/>
          </a:prstGeom>
        </p:spPr>
        <p:txBody>
          <a:bodyPr wrap="square">
            <a:spAutoFit/>
          </a:bodyPr>
          <a:lstStyle/>
          <a:p>
            <a:r>
              <a:rPr lang="en-US"/>
              <a:t>https://</a:t>
            </a:r>
            <a:r>
              <a:rPr lang="en-US" err="1"/>
              <a:t>skepticalscience.com</a:t>
            </a:r>
            <a:r>
              <a:rPr lang="en-US"/>
              <a:t>/solar-activity-sunspots-global-</a:t>
            </a:r>
            <a:r>
              <a:rPr lang="en-US" err="1"/>
              <a:t>warming.htm</a:t>
            </a:r>
            <a:endParaRPr lang="en-US"/>
          </a:p>
        </p:txBody>
      </p:sp>
      <p:grpSp>
        <p:nvGrpSpPr>
          <p:cNvPr id="15" name="Group 14"/>
          <p:cNvGrpSpPr/>
          <p:nvPr/>
        </p:nvGrpSpPr>
        <p:grpSpPr>
          <a:xfrm>
            <a:off x="1319212" y="684450"/>
            <a:ext cx="7086600" cy="5747068"/>
            <a:chOff x="1319212" y="684450"/>
            <a:chExt cx="7086600" cy="5747068"/>
          </a:xfrm>
        </p:grpSpPr>
        <p:cxnSp>
          <p:nvCxnSpPr>
            <p:cNvPr id="9" name="Straight Connector 8"/>
            <p:cNvCxnSpPr/>
            <p:nvPr/>
          </p:nvCxnSpPr>
          <p:spPr>
            <a:xfrm>
              <a:off x="1319212" y="684450"/>
              <a:ext cx="7086600" cy="5747068"/>
            </a:xfrm>
            <a:prstGeom prst="line">
              <a:avLst/>
            </a:prstGeom>
            <a:ln w="279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319212" y="863084"/>
              <a:ext cx="6903369" cy="5568434"/>
            </a:xfrm>
            <a:prstGeom prst="line">
              <a:avLst/>
            </a:prstGeom>
            <a:ln w="279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963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s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457200"/>
            <a:ext cx="8652492" cy="5440363"/>
          </a:xfrm>
        </p:spPr>
      </p:pic>
      <p:sp>
        <p:nvSpPr>
          <p:cNvPr id="4" name="Rectangle 3"/>
          <p:cNvSpPr/>
          <p:nvPr/>
        </p:nvSpPr>
        <p:spPr>
          <a:xfrm>
            <a:off x="3581400" y="6488668"/>
            <a:ext cx="5943600" cy="369332"/>
          </a:xfrm>
          <a:prstGeom prst="rect">
            <a:avLst/>
          </a:prstGeom>
        </p:spPr>
        <p:txBody>
          <a:bodyPr wrap="square">
            <a:spAutoFit/>
          </a:bodyPr>
          <a:lstStyle/>
          <a:p>
            <a:r>
              <a:rPr lang="en-US"/>
              <a:t>https://</a:t>
            </a:r>
            <a:r>
              <a:rPr lang="en-US" err="1"/>
              <a:t>www.slideshare.net</a:t>
            </a:r>
            <a:r>
              <a:rPr lang="en-US"/>
              <a:t>/</a:t>
            </a:r>
            <a:r>
              <a:rPr lang="en-US" err="1"/>
              <a:t>syadur</a:t>
            </a:r>
            <a:r>
              <a:rPr lang="en-US"/>
              <a:t>/</a:t>
            </a:r>
            <a:r>
              <a:rPr lang="en-US" err="1"/>
              <a:t>milankovitch</a:t>
            </a:r>
            <a:r>
              <a:rPr lang="en-US"/>
              <a:t>-theory</a:t>
            </a:r>
          </a:p>
        </p:txBody>
      </p:sp>
      <p:sp>
        <p:nvSpPr>
          <p:cNvPr id="6" name="TextBox 5"/>
          <p:cNvSpPr txBox="1"/>
          <p:nvPr/>
        </p:nvSpPr>
        <p:spPr>
          <a:xfrm>
            <a:off x="1295400" y="5574397"/>
            <a:ext cx="1828800" cy="646331"/>
          </a:xfrm>
          <a:prstGeom prst="rect">
            <a:avLst/>
          </a:prstGeom>
          <a:solidFill>
            <a:schemeClr val="accent1"/>
          </a:solidFill>
        </p:spPr>
        <p:txBody>
          <a:bodyPr wrap="square" rtlCol="0">
            <a:spAutoFit/>
          </a:bodyPr>
          <a:lstStyle/>
          <a:p>
            <a:r>
              <a:rPr lang="en-US"/>
              <a:t>100,000 years</a:t>
            </a:r>
          </a:p>
          <a:p>
            <a:r>
              <a:rPr lang="en-US"/>
              <a:t>400,000 years</a:t>
            </a:r>
          </a:p>
        </p:txBody>
      </p:sp>
      <p:sp>
        <p:nvSpPr>
          <p:cNvPr id="7" name="TextBox 6"/>
          <p:cNvSpPr txBox="1"/>
          <p:nvPr/>
        </p:nvSpPr>
        <p:spPr>
          <a:xfrm>
            <a:off x="3924300" y="5574397"/>
            <a:ext cx="1828800" cy="369332"/>
          </a:xfrm>
          <a:prstGeom prst="rect">
            <a:avLst/>
          </a:prstGeom>
          <a:solidFill>
            <a:schemeClr val="accent1"/>
          </a:solidFill>
        </p:spPr>
        <p:txBody>
          <a:bodyPr wrap="square" rtlCol="0">
            <a:spAutoFit/>
          </a:bodyPr>
          <a:lstStyle/>
          <a:p>
            <a:r>
              <a:rPr lang="en-US"/>
              <a:t>41,000 years</a:t>
            </a:r>
          </a:p>
        </p:txBody>
      </p:sp>
      <p:sp>
        <p:nvSpPr>
          <p:cNvPr id="8" name="TextBox 7"/>
          <p:cNvSpPr txBox="1"/>
          <p:nvPr/>
        </p:nvSpPr>
        <p:spPr>
          <a:xfrm>
            <a:off x="6553200" y="5726796"/>
            <a:ext cx="1828800" cy="369332"/>
          </a:xfrm>
          <a:prstGeom prst="rect">
            <a:avLst/>
          </a:prstGeom>
          <a:solidFill>
            <a:schemeClr val="accent1"/>
          </a:solidFill>
        </p:spPr>
        <p:txBody>
          <a:bodyPr wrap="square" rtlCol="0">
            <a:spAutoFit/>
          </a:bodyPr>
          <a:lstStyle/>
          <a:p>
            <a:r>
              <a:rPr lang="en-US"/>
              <a:t>19 </a:t>
            </a:r>
            <a:r>
              <a:rPr lang="mr-IN"/>
              <a:t>–</a:t>
            </a:r>
            <a:r>
              <a:rPr lang="en-US"/>
              <a:t> 24,000 years</a:t>
            </a:r>
          </a:p>
        </p:txBody>
      </p:sp>
      <p:grpSp>
        <p:nvGrpSpPr>
          <p:cNvPr id="11" name="Group 10"/>
          <p:cNvGrpSpPr/>
          <p:nvPr/>
        </p:nvGrpSpPr>
        <p:grpSpPr>
          <a:xfrm>
            <a:off x="1319212" y="684450"/>
            <a:ext cx="7086600" cy="5747068"/>
            <a:chOff x="1319212" y="684450"/>
            <a:chExt cx="7086600" cy="5747068"/>
          </a:xfrm>
        </p:grpSpPr>
        <p:cxnSp>
          <p:nvCxnSpPr>
            <p:cNvPr id="12" name="Straight Connector 11"/>
            <p:cNvCxnSpPr/>
            <p:nvPr/>
          </p:nvCxnSpPr>
          <p:spPr>
            <a:xfrm>
              <a:off x="1319212" y="684450"/>
              <a:ext cx="7086600" cy="5747068"/>
            </a:xfrm>
            <a:prstGeom prst="line">
              <a:avLst/>
            </a:prstGeom>
            <a:ln w="279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319212" y="863084"/>
              <a:ext cx="6903369" cy="5568434"/>
            </a:xfrm>
            <a:prstGeom prst="line">
              <a:avLst/>
            </a:prstGeom>
            <a:ln w="279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377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s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Thus it leaves it to Greenhouse Gases</a:t>
            </a:r>
          </a:p>
        </p:txBody>
      </p:sp>
      <p:sp>
        <p:nvSpPr>
          <p:cNvPr id="3" name="Content Placeholder 2"/>
          <p:cNvSpPr>
            <a:spLocks noGrp="1"/>
          </p:cNvSpPr>
          <p:nvPr>
            <p:ph idx="1"/>
          </p:nvPr>
        </p:nvSpPr>
        <p:spPr>
          <a:xfrm>
            <a:off x="476250" y="2743200"/>
            <a:ext cx="8229600" cy="2057400"/>
          </a:xfrm>
        </p:spPr>
        <p:txBody>
          <a:bodyPr/>
          <a:lstStyle/>
          <a:p>
            <a:pPr marL="0" indent="0" algn="ctr">
              <a:buNone/>
            </a:pPr>
            <a:r>
              <a:rPr lang="en-US"/>
              <a:t>And so we will explore this a little further</a:t>
            </a:r>
          </a:p>
        </p:txBody>
      </p:sp>
    </p:spTree>
    <p:extLst>
      <p:ext uri="{BB962C8B-B14F-4D97-AF65-F5344CB8AC3E}">
        <p14:creationId xmlns:p14="http://schemas.microsoft.com/office/powerpoint/2010/main" val="1455029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p>
        </p:txBody>
      </p:sp>
      <p:pic>
        <p:nvPicPr>
          <p:cNvPr id="4099" name="Content Placeholder 4" descr="Belanger figure 2-earth annual and global mean energy balance.tif"/>
          <p:cNvPicPr>
            <a:picLocks noGrp="1" noChangeAspect="1"/>
          </p:cNvPicPr>
          <p:nvPr>
            <p:ph idx="1"/>
          </p:nvPr>
        </p:nvPicPr>
        <p:blipFill>
          <a:blip r:embed="rId3" cstate="print"/>
          <a:srcRect/>
          <a:stretch>
            <a:fillRect/>
          </a:stretch>
        </p:blipFill>
        <p:spPr>
          <a:xfrm>
            <a:off x="0" y="0"/>
            <a:ext cx="9144000" cy="6858000"/>
          </a:xfrm>
        </p:spPr>
      </p:pic>
      <p:grpSp>
        <p:nvGrpSpPr>
          <p:cNvPr id="2" name="Group 6"/>
          <p:cNvGrpSpPr>
            <a:grpSpLocks/>
          </p:cNvGrpSpPr>
          <p:nvPr/>
        </p:nvGrpSpPr>
        <p:grpSpPr bwMode="auto">
          <a:xfrm>
            <a:off x="179388" y="0"/>
            <a:ext cx="7491412" cy="846138"/>
            <a:chOff x="179144" y="0"/>
            <a:chExt cx="7490898" cy="846161"/>
          </a:xfrm>
        </p:grpSpPr>
        <p:sp>
          <p:nvSpPr>
            <p:cNvPr id="4" name="Oval 3"/>
            <p:cNvSpPr/>
            <p:nvPr/>
          </p:nvSpPr>
          <p:spPr>
            <a:xfrm>
              <a:off x="7071596" y="0"/>
              <a:ext cx="598446" cy="5191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179144" y="254007"/>
              <a:ext cx="511140" cy="3794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3277731" y="163517"/>
              <a:ext cx="912749" cy="68264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TextBox 7"/>
          <p:cNvSpPr txBox="1">
            <a:spLocks noChangeArrowheads="1"/>
          </p:cNvSpPr>
          <p:nvPr/>
        </p:nvSpPr>
        <p:spPr bwMode="auto">
          <a:xfrm>
            <a:off x="2060575" y="1146175"/>
            <a:ext cx="3508375" cy="831850"/>
          </a:xfrm>
          <a:prstGeom prst="rect">
            <a:avLst/>
          </a:prstGeom>
          <a:solidFill>
            <a:srgbClr val="FF3300"/>
          </a:solidFill>
          <a:ln w="9525">
            <a:noFill/>
            <a:miter lim="800000"/>
            <a:headEnd/>
            <a:tailEnd/>
          </a:ln>
        </p:spPr>
        <p:txBody>
          <a:bodyPr>
            <a:spAutoFit/>
          </a:bodyPr>
          <a:lstStyle/>
          <a:p>
            <a:pPr algn="ctr"/>
            <a:r>
              <a:rPr lang="en-US" sz="2400" b="1"/>
              <a:t>Sunspots ~= </a:t>
            </a:r>
          </a:p>
          <a:p>
            <a:pPr algn="ctr"/>
            <a:r>
              <a:rPr lang="en-US" sz="2400" b="1"/>
              <a:t>0.3 – 0.5 W/m</a:t>
            </a:r>
            <a:r>
              <a:rPr lang="en-US" sz="2400" b="1" baseline="30000"/>
              <a:t>2</a:t>
            </a:r>
          </a:p>
        </p:txBody>
      </p:sp>
      <p:sp>
        <p:nvSpPr>
          <p:cNvPr id="9" name="TextBox 8"/>
          <p:cNvSpPr txBox="1">
            <a:spLocks noChangeArrowheads="1"/>
          </p:cNvSpPr>
          <p:nvPr/>
        </p:nvSpPr>
        <p:spPr bwMode="auto">
          <a:xfrm>
            <a:off x="5759450" y="2773363"/>
            <a:ext cx="2128838" cy="1200150"/>
          </a:xfrm>
          <a:prstGeom prst="rect">
            <a:avLst/>
          </a:prstGeom>
          <a:solidFill>
            <a:srgbClr val="FF3300"/>
          </a:solidFill>
          <a:ln w="9525">
            <a:noFill/>
            <a:miter lim="800000"/>
            <a:headEnd/>
            <a:tailEnd/>
          </a:ln>
        </p:spPr>
        <p:txBody>
          <a:bodyPr>
            <a:spAutoFit/>
          </a:bodyPr>
          <a:lstStyle/>
          <a:p>
            <a:pPr algn="ctr"/>
            <a:r>
              <a:rPr lang="en-US" sz="2400" b="1"/>
              <a:t>Current</a:t>
            </a:r>
          </a:p>
          <a:p>
            <a:pPr algn="ctr"/>
            <a:r>
              <a:rPr lang="en-US" sz="2400" b="1"/>
              <a:t>GHGs ~= 1.6W/m</a:t>
            </a:r>
            <a:r>
              <a:rPr lang="en-US" sz="2400" b="1" baseline="30000"/>
              <a:t>2</a:t>
            </a:r>
          </a:p>
        </p:txBody>
      </p:sp>
      <p:sp>
        <p:nvSpPr>
          <p:cNvPr id="11" name="TextBox 10"/>
          <p:cNvSpPr txBox="1">
            <a:spLocks noChangeArrowheads="1"/>
          </p:cNvSpPr>
          <p:nvPr/>
        </p:nvSpPr>
        <p:spPr bwMode="auto">
          <a:xfrm>
            <a:off x="2895600" y="0"/>
            <a:ext cx="2128838" cy="830263"/>
          </a:xfrm>
          <a:prstGeom prst="rect">
            <a:avLst/>
          </a:prstGeom>
          <a:solidFill>
            <a:srgbClr val="FF3300"/>
          </a:solidFill>
          <a:ln w="9525">
            <a:noFill/>
            <a:miter lim="800000"/>
            <a:headEnd/>
            <a:tailEnd/>
          </a:ln>
        </p:spPr>
        <p:txBody>
          <a:bodyPr>
            <a:spAutoFit/>
          </a:bodyPr>
          <a:lstStyle/>
          <a:p>
            <a:pPr algn="ctr"/>
            <a:r>
              <a:rPr lang="en-US" sz="2400" b="1"/>
              <a:t>Milankovitch ~= 3-8 W/m</a:t>
            </a:r>
            <a:r>
              <a:rPr lang="en-US" sz="2400" b="1" baseline="30000"/>
              <a:t>2</a:t>
            </a:r>
          </a:p>
        </p:txBody>
      </p:sp>
      <p:sp>
        <p:nvSpPr>
          <p:cNvPr id="13" name="TextBox 12"/>
          <p:cNvSpPr txBox="1"/>
          <p:nvPr/>
        </p:nvSpPr>
        <p:spPr>
          <a:xfrm>
            <a:off x="3302000" y="6488113"/>
            <a:ext cx="5842000" cy="369887"/>
          </a:xfrm>
          <a:prstGeom prst="rect">
            <a:avLst/>
          </a:prstGeom>
          <a:solidFill>
            <a:schemeClr val="bg1">
              <a:lumMod val="85000"/>
            </a:schemeClr>
          </a:solidFill>
        </p:spPr>
        <p:txBody>
          <a:bodyPr>
            <a:spAutoFit/>
          </a:bodyPr>
          <a:lstStyle/>
          <a:p>
            <a:pPr>
              <a:defRPr/>
            </a:pPr>
            <a:r>
              <a:rPr lang="en-US"/>
              <a:t>http://</a:t>
            </a:r>
            <a:r>
              <a:rPr lang="en-US">
                <a:hlinkClick r:id="rId4"/>
              </a:rPr>
              <a:t>www.skepticalscience.com/Milankovitch.html</a:t>
            </a:r>
            <a:endParaRPr lang="en-US"/>
          </a:p>
        </p:txBody>
      </p:sp>
      <p:sp>
        <p:nvSpPr>
          <p:cNvPr id="12" name="TextBox 11"/>
          <p:cNvSpPr txBox="1">
            <a:spLocks noChangeArrowheads="1"/>
          </p:cNvSpPr>
          <p:nvPr/>
        </p:nvSpPr>
        <p:spPr bwMode="auto">
          <a:xfrm>
            <a:off x="1916113" y="3068638"/>
            <a:ext cx="2836862" cy="1384300"/>
          </a:xfrm>
          <a:prstGeom prst="rect">
            <a:avLst/>
          </a:prstGeom>
          <a:solidFill>
            <a:schemeClr val="bg1"/>
          </a:solidFill>
          <a:ln w="9525">
            <a:noFill/>
            <a:miter lim="800000"/>
            <a:headEnd/>
            <a:tailEnd/>
          </a:ln>
        </p:spPr>
        <p:txBody>
          <a:bodyPr>
            <a:spAutoFit/>
          </a:bodyPr>
          <a:lstStyle/>
          <a:p>
            <a:pPr algn="ctr"/>
            <a:r>
              <a:rPr lang="en-US" sz="2800" b="1"/>
              <a:t>DOUBLING: 280 to 560 ppm CO2 = </a:t>
            </a:r>
            <a:r>
              <a:rPr lang="en-US" sz="2800" b="1">
                <a:solidFill>
                  <a:srgbClr val="FF0000"/>
                </a:solidFill>
              </a:rPr>
              <a:t>~ 3 W/m</a:t>
            </a:r>
            <a:r>
              <a:rPr lang="en-US" sz="2800" b="1" baseline="30000">
                <a:solidFill>
                  <a:srgbClr val="FF0000"/>
                </a:solidFill>
              </a:rPr>
              <a:t>2</a:t>
            </a:r>
          </a:p>
        </p:txBody>
      </p:sp>
      <p:sp>
        <p:nvSpPr>
          <p:cNvPr id="15" name="TextBox 14"/>
          <p:cNvSpPr txBox="1">
            <a:spLocks noChangeArrowheads="1"/>
          </p:cNvSpPr>
          <p:nvPr/>
        </p:nvSpPr>
        <p:spPr bwMode="auto">
          <a:xfrm>
            <a:off x="1804118" y="4432388"/>
            <a:ext cx="2836862" cy="1384995"/>
          </a:xfrm>
          <a:prstGeom prst="rect">
            <a:avLst/>
          </a:prstGeom>
          <a:solidFill>
            <a:schemeClr val="bg1"/>
          </a:solidFill>
          <a:ln w="9525">
            <a:noFill/>
            <a:miter lim="800000"/>
            <a:headEnd/>
            <a:tailEnd/>
          </a:ln>
        </p:spPr>
        <p:txBody>
          <a:bodyPr>
            <a:spAutoFit/>
          </a:bodyPr>
          <a:lstStyle/>
          <a:p>
            <a:pPr algn="ctr"/>
            <a:r>
              <a:rPr lang="en-US" sz="2800" b="1"/>
              <a:t>Referred to as climate sensitivity</a:t>
            </a:r>
          </a:p>
        </p:txBody>
      </p:sp>
    </p:spTree>
    <p:extLst>
      <p:ext uri="{BB962C8B-B14F-4D97-AF65-F5344CB8AC3E}">
        <p14:creationId xmlns:p14="http://schemas.microsoft.com/office/powerpoint/2010/main" val="186228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heckerboard(across)">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2"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449"/>
            <a:ext cx="9144000" cy="3246438"/>
          </a:xfrm>
        </p:spPr>
        <p:txBody>
          <a:bodyPr>
            <a:normAutofit fontScale="90000"/>
          </a:bodyPr>
          <a:lstStyle/>
          <a:p>
            <a:r>
              <a:rPr lang="en-US"/>
              <a:t>FOR THERE TO HAVE NO CLIMATE CHANGE</a:t>
            </a:r>
            <a:br>
              <a:rPr lang="en-US"/>
            </a:br>
            <a:r>
              <a:rPr lang="en-US"/>
              <a:t>Energy in (Visible)</a:t>
            </a:r>
            <a:br>
              <a:rPr lang="en-US"/>
            </a:br>
            <a:r>
              <a:rPr lang="en-US"/>
              <a:t> = </a:t>
            </a:r>
            <a:br>
              <a:rPr lang="en-US"/>
            </a:br>
            <a:r>
              <a:rPr lang="en-US"/>
              <a:t>Energy out (infrared)</a:t>
            </a:r>
          </a:p>
        </p:txBody>
      </p:sp>
      <p:sp>
        <p:nvSpPr>
          <p:cNvPr id="4" name="Content Placeholder 3"/>
          <p:cNvSpPr>
            <a:spLocks noGrp="1"/>
          </p:cNvSpPr>
          <p:nvPr>
            <p:ph idx="1"/>
          </p:nvPr>
        </p:nvSpPr>
        <p:spPr>
          <a:xfrm>
            <a:off x="457200" y="3257549"/>
            <a:ext cx="8229600" cy="3600451"/>
          </a:xfrm>
        </p:spPr>
        <p:txBody>
          <a:bodyPr>
            <a:normAutofit fontScale="92500" lnSpcReduction="20000"/>
          </a:bodyPr>
          <a:lstStyle/>
          <a:p>
            <a:r>
              <a:rPr lang="en-US" dirty="0"/>
              <a:t>Relatively stable last 10,000 years</a:t>
            </a:r>
          </a:p>
          <a:p>
            <a:r>
              <a:rPr lang="en-US" dirty="0"/>
              <a:t>GHGs Now Changing our climate </a:t>
            </a:r>
            <a:r>
              <a:rPr lang="mr-IN" dirty="0"/>
              <a:t>–</a:t>
            </a:r>
            <a:r>
              <a:rPr lang="en-US" dirty="0"/>
              <a:t> but at an unprecedented rate</a:t>
            </a:r>
          </a:p>
          <a:p>
            <a:pPr lvl="1"/>
            <a:r>
              <a:rPr lang="en-US" dirty="0"/>
              <a:t>Threatens our sustainability as DO other factors:</a:t>
            </a:r>
          </a:p>
          <a:p>
            <a:pPr lvl="2"/>
            <a:r>
              <a:rPr lang="en-US" dirty="0"/>
              <a:t>Population </a:t>
            </a:r>
          </a:p>
          <a:p>
            <a:pPr lvl="2"/>
            <a:r>
              <a:rPr lang="en-US" dirty="0"/>
              <a:t>Sea level rise</a:t>
            </a:r>
          </a:p>
          <a:p>
            <a:pPr lvl="2"/>
            <a:r>
              <a:rPr lang="en-US" dirty="0"/>
              <a:t>Extreme weather</a:t>
            </a:r>
          </a:p>
          <a:p>
            <a:pPr lvl="2"/>
            <a:r>
              <a:rPr lang="en-US" dirty="0"/>
              <a:t>Resources (Energy, food)</a:t>
            </a:r>
          </a:p>
          <a:p>
            <a:pPr lvl="2"/>
            <a:r>
              <a:rPr lang="en-US" dirty="0"/>
              <a:t>Ocean acidification</a:t>
            </a:r>
          </a:p>
        </p:txBody>
      </p:sp>
    </p:spTree>
    <p:extLst>
      <p:ext uri="{BB962C8B-B14F-4D97-AF65-F5344CB8AC3E}">
        <p14:creationId xmlns:p14="http://schemas.microsoft.com/office/powerpoint/2010/main" val="1007978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Let’s look at our atmosphere</a:t>
            </a:r>
          </a:p>
        </p:txBody>
      </p:sp>
      <p:sp>
        <p:nvSpPr>
          <p:cNvPr id="3" name="Content Placeholder 2"/>
          <p:cNvSpPr>
            <a:spLocks noGrp="1"/>
          </p:cNvSpPr>
          <p:nvPr>
            <p:ph idx="1"/>
          </p:nvPr>
        </p:nvSpPr>
        <p:spPr>
          <a:xfrm>
            <a:off x="990600" y="2286000"/>
            <a:ext cx="7391400" cy="4038600"/>
          </a:xfrm>
        </p:spPr>
        <p:txBody>
          <a:bodyPr>
            <a:noAutofit/>
          </a:bodyPr>
          <a:lstStyle/>
          <a:p>
            <a:pPr lvl="1">
              <a:spcBef>
                <a:spcPts val="0"/>
              </a:spcBef>
            </a:pPr>
            <a:r>
              <a:rPr lang="en-US" sz="3600"/>
              <a:t>N</a:t>
            </a:r>
            <a:r>
              <a:rPr lang="en-US" sz="3600" baseline="-25000"/>
              <a:t>2</a:t>
            </a:r>
            <a:r>
              <a:rPr lang="en-US" sz="3600"/>
              <a:t> = 78%</a:t>
            </a:r>
          </a:p>
          <a:p>
            <a:pPr lvl="1">
              <a:spcBef>
                <a:spcPts val="0"/>
              </a:spcBef>
            </a:pPr>
            <a:r>
              <a:rPr lang="en-US" sz="3600"/>
              <a:t>O</a:t>
            </a:r>
            <a:r>
              <a:rPr lang="en-US" sz="3600" baseline="-25000"/>
              <a:t>2</a:t>
            </a:r>
            <a:r>
              <a:rPr lang="en-US" sz="3600"/>
              <a:t> = 21%</a:t>
            </a:r>
          </a:p>
          <a:p>
            <a:pPr lvl="1">
              <a:spcBef>
                <a:spcPts val="0"/>
              </a:spcBef>
            </a:pPr>
            <a:r>
              <a:rPr lang="en-US" sz="3600" err="1"/>
              <a:t>Ar</a:t>
            </a:r>
            <a:r>
              <a:rPr lang="en-US" sz="3600"/>
              <a:t> = 0.93%</a:t>
            </a:r>
          </a:p>
          <a:p>
            <a:pPr lvl="1">
              <a:spcBef>
                <a:spcPts val="0"/>
              </a:spcBef>
            </a:pPr>
            <a:endParaRPr lang="en-US" sz="3600"/>
          </a:p>
          <a:p>
            <a:pPr lvl="1">
              <a:spcBef>
                <a:spcPts val="0"/>
              </a:spcBef>
            </a:pPr>
            <a:r>
              <a:rPr lang="en-US" sz="3600"/>
              <a:t>CO</a:t>
            </a:r>
            <a:r>
              <a:rPr lang="en-US" sz="3600" baseline="-25000"/>
              <a:t>2</a:t>
            </a:r>
            <a:r>
              <a:rPr lang="en-US" sz="3600"/>
              <a:t> = -.408%</a:t>
            </a:r>
          </a:p>
          <a:p>
            <a:pPr lvl="1">
              <a:spcBef>
                <a:spcPts val="0"/>
              </a:spcBef>
            </a:pPr>
            <a:r>
              <a:rPr lang="en-US" sz="3600"/>
              <a:t>H</a:t>
            </a:r>
            <a:r>
              <a:rPr lang="en-US" sz="3600" baseline="-25000"/>
              <a:t>2</a:t>
            </a:r>
            <a:r>
              <a:rPr lang="en-US" sz="3600"/>
              <a:t>0 = variable</a:t>
            </a:r>
          </a:p>
          <a:p>
            <a:pPr lvl="1">
              <a:spcBef>
                <a:spcPts val="0"/>
              </a:spcBef>
            </a:pPr>
            <a:r>
              <a:rPr lang="en-US" sz="3600"/>
              <a:t>Other: CH</a:t>
            </a:r>
            <a:r>
              <a:rPr lang="en-US" sz="3600" baseline="-25000"/>
              <a:t>4</a:t>
            </a:r>
            <a:r>
              <a:rPr lang="en-US" sz="3600"/>
              <a:t>, CFCs, O</a:t>
            </a:r>
            <a:r>
              <a:rPr lang="en-US" sz="3600" baseline="-25000"/>
              <a:t>3,</a:t>
            </a:r>
            <a:r>
              <a:rPr lang="en-US" sz="3600"/>
              <a:t> etc.</a:t>
            </a:r>
            <a:endParaRPr lang="en-US" sz="3600" baseline="-250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900" y="3759200"/>
            <a:ext cx="1054100" cy="711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2438400"/>
            <a:ext cx="1346200" cy="16764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8900" y="1778000"/>
            <a:ext cx="1016000" cy="1651000"/>
          </a:xfrm>
          <a:prstGeom prst="rect">
            <a:avLst/>
          </a:prstGeom>
        </p:spPr>
      </p:pic>
      <p:pic>
        <p:nvPicPr>
          <p:cNvPr id="7" name="Picture 2" descr="Lin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4567237"/>
            <a:ext cx="2296701" cy="147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936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GREENHOUSE GASES (GHGs)</a:t>
            </a:r>
          </a:p>
        </p:txBody>
      </p:sp>
      <p:sp>
        <p:nvSpPr>
          <p:cNvPr id="3" name="Content Placeholder 2"/>
          <p:cNvSpPr>
            <a:spLocks noGrp="1"/>
          </p:cNvSpPr>
          <p:nvPr>
            <p:ph idx="1"/>
          </p:nvPr>
        </p:nvSpPr>
        <p:spPr>
          <a:xfrm>
            <a:off x="457200" y="2133600"/>
            <a:ext cx="8229600" cy="4525963"/>
          </a:xfrm>
        </p:spPr>
        <p:txBody>
          <a:bodyPr/>
          <a:lstStyle/>
          <a:p>
            <a:pPr lvl="1"/>
            <a:r>
              <a:rPr lang="en-US"/>
              <a:t>Water – H</a:t>
            </a:r>
            <a:r>
              <a:rPr lang="en-US" baseline="-25000"/>
              <a:t>2</a:t>
            </a:r>
            <a:r>
              <a:rPr lang="en-US"/>
              <a:t>O – the amount is a feedback of temperature held in by the “blanket” of other GHGs</a:t>
            </a:r>
          </a:p>
          <a:p>
            <a:pPr lvl="1"/>
            <a:r>
              <a:rPr lang="en-US"/>
              <a:t>Carbon dioxide - CO</a:t>
            </a:r>
            <a:r>
              <a:rPr lang="en-US" baseline="-25000"/>
              <a:t>2</a:t>
            </a:r>
          </a:p>
          <a:p>
            <a:pPr lvl="1"/>
            <a:r>
              <a:rPr lang="en-US"/>
              <a:t>Methane - CH</a:t>
            </a:r>
            <a:r>
              <a:rPr lang="en-US" baseline="-25000"/>
              <a:t>4</a:t>
            </a:r>
          </a:p>
          <a:p>
            <a:pPr lvl="1"/>
            <a:r>
              <a:rPr lang="en-US"/>
              <a:t>Ozone - O</a:t>
            </a:r>
            <a:r>
              <a:rPr lang="en-US" baseline="-25000"/>
              <a:t>3</a:t>
            </a:r>
          </a:p>
          <a:p>
            <a:pPr lvl="1"/>
            <a:r>
              <a:rPr lang="en-US"/>
              <a:t>Nitrous oxide- N</a:t>
            </a:r>
            <a:r>
              <a:rPr lang="en-US" baseline="-25000"/>
              <a:t>2</a:t>
            </a:r>
            <a:r>
              <a:rPr lang="en-US"/>
              <a:t>O</a:t>
            </a:r>
          </a:p>
          <a:p>
            <a:pPr lvl="1"/>
            <a:r>
              <a:rPr lang="en-US"/>
              <a:t>others</a:t>
            </a:r>
          </a:p>
          <a:p>
            <a:endParaRPr lang="en-US"/>
          </a:p>
        </p:txBody>
      </p:sp>
      <p:pic>
        <p:nvPicPr>
          <p:cNvPr id="2050" name="Picture 2" descr="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10000"/>
            <a:ext cx="4144964" cy="2655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724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basic Meteorology</a:t>
            </a:r>
          </a:p>
        </p:txBody>
      </p:sp>
      <p:sp>
        <p:nvSpPr>
          <p:cNvPr id="3" name="Content Placeholder 2"/>
          <p:cNvSpPr>
            <a:spLocks noGrp="1"/>
          </p:cNvSpPr>
          <p:nvPr>
            <p:ph idx="1"/>
          </p:nvPr>
        </p:nvSpPr>
        <p:spPr/>
        <p:txBody>
          <a:bodyPr>
            <a:normAutofit lnSpcReduction="10000"/>
          </a:bodyPr>
          <a:lstStyle/>
          <a:p>
            <a:r>
              <a:rPr lang="en-US" dirty="0"/>
              <a:t>First some facts:</a:t>
            </a:r>
          </a:p>
          <a:p>
            <a:pPr lvl="1"/>
            <a:r>
              <a:rPr lang="en-US" dirty="0"/>
              <a:t>Atmospheric circulation</a:t>
            </a:r>
          </a:p>
          <a:p>
            <a:pPr lvl="1"/>
            <a:r>
              <a:rPr lang="en-US" dirty="0"/>
              <a:t>Coriolis forces</a:t>
            </a:r>
          </a:p>
          <a:p>
            <a:r>
              <a:rPr lang="en-US" dirty="0"/>
              <a:t>Then Background for some Explanations:</a:t>
            </a:r>
          </a:p>
          <a:p>
            <a:pPr lvl="1"/>
            <a:r>
              <a:rPr lang="en-US" dirty="0"/>
              <a:t>Gas laws</a:t>
            </a:r>
          </a:p>
          <a:p>
            <a:pPr lvl="1"/>
            <a:r>
              <a:rPr lang="en-US" dirty="0"/>
              <a:t>Weather: Highs and Lows </a:t>
            </a:r>
            <a:r>
              <a:rPr lang="mr-IN" dirty="0"/>
              <a:t>–</a:t>
            </a:r>
            <a:r>
              <a:rPr lang="en-US" dirty="0"/>
              <a:t> </a:t>
            </a:r>
          </a:p>
          <a:p>
            <a:pPr lvl="2"/>
            <a:r>
              <a:rPr lang="en-US" dirty="0"/>
              <a:t>Causes</a:t>
            </a:r>
          </a:p>
          <a:p>
            <a:pPr lvl="2"/>
            <a:r>
              <a:rPr lang="en-US" dirty="0"/>
              <a:t>Coriolis effect</a:t>
            </a:r>
          </a:p>
          <a:p>
            <a:pPr lvl="1"/>
            <a:r>
              <a:rPr lang="en-US" dirty="0"/>
              <a:t>Latent heat</a:t>
            </a:r>
          </a:p>
        </p:txBody>
      </p:sp>
    </p:spTree>
    <p:extLst>
      <p:ext uri="{BB962C8B-B14F-4D97-AF65-F5344CB8AC3E}">
        <p14:creationId xmlns:p14="http://schemas.microsoft.com/office/powerpoint/2010/main" val="165417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947737"/>
          </a:xfrm>
        </p:spPr>
        <p:txBody>
          <a:bodyPr>
            <a:normAutofit/>
          </a:bodyPr>
          <a:lstStyle/>
          <a:p>
            <a:r>
              <a:rPr lang="en-US"/>
              <a:t>Atmospheric circulation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023937"/>
            <a:ext cx="5867400" cy="5739849"/>
          </a:xfrm>
        </p:spPr>
      </p:pic>
      <p:sp>
        <p:nvSpPr>
          <p:cNvPr id="5" name="Rectangle 4"/>
          <p:cNvSpPr/>
          <p:nvPr/>
        </p:nvSpPr>
        <p:spPr>
          <a:xfrm>
            <a:off x="6262687" y="6211669"/>
            <a:ext cx="2895600" cy="646331"/>
          </a:xfrm>
          <a:prstGeom prst="rect">
            <a:avLst/>
          </a:prstGeom>
        </p:spPr>
        <p:txBody>
          <a:bodyPr wrap="square">
            <a:spAutoFit/>
          </a:bodyPr>
          <a:lstStyle/>
          <a:p>
            <a:r>
              <a:rPr lang="en-US" sz="1200">
                <a:hlinkClick r:id="rId3"/>
              </a:rPr>
              <a:t>http://maps.unomaha.edu/Peterson/geog1000/Notes/Notes_Exam1/Seasons&amp;Climate.htm</a:t>
            </a:r>
            <a:endParaRPr lang="en-US" sz="1200"/>
          </a:p>
        </p:txBody>
      </p:sp>
    </p:spTree>
    <p:extLst>
      <p:ext uri="{BB962C8B-B14F-4D97-AF65-F5344CB8AC3E}">
        <p14:creationId xmlns:p14="http://schemas.microsoft.com/office/powerpoint/2010/main" val="159612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rmAutofit/>
          </a:bodyPr>
          <a:lstStyle/>
          <a:p>
            <a:r>
              <a:rPr lang="en-US" b="1" dirty="0"/>
              <a:t>INTRODUCTIONS </a:t>
            </a:r>
            <a:r>
              <a:rPr lang="mr-IN" b="1" dirty="0"/>
              <a:t>–</a:t>
            </a:r>
            <a:r>
              <a:rPr lang="en-US" b="1" dirty="0"/>
              <a:t> part 1</a:t>
            </a:r>
            <a:endParaRPr lang="en-US" dirty="0"/>
          </a:p>
        </p:txBody>
      </p:sp>
      <p:sp>
        <p:nvSpPr>
          <p:cNvPr id="5" name="TextBox 4"/>
          <p:cNvSpPr txBox="1"/>
          <p:nvPr/>
        </p:nvSpPr>
        <p:spPr>
          <a:xfrm>
            <a:off x="0" y="1128712"/>
            <a:ext cx="9144000" cy="5693866"/>
          </a:xfrm>
          <a:prstGeom prst="rect">
            <a:avLst/>
          </a:prstGeom>
          <a:noFill/>
        </p:spPr>
        <p:txBody>
          <a:bodyPr wrap="square" rtlCol="0">
            <a:spAutoFit/>
          </a:bodyPr>
          <a:lstStyle/>
          <a:p>
            <a:pPr lvl="1" indent="-457200">
              <a:buFont typeface="Arial" panose="020B0604020202020204" pitchFamily="34" charset="0"/>
              <a:buChar char="•"/>
            </a:pPr>
            <a:r>
              <a:rPr lang="en-US" sz="2800" b="1" dirty="0"/>
              <a:t>Lou </a:t>
            </a:r>
            <a:r>
              <a:rPr lang="en-US" sz="2800" b="1" dirty="0" err="1"/>
              <a:t>Henefeld</a:t>
            </a:r>
            <a:r>
              <a:rPr lang="en-US" sz="2800" b="1" dirty="0"/>
              <a:t>: classroom assistant, liaison to me/OLLI</a:t>
            </a:r>
          </a:p>
          <a:p>
            <a:pPr lvl="2" indent="-457200">
              <a:buFont typeface="Arial" panose="020B0604020202020204" pitchFamily="34" charset="0"/>
              <a:buChar char="•"/>
            </a:pPr>
            <a:r>
              <a:rPr lang="en-US" sz="2800" b="1" dirty="0"/>
              <a:t>Logistics: bathrooms, breaks, no open containers</a:t>
            </a:r>
          </a:p>
          <a:p>
            <a:pPr lvl="2" indent="-457200">
              <a:buFont typeface="Arial" panose="020B0604020202020204" pitchFamily="34" charset="0"/>
              <a:buChar char="•"/>
            </a:pPr>
            <a:r>
              <a:rPr lang="en-US" sz="2800" b="1" dirty="0">
                <a:hlinkClick r:id="rId2"/>
              </a:rPr>
              <a:t>LouHenefeld@comcast.net</a:t>
            </a:r>
            <a:r>
              <a:rPr lang="en-US" sz="2800" b="1" dirty="0"/>
              <a:t> </a:t>
            </a:r>
          </a:p>
          <a:p>
            <a:pPr marL="914400" lvl="1" indent="-457200">
              <a:buFont typeface="Arial" panose="020B0604020202020204" pitchFamily="34" charset="0"/>
              <a:buChar char="•"/>
            </a:pPr>
            <a:r>
              <a:rPr lang="en-US" sz="2800" b="1" dirty="0"/>
              <a:t>303-278-8275</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Paul Belanger: </a:t>
            </a:r>
          </a:p>
          <a:p>
            <a:pPr marL="914400" lvl="1" indent="-457200">
              <a:buFont typeface="Arial" panose="020B0604020202020204" pitchFamily="34" charset="0"/>
              <a:buChar char="•"/>
            </a:pPr>
            <a:r>
              <a:rPr lang="it-IT" sz="2800" b="1" dirty="0">
                <a:hlinkClick r:id="rId3"/>
              </a:rPr>
              <a:t>PEBelanger@glassdesignresources.com</a:t>
            </a:r>
            <a:endParaRPr lang="it-IT" sz="2800" b="1" dirty="0"/>
          </a:p>
          <a:p>
            <a:pPr marL="914400" lvl="1" indent="-457200">
              <a:buFont typeface="Arial" panose="020B0604020202020204" pitchFamily="34" charset="0"/>
              <a:buChar char="•"/>
            </a:pPr>
            <a:r>
              <a:rPr lang="it-IT" sz="2800" b="1" dirty="0"/>
              <a:t>c. 303-249-7966; h 303-526-7996</a:t>
            </a:r>
          </a:p>
          <a:p>
            <a:pPr marL="457200" indent="-457200">
              <a:buFont typeface="Arial" panose="020B0604020202020204" pitchFamily="34" charset="0"/>
              <a:buChar char="•"/>
            </a:pPr>
            <a:endParaRPr lang="it-IT" sz="2800" b="1" dirty="0"/>
          </a:p>
          <a:p>
            <a:pPr marL="457200" indent="-457200">
              <a:buFont typeface="Arial" panose="020B0604020202020204" pitchFamily="34" charset="0"/>
              <a:buChar char="•"/>
            </a:pPr>
            <a:r>
              <a:rPr lang="it-IT" sz="2800" b="1" dirty="0"/>
              <a:t>Phil Nelson: </a:t>
            </a:r>
          </a:p>
          <a:p>
            <a:pPr marL="914400" lvl="1" indent="-457200">
              <a:buFont typeface="Arial" panose="020B0604020202020204" pitchFamily="34" charset="0"/>
              <a:buChar char="•"/>
            </a:pPr>
            <a:r>
              <a:rPr lang="it-IT" sz="2800" b="1" dirty="0">
                <a:hlinkClick r:id="rId4"/>
              </a:rPr>
              <a:t>PhilHNelson@aol.com</a:t>
            </a:r>
            <a:endParaRPr lang="it-IT" sz="2800" b="1" dirty="0"/>
          </a:p>
          <a:p>
            <a:pPr marL="914400" lvl="1" indent="-457200">
              <a:buFont typeface="Arial" panose="020B0604020202020204" pitchFamily="34" charset="0"/>
              <a:buChar char="•"/>
            </a:pPr>
            <a:r>
              <a:rPr lang="it-IT" sz="2800" b="1" dirty="0"/>
              <a:t>C. 720-277-7900 </a:t>
            </a:r>
          </a:p>
          <a:p>
            <a:pPr marL="457200" indent="-457200">
              <a:buFont typeface="Arial" panose="020B0604020202020204" pitchFamily="34" charset="0"/>
              <a:buChar char="•"/>
            </a:pPr>
            <a:endParaRPr lang="en-US" sz="2800" b="1" dirty="0"/>
          </a:p>
        </p:txBody>
      </p:sp>
    </p:spTree>
    <p:extLst>
      <p:ext uri="{BB962C8B-B14F-4D97-AF65-F5344CB8AC3E}">
        <p14:creationId xmlns:p14="http://schemas.microsoft.com/office/powerpoint/2010/main" val="797028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5" y="6856"/>
            <a:ext cx="6781800" cy="6853376"/>
          </a:xfrm>
        </p:spPr>
      </p:pic>
      <p:sp>
        <p:nvSpPr>
          <p:cNvPr id="7" name="Rectangle 6"/>
          <p:cNvSpPr/>
          <p:nvPr/>
        </p:nvSpPr>
        <p:spPr>
          <a:xfrm>
            <a:off x="5867400" y="6405860"/>
            <a:ext cx="3276600" cy="461665"/>
          </a:xfrm>
          <a:prstGeom prst="rect">
            <a:avLst/>
          </a:prstGeom>
        </p:spPr>
        <p:txBody>
          <a:bodyPr wrap="square">
            <a:spAutoFit/>
          </a:bodyPr>
          <a:lstStyle/>
          <a:p>
            <a:r>
              <a:rPr lang="en-US" sz="1200">
                <a:hlinkClick r:id="rId3"/>
              </a:rPr>
              <a:t>http://maps.unomaha.edu/Peterson/geog1000/Notes/Notes_Exam1/Seasons&amp;Climate.htm</a:t>
            </a:r>
            <a:endParaRPr lang="en-US" sz="1200"/>
          </a:p>
        </p:txBody>
      </p:sp>
      <p:sp>
        <p:nvSpPr>
          <p:cNvPr id="5" name="Title 1"/>
          <p:cNvSpPr txBox="1">
            <a:spLocks/>
          </p:cNvSpPr>
          <p:nvPr/>
        </p:nvSpPr>
        <p:spPr>
          <a:xfrm>
            <a:off x="6810374" y="427038"/>
            <a:ext cx="2028825" cy="8683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Cont.</a:t>
            </a:r>
          </a:p>
        </p:txBody>
      </p:sp>
    </p:spTree>
    <p:extLst>
      <p:ext uri="{BB962C8B-B14F-4D97-AF65-F5344CB8AC3E}">
        <p14:creationId xmlns:p14="http://schemas.microsoft.com/office/powerpoint/2010/main" val="1836135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basic Meteorology</a:t>
            </a:r>
          </a:p>
        </p:txBody>
      </p:sp>
      <p:sp>
        <p:nvSpPr>
          <p:cNvPr id="3" name="Content Placeholder 2"/>
          <p:cNvSpPr>
            <a:spLocks noGrp="1"/>
          </p:cNvSpPr>
          <p:nvPr>
            <p:ph idx="1"/>
          </p:nvPr>
        </p:nvSpPr>
        <p:spPr/>
        <p:txBody>
          <a:bodyPr>
            <a:normAutofit lnSpcReduction="10000"/>
          </a:bodyPr>
          <a:lstStyle/>
          <a:p>
            <a:r>
              <a:rPr lang="en-US" dirty="0">
                <a:solidFill>
                  <a:schemeClr val="bg1">
                    <a:lumMod val="65000"/>
                  </a:schemeClr>
                </a:solidFill>
              </a:rPr>
              <a:t>First some facts:</a:t>
            </a:r>
          </a:p>
          <a:p>
            <a:pPr lvl="1"/>
            <a:r>
              <a:rPr lang="en-US" dirty="0">
                <a:solidFill>
                  <a:schemeClr val="bg1">
                    <a:lumMod val="65000"/>
                  </a:schemeClr>
                </a:solidFill>
              </a:rPr>
              <a:t>Atmospheric circulation</a:t>
            </a:r>
          </a:p>
          <a:p>
            <a:pPr lvl="1"/>
            <a:r>
              <a:rPr lang="en-US" dirty="0"/>
              <a:t>Coriolis forces</a:t>
            </a:r>
          </a:p>
          <a:p>
            <a:r>
              <a:rPr lang="en-US" dirty="0">
                <a:solidFill>
                  <a:schemeClr val="bg1">
                    <a:lumMod val="50000"/>
                  </a:schemeClr>
                </a:solidFill>
              </a:rPr>
              <a:t>Then Background for some Explanations:</a:t>
            </a:r>
          </a:p>
          <a:p>
            <a:pPr lvl="1"/>
            <a:r>
              <a:rPr lang="en-US" dirty="0">
                <a:solidFill>
                  <a:schemeClr val="bg1">
                    <a:lumMod val="65000"/>
                  </a:schemeClr>
                </a:solidFill>
              </a:rPr>
              <a:t>Gas laws</a:t>
            </a:r>
          </a:p>
          <a:p>
            <a:pPr lvl="1"/>
            <a:r>
              <a:rPr lang="en-US" dirty="0">
                <a:solidFill>
                  <a:schemeClr val="bg1">
                    <a:lumMod val="65000"/>
                  </a:schemeClr>
                </a:solidFill>
              </a:rPr>
              <a:t>Weather: Highs and Lows </a:t>
            </a:r>
            <a:r>
              <a:rPr lang="mr-IN" dirty="0">
                <a:solidFill>
                  <a:schemeClr val="bg1">
                    <a:lumMod val="65000"/>
                  </a:schemeClr>
                </a:solidFill>
              </a:rPr>
              <a:t>–</a:t>
            </a:r>
            <a:r>
              <a:rPr lang="en-US" dirty="0">
                <a:solidFill>
                  <a:schemeClr val="bg1">
                    <a:lumMod val="65000"/>
                  </a:schemeClr>
                </a:solidFill>
              </a:rPr>
              <a:t> </a:t>
            </a:r>
          </a:p>
          <a:p>
            <a:pPr lvl="2"/>
            <a:r>
              <a:rPr lang="en-US" dirty="0">
                <a:solidFill>
                  <a:schemeClr val="bg1">
                    <a:lumMod val="65000"/>
                  </a:schemeClr>
                </a:solidFill>
              </a:rPr>
              <a:t>Causes</a:t>
            </a:r>
          </a:p>
          <a:p>
            <a:pPr lvl="2"/>
            <a:r>
              <a:rPr lang="en-US" dirty="0">
                <a:solidFill>
                  <a:schemeClr val="bg1">
                    <a:lumMod val="65000"/>
                  </a:schemeClr>
                </a:solidFill>
              </a:rPr>
              <a:t>Coriolis effect</a:t>
            </a:r>
          </a:p>
          <a:p>
            <a:pPr lvl="1"/>
            <a:r>
              <a:rPr lang="en-US" dirty="0">
                <a:solidFill>
                  <a:schemeClr val="bg1">
                    <a:lumMod val="65000"/>
                  </a:schemeClr>
                </a:solidFill>
              </a:rPr>
              <a:t>Latent heat</a:t>
            </a:r>
          </a:p>
        </p:txBody>
      </p:sp>
    </p:spTree>
    <p:extLst>
      <p:ext uri="{BB962C8B-B14F-4D97-AF65-F5344CB8AC3E}">
        <p14:creationId xmlns:p14="http://schemas.microsoft.com/office/powerpoint/2010/main" val="1434488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947737"/>
          </a:xfrm>
        </p:spPr>
        <p:txBody>
          <a:bodyPr>
            <a:normAutofit/>
          </a:bodyPr>
          <a:lstStyle/>
          <a:p>
            <a:r>
              <a:rPr lang="en-US"/>
              <a:t>Coriolis forces affecting movement</a:t>
            </a:r>
          </a:p>
        </p:txBody>
      </p:sp>
      <p:sp>
        <p:nvSpPr>
          <p:cNvPr id="3" name="Content Placeholder 2"/>
          <p:cNvSpPr>
            <a:spLocks noGrp="1"/>
          </p:cNvSpPr>
          <p:nvPr>
            <p:ph idx="1"/>
          </p:nvPr>
        </p:nvSpPr>
        <p:spPr/>
        <p:txBody>
          <a:bodyPr/>
          <a:lstStyle/>
          <a:p>
            <a:r>
              <a:rPr lang="en-US"/>
              <a:t>prop</a:t>
            </a:r>
          </a:p>
        </p:txBody>
      </p:sp>
    </p:spTree>
    <p:extLst>
      <p:ext uri="{BB962C8B-B14F-4D97-AF65-F5344CB8AC3E}">
        <p14:creationId xmlns:p14="http://schemas.microsoft.com/office/powerpoint/2010/main" val="909738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885" y="33337"/>
            <a:ext cx="8796229" cy="6171074"/>
          </a:xfrm>
        </p:spPr>
      </p:pic>
      <p:sp>
        <p:nvSpPr>
          <p:cNvPr id="5" name="Rectangle 4"/>
          <p:cNvSpPr/>
          <p:nvPr/>
        </p:nvSpPr>
        <p:spPr>
          <a:xfrm>
            <a:off x="5867400" y="6405860"/>
            <a:ext cx="3276600" cy="461665"/>
          </a:xfrm>
          <a:prstGeom prst="rect">
            <a:avLst/>
          </a:prstGeom>
        </p:spPr>
        <p:txBody>
          <a:bodyPr wrap="square">
            <a:spAutoFit/>
          </a:bodyPr>
          <a:lstStyle/>
          <a:p>
            <a:r>
              <a:rPr lang="en-US" sz="1200">
                <a:hlinkClick r:id="rId3"/>
              </a:rPr>
              <a:t>http://maps.unomaha.edu/Peterson/geog1000/Notes/Notes_Exam1/Seasons&amp;Climate.htm</a:t>
            </a:r>
            <a:endParaRPr lang="en-US" sz="1200"/>
          </a:p>
        </p:txBody>
      </p:sp>
    </p:spTree>
    <p:extLst>
      <p:ext uri="{BB962C8B-B14F-4D97-AF65-F5344CB8AC3E}">
        <p14:creationId xmlns:p14="http://schemas.microsoft.com/office/powerpoint/2010/main" val="594652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basic Meteorology</a:t>
            </a:r>
          </a:p>
        </p:txBody>
      </p:sp>
      <p:sp>
        <p:nvSpPr>
          <p:cNvPr id="3" name="Content Placeholder 2"/>
          <p:cNvSpPr>
            <a:spLocks noGrp="1"/>
          </p:cNvSpPr>
          <p:nvPr>
            <p:ph idx="1"/>
          </p:nvPr>
        </p:nvSpPr>
        <p:spPr/>
        <p:txBody>
          <a:bodyPr>
            <a:normAutofit lnSpcReduction="10000"/>
          </a:bodyPr>
          <a:lstStyle/>
          <a:p>
            <a:r>
              <a:rPr lang="en-US" dirty="0">
                <a:solidFill>
                  <a:schemeClr val="bg1">
                    <a:lumMod val="65000"/>
                  </a:schemeClr>
                </a:solidFill>
              </a:rPr>
              <a:t>First some facts:</a:t>
            </a:r>
          </a:p>
          <a:p>
            <a:pPr lvl="1"/>
            <a:r>
              <a:rPr lang="en-US" dirty="0">
                <a:solidFill>
                  <a:schemeClr val="bg1">
                    <a:lumMod val="65000"/>
                  </a:schemeClr>
                </a:solidFill>
              </a:rPr>
              <a:t>Atmospheric circulation</a:t>
            </a:r>
          </a:p>
          <a:p>
            <a:pPr lvl="1"/>
            <a:r>
              <a:rPr lang="en-US" dirty="0">
                <a:solidFill>
                  <a:schemeClr val="bg1">
                    <a:lumMod val="65000"/>
                  </a:schemeClr>
                </a:solidFill>
              </a:rPr>
              <a:t>Coriolis forces</a:t>
            </a:r>
          </a:p>
          <a:p>
            <a:r>
              <a:rPr lang="en-US" dirty="0"/>
              <a:t>Then Background for some Explanations:</a:t>
            </a:r>
          </a:p>
          <a:p>
            <a:pPr lvl="1"/>
            <a:r>
              <a:rPr lang="en-US" dirty="0"/>
              <a:t>Gas laws</a:t>
            </a:r>
          </a:p>
          <a:p>
            <a:pPr lvl="1"/>
            <a:r>
              <a:rPr lang="en-US" dirty="0"/>
              <a:t>Weather: Highs and Lows </a:t>
            </a:r>
            <a:r>
              <a:rPr lang="mr-IN" dirty="0"/>
              <a:t>–</a:t>
            </a:r>
            <a:r>
              <a:rPr lang="en-US" dirty="0"/>
              <a:t> </a:t>
            </a:r>
          </a:p>
          <a:p>
            <a:pPr lvl="2"/>
            <a:r>
              <a:rPr lang="en-US" dirty="0"/>
              <a:t>Causes</a:t>
            </a:r>
          </a:p>
          <a:p>
            <a:pPr lvl="2"/>
            <a:r>
              <a:rPr lang="en-US" dirty="0"/>
              <a:t>Coriolis effect</a:t>
            </a:r>
          </a:p>
          <a:p>
            <a:pPr lvl="1"/>
            <a:r>
              <a:rPr lang="en-US" dirty="0"/>
              <a:t>Latent heat</a:t>
            </a:r>
          </a:p>
        </p:txBody>
      </p:sp>
    </p:spTree>
    <p:extLst>
      <p:ext uri="{BB962C8B-B14F-4D97-AF65-F5344CB8AC3E}">
        <p14:creationId xmlns:p14="http://schemas.microsoft.com/office/powerpoint/2010/main" val="1513936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Gas laws</a:t>
            </a:r>
          </a:p>
        </p:txBody>
      </p:sp>
      <p:sp>
        <p:nvSpPr>
          <p:cNvPr id="3" name="Content Placeholder 2"/>
          <p:cNvSpPr>
            <a:spLocks noGrp="1"/>
          </p:cNvSpPr>
          <p:nvPr>
            <p:ph idx="1"/>
          </p:nvPr>
        </p:nvSpPr>
        <p:spPr>
          <a:xfrm>
            <a:off x="0" y="1656240"/>
            <a:ext cx="9144000" cy="4525963"/>
          </a:xfrm>
        </p:spPr>
        <p:txBody>
          <a:bodyPr>
            <a:normAutofit/>
          </a:bodyPr>
          <a:lstStyle/>
          <a:p>
            <a:r>
              <a:rPr lang="en-US" dirty="0"/>
              <a:t>Boyles Law, Charles Law, Gay-Lussac Law</a:t>
            </a:r>
          </a:p>
          <a:p>
            <a:endParaRPr lang="en-US" dirty="0"/>
          </a:p>
          <a:p>
            <a:pPr marL="0" indent="0">
              <a:buNone/>
            </a:pPr>
            <a:r>
              <a:rPr lang="en-US" dirty="0"/>
              <a:t>BUT THIS IS THE RELATIONSHIP YOU NEED TO KNOW: </a:t>
            </a:r>
          </a:p>
          <a:p>
            <a:r>
              <a:rPr lang="en-US" sz="3600" dirty="0"/>
              <a:t>IDEAL GAS LAW (COMBINED):</a:t>
            </a:r>
          </a:p>
          <a:p>
            <a:pPr marL="457200" lvl="1" indent="0">
              <a:buNone/>
            </a:pPr>
            <a:r>
              <a:rPr lang="en-US" sz="4000" dirty="0"/>
              <a:t>  			PV  = </a:t>
            </a:r>
            <a:r>
              <a:rPr lang="en-US" sz="4000" dirty="0" err="1">
                <a:solidFill>
                  <a:schemeClr val="accent6">
                    <a:lumMod val="75000"/>
                  </a:schemeClr>
                </a:solidFill>
              </a:rPr>
              <a:t>nR</a:t>
            </a:r>
            <a:r>
              <a:rPr lang="en-US" sz="4000" dirty="0">
                <a:solidFill>
                  <a:schemeClr val="accent2">
                    <a:lumMod val="50000"/>
                  </a:schemeClr>
                </a:solidFill>
              </a:rPr>
              <a:t> </a:t>
            </a:r>
            <a:r>
              <a:rPr lang="en-US" sz="4000" dirty="0"/>
              <a:t>T</a:t>
            </a:r>
          </a:p>
        </p:txBody>
      </p:sp>
      <p:sp>
        <p:nvSpPr>
          <p:cNvPr id="4" name="Rectangle 3"/>
          <p:cNvSpPr/>
          <p:nvPr/>
        </p:nvSpPr>
        <p:spPr>
          <a:xfrm>
            <a:off x="3790950" y="6119336"/>
            <a:ext cx="5029200" cy="369332"/>
          </a:xfrm>
          <a:prstGeom prst="rect">
            <a:avLst/>
          </a:prstGeom>
        </p:spPr>
        <p:txBody>
          <a:bodyPr wrap="square">
            <a:spAutoFit/>
          </a:bodyPr>
          <a:lstStyle/>
          <a:p>
            <a:r>
              <a:rPr lang="en-US">
                <a:hlinkClick r:id="rId2"/>
              </a:rPr>
              <a:t>http://chemistry.bd.psu.edu/jircitano/gases.html</a:t>
            </a:r>
            <a:r>
              <a:rPr lang="en-US"/>
              <a:t> </a:t>
            </a:r>
          </a:p>
        </p:txBody>
      </p:sp>
      <p:sp>
        <p:nvSpPr>
          <p:cNvPr id="6" name="TextBox 5"/>
          <p:cNvSpPr txBox="1"/>
          <p:nvPr/>
        </p:nvSpPr>
        <p:spPr>
          <a:xfrm>
            <a:off x="3771900" y="6488668"/>
            <a:ext cx="5257800" cy="369332"/>
          </a:xfrm>
          <a:prstGeom prst="rect">
            <a:avLst/>
          </a:prstGeom>
          <a:noFill/>
        </p:spPr>
        <p:txBody>
          <a:bodyPr wrap="square" rtlCol="0">
            <a:spAutoFit/>
          </a:bodyPr>
          <a:lstStyle/>
          <a:p>
            <a:r>
              <a:rPr lang="en-US"/>
              <a:t>For more info: </a:t>
            </a:r>
            <a:r>
              <a:rPr lang="en-US">
                <a:hlinkClick r:id="rId3"/>
              </a:rPr>
              <a:t>https://en.wikipedia.org/wiki/Gas_laws</a:t>
            </a:r>
            <a:r>
              <a:rPr lang="en-US"/>
              <a:t> </a:t>
            </a:r>
          </a:p>
        </p:txBody>
      </p:sp>
      <p:sp>
        <p:nvSpPr>
          <p:cNvPr id="5" name="TextBox 4"/>
          <p:cNvSpPr txBox="1"/>
          <p:nvPr/>
        </p:nvSpPr>
        <p:spPr>
          <a:xfrm>
            <a:off x="8458200" y="6357938"/>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32085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dirty="0"/>
              <a:t>T, P and V relationships with density</a:t>
            </a:r>
          </a:p>
        </p:txBody>
      </p:sp>
      <p:sp>
        <p:nvSpPr>
          <p:cNvPr id="3" name="Content Placeholder 2"/>
          <p:cNvSpPr>
            <a:spLocks noGrp="1"/>
          </p:cNvSpPr>
          <p:nvPr>
            <p:ph idx="1"/>
          </p:nvPr>
        </p:nvSpPr>
        <p:spPr>
          <a:xfrm>
            <a:off x="361950" y="939204"/>
            <a:ext cx="4210050" cy="5638800"/>
          </a:xfrm>
          <a:ln>
            <a:solidFill>
              <a:schemeClr val="accent1"/>
            </a:solidFill>
          </a:ln>
        </p:spPr>
        <p:txBody>
          <a:bodyPr>
            <a:noAutofit/>
          </a:bodyPr>
          <a:lstStyle/>
          <a:p>
            <a:pPr marL="0" indent="0" algn="ctr">
              <a:buNone/>
            </a:pPr>
            <a:endParaRPr lang="en-US" sz="3600" dirty="0"/>
          </a:p>
          <a:p>
            <a:pPr marL="0" indent="0" algn="ctr">
              <a:buNone/>
            </a:pPr>
            <a:r>
              <a:rPr lang="en-US" sz="3600" dirty="0"/>
              <a:t>PV  = </a:t>
            </a:r>
            <a:r>
              <a:rPr lang="en-US" sz="3600" dirty="0" err="1">
                <a:solidFill>
                  <a:schemeClr val="accent6">
                    <a:lumMod val="75000"/>
                  </a:schemeClr>
                </a:solidFill>
              </a:rPr>
              <a:t>nR</a:t>
            </a:r>
            <a:r>
              <a:rPr lang="en-US" sz="3600" dirty="0">
                <a:solidFill>
                  <a:schemeClr val="accent2">
                    <a:lumMod val="50000"/>
                  </a:schemeClr>
                </a:solidFill>
              </a:rPr>
              <a:t> </a:t>
            </a:r>
            <a:r>
              <a:rPr lang="en-US" sz="3600" dirty="0"/>
              <a:t>T</a:t>
            </a:r>
          </a:p>
          <a:p>
            <a:endParaRPr lang="en-US" sz="2800" dirty="0"/>
          </a:p>
          <a:p>
            <a:r>
              <a:rPr lang="en-US" sz="2800" dirty="0"/>
              <a:t>Temperature: INCREASES</a:t>
            </a:r>
          </a:p>
          <a:p>
            <a:pPr lvl="1"/>
            <a:r>
              <a:rPr lang="en-US" sz="2000" dirty="0"/>
              <a:t>V increases and thus</a:t>
            </a:r>
          </a:p>
          <a:p>
            <a:pPr lvl="1"/>
            <a:r>
              <a:rPr lang="en-US" sz="2000" b="1" dirty="0">
                <a:solidFill>
                  <a:schemeClr val="accent2">
                    <a:lumMod val="75000"/>
                  </a:schemeClr>
                </a:solidFill>
              </a:rPr>
              <a:t>Density decreases</a:t>
            </a:r>
          </a:p>
          <a:p>
            <a:r>
              <a:rPr lang="en-US" sz="2800" dirty="0"/>
              <a:t>Pressure: INCREASES</a:t>
            </a:r>
          </a:p>
          <a:p>
            <a:pPr lvl="1"/>
            <a:r>
              <a:rPr lang="en-US" sz="2000" dirty="0"/>
              <a:t>V decreases and thus</a:t>
            </a:r>
          </a:p>
          <a:p>
            <a:pPr lvl="1"/>
            <a:r>
              <a:rPr lang="en-US" sz="2000" b="1" dirty="0">
                <a:solidFill>
                  <a:schemeClr val="accent2">
                    <a:lumMod val="75000"/>
                  </a:schemeClr>
                </a:solidFill>
              </a:rPr>
              <a:t>Density increase</a:t>
            </a:r>
          </a:p>
          <a:p>
            <a:r>
              <a:rPr lang="en-US" sz="2800" dirty="0"/>
              <a:t>Volume: INCREASES</a:t>
            </a:r>
          </a:p>
          <a:p>
            <a:pPr lvl="1"/>
            <a:r>
              <a:rPr lang="en-US" sz="2000" dirty="0"/>
              <a:t>T decreases and thus</a:t>
            </a:r>
          </a:p>
          <a:p>
            <a:pPr lvl="1"/>
            <a:r>
              <a:rPr lang="en-US" sz="2000" b="1" dirty="0">
                <a:solidFill>
                  <a:schemeClr val="accent2">
                    <a:lumMod val="75000"/>
                  </a:schemeClr>
                </a:solidFill>
              </a:rPr>
              <a:t>Density Decreases</a:t>
            </a:r>
          </a:p>
          <a:p>
            <a:endParaRPr lang="en-US" sz="2800" dirty="0"/>
          </a:p>
        </p:txBody>
      </p:sp>
      <p:sp>
        <p:nvSpPr>
          <p:cNvPr id="4" name="Content Placeholder 2"/>
          <p:cNvSpPr txBox="1">
            <a:spLocks/>
          </p:cNvSpPr>
          <p:nvPr/>
        </p:nvSpPr>
        <p:spPr>
          <a:xfrm>
            <a:off x="4791075" y="1880195"/>
            <a:ext cx="4210050" cy="37568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800" dirty="0"/>
          </a:p>
          <a:p>
            <a:endParaRPr lang="en-US" sz="2800" dirty="0"/>
          </a:p>
          <a:p>
            <a:pPr marL="0" indent="0" algn="ctr">
              <a:buNone/>
            </a:pPr>
            <a:r>
              <a:rPr lang="en-US" sz="2800" dirty="0"/>
              <a:t>HOWEVER:</a:t>
            </a:r>
          </a:p>
          <a:p>
            <a:r>
              <a:rPr lang="en-US" sz="2800" dirty="0"/>
              <a:t>Changes in the composition of medium can also cause </a:t>
            </a:r>
            <a:r>
              <a:rPr lang="en-US" sz="2800" b="1" dirty="0">
                <a:solidFill>
                  <a:schemeClr val="accent2">
                    <a:lumMod val="75000"/>
                  </a:schemeClr>
                </a:solidFill>
              </a:rPr>
              <a:t>density</a:t>
            </a:r>
            <a:r>
              <a:rPr lang="en-US" sz="2800" dirty="0">
                <a:solidFill>
                  <a:schemeClr val="accent2">
                    <a:lumMod val="75000"/>
                  </a:schemeClr>
                </a:solidFill>
              </a:rPr>
              <a:t> </a:t>
            </a:r>
            <a:r>
              <a:rPr lang="en-US" sz="2800" dirty="0"/>
              <a:t>to change</a:t>
            </a:r>
          </a:p>
        </p:txBody>
      </p:sp>
    </p:spTree>
    <p:extLst>
      <p:ext uri="{BB962C8B-B14F-4D97-AF65-F5344CB8AC3E}">
        <p14:creationId xmlns:p14="http://schemas.microsoft.com/office/powerpoint/2010/main" val="128219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basic Meteorology</a:t>
            </a:r>
          </a:p>
        </p:txBody>
      </p:sp>
      <p:sp>
        <p:nvSpPr>
          <p:cNvPr id="3" name="Content Placeholder 2"/>
          <p:cNvSpPr>
            <a:spLocks noGrp="1"/>
          </p:cNvSpPr>
          <p:nvPr>
            <p:ph idx="1"/>
          </p:nvPr>
        </p:nvSpPr>
        <p:spPr/>
        <p:txBody>
          <a:bodyPr>
            <a:normAutofit lnSpcReduction="10000"/>
          </a:bodyPr>
          <a:lstStyle/>
          <a:p>
            <a:r>
              <a:rPr lang="en-US" dirty="0">
                <a:solidFill>
                  <a:schemeClr val="bg1">
                    <a:lumMod val="65000"/>
                  </a:schemeClr>
                </a:solidFill>
              </a:rPr>
              <a:t>First some facts:</a:t>
            </a:r>
          </a:p>
          <a:p>
            <a:pPr lvl="1"/>
            <a:r>
              <a:rPr lang="en-US" dirty="0">
                <a:solidFill>
                  <a:schemeClr val="bg1">
                    <a:lumMod val="65000"/>
                  </a:schemeClr>
                </a:solidFill>
              </a:rPr>
              <a:t>Atmospheric circulation</a:t>
            </a:r>
          </a:p>
          <a:p>
            <a:pPr lvl="1"/>
            <a:r>
              <a:rPr lang="en-US" dirty="0">
                <a:solidFill>
                  <a:schemeClr val="bg1">
                    <a:lumMod val="65000"/>
                  </a:schemeClr>
                </a:solidFill>
              </a:rPr>
              <a:t>Coriolis forces</a:t>
            </a:r>
          </a:p>
          <a:p>
            <a:r>
              <a:rPr lang="en-US" dirty="0">
                <a:solidFill>
                  <a:schemeClr val="bg1">
                    <a:lumMod val="50000"/>
                  </a:schemeClr>
                </a:solidFill>
              </a:rPr>
              <a:t>Then Background for some Explanations:</a:t>
            </a:r>
          </a:p>
          <a:p>
            <a:pPr lvl="1"/>
            <a:r>
              <a:rPr lang="en-US" dirty="0">
                <a:solidFill>
                  <a:schemeClr val="bg1">
                    <a:lumMod val="65000"/>
                  </a:schemeClr>
                </a:solidFill>
              </a:rPr>
              <a:t>Gas laws</a:t>
            </a:r>
          </a:p>
          <a:p>
            <a:pPr lvl="1"/>
            <a:r>
              <a:rPr lang="en-US" dirty="0"/>
              <a:t>Weather: Highs and Lows </a:t>
            </a:r>
            <a:r>
              <a:rPr lang="mr-IN" dirty="0"/>
              <a:t>–</a:t>
            </a:r>
            <a:r>
              <a:rPr lang="en-US" dirty="0"/>
              <a:t> DENSITY</a:t>
            </a:r>
          </a:p>
          <a:p>
            <a:pPr lvl="2"/>
            <a:r>
              <a:rPr lang="en-US" dirty="0"/>
              <a:t>Causes</a:t>
            </a:r>
          </a:p>
          <a:p>
            <a:pPr lvl="2"/>
            <a:r>
              <a:rPr lang="en-US" dirty="0"/>
              <a:t>Along with the Coriolis force/effect</a:t>
            </a:r>
          </a:p>
          <a:p>
            <a:pPr lvl="1"/>
            <a:r>
              <a:rPr lang="en-US" dirty="0">
                <a:solidFill>
                  <a:schemeClr val="bg1">
                    <a:lumMod val="65000"/>
                  </a:schemeClr>
                </a:solidFill>
              </a:rPr>
              <a:t>Latent heat</a:t>
            </a:r>
          </a:p>
        </p:txBody>
      </p:sp>
    </p:spTree>
    <p:extLst>
      <p:ext uri="{BB962C8B-B14F-4D97-AF65-F5344CB8AC3E}">
        <p14:creationId xmlns:p14="http://schemas.microsoft.com/office/powerpoint/2010/main" val="1012612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TRICK QUIZ</a:t>
            </a:r>
          </a:p>
        </p:txBody>
      </p:sp>
      <p:sp>
        <p:nvSpPr>
          <p:cNvPr id="3" name="Content Placeholder 2"/>
          <p:cNvSpPr>
            <a:spLocks noGrp="1"/>
          </p:cNvSpPr>
          <p:nvPr>
            <p:ph idx="1"/>
          </p:nvPr>
        </p:nvSpPr>
        <p:spPr/>
        <p:txBody>
          <a:bodyPr>
            <a:normAutofit fontScale="92500" lnSpcReduction="10000"/>
          </a:bodyPr>
          <a:lstStyle/>
          <a:p>
            <a:r>
              <a:rPr lang="en-US" dirty="0"/>
              <a:t>2 ROOMS </a:t>
            </a:r>
            <a:r>
              <a:rPr lang="mr-IN" dirty="0"/>
              <a:t>–</a:t>
            </a:r>
            <a:r>
              <a:rPr lang="en-US" dirty="0"/>
              <a:t> EQUAL IN SIZE, ELEVATION and TEMPERATURE</a:t>
            </a:r>
          </a:p>
          <a:p>
            <a:pPr marL="971550" lvl="1" indent="-514350">
              <a:buFont typeface="+mj-lt"/>
              <a:buAutoNum type="arabicPeriod"/>
            </a:pPr>
            <a:r>
              <a:rPr lang="en-US" dirty="0"/>
              <a:t>ROOM 1 </a:t>
            </a:r>
            <a:r>
              <a:rPr lang="mr-IN" dirty="0"/>
              <a:t>–</a:t>
            </a:r>
            <a:r>
              <a:rPr lang="en-US" dirty="0"/>
              <a:t> 10% HUMIDITY</a:t>
            </a:r>
          </a:p>
          <a:p>
            <a:pPr marL="971550" lvl="1" indent="-514350">
              <a:buFont typeface="+mj-lt"/>
              <a:buAutoNum type="arabicPeriod"/>
            </a:pPr>
            <a:r>
              <a:rPr lang="en-US" dirty="0"/>
              <a:t>ROOM 2 </a:t>
            </a:r>
            <a:r>
              <a:rPr lang="mr-IN" dirty="0"/>
              <a:t>–</a:t>
            </a:r>
            <a:r>
              <a:rPr lang="en-US" dirty="0"/>
              <a:t> 95% HUMIDITY</a:t>
            </a:r>
          </a:p>
          <a:p>
            <a:pPr marL="971550" lvl="1" indent="-514350">
              <a:buFont typeface="+mj-lt"/>
              <a:buAutoNum type="arabicPeriod"/>
            </a:pPr>
            <a:endParaRPr lang="en-US" dirty="0"/>
          </a:p>
          <a:p>
            <a:pPr marL="971550" lvl="1" indent="-514350">
              <a:buFont typeface="+mj-lt"/>
              <a:buAutoNum type="arabicPeriod"/>
            </a:pPr>
            <a:endParaRPr lang="en-US" dirty="0"/>
          </a:p>
          <a:p>
            <a:pPr marL="571500" indent="-514350"/>
            <a:r>
              <a:rPr lang="en-US" dirty="0"/>
              <a:t>WHICH ONE WEIGHS MORE (I.E. IS DENSER: DENSITY = MASS/VOLUME)</a:t>
            </a:r>
          </a:p>
          <a:p>
            <a:pPr marL="971550" lvl="1" indent="-514350">
              <a:buFont typeface="+mj-lt"/>
              <a:buAutoNum type="arabicPeriod"/>
            </a:pPr>
            <a:r>
              <a:rPr lang="en-US" dirty="0"/>
              <a:t>ROOM 1?</a:t>
            </a:r>
          </a:p>
          <a:p>
            <a:pPr marL="971550" lvl="1" indent="-514350">
              <a:buFont typeface="+mj-lt"/>
              <a:buAutoNum type="arabicPeriod"/>
            </a:pPr>
            <a:r>
              <a:rPr lang="en-US" dirty="0"/>
              <a:t>ROOM 2? </a:t>
            </a:r>
          </a:p>
          <a:p>
            <a:pPr lvl="1"/>
            <a:endParaRPr lang="en-US" dirty="0"/>
          </a:p>
        </p:txBody>
      </p:sp>
    </p:spTree>
    <p:extLst>
      <p:ext uri="{BB962C8B-B14F-4D97-AF65-F5344CB8AC3E}">
        <p14:creationId xmlns:p14="http://schemas.microsoft.com/office/powerpoint/2010/main" val="781883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t>A TRICK QUIZ</a:t>
            </a:r>
          </a:p>
        </p:txBody>
      </p:sp>
      <p:sp>
        <p:nvSpPr>
          <p:cNvPr id="3" name="Content Placeholder 2"/>
          <p:cNvSpPr>
            <a:spLocks noGrp="1"/>
          </p:cNvSpPr>
          <p:nvPr>
            <p:ph idx="1"/>
          </p:nvPr>
        </p:nvSpPr>
        <p:spPr>
          <a:xfrm>
            <a:off x="457200" y="1143000"/>
            <a:ext cx="8229600" cy="2438400"/>
          </a:xfrm>
        </p:spPr>
        <p:txBody>
          <a:bodyPr>
            <a:normAutofit/>
          </a:bodyPr>
          <a:lstStyle/>
          <a:p>
            <a:r>
              <a:rPr lang="en-US"/>
              <a:t>2 ROOMS </a:t>
            </a:r>
            <a:r>
              <a:rPr lang="mr-IN"/>
              <a:t>–</a:t>
            </a:r>
            <a:r>
              <a:rPr lang="en-US"/>
              <a:t> EQUAL IN SIZE, ELEVATION and TEMPERATURE</a:t>
            </a:r>
          </a:p>
          <a:p>
            <a:pPr marL="971550" lvl="1" indent="-514350">
              <a:buFont typeface="+mj-lt"/>
              <a:buAutoNum type="arabicPeriod"/>
            </a:pPr>
            <a:r>
              <a:rPr lang="en-US"/>
              <a:t>ROOM 1 </a:t>
            </a:r>
            <a:r>
              <a:rPr lang="mr-IN"/>
              <a:t>–</a:t>
            </a:r>
            <a:r>
              <a:rPr lang="en-US"/>
              <a:t> 10 HUMIDITY</a:t>
            </a:r>
          </a:p>
          <a:p>
            <a:pPr marL="971550" lvl="1" indent="-514350">
              <a:buFont typeface="+mj-lt"/>
              <a:buAutoNum type="arabicPeriod"/>
            </a:pPr>
            <a:r>
              <a:rPr lang="en-US"/>
              <a:t>ROOM 2 </a:t>
            </a:r>
            <a:r>
              <a:rPr lang="mr-IN"/>
              <a:t>–</a:t>
            </a:r>
            <a:r>
              <a:rPr lang="en-US"/>
              <a:t> 95% HUMIDITY</a:t>
            </a:r>
          </a:p>
        </p:txBody>
      </p:sp>
      <p:sp>
        <p:nvSpPr>
          <p:cNvPr id="4" name="Rectangle 3"/>
          <p:cNvSpPr/>
          <p:nvPr/>
        </p:nvSpPr>
        <p:spPr>
          <a:xfrm>
            <a:off x="0" y="3352800"/>
            <a:ext cx="9144000" cy="954107"/>
          </a:xfrm>
          <a:prstGeom prst="rect">
            <a:avLst/>
          </a:prstGeom>
        </p:spPr>
        <p:txBody>
          <a:bodyPr wrap="square">
            <a:spAutoFit/>
          </a:bodyPr>
          <a:lstStyle/>
          <a:p>
            <a:pPr marL="914400" lvl="1" indent="-457200">
              <a:buFont typeface="Arial" charset="0"/>
              <a:buChar char="•"/>
            </a:pPr>
            <a:r>
              <a:rPr lang="en-US" sz="2800"/>
              <a:t>YOU PROBABLY DON’T REALIZE YOU KNOW THE ANSWER</a:t>
            </a:r>
          </a:p>
        </p:txBody>
      </p:sp>
      <p:sp>
        <p:nvSpPr>
          <p:cNvPr id="5" name="Rectangle 4"/>
          <p:cNvSpPr/>
          <p:nvPr/>
        </p:nvSpPr>
        <p:spPr>
          <a:xfrm>
            <a:off x="0" y="4306907"/>
            <a:ext cx="9144000" cy="2677656"/>
          </a:xfrm>
          <a:prstGeom prst="rect">
            <a:avLst/>
          </a:prstGeom>
        </p:spPr>
        <p:txBody>
          <a:bodyPr wrap="square">
            <a:spAutoFit/>
          </a:bodyPr>
          <a:lstStyle/>
          <a:p>
            <a:pPr marL="914400" lvl="1" indent="-457200">
              <a:buFont typeface="Arial" charset="0"/>
              <a:buChar char="•"/>
            </a:pPr>
            <a:r>
              <a:rPr lang="en-US" sz="2800"/>
              <a:t>HINT:</a:t>
            </a:r>
          </a:p>
          <a:p>
            <a:pPr marL="1371600" lvl="2" indent="-457200">
              <a:buFont typeface="Arial" charset="0"/>
              <a:buChar char="•"/>
            </a:pPr>
            <a:r>
              <a:rPr lang="en-US" sz="2800"/>
              <a:t>WEATHER:</a:t>
            </a:r>
          </a:p>
          <a:p>
            <a:pPr marL="1828800" lvl="3" indent="-457200">
              <a:buFont typeface="Arial" charset="0"/>
              <a:buChar char="•"/>
            </a:pPr>
            <a:r>
              <a:rPr lang="en-US" sz="2800"/>
              <a:t>WHAT’S A STORM ASSOCIATED WITH</a:t>
            </a:r>
          </a:p>
          <a:p>
            <a:pPr marL="2286000" lvl="4" indent="-457200">
              <a:buFont typeface="Arial" charset="0"/>
              <a:buChar char="•"/>
            </a:pPr>
            <a:r>
              <a:rPr lang="en-US" sz="2800"/>
              <a:t>HIGH PRESSURE</a:t>
            </a:r>
          </a:p>
          <a:p>
            <a:pPr marL="2286000" lvl="4" indent="-457200">
              <a:buFont typeface="Arial" charset="0"/>
              <a:buChar char="•"/>
            </a:pPr>
            <a:r>
              <a:rPr lang="en-US" sz="2800"/>
              <a:t>Or LOW PRESSURE?</a:t>
            </a:r>
          </a:p>
          <a:p>
            <a:pPr marL="2286000" lvl="4" indent="-457200">
              <a:buFont typeface="Arial" charset="0"/>
              <a:buChar char="•"/>
            </a:pPr>
            <a:r>
              <a:rPr lang="en-US" sz="2800"/>
              <a:t>WHY?</a:t>
            </a:r>
          </a:p>
        </p:txBody>
      </p:sp>
    </p:spTree>
    <p:extLst>
      <p:ext uri="{BB962C8B-B14F-4D97-AF65-F5344CB8AC3E}">
        <p14:creationId xmlns:p14="http://schemas.microsoft.com/office/powerpoint/2010/main" val="200296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en-US" b="1"/>
              <a:t>INTRODUCTIONS </a:t>
            </a:r>
            <a:r>
              <a:rPr lang="mr-IN" b="1"/>
              <a:t>–</a:t>
            </a:r>
            <a:r>
              <a:rPr lang="en-US" b="1"/>
              <a:t> part 2</a:t>
            </a:r>
            <a:endParaRPr lang="en-US"/>
          </a:p>
        </p:txBody>
      </p:sp>
      <p:sp>
        <p:nvSpPr>
          <p:cNvPr id="5" name="TextBox 4"/>
          <p:cNvSpPr txBox="1"/>
          <p:nvPr/>
        </p:nvSpPr>
        <p:spPr>
          <a:xfrm>
            <a:off x="0" y="1828800"/>
            <a:ext cx="9144000" cy="3108543"/>
          </a:xfrm>
          <a:prstGeom prst="rect">
            <a:avLst/>
          </a:prstGeom>
          <a:noFill/>
        </p:spPr>
        <p:txBody>
          <a:bodyPr wrap="square" rtlCol="0">
            <a:spAutoFit/>
          </a:bodyPr>
          <a:lstStyle/>
          <a:p>
            <a:pPr marL="457200" indent="-457200">
              <a:buFont typeface="Arial" panose="020B0604020202020204" pitchFamily="34" charset="0"/>
              <a:buChar char="•"/>
            </a:pPr>
            <a:r>
              <a:rPr lang="en-US" sz="2800" b="1"/>
              <a:t>Intro</a:t>
            </a:r>
            <a:r>
              <a:rPr lang="en-US" sz="2800"/>
              <a:t>: </a:t>
            </a:r>
          </a:p>
          <a:p>
            <a:pPr marL="914400" lvl="1" indent="-457200">
              <a:buFont typeface="Arial" panose="020B0604020202020204" pitchFamily="34" charset="0"/>
              <a:buChar char="•"/>
            </a:pPr>
            <a:r>
              <a:rPr lang="en-US" sz="2800"/>
              <a:t>Yourselves – what brought you here</a:t>
            </a:r>
          </a:p>
          <a:p>
            <a:pPr marL="914400" lvl="1" indent="-457200">
              <a:buFont typeface="Arial" panose="020B0604020202020204" pitchFamily="34" charset="0"/>
              <a:buChar char="•"/>
            </a:pPr>
            <a:r>
              <a:rPr lang="en-US" sz="2800"/>
              <a:t>Paul and Phil</a:t>
            </a:r>
          </a:p>
          <a:p>
            <a:pPr marL="914400" lvl="1" indent="-457200">
              <a:buFont typeface="Arial" panose="020B0604020202020204" pitchFamily="34" charset="0"/>
              <a:buChar char="•"/>
            </a:pPr>
            <a:r>
              <a:rPr lang="en-US" sz="2800"/>
              <a:t>Web page </a:t>
            </a:r>
            <a:r>
              <a:rPr lang="mr-IN" sz="2800">
                <a:hlinkClick r:id="rId3"/>
              </a:rPr>
              <a:t>–</a:t>
            </a:r>
            <a:r>
              <a:rPr lang="en-US" sz="2800"/>
              <a:t> </a:t>
            </a:r>
          </a:p>
          <a:p>
            <a:pPr marL="914400" lvl="1" indent="-457200">
              <a:buFont typeface="Arial" panose="020B0604020202020204" pitchFamily="34" charset="0"/>
              <a:buChar char="•"/>
            </a:pPr>
            <a:r>
              <a:rPr lang="en-US" sz="2800" u="sng">
                <a:hlinkClick r:id="rId3"/>
              </a:rPr>
              <a:t>http://denverclimatestudygroup.com/</a:t>
            </a:r>
            <a:r>
              <a:rPr lang="en-US" sz="2800"/>
              <a:t> (OLLI tab) </a:t>
            </a:r>
          </a:p>
          <a:p>
            <a:pPr marL="914400" lvl="1" indent="-457200">
              <a:buFont typeface="Arial" panose="020B0604020202020204" pitchFamily="34" charset="0"/>
              <a:buChar char="•"/>
            </a:pPr>
            <a:r>
              <a:rPr lang="en-US" sz="2800"/>
              <a:t>Facebook - </a:t>
            </a:r>
            <a:r>
              <a:rPr lang="en-US" sz="2800">
                <a:hlinkClick r:id="rId4"/>
              </a:rPr>
              <a:t>https://www.facebook.com/denverclimatestudygroup/</a:t>
            </a:r>
            <a:r>
              <a:rPr lang="en-US" sz="2800"/>
              <a:t> </a:t>
            </a:r>
          </a:p>
        </p:txBody>
      </p:sp>
    </p:spTree>
    <p:extLst>
      <p:ext uri="{BB962C8B-B14F-4D97-AF65-F5344CB8AC3E}">
        <p14:creationId xmlns:p14="http://schemas.microsoft.com/office/powerpoint/2010/main" val="1741696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Atmosphere</a:t>
            </a:r>
          </a:p>
        </p:txBody>
      </p:sp>
      <p:sp>
        <p:nvSpPr>
          <p:cNvPr id="3" name="Content Placeholder 2"/>
          <p:cNvSpPr>
            <a:spLocks noGrp="1"/>
          </p:cNvSpPr>
          <p:nvPr>
            <p:ph idx="1"/>
          </p:nvPr>
        </p:nvSpPr>
        <p:spPr>
          <a:xfrm>
            <a:off x="304800" y="1828800"/>
            <a:ext cx="8839200" cy="4495800"/>
          </a:xfrm>
        </p:spPr>
        <p:txBody>
          <a:bodyPr>
            <a:noAutofit/>
          </a:bodyPr>
          <a:lstStyle/>
          <a:p>
            <a:pPr lvl="1">
              <a:spcBef>
                <a:spcPts val="0"/>
              </a:spcBef>
            </a:pPr>
            <a:r>
              <a:rPr lang="en-US" sz="3600" dirty="0"/>
              <a:t>N</a:t>
            </a:r>
            <a:r>
              <a:rPr lang="en-US" sz="3600" baseline="-25000" dirty="0"/>
              <a:t>2</a:t>
            </a:r>
            <a:r>
              <a:rPr lang="en-US" sz="3600" dirty="0"/>
              <a:t> = 78%		Mass 	14 x 2 = </a:t>
            </a:r>
            <a:r>
              <a:rPr lang="en-US" sz="3600" dirty="0">
                <a:solidFill>
                  <a:schemeClr val="accent2">
                    <a:lumMod val="75000"/>
                  </a:schemeClr>
                </a:solidFill>
              </a:rPr>
              <a:t>28</a:t>
            </a:r>
          </a:p>
          <a:p>
            <a:pPr lvl="1">
              <a:spcBef>
                <a:spcPts val="0"/>
              </a:spcBef>
            </a:pPr>
            <a:r>
              <a:rPr lang="en-US" sz="3600" dirty="0"/>
              <a:t>O</a:t>
            </a:r>
            <a:r>
              <a:rPr lang="en-US" sz="3600" baseline="-25000" dirty="0"/>
              <a:t>2</a:t>
            </a:r>
            <a:r>
              <a:rPr lang="en-US" sz="3600" dirty="0"/>
              <a:t> = 21%		Mass	16 x 2 = </a:t>
            </a:r>
            <a:r>
              <a:rPr lang="en-US" sz="3600" dirty="0">
                <a:solidFill>
                  <a:schemeClr val="accent2">
                    <a:lumMod val="75000"/>
                  </a:schemeClr>
                </a:solidFill>
              </a:rPr>
              <a:t>32</a:t>
            </a:r>
          </a:p>
          <a:p>
            <a:pPr lvl="1">
              <a:spcBef>
                <a:spcPts val="0"/>
              </a:spcBef>
            </a:pPr>
            <a:r>
              <a:rPr lang="en-US" sz="3600" dirty="0" err="1"/>
              <a:t>Ar</a:t>
            </a:r>
            <a:r>
              <a:rPr lang="en-US" sz="3600" dirty="0"/>
              <a:t> = 1%		Mass	18 x 1 = </a:t>
            </a:r>
            <a:r>
              <a:rPr lang="en-US" sz="3600" dirty="0">
                <a:solidFill>
                  <a:schemeClr val="accent2">
                    <a:lumMod val="75000"/>
                  </a:schemeClr>
                </a:solidFill>
              </a:rPr>
              <a:t>18</a:t>
            </a:r>
          </a:p>
          <a:p>
            <a:pPr lvl="1">
              <a:spcBef>
                <a:spcPts val="0"/>
              </a:spcBef>
            </a:pPr>
            <a:r>
              <a:rPr lang="en-US" sz="3600" dirty="0"/>
              <a:t>CO</a:t>
            </a:r>
            <a:r>
              <a:rPr lang="en-US" sz="3600" baseline="-25000" dirty="0"/>
              <a:t>2</a:t>
            </a:r>
            <a:r>
              <a:rPr lang="en-US" sz="3600" dirty="0"/>
              <a:t> = -.408%	C=12; 12 +32       = 44</a:t>
            </a:r>
          </a:p>
          <a:p>
            <a:pPr lvl="1">
              <a:spcBef>
                <a:spcPts val="0"/>
              </a:spcBef>
            </a:pPr>
            <a:r>
              <a:rPr lang="en-US" sz="3600" dirty="0"/>
              <a:t>H</a:t>
            </a:r>
            <a:r>
              <a:rPr lang="en-US" sz="3600" baseline="-25000" dirty="0"/>
              <a:t>2</a:t>
            </a:r>
            <a:r>
              <a:rPr lang="en-US" sz="3600" dirty="0"/>
              <a:t>0 = </a:t>
            </a:r>
            <a:r>
              <a:rPr lang="en-US" sz="3600" dirty="0">
                <a:solidFill>
                  <a:schemeClr val="accent6">
                    <a:lumMod val="50000"/>
                  </a:schemeClr>
                </a:solidFill>
              </a:rPr>
              <a:t>variable</a:t>
            </a:r>
            <a:r>
              <a:rPr lang="en-US" sz="3600" dirty="0"/>
              <a:t>    H = 1; (1x2) + 16 = </a:t>
            </a:r>
            <a:r>
              <a:rPr lang="en-US" sz="3600" dirty="0">
                <a:solidFill>
                  <a:schemeClr val="accent2">
                    <a:lumMod val="75000"/>
                  </a:schemeClr>
                </a:solidFill>
              </a:rPr>
              <a:t>18</a:t>
            </a:r>
          </a:p>
          <a:p>
            <a:pPr lvl="1">
              <a:spcBef>
                <a:spcPts val="0"/>
              </a:spcBef>
            </a:pPr>
            <a:r>
              <a:rPr lang="en-US" sz="1800" dirty="0"/>
              <a:t>Other: CH</a:t>
            </a:r>
            <a:r>
              <a:rPr lang="en-US" sz="1800" baseline="-25000" dirty="0"/>
              <a:t>4</a:t>
            </a:r>
            <a:r>
              <a:rPr lang="en-US" sz="1800" dirty="0"/>
              <a:t>, CFCs, O</a:t>
            </a:r>
            <a:r>
              <a:rPr lang="en-US" sz="1800" baseline="-25000" dirty="0"/>
              <a:t>3,</a:t>
            </a:r>
            <a:r>
              <a:rPr lang="en-US" sz="1800" dirty="0"/>
              <a:t> etc.</a:t>
            </a:r>
            <a:endParaRPr lang="en-US" sz="1800" baseline="-25000" dirty="0"/>
          </a:p>
        </p:txBody>
      </p:sp>
      <p:sp>
        <p:nvSpPr>
          <p:cNvPr id="6" name="Oval 5"/>
          <p:cNvSpPr/>
          <p:nvPr/>
        </p:nvSpPr>
        <p:spPr>
          <a:xfrm>
            <a:off x="1752600" y="2895600"/>
            <a:ext cx="1066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86600" y="2895600"/>
            <a:ext cx="1066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19200" y="3020436"/>
            <a:ext cx="7010400" cy="584775"/>
          </a:xfrm>
          <a:prstGeom prst="rect">
            <a:avLst/>
          </a:prstGeom>
          <a:solidFill>
            <a:schemeClr val="accent1"/>
          </a:solidFill>
        </p:spPr>
        <p:txBody>
          <a:bodyPr wrap="square" rtlCol="0">
            <a:spAutoFit/>
          </a:bodyPr>
          <a:lstStyle/>
          <a:p>
            <a:pPr algn="ctr"/>
            <a:r>
              <a:rPr lang="en-US" sz="3200"/>
              <a:t>Negligible</a:t>
            </a:r>
            <a:endParaRPr lang="en-US" sz="3200" dirty="0"/>
          </a:p>
        </p:txBody>
      </p:sp>
      <p:sp>
        <p:nvSpPr>
          <p:cNvPr id="12" name="Oval 11"/>
          <p:cNvSpPr/>
          <p:nvPr/>
        </p:nvSpPr>
        <p:spPr>
          <a:xfrm>
            <a:off x="1905000" y="3962400"/>
            <a:ext cx="19812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239000" y="3962400"/>
            <a:ext cx="10668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43200" y="4092505"/>
            <a:ext cx="4876800" cy="584775"/>
          </a:xfrm>
          <a:prstGeom prst="rect">
            <a:avLst/>
          </a:prstGeom>
          <a:solidFill>
            <a:schemeClr val="accent1"/>
          </a:solidFill>
        </p:spPr>
        <p:txBody>
          <a:bodyPr wrap="square" rtlCol="0">
            <a:spAutoFit/>
          </a:bodyPr>
          <a:lstStyle/>
          <a:p>
            <a:pPr algn="ctr"/>
            <a:r>
              <a:rPr lang="en-US" sz="3200" dirty="0"/>
              <a:t>Not so much</a:t>
            </a:r>
          </a:p>
        </p:txBody>
      </p:sp>
    </p:spTree>
    <p:extLst>
      <p:ext uri="{BB962C8B-B14F-4D97-AF65-F5344CB8AC3E}">
        <p14:creationId xmlns:p14="http://schemas.microsoft.com/office/powerpoint/2010/main" val="169507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2" grpId="1" animBg="1"/>
      <p:bldP spid="13" grpId="0" animBg="1"/>
      <p:bldP spid="13" grpId="1"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ANSWER as to which weighs more:</a:t>
            </a:r>
          </a:p>
        </p:txBody>
      </p:sp>
      <p:sp>
        <p:nvSpPr>
          <p:cNvPr id="3" name="Content Placeholder 2"/>
          <p:cNvSpPr>
            <a:spLocks noGrp="1"/>
          </p:cNvSpPr>
          <p:nvPr>
            <p:ph idx="1"/>
          </p:nvPr>
        </p:nvSpPr>
        <p:spPr>
          <a:xfrm>
            <a:off x="457200" y="1143000"/>
            <a:ext cx="8229600" cy="2438400"/>
          </a:xfrm>
        </p:spPr>
        <p:txBody>
          <a:bodyPr>
            <a:normAutofit/>
          </a:bodyPr>
          <a:lstStyle/>
          <a:p>
            <a:r>
              <a:rPr lang="en-US" dirty="0"/>
              <a:t>2 ROOMS </a:t>
            </a:r>
            <a:r>
              <a:rPr lang="mr-IN" dirty="0"/>
              <a:t>–</a:t>
            </a:r>
            <a:r>
              <a:rPr lang="en-US" dirty="0"/>
              <a:t> EQUAL IN SIZE, ELEVATION and TEMPERATURE</a:t>
            </a:r>
          </a:p>
          <a:p>
            <a:pPr marL="971550" lvl="1" indent="-514350">
              <a:buFont typeface="+mj-lt"/>
              <a:buAutoNum type="arabicPeriod"/>
            </a:pPr>
            <a:r>
              <a:rPr lang="en-US" dirty="0"/>
              <a:t>ROOM 1 </a:t>
            </a:r>
            <a:r>
              <a:rPr lang="mr-IN" dirty="0"/>
              <a:t>–</a:t>
            </a:r>
            <a:r>
              <a:rPr lang="en-US" dirty="0"/>
              <a:t> 10% HUMIDITY </a:t>
            </a:r>
            <a:endParaRPr lang="en-US" dirty="0">
              <a:solidFill>
                <a:srgbClr val="FF0000"/>
              </a:solidFill>
            </a:endParaRPr>
          </a:p>
          <a:p>
            <a:pPr marL="971550" lvl="1" indent="-514350">
              <a:buFont typeface="+mj-lt"/>
              <a:buAutoNum type="arabicPeriod"/>
            </a:pPr>
            <a:r>
              <a:rPr lang="en-US" dirty="0"/>
              <a:t>ROOM 2 </a:t>
            </a:r>
            <a:r>
              <a:rPr lang="mr-IN" dirty="0"/>
              <a:t>–</a:t>
            </a:r>
            <a:r>
              <a:rPr lang="en-US" dirty="0"/>
              <a:t> 95% HUMIDITY</a:t>
            </a:r>
          </a:p>
        </p:txBody>
      </p:sp>
      <p:sp>
        <p:nvSpPr>
          <p:cNvPr id="5" name="Rectangle 4"/>
          <p:cNvSpPr/>
          <p:nvPr/>
        </p:nvSpPr>
        <p:spPr>
          <a:xfrm>
            <a:off x="76200" y="4008546"/>
            <a:ext cx="9144000" cy="1815882"/>
          </a:xfrm>
          <a:prstGeom prst="rect">
            <a:avLst/>
          </a:prstGeom>
        </p:spPr>
        <p:txBody>
          <a:bodyPr wrap="square">
            <a:spAutoFit/>
          </a:bodyPr>
          <a:lstStyle/>
          <a:p>
            <a:pPr marL="1371600" lvl="2" indent="-457200">
              <a:buFont typeface="Arial" charset="0"/>
              <a:buChar char="•"/>
            </a:pPr>
            <a:r>
              <a:rPr lang="en-US" sz="2800" dirty="0"/>
              <a:t>WEATHER:</a:t>
            </a:r>
          </a:p>
          <a:p>
            <a:pPr marL="1828800" lvl="3" indent="-457200">
              <a:buFont typeface="Arial" charset="0"/>
              <a:buChar char="•"/>
            </a:pPr>
            <a:r>
              <a:rPr lang="en-US" sz="2800" dirty="0"/>
              <a:t>WHAT’S A STORM ASSOCIATED WITH</a:t>
            </a:r>
          </a:p>
          <a:p>
            <a:pPr marL="2286000" lvl="4" indent="-457200">
              <a:buFont typeface="Arial" charset="0"/>
              <a:buChar char="•"/>
            </a:pPr>
            <a:r>
              <a:rPr lang="en-US" sz="2800" dirty="0"/>
              <a:t>LOW PRESSURE?</a:t>
            </a:r>
          </a:p>
          <a:p>
            <a:pPr marL="2286000" lvl="4" indent="-457200">
              <a:buFont typeface="Arial" charset="0"/>
              <a:buChar char="•"/>
            </a:pPr>
            <a:r>
              <a:rPr lang="en-US" sz="2800" dirty="0"/>
              <a:t>WHY?</a:t>
            </a:r>
          </a:p>
        </p:txBody>
      </p:sp>
      <p:grpSp>
        <p:nvGrpSpPr>
          <p:cNvPr id="6" name="Group 5"/>
          <p:cNvGrpSpPr/>
          <p:nvPr/>
        </p:nvGrpSpPr>
        <p:grpSpPr>
          <a:xfrm>
            <a:off x="1828800" y="2783502"/>
            <a:ext cx="3733800" cy="621169"/>
            <a:chOff x="1319212" y="684450"/>
            <a:chExt cx="7086600" cy="5747068"/>
          </a:xfrm>
        </p:grpSpPr>
        <p:cxnSp>
          <p:nvCxnSpPr>
            <p:cNvPr id="7" name="Straight Connector 6"/>
            <p:cNvCxnSpPr/>
            <p:nvPr/>
          </p:nvCxnSpPr>
          <p:spPr>
            <a:xfrm>
              <a:off x="1319212" y="684450"/>
              <a:ext cx="7086600" cy="5747068"/>
            </a:xfrm>
            <a:prstGeom prst="line">
              <a:avLst/>
            </a:prstGeom>
            <a:ln w="279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319212" y="863084"/>
              <a:ext cx="6903369" cy="5568434"/>
            </a:xfrm>
            <a:prstGeom prst="line">
              <a:avLst/>
            </a:prstGeom>
            <a:ln w="279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5257800" y="2236331"/>
            <a:ext cx="2590800" cy="461665"/>
          </a:xfrm>
          <a:prstGeom prst="rect">
            <a:avLst/>
          </a:prstGeom>
          <a:noFill/>
        </p:spPr>
        <p:txBody>
          <a:bodyPr wrap="square" rtlCol="0">
            <a:spAutoFit/>
          </a:bodyPr>
          <a:lstStyle/>
          <a:p>
            <a:r>
              <a:rPr lang="en-US" sz="2400" b="1" dirty="0">
                <a:solidFill>
                  <a:srgbClr val="FF0000"/>
                </a:solidFill>
              </a:rPr>
              <a:t>WEIGHS MORE</a:t>
            </a:r>
            <a:endParaRPr lang="en-US" sz="2400" b="1" dirty="0"/>
          </a:p>
        </p:txBody>
      </p:sp>
      <p:sp>
        <p:nvSpPr>
          <p:cNvPr id="10" name="TextBox 9"/>
          <p:cNvSpPr txBox="1"/>
          <p:nvPr/>
        </p:nvSpPr>
        <p:spPr>
          <a:xfrm>
            <a:off x="5029200" y="4916487"/>
            <a:ext cx="4114800" cy="369332"/>
          </a:xfrm>
          <a:prstGeom prst="rect">
            <a:avLst/>
          </a:prstGeom>
          <a:noFill/>
        </p:spPr>
        <p:txBody>
          <a:bodyPr wrap="square" rtlCol="0">
            <a:spAutoFit/>
          </a:bodyPr>
          <a:lstStyle/>
          <a:p>
            <a:r>
              <a:rPr lang="en-US" b="1" dirty="0">
                <a:solidFill>
                  <a:srgbClr val="FF0000"/>
                </a:solidFill>
              </a:rPr>
              <a:t>MOISTURE: STORMS, HURRICANES</a:t>
            </a:r>
            <a:endParaRPr lang="en-US" b="1" dirty="0"/>
          </a:p>
        </p:txBody>
      </p:sp>
      <p:sp>
        <p:nvSpPr>
          <p:cNvPr id="11" name="TextBox 10"/>
          <p:cNvSpPr txBox="1"/>
          <p:nvPr/>
        </p:nvSpPr>
        <p:spPr>
          <a:xfrm>
            <a:off x="4170658" y="5371325"/>
            <a:ext cx="4363741" cy="369332"/>
          </a:xfrm>
          <a:prstGeom prst="rect">
            <a:avLst/>
          </a:prstGeom>
          <a:noFill/>
        </p:spPr>
        <p:txBody>
          <a:bodyPr wrap="square" rtlCol="0">
            <a:spAutoFit/>
          </a:bodyPr>
          <a:lstStyle/>
          <a:p>
            <a:r>
              <a:rPr lang="en-US" b="1" dirty="0">
                <a:solidFill>
                  <a:srgbClr val="FF0000"/>
                </a:solidFill>
              </a:rPr>
              <a:t>WATER VAPOR WEIGHS LESS THAN N</a:t>
            </a:r>
            <a:r>
              <a:rPr lang="en-US" b="1" baseline="-25000" dirty="0">
                <a:solidFill>
                  <a:srgbClr val="FF0000"/>
                </a:solidFill>
              </a:rPr>
              <a:t>2</a:t>
            </a:r>
            <a:r>
              <a:rPr lang="en-US" b="1" dirty="0">
                <a:solidFill>
                  <a:srgbClr val="FF0000"/>
                </a:solidFill>
              </a:rPr>
              <a:t> &amp; O</a:t>
            </a:r>
            <a:r>
              <a:rPr lang="en-US" b="1" baseline="-25000" dirty="0">
                <a:solidFill>
                  <a:srgbClr val="FF0000"/>
                </a:solidFill>
              </a:rPr>
              <a:t>2</a:t>
            </a:r>
            <a:endParaRPr lang="en-US" b="1" baseline="-25000" dirty="0"/>
          </a:p>
        </p:txBody>
      </p:sp>
    </p:spTree>
    <p:extLst>
      <p:ext uri="{BB962C8B-B14F-4D97-AF65-F5344CB8AC3E}">
        <p14:creationId xmlns:p14="http://schemas.microsoft.com/office/powerpoint/2010/main" val="116854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8985" y="457200"/>
            <a:ext cx="7546029" cy="6126163"/>
          </a:xfrm>
        </p:spPr>
      </p:pic>
    </p:spTree>
    <p:extLst>
      <p:ext uri="{BB962C8B-B14F-4D97-AF65-F5344CB8AC3E}">
        <p14:creationId xmlns:p14="http://schemas.microsoft.com/office/powerpoint/2010/main" val="2095718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0150" y="1774031"/>
            <a:ext cx="6743700" cy="4178300"/>
          </a:xfrm>
        </p:spPr>
      </p:pic>
    </p:spTree>
    <p:extLst>
      <p:ext uri="{BB962C8B-B14F-4D97-AF65-F5344CB8AC3E}">
        <p14:creationId xmlns:p14="http://schemas.microsoft.com/office/powerpoint/2010/main" val="1868157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4953000"/>
          </a:xfrm>
        </p:spPr>
        <p:txBody>
          <a:bodyPr>
            <a:normAutofit/>
          </a:bodyPr>
          <a:lstStyle/>
          <a:p>
            <a:r>
              <a:rPr lang="en-US" dirty="0"/>
              <a:t>TAKE AWAY:</a:t>
            </a:r>
            <a:br>
              <a:rPr lang="en-US" dirty="0"/>
            </a:br>
            <a:br>
              <a:rPr lang="en-US" dirty="0"/>
            </a:br>
            <a:r>
              <a:rPr lang="en-US" dirty="0"/>
              <a:t>adding </a:t>
            </a:r>
            <a:r>
              <a:rPr lang="en-US" b="1" dirty="0">
                <a:solidFill>
                  <a:schemeClr val="accent6">
                    <a:lumMod val="75000"/>
                  </a:schemeClr>
                </a:solidFill>
              </a:rPr>
              <a:t>H</a:t>
            </a:r>
            <a:r>
              <a:rPr lang="en-US" b="1" baseline="-25000" dirty="0">
                <a:solidFill>
                  <a:schemeClr val="accent6">
                    <a:lumMod val="75000"/>
                  </a:schemeClr>
                </a:solidFill>
              </a:rPr>
              <a:t>2</a:t>
            </a:r>
            <a:r>
              <a:rPr lang="en-US" b="1" dirty="0">
                <a:solidFill>
                  <a:schemeClr val="accent6">
                    <a:lumMod val="75000"/>
                  </a:schemeClr>
                </a:solidFill>
              </a:rPr>
              <a:t>O VAPOR </a:t>
            </a:r>
            <a:r>
              <a:rPr lang="en-US" dirty="0"/>
              <a:t>decreases density</a:t>
            </a:r>
          </a:p>
        </p:txBody>
      </p:sp>
    </p:spTree>
    <p:extLst>
      <p:ext uri="{BB962C8B-B14F-4D97-AF65-F5344CB8AC3E}">
        <p14:creationId xmlns:p14="http://schemas.microsoft.com/office/powerpoint/2010/main" val="1233764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A summary table: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345373"/>
            <a:ext cx="7329229" cy="5507938"/>
          </a:xfrm>
        </p:spPr>
      </p:pic>
    </p:spTree>
    <p:extLst>
      <p:ext uri="{BB962C8B-B14F-4D97-AF65-F5344CB8AC3E}">
        <p14:creationId xmlns:p14="http://schemas.microsoft.com/office/powerpoint/2010/main" val="1558218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772400" cy="1470025"/>
          </a:xfrm>
        </p:spPr>
        <p:txBody>
          <a:bodyPr/>
          <a:lstStyle/>
          <a:p>
            <a:r>
              <a:rPr lang="en-US" dirty="0"/>
              <a:t>TAKE AWAY: </a:t>
            </a:r>
            <a:br>
              <a:rPr lang="en-US" dirty="0"/>
            </a:br>
            <a:r>
              <a:rPr lang="en-US" dirty="0"/>
              <a:t>Low Atmospheric Pressure</a:t>
            </a:r>
          </a:p>
        </p:txBody>
      </p:sp>
      <p:sp>
        <p:nvSpPr>
          <p:cNvPr id="3" name="Subtitle 2"/>
          <p:cNvSpPr>
            <a:spLocks noGrp="1"/>
          </p:cNvSpPr>
          <p:nvPr>
            <p:ph type="subTitle" idx="1"/>
          </p:nvPr>
        </p:nvSpPr>
        <p:spPr/>
        <p:txBody>
          <a:bodyPr/>
          <a:lstStyle/>
          <a:p>
            <a:r>
              <a:rPr lang="en-US" dirty="0">
                <a:solidFill>
                  <a:schemeClr val="tx1"/>
                </a:solidFill>
              </a:rPr>
              <a:t>ASSOCIATED WITH AN INCREASE OF WATER VAPOR</a:t>
            </a:r>
          </a:p>
        </p:txBody>
      </p:sp>
    </p:spTree>
    <p:extLst>
      <p:ext uri="{BB962C8B-B14F-4D97-AF65-F5344CB8AC3E}">
        <p14:creationId xmlns:p14="http://schemas.microsoft.com/office/powerpoint/2010/main" val="1995340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75" y="19050"/>
            <a:ext cx="8229600" cy="2285206"/>
          </a:xfrm>
        </p:spPr>
        <p:txBody>
          <a:bodyPr>
            <a:normAutofit fontScale="90000"/>
          </a:bodyPr>
          <a:lstStyle/>
          <a:p>
            <a:r>
              <a:rPr lang="en-US"/>
              <a:t>An Aside:</a:t>
            </a:r>
            <a:br>
              <a:rPr lang="en-US"/>
            </a:br>
            <a:r>
              <a:rPr lang="en-US"/>
              <a:t>ALTITUDE </a:t>
            </a:r>
            <a:r>
              <a:rPr lang="en-US" dirty="0"/>
              <a:t>ALSO AFFECTS PRESSURE</a:t>
            </a:r>
            <a:br>
              <a:rPr lang="en-US" dirty="0"/>
            </a:br>
            <a:r>
              <a:rPr lang="en-US" dirty="0"/>
              <a:t>and</a:t>
            </a:r>
            <a:br>
              <a:rPr lang="en-US" dirty="0"/>
            </a:br>
            <a:r>
              <a:rPr lang="en-US" dirty="0"/>
              <a:t>BOILING POINT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900" y="2743200"/>
            <a:ext cx="7950200" cy="3860800"/>
          </a:xfrm>
        </p:spPr>
      </p:pic>
    </p:spTree>
    <p:extLst>
      <p:ext uri="{BB962C8B-B14F-4D97-AF65-F5344CB8AC3E}">
        <p14:creationId xmlns:p14="http://schemas.microsoft.com/office/powerpoint/2010/main" val="1984923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904206"/>
            <a:ext cx="3886200" cy="5127342"/>
          </a:xfrm>
          <a:prstGeom prst="rect">
            <a:avLst/>
          </a:prstGeom>
        </p:spPr>
      </p:pic>
      <p:sp>
        <p:nvSpPr>
          <p:cNvPr id="7" name="Title 1"/>
          <p:cNvSpPr txBox="1">
            <a:spLocks/>
          </p:cNvSpPr>
          <p:nvPr/>
        </p:nvSpPr>
        <p:spPr>
          <a:xfrm>
            <a:off x="571500" y="110330"/>
            <a:ext cx="8229600" cy="1798638"/>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ALTITUDE ALSO AFFECTS PRESSURE</a:t>
            </a:r>
            <a:br>
              <a:rPr lang="en-US" dirty="0"/>
            </a:br>
            <a:r>
              <a:rPr lang="en-US" dirty="0"/>
              <a:t>and</a:t>
            </a:r>
            <a:br>
              <a:rPr lang="en-US" dirty="0"/>
            </a:br>
            <a:r>
              <a:rPr lang="en-US" dirty="0"/>
              <a:t>BOILING POINT</a:t>
            </a:r>
          </a:p>
        </p:txBody>
      </p:sp>
    </p:spTree>
    <p:extLst>
      <p:ext uri="{BB962C8B-B14F-4D97-AF65-F5344CB8AC3E}">
        <p14:creationId xmlns:p14="http://schemas.microsoft.com/office/powerpoint/2010/main" val="437783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4953000"/>
          </a:xfrm>
        </p:spPr>
        <p:txBody>
          <a:bodyPr>
            <a:normAutofit/>
          </a:bodyPr>
          <a:lstStyle/>
          <a:p>
            <a:r>
              <a:rPr lang="en-US" dirty="0"/>
              <a:t>TAKE AWAY:</a:t>
            </a:r>
            <a:br>
              <a:rPr lang="en-US" dirty="0"/>
            </a:br>
            <a:br>
              <a:rPr lang="en-US" dirty="0"/>
            </a:br>
            <a:r>
              <a:rPr lang="en-US" dirty="0"/>
              <a:t>air cools 10</a:t>
            </a:r>
            <a:r>
              <a:rPr lang="en-US" baseline="30000" dirty="0"/>
              <a:t>o</a:t>
            </a:r>
            <a:r>
              <a:rPr lang="en-US" dirty="0"/>
              <a:t>C for every km</a:t>
            </a:r>
            <a:br>
              <a:rPr lang="en-US" dirty="0"/>
            </a:br>
            <a:r>
              <a:rPr lang="en-US" dirty="0"/>
              <a:t>elevation gain due</a:t>
            </a:r>
            <a:br>
              <a:rPr lang="en-US" dirty="0"/>
            </a:br>
            <a:r>
              <a:rPr lang="en-US" dirty="0"/>
              <a:t>to decrease pressure</a:t>
            </a:r>
          </a:p>
        </p:txBody>
      </p:sp>
    </p:spTree>
    <p:extLst>
      <p:ext uri="{BB962C8B-B14F-4D97-AF65-F5344CB8AC3E}">
        <p14:creationId xmlns:p14="http://schemas.microsoft.com/office/powerpoint/2010/main" val="1492837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3" descr="RFeynman,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186212"/>
            <a:ext cx="2107406" cy="276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457200" y="1820010"/>
            <a:ext cx="4743450" cy="174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52" tIns="34276" rIns="68552" bIns="34276">
            <a:spAutoFit/>
          </a:bodyPr>
          <a:lstStyle>
            <a:lvl1pPr defTabSz="658813">
              <a:spcBef>
                <a:spcPct val="20000"/>
              </a:spcBef>
              <a:buChar char="•"/>
              <a:defRPr sz="2300">
                <a:solidFill>
                  <a:schemeClr val="tx1"/>
                </a:solidFill>
                <a:latin typeface="Arial" panose="020B0604020202020204" pitchFamily="34" charset="0"/>
              </a:defRPr>
            </a:lvl1pPr>
            <a:lvl2pPr marL="742950" indent="-285750" defTabSz="658813">
              <a:spcBef>
                <a:spcPct val="20000"/>
              </a:spcBef>
              <a:buChar char="–"/>
              <a:defRPr sz="2000">
                <a:solidFill>
                  <a:schemeClr val="tx1"/>
                </a:solidFill>
                <a:latin typeface="Arial" panose="020B0604020202020204" pitchFamily="34" charset="0"/>
              </a:defRPr>
            </a:lvl2pPr>
            <a:lvl3pPr marL="1143000" indent="-228600" defTabSz="658813">
              <a:spcBef>
                <a:spcPct val="20000"/>
              </a:spcBef>
              <a:buChar char="•"/>
              <a:defRPr sz="1700">
                <a:solidFill>
                  <a:schemeClr val="tx1"/>
                </a:solidFill>
                <a:latin typeface="Arial" panose="020B0604020202020204" pitchFamily="34" charset="0"/>
              </a:defRPr>
            </a:lvl3pPr>
            <a:lvl4pPr marL="1600200" indent="-228600" defTabSz="658813">
              <a:spcBef>
                <a:spcPct val="20000"/>
              </a:spcBef>
              <a:buChar char="–"/>
              <a:defRPr sz="1400">
                <a:solidFill>
                  <a:schemeClr val="tx1"/>
                </a:solidFill>
                <a:latin typeface="Arial" panose="020B0604020202020204" pitchFamily="34" charset="0"/>
              </a:defRPr>
            </a:lvl4pPr>
            <a:lvl5pPr marL="2057400" indent="-228600" defTabSz="658813">
              <a:spcBef>
                <a:spcPct val="20000"/>
              </a:spcBef>
              <a:buChar char="»"/>
              <a:defRPr sz="1400">
                <a:solidFill>
                  <a:schemeClr val="tx1"/>
                </a:solidFill>
                <a:latin typeface="Arial" panose="020B0604020202020204" pitchFamily="34" charset="0"/>
              </a:defRPr>
            </a:lvl5pPr>
            <a:lvl6pPr marL="2514600" indent="-228600" defTabSz="658813"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658813"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658813"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658813" eaLnBrk="0" fontAlgn="base" hangingPunct="0">
              <a:spcBef>
                <a:spcPct val="20000"/>
              </a:spcBef>
              <a:spcAft>
                <a:spcPct val="0"/>
              </a:spcAft>
              <a:buChar char="»"/>
              <a:defRPr sz="1400">
                <a:solidFill>
                  <a:schemeClr val="tx1"/>
                </a:solidFill>
                <a:latin typeface="Arial" panose="020B0604020202020204" pitchFamily="34" charset="0"/>
              </a:defRPr>
            </a:lvl9pPr>
          </a:lstStyle>
          <a:p>
            <a:pPr algn="r" eaLnBrk="1" hangingPunct="1">
              <a:spcBef>
                <a:spcPct val="50000"/>
              </a:spcBef>
              <a:buFontTx/>
              <a:buNone/>
              <a:defRPr/>
            </a:pPr>
            <a:r>
              <a:rPr lang="en-US" altLang="en-US" sz="2501">
                <a:solidFill>
                  <a:srgbClr val="333399"/>
                </a:solidFill>
              </a:rPr>
              <a:t>  </a:t>
            </a:r>
            <a:r>
              <a:rPr lang="en-US" altLang="en-US" sz="2100">
                <a:solidFill>
                  <a:srgbClr val="333399"/>
                </a:solidFill>
              </a:rPr>
              <a:t>“In this age of specialization, men who thoroughly know one field are often incompetent to discuss another.  </a:t>
            </a:r>
            <a:r>
              <a:rPr lang="en-US" altLang="en-US" sz="2100" b="1">
                <a:solidFill>
                  <a:srgbClr val="333399"/>
                </a:solidFill>
              </a:rPr>
              <a:t>.  .  .   </a:t>
            </a:r>
            <a:r>
              <a:rPr lang="en-US" altLang="en-US" sz="2100">
                <a:solidFill>
                  <a:srgbClr val="333399"/>
                </a:solidFill>
              </a:rPr>
              <a:t>You must not fool yourself--and you are the easiest person to fool”</a:t>
            </a:r>
            <a:endParaRPr lang="en-US" altLang="en-US" sz="2100">
              <a:latin typeface="Times New Roman" panose="02020603050405020304" pitchFamily="18" charset="0"/>
            </a:endParaRPr>
          </a:p>
        </p:txBody>
      </p:sp>
      <p:sp>
        <p:nvSpPr>
          <p:cNvPr id="40966" name="TextBox 1"/>
          <p:cNvSpPr txBox="1">
            <a:spLocks noChangeArrowheads="1"/>
          </p:cNvSpPr>
          <p:nvPr/>
        </p:nvSpPr>
        <p:spPr bwMode="auto">
          <a:xfrm>
            <a:off x="3036392" y="3566741"/>
            <a:ext cx="24038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Univers" pitchFamily="34" charset="0"/>
              </a:defRPr>
            </a:lvl1pPr>
            <a:lvl2pPr marL="742950" indent="-285750">
              <a:defRPr i="1">
                <a:solidFill>
                  <a:schemeClr val="tx1"/>
                </a:solidFill>
                <a:latin typeface="Univers" pitchFamily="34" charset="0"/>
              </a:defRPr>
            </a:lvl2pPr>
            <a:lvl3pPr marL="1143000" indent="-228600">
              <a:defRPr i="1">
                <a:solidFill>
                  <a:schemeClr val="tx1"/>
                </a:solidFill>
                <a:latin typeface="Univers" pitchFamily="34" charset="0"/>
              </a:defRPr>
            </a:lvl3pPr>
            <a:lvl4pPr marL="1600200" indent="-228600">
              <a:defRPr i="1">
                <a:solidFill>
                  <a:schemeClr val="tx1"/>
                </a:solidFill>
                <a:latin typeface="Univers" pitchFamily="34" charset="0"/>
              </a:defRPr>
            </a:lvl4pPr>
            <a:lvl5pPr marL="2057400" indent="-228600">
              <a:defRPr i="1">
                <a:solidFill>
                  <a:schemeClr val="tx1"/>
                </a:solidFill>
                <a:latin typeface="Univers" pitchFamily="34" charset="0"/>
              </a:defRPr>
            </a:lvl5pPr>
            <a:lvl6pPr marL="2514600" indent="-228600" eaLnBrk="0" fontAlgn="base" hangingPunct="0">
              <a:spcBef>
                <a:spcPct val="0"/>
              </a:spcBef>
              <a:spcAft>
                <a:spcPct val="0"/>
              </a:spcAft>
              <a:defRPr i="1">
                <a:solidFill>
                  <a:schemeClr val="tx1"/>
                </a:solidFill>
                <a:latin typeface="Univers" pitchFamily="34" charset="0"/>
              </a:defRPr>
            </a:lvl6pPr>
            <a:lvl7pPr marL="2971800" indent="-228600" eaLnBrk="0" fontAlgn="base" hangingPunct="0">
              <a:spcBef>
                <a:spcPct val="0"/>
              </a:spcBef>
              <a:spcAft>
                <a:spcPct val="0"/>
              </a:spcAft>
              <a:defRPr i="1">
                <a:solidFill>
                  <a:schemeClr val="tx1"/>
                </a:solidFill>
                <a:latin typeface="Univers" pitchFamily="34" charset="0"/>
              </a:defRPr>
            </a:lvl7pPr>
            <a:lvl8pPr marL="3429000" indent="-228600" eaLnBrk="0" fontAlgn="base" hangingPunct="0">
              <a:spcBef>
                <a:spcPct val="0"/>
              </a:spcBef>
              <a:spcAft>
                <a:spcPct val="0"/>
              </a:spcAft>
              <a:defRPr i="1">
                <a:solidFill>
                  <a:schemeClr val="tx1"/>
                </a:solidFill>
                <a:latin typeface="Univers" pitchFamily="34" charset="0"/>
              </a:defRPr>
            </a:lvl8pPr>
            <a:lvl9pPr marL="3886200" indent="-228600" eaLnBrk="0" fontAlgn="base" hangingPunct="0">
              <a:spcBef>
                <a:spcPct val="0"/>
              </a:spcBef>
              <a:spcAft>
                <a:spcPct val="0"/>
              </a:spcAft>
              <a:defRPr i="1">
                <a:solidFill>
                  <a:schemeClr val="tx1"/>
                </a:solidFill>
                <a:latin typeface="Univers" pitchFamily="34" charset="0"/>
              </a:defRPr>
            </a:lvl9pPr>
          </a:lstStyle>
          <a:p>
            <a:r>
              <a:rPr lang="en-US" altLang="en-US">
                <a:latin typeface="Times New Roman" panose="02020603050405020304" pitchFamily="18" charset="0"/>
              </a:rPr>
              <a:t>Richard Feynman, 1974</a:t>
            </a:r>
          </a:p>
        </p:txBody>
      </p:sp>
      <p:sp>
        <p:nvSpPr>
          <p:cNvPr id="5" name="Text Box 2"/>
          <p:cNvSpPr txBox="1">
            <a:spLocks noChangeArrowheads="1"/>
          </p:cNvSpPr>
          <p:nvPr/>
        </p:nvSpPr>
        <p:spPr bwMode="auto">
          <a:xfrm>
            <a:off x="-35123" y="4146407"/>
            <a:ext cx="4743450" cy="141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52" tIns="34276" rIns="68552" bIns="34276">
            <a:spAutoFit/>
          </a:bodyPr>
          <a:lstStyle>
            <a:lvl1pPr defTabSz="658813">
              <a:spcBef>
                <a:spcPct val="20000"/>
              </a:spcBef>
              <a:buChar char="•"/>
              <a:defRPr sz="2300">
                <a:solidFill>
                  <a:schemeClr val="tx1"/>
                </a:solidFill>
                <a:latin typeface="Arial" panose="020B0604020202020204" pitchFamily="34" charset="0"/>
              </a:defRPr>
            </a:lvl1pPr>
            <a:lvl2pPr marL="742950" indent="-285750" defTabSz="658813">
              <a:spcBef>
                <a:spcPct val="20000"/>
              </a:spcBef>
              <a:buChar char="–"/>
              <a:defRPr sz="2000">
                <a:solidFill>
                  <a:schemeClr val="tx1"/>
                </a:solidFill>
                <a:latin typeface="Arial" panose="020B0604020202020204" pitchFamily="34" charset="0"/>
              </a:defRPr>
            </a:lvl2pPr>
            <a:lvl3pPr marL="1143000" indent="-228600" defTabSz="658813">
              <a:spcBef>
                <a:spcPct val="20000"/>
              </a:spcBef>
              <a:buChar char="•"/>
              <a:defRPr sz="1700">
                <a:solidFill>
                  <a:schemeClr val="tx1"/>
                </a:solidFill>
                <a:latin typeface="Arial" panose="020B0604020202020204" pitchFamily="34" charset="0"/>
              </a:defRPr>
            </a:lvl3pPr>
            <a:lvl4pPr marL="1600200" indent="-228600" defTabSz="658813">
              <a:spcBef>
                <a:spcPct val="20000"/>
              </a:spcBef>
              <a:buChar char="–"/>
              <a:defRPr sz="1400">
                <a:solidFill>
                  <a:schemeClr val="tx1"/>
                </a:solidFill>
                <a:latin typeface="Arial" panose="020B0604020202020204" pitchFamily="34" charset="0"/>
              </a:defRPr>
            </a:lvl4pPr>
            <a:lvl5pPr marL="2057400" indent="-228600" defTabSz="658813">
              <a:spcBef>
                <a:spcPct val="20000"/>
              </a:spcBef>
              <a:buChar char="»"/>
              <a:defRPr sz="1400">
                <a:solidFill>
                  <a:schemeClr val="tx1"/>
                </a:solidFill>
                <a:latin typeface="Arial" panose="020B0604020202020204" pitchFamily="34" charset="0"/>
              </a:defRPr>
            </a:lvl5pPr>
            <a:lvl6pPr marL="2514600" indent="-228600" defTabSz="658813" eaLnBrk="0" fontAlgn="base" hangingPunct="0">
              <a:spcBef>
                <a:spcPct val="20000"/>
              </a:spcBef>
              <a:spcAft>
                <a:spcPct val="0"/>
              </a:spcAft>
              <a:buChar char="»"/>
              <a:defRPr sz="1400">
                <a:solidFill>
                  <a:schemeClr val="tx1"/>
                </a:solidFill>
                <a:latin typeface="Arial" panose="020B0604020202020204" pitchFamily="34" charset="0"/>
              </a:defRPr>
            </a:lvl6pPr>
            <a:lvl7pPr marL="2971800" indent="-228600" defTabSz="658813" eaLnBrk="0" fontAlgn="base" hangingPunct="0">
              <a:spcBef>
                <a:spcPct val="20000"/>
              </a:spcBef>
              <a:spcAft>
                <a:spcPct val="0"/>
              </a:spcAft>
              <a:buChar char="»"/>
              <a:defRPr sz="1400">
                <a:solidFill>
                  <a:schemeClr val="tx1"/>
                </a:solidFill>
                <a:latin typeface="Arial" panose="020B0604020202020204" pitchFamily="34" charset="0"/>
              </a:defRPr>
            </a:lvl7pPr>
            <a:lvl8pPr marL="3429000" indent="-228600" defTabSz="658813" eaLnBrk="0" fontAlgn="base" hangingPunct="0">
              <a:spcBef>
                <a:spcPct val="20000"/>
              </a:spcBef>
              <a:spcAft>
                <a:spcPct val="0"/>
              </a:spcAft>
              <a:buChar char="»"/>
              <a:defRPr sz="1400">
                <a:solidFill>
                  <a:schemeClr val="tx1"/>
                </a:solidFill>
                <a:latin typeface="Arial" panose="020B0604020202020204" pitchFamily="34" charset="0"/>
              </a:defRPr>
            </a:lvl8pPr>
            <a:lvl9pPr marL="3886200" indent="-228600" defTabSz="658813" eaLnBrk="0" fontAlgn="base" hangingPunct="0">
              <a:spcBef>
                <a:spcPct val="20000"/>
              </a:spcBef>
              <a:spcAft>
                <a:spcPct val="0"/>
              </a:spcAft>
              <a:buChar char="»"/>
              <a:defRPr sz="1400">
                <a:solidFill>
                  <a:schemeClr val="tx1"/>
                </a:solidFill>
                <a:latin typeface="Arial" panose="020B0604020202020204" pitchFamily="34" charset="0"/>
              </a:defRPr>
            </a:lvl9pPr>
          </a:lstStyle>
          <a:p>
            <a:pPr algn="r" eaLnBrk="1" hangingPunct="1">
              <a:spcBef>
                <a:spcPct val="50000"/>
              </a:spcBef>
              <a:buFontTx/>
              <a:buNone/>
              <a:defRPr/>
            </a:pPr>
            <a:r>
              <a:rPr lang="en-US" altLang="en-US" sz="2501">
                <a:solidFill>
                  <a:srgbClr val="333399"/>
                </a:solidFill>
              </a:rPr>
              <a:t>My comment:</a:t>
            </a:r>
          </a:p>
          <a:p>
            <a:pPr algn="r" eaLnBrk="1" hangingPunct="1">
              <a:spcBef>
                <a:spcPct val="50000"/>
              </a:spcBef>
              <a:buFontTx/>
              <a:buNone/>
              <a:defRPr/>
            </a:pPr>
            <a:r>
              <a:rPr lang="en-US" altLang="en-US" sz="2501">
                <a:solidFill>
                  <a:srgbClr val="333399"/>
                </a:solidFill>
                <a:latin typeface="Times New Roman" panose="02020603050405020304" pitchFamily="18" charset="0"/>
              </a:rPr>
              <a:t>We’ve become a country of self-proclaimed experts on everything.</a:t>
            </a:r>
            <a:endParaRPr lang="en-US" altLang="en-US" sz="2100">
              <a:latin typeface="Times New Roman" panose="02020603050405020304" pitchFamily="18" charset="0"/>
            </a:endParaRPr>
          </a:p>
        </p:txBody>
      </p:sp>
      <p:sp>
        <p:nvSpPr>
          <p:cNvPr id="7" name="Title 1"/>
          <p:cNvSpPr txBox="1">
            <a:spLocks/>
          </p:cNvSpPr>
          <p:nvPr/>
        </p:nvSpPr>
        <p:spPr>
          <a:xfrm>
            <a:off x="-35123" y="381000"/>
            <a:ext cx="9179123"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latin typeface="Arial" charset="0"/>
                <a:ea typeface="Arial" charset="0"/>
                <a:cs typeface="Arial" charset="0"/>
              </a:rPr>
              <a:t>A thought </a:t>
            </a:r>
            <a:r>
              <a:rPr lang="mr-IN" sz="3200" b="1">
                <a:latin typeface="Arial" charset="0"/>
                <a:ea typeface="Arial" charset="0"/>
                <a:cs typeface="Arial" charset="0"/>
              </a:rPr>
              <a:t>–</a:t>
            </a:r>
            <a:r>
              <a:rPr lang="en-US" sz="3200" b="1">
                <a:latin typeface="Arial" charset="0"/>
                <a:ea typeface="Arial" charset="0"/>
                <a:cs typeface="Arial" charset="0"/>
              </a:rPr>
              <a:t> passed on from Warren Hamilton</a:t>
            </a:r>
            <a:endParaRPr lang="en-US" sz="3200">
              <a:latin typeface="Arial" charset="0"/>
              <a:ea typeface="Arial" charset="0"/>
              <a:cs typeface="Arial" charset="0"/>
            </a:endParaRPr>
          </a:p>
        </p:txBody>
      </p:sp>
    </p:spTree>
    <p:extLst>
      <p:ext uri="{BB962C8B-B14F-4D97-AF65-F5344CB8AC3E}">
        <p14:creationId xmlns:p14="http://schemas.microsoft.com/office/powerpoint/2010/main" val="1418278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vapor</a:t>
            </a:r>
          </a:p>
        </p:txBody>
      </p:sp>
      <p:sp>
        <p:nvSpPr>
          <p:cNvPr id="3" name="Rectangle 2"/>
          <p:cNvSpPr/>
          <p:nvPr/>
        </p:nvSpPr>
        <p:spPr>
          <a:xfrm>
            <a:off x="1600200" y="2286000"/>
            <a:ext cx="6363473" cy="1938992"/>
          </a:xfrm>
          <a:prstGeom prst="rect">
            <a:avLst/>
          </a:prstGeom>
        </p:spPr>
        <p:txBody>
          <a:bodyPr wrap="none">
            <a:spAutoFit/>
          </a:bodyPr>
          <a:lstStyle/>
          <a:p>
            <a:pPr algn="ctr"/>
            <a:r>
              <a:rPr lang="en-US" sz="4000" dirty="0"/>
              <a:t>The amount of water vapor </a:t>
            </a:r>
          </a:p>
          <a:p>
            <a:pPr algn="ctr"/>
            <a:r>
              <a:rPr lang="en-US" sz="4000" dirty="0"/>
              <a:t>that the atmosphere can hold</a:t>
            </a:r>
          </a:p>
          <a:p>
            <a:pPr algn="ctr"/>
            <a:r>
              <a:rPr lang="en-US" sz="4000" dirty="0"/>
              <a:t>DOUBLES FOR EVERY 10</a:t>
            </a:r>
            <a:r>
              <a:rPr lang="en-US" sz="4000" baseline="30000" dirty="0"/>
              <a:t>o</a:t>
            </a:r>
            <a:r>
              <a:rPr lang="en-US" sz="4000" dirty="0"/>
              <a:t>C</a:t>
            </a:r>
          </a:p>
        </p:txBody>
      </p:sp>
    </p:spTree>
    <p:extLst>
      <p:ext uri="{BB962C8B-B14F-4D97-AF65-F5344CB8AC3E}">
        <p14:creationId xmlns:p14="http://schemas.microsoft.com/office/powerpoint/2010/main" val="1978468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Content Placeholder 3" descr="water saturation table.jpg"/>
          <p:cNvPicPr>
            <a:picLocks noGrp="1" noChangeAspect="1"/>
          </p:cNvPicPr>
          <p:nvPr>
            <p:ph idx="1"/>
          </p:nvPr>
        </p:nvPicPr>
        <p:blipFill>
          <a:blip r:embed="rId2" cstate="print"/>
          <a:srcRect/>
          <a:stretch>
            <a:fillRect/>
          </a:stretch>
        </p:blipFill>
        <p:spPr>
          <a:xfrm>
            <a:off x="650875" y="249238"/>
            <a:ext cx="8001000" cy="4371975"/>
          </a:xfrm>
        </p:spPr>
      </p:pic>
      <p:pic>
        <p:nvPicPr>
          <p:cNvPr id="50179" name="Picture 4"/>
          <p:cNvPicPr>
            <a:picLocks noChangeAspect="1" noChangeArrowheads="1"/>
          </p:cNvPicPr>
          <p:nvPr/>
        </p:nvPicPr>
        <p:blipFill>
          <a:blip r:embed="rId3" cstate="print"/>
          <a:srcRect/>
          <a:stretch>
            <a:fillRect/>
          </a:stretch>
        </p:blipFill>
        <p:spPr bwMode="auto">
          <a:xfrm>
            <a:off x="2767013" y="4916488"/>
            <a:ext cx="4171950" cy="895350"/>
          </a:xfrm>
          <a:prstGeom prst="rect">
            <a:avLst/>
          </a:prstGeom>
          <a:noFill/>
          <a:ln w="9525">
            <a:noFill/>
            <a:miter lim="800000"/>
            <a:headEnd/>
            <a:tailEnd/>
          </a:ln>
        </p:spPr>
      </p:pic>
      <p:sp>
        <p:nvSpPr>
          <p:cNvPr id="14" name="Right Arrow 13"/>
          <p:cNvSpPr/>
          <p:nvPr/>
        </p:nvSpPr>
        <p:spPr>
          <a:xfrm>
            <a:off x="423863" y="3455988"/>
            <a:ext cx="784225" cy="29686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3" name="Elbow Connector 22"/>
          <p:cNvCxnSpPr/>
          <p:nvPr/>
        </p:nvCxnSpPr>
        <p:spPr>
          <a:xfrm>
            <a:off x="423863" y="4691063"/>
            <a:ext cx="2078037" cy="368300"/>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11163" y="3622675"/>
            <a:ext cx="12700" cy="1079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0183" name="TextBox 29"/>
          <p:cNvSpPr txBox="1">
            <a:spLocks noChangeArrowheads="1"/>
          </p:cNvSpPr>
          <p:nvPr/>
        </p:nvSpPr>
        <p:spPr bwMode="auto">
          <a:xfrm>
            <a:off x="4211638" y="5521325"/>
            <a:ext cx="2114550" cy="369888"/>
          </a:xfrm>
          <a:prstGeom prst="rect">
            <a:avLst/>
          </a:prstGeom>
          <a:noFill/>
          <a:ln w="9525">
            <a:noFill/>
            <a:miter lim="800000"/>
            <a:headEnd/>
            <a:tailEnd/>
          </a:ln>
        </p:spPr>
        <p:txBody>
          <a:bodyPr>
            <a:spAutoFit/>
          </a:bodyPr>
          <a:lstStyle/>
          <a:p>
            <a:r>
              <a:rPr lang="en-US" dirty="0"/>
              <a:t>0.8562 m</a:t>
            </a:r>
            <a:r>
              <a:rPr lang="en-US" baseline="30000" dirty="0"/>
              <a:t>3</a:t>
            </a:r>
          </a:p>
        </p:txBody>
      </p:sp>
      <p:sp>
        <p:nvSpPr>
          <p:cNvPr id="50184" name="TextBox 30"/>
          <p:cNvSpPr txBox="1">
            <a:spLocks noChangeArrowheads="1"/>
          </p:cNvSpPr>
          <p:nvPr/>
        </p:nvSpPr>
        <p:spPr bwMode="auto">
          <a:xfrm>
            <a:off x="3449638" y="5900738"/>
            <a:ext cx="3386137" cy="368300"/>
          </a:xfrm>
          <a:prstGeom prst="rect">
            <a:avLst/>
          </a:prstGeom>
          <a:noFill/>
          <a:ln w="9525">
            <a:noFill/>
            <a:miter lim="800000"/>
            <a:headEnd/>
            <a:tailEnd/>
          </a:ln>
        </p:spPr>
        <p:txBody>
          <a:bodyPr>
            <a:spAutoFit/>
          </a:bodyPr>
          <a:lstStyle/>
          <a:p>
            <a:r>
              <a:rPr lang="en-US" dirty="0"/>
              <a:t>(95 cm x 95 cm x 95 cm)</a:t>
            </a:r>
            <a:endParaRPr lang="en-US" baseline="30000" dirty="0"/>
          </a:p>
        </p:txBody>
      </p:sp>
      <p:sp>
        <p:nvSpPr>
          <p:cNvPr id="32" name="Oval 31"/>
          <p:cNvSpPr/>
          <p:nvPr/>
        </p:nvSpPr>
        <p:spPr>
          <a:xfrm>
            <a:off x="6373813" y="2684463"/>
            <a:ext cx="509587" cy="379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Oval 32"/>
          <p:cNvSpPr/>
          <p:nvPr/>
        </p:nvSpPr>
        <p:spPr>
          <a:xfrm>
            <a:off x="6359525" y="3181350"/>
            <a:ext cx="511175" cy="3794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Oval 33"/>
          <p:cNvSpPr/>
          <p:nvPr/>
        </p:nvSpPr>
        <p:spPr>
          <a:xfrm>
            <a:off x="6359525" y="3643313"/>
            <a:ext cx="511175"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Oval 34"/>
          <p:cNvSpPr/>
          <p:nvPr/>
        </p:nvSpPr>
        <p:spPr>
          <a:xfrm>
            <a:off x="6345238" y="4140200"/>
            <a:ext cx="511175"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Oval 35"/>
          <p:cNvSpPr/>
          <p:nvPr/>
        </p:nvSpPr>
        <p:spPr>
          <a:xfrm>
            <a:off x="1597025" y="2717800"/>
            <a:ext cx="511175" cy="3794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Oval 36"/>
          <p:cNvSpPr/>
          <p:nvPr/>
        </p:nvSpPr>
        <p:spPr>
          <a:xfrm>
            <a:off x="1584325" y="3214688"/>
            <a:ext cx="509588" cy="379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Oval 37"/>
          <p:cNvSpPr/>
          <p:nvPr/>
        </p:nvSpPr>
        <p:spPr>
          <a:xfrm>
            <a:off x="1584325" y="3676650"/>
            <a:ext cx="509588"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Oval 38"/>
          <p:cNvSpPr/>
          <p:nvPr/>
        </p:nvSpPr>
        <p:spPr>
          <a:xfrm>
            <a:off x="1570038" y="4173538"/>
            <a:ext cx="511175"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Oval 39"/>
          <p:cNvSpPr/>
          <p:nvPr/>
        </p:nvSpPr>
        <p:spPr>
          <a:xfrm>
            <a:off x="3509963" y="2717800"/>
            <a:ext cx="509587" cy="3794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Oval 40"/>
          <p:cNvSpPr/>
          <p:nvPr/>
        </p:nvSpPr>
        <p:spPr>
          <a:xfrm>
            <a:off x="3495675" y="3214688"/>
            <a:ext cx="511175" cy="379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Oval 41"/>
          <p:cNvSpPr/>
          <p:nvPr/>
        </p:nvSpPr>
        <p:spPr>
          <a:xfrm>
            <a:off x="3495675" y="3676650"/>
            <a:ext cx="511175"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Oval 42"/>
          <p:cNvSpPr/>
          <p:nvPr/>
        </p:nvSpPr>
        <p:spPr>
          <a:xfrm>
            <a:off x="3481388" y="4173538"/>
            <a:ext cx="511175"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640507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82626" name="Picture 2"/>
          <p:cNvPicPr>
            <a:picLocks noChangeAspect="1" noChangeArrowheads="1"/>
          </p:cNvPicPr>
          <p:nvPr/>
        </p:nvPicPr>
        <p:blipFill>
          <a:blip r:embed="rId2" cstate="print"/>
          <a:srcRect/>
          <a:stretch>
            <a:fillRect/>
          </a:stretch>
        </p:blipFill>
        <p:spPr bwMode="auto">
          <a:xfrm>
            <a:off x="536575" y="214313"/>
            <a:ext cx="7905750" cy="5076825"/>
          </a:xfrm>
          <a:prstGeom prst="rect">
            <a:avLst/>
          </a:prstGeom>
          <a:noFill/>
          <a:ln w="9525">
            <a:noFill/>
            <a:miter lim="800000"/>
            <a:headEnd/>
            <a:tailEnd/>
          </a:ln>
        </p:spPr>
      </p:pic>
      <p:sp>
        <p:nvSpPr>
          <p:cNvPr id="5" name="TextBox 4"/>
          <p:cNvSpPr txBox="1">
            <a:spLocks noChangeArrowheads="1"/>
          </p:cNvSpPr>
          <p:nvPr/>
        </p:nvSpPr>
        <p:spPr bwMode="auto">
          <a:xfrm>
            <a:off x="784225" y="5473700"/>
            <a:ext cx="2041525" cy="1384300"/>
          </a:xfrm>
          <a:prstGeom prst="rect">
            <a:avLst/>
          </a:prstGeom>
          <a:noFill/>
          <a:ln w="9525">
            <a:noFill/>
            <a:miter lim="800000"/>
            <a:headEnd/>
            <a:tailEnd/>
          </a:ln>
        </p:spPr>
        <p:txBody>
          <a:bodyPr>
            <a:spAutoFit/>
          </a:bodyPr>
          <a:lstStyle/>
          <a:p>
            <a:pPr algn="ctr"/>
            <a:r>
              <a:rPr lang="en-US" sz="2800" dirty="0"/>
              <a:t>10</a:t>
            </a:r>
            <a:r>
              <a:rPr lang="en-US" sz="2800" baseline="30000" dirty="0"/>
              <a:t>o</a:t>
            </a:r>
            <a:r>
              <a:rPr lang="en-US" sz="2800" dirty="0"/>
              <a:t>C = (50</a:t>
            </a:r>
            <a:r>
              <a:rPr lang="en-US" sz="2800" baseline="30000" dirty="0"/>
              <a:t>o</a:t>
            </a:r>
            <a:r>
              <a:rPr lang="en-US" sz="2800" dirty="0"/>
              <a:t>F)</a:t>
            </a:r>
          </a:p>
          <a:p>
            <a:pPr algn="ctr"/>
            <a:r>
              <a:rPr lang="en-US" sz="2800" dirty="0">
                <a:solidFill>
                  <a:srgbClr val="FF0000"/>
                </a:solidFill>
              </a:rPr>
              <a:t>7.8 cc</a:t>
            </a:r>
          </a:p>
        </p:txBody>
      </p:sp>
      <p:sp>
        <p:nvSpPr>
          <p:cNvPr id="7" name="TextBox 6"/>
          <p:cNvSpPr txBox="1">
            <a:spLocks noChangeArrowheads="1"/>
          </p:cNvSpPr>
          <p:nvPr/>
        </p:nvSpPr>
        <p:spPr bwMode="auto">
          <a:xfrm>
            <a:off x="2728913" y="5473700"/>
            <a:ext cx="2043112" cy="1384300"/>
          </a:xfrm>
          <a:prstGeom prst="rect">
            <a:avLst/>
          </a:prstGeom>
          <a:noFill/>
          <a:ln w="9525">
            <a:noFill/>
            <a:miter lim="800000"/>
            <a:headEnd/>
            <a:tailEnd/>
          </a:ln>
        </p:spPr>
        <p:txBody>
          <a:bodyPr>
            <a:spAutoFit/>
          </a:bodyPr>
          <a:lstStyle/>
          <a:p>
            <a:pPr algn="ctr"/>
            <a:r>
              <a:rPr lang="en-US" sz="2800" dirty="0"/>
              <a:t>20</a:t>
            </a:r>
            <a:r>
              <a:rPr lang="en-US" sz="2800" baseline="30000" dirty="0"/>
              <a:t>o</a:t>
            </a:r>
            <a:r>
              <a:rPr lang="en-US" sz="2800" dirty="0"/>
              <a:t>C = (68</a:t>
            </a:r>
            <a:r>
              <a:rPr lang="en-US" sz="2800" baseline="30000" dirty="0"/>
              <a:t>o</a:t>
            </a:r>
            <a:r>
              <a:rPr lang="en-US" sz="2800" dirty="0"/>
              <a:t>F)</a:t>
            </a:r>
          </a:p>
          <a:p>
            <a:pPr algn="ctr"/>
            <a:r>
              <a:rPr lang="en-US" sz="2800" dirty="0">
                <a:solidFill>
                  <a:srgbClr val="FF0000"/>
                </a:solidFill>
              </a:rPr>
              <a:t>15 cc</a:t>
            </a:r>
          </a:p>
        </p:txBody>
      </p:sp>
      <p:sp>
        <p:nvSpPr>
          <p:cNvPr id="8" name="TextBox 7"/>
          <p:cNvSpPr txBox="1">
            <a:spLocks noChangeArrowheads="1"/>
          </p:cNvSpPr>
          <p:nvPr/>
        </p:nvSpPr>
        <p:spPr bwMode="auto">
          <a:xfrm>
            <a:off x="4618038" y="5473700"/>
            <a:ext cx="2041525" cy="1384300"/>
          </a:xfrm>
          <a:prstGeom prst="rect">
            <a:avLst/>
          </a:prstGeom>
          <a:noFill/>
          <a:ln w="9525">
            <a:noFill/>
            <a:miter lim="800000"/>
            <a:headEnd/>
            <a:tailEnd/>
          </a:ln>
        </p:spPr>
        <p:txBody>
          <a:bodyPr>
            <a:spAutoFit/>
          </a:bodyPr>
          <a:lstStyle/>
          <a:p>
            <a:pPr algn="ctr"/>
            <a:r>
              <a:rPr lang="en-US" sz="2800" dirty="0"/>
              <a:t>30</a:t>
            </a:r>
            <a:r>
              <a:rPr lang="en-US" sz="2800" baseline="30000" dirty="0"/>
              <a:t>o</a:t>
            </a:r>
            <a:r>
              <a:rPr lang="en-US" sz="2800" dirty="0"/>
              <a:t>C = (86</a:t>
            </a:r>
            <a:r>
              <a:rPr lang="en-US" sz="2800" baseline="30000" dirty="0"/>
              <a:t>o</a:t>
            </a:r>
            <a:r>
              <a:rPr lang="en-US" sz="2800" dirty="0"/>
              <a:t>F)</a:t>
            </a:r>
          </a:p>
          <a:p>
            <a:pPr algn="ctr"/>
            <a:r>
              <a:rPr lang="en-US" sz="2800" dirty="0">
                <a:solidFill>
                  <a:srgbClr val="FF0000"/>
                </a:solidFill>
              </a:rPr>
              <a:t>27.7 cc</a:t>
            </a:r>
          </a:p>
        </p:txBody>
      </p:sp>
      <p:sp>
        <p:nvSpPr>
          <p:cNvPr id="9" name="TextBox 8"/>
          <p:cNvSpPr txBox="1">
            <a:spLocks noChangeArrowheads="1"/>
          </p:cNvSpPr>
          <p:nvPr/>
        </p:nvSpPr>
        <p:spPr bwMode="auto">
          <a:xfrm>
            <a:off x="6696075" y="5473700"/>
            <a:ext cx="2041525" cy="1384300"/>
          </a:xfrm>
          <a:prstGeom prst="rect">
            <a:avLst/>
          </a:prstGeom>
          <a:noFill/>
          <a:ln w="9525">
            <a:noFill/>
            <a:miter lim="800000"/>
            <a:headEnd/>
            <a:tailEnd/>
          </a:ln>
        </p:spPr>
        <p:txBody>
          <a:bodyPr>
            <a:spAutoFit/>
          </a:bodyPr>
          <a:lstStyle/>
          <a:p>
            <a:pPr algn="ctr"/>
            <a:r>
              <a:rPr lang="en-US" sz="2800" dirty="0"/>
              <a:t>40</a:t>
            </a:r>
            <a:r>
              <a:rPr lang="en-US" sz="2800" baseline="30000" dirty="0"/>
              <a:t>o</a:t>
            </a:r>
            <a:r>
              <a:rPr lang="en-US" sz="2800" dirty="0"/>
              <a:t>C = (104</a:t>
            </a:r>
            <a:r>
              <a:rPr lang="en-US" sz="2800" baseline="30000" dirty="0"/>
              <a:t>o</a:t>
            </a:r>
            <a:r>
              <a:rPr lang="en-US" sz="2800" dirty="0"/>
              <a:t>F)</a:t>
            </a:r>
          </a:p>
          <a:p>
            <a:pPr algn="ctr"/>
            <a:r>
              <a:rPr lang="en-US" sz="2800" dirty="0">
                <a:solidFill>
                  <a:srgbClr val="FF0000"/>
                </a:solidFill>
              </a:rPr>
              <a:t>49.8 cc</a:t>
            </a:r>
          </a:p>
        </p:txBody>
      </p:sp>
      <p:sp>
        <p:nvSpPr>
          <p:cNvPr id="14" name="TextBox 13"/>
          <p:cNvSpPr txBox="1"/>
          <p:nvPr/>
        </p:nvSpPr>
        <p:spPr>
          <a:xfrm>
            <a:off x="5629275" y="3559175"/>
            <a:ext cx="2041525" cy="1816100"/>
          </a:xfrm>
          <a:prstGeom prst="rect">
            <a:avLst/>
          </a:prstGeom>
          <a:solidFill>
            <a:schemeClr val="bg1">
              <a:lumMod val="95000"/>
            </a:schemeClr>
          </a:solidFill>
          <a:ln w="57150">
            <a:solidFill>
              <a:srgbClr val="FF3300"/>
            </a:solidFill>
          </a:ln>
        </p:spPr>
        <p:txBody>
          <a:bodyPr>
            <a:spAutoFit/>
          </a:bodyPr>
          <a:lstStyle/>
          <a:p>
            <a:pPr algn="ctr">
              <a:defRPr/>
            </a:pPr>
            <a:r>
              <a:rPr lang="en-US" sz="2800" dirty="0"/>
              <a:t>@ 30</a:t>
            </a:r>
            <a:r>
              <a:rPr lang="en-US" sz="2800" baseline="30000" dirty="0"/>
              <a:t>o</a:t>
            </a:r>
            <a:r>
              <a:rPr lang="en-US" sz="2800" dirty="0"/>
              <a:t>C +1</a:t>
            </a:r>
            <a:r>
              <a:rPr lang="en-US" sz="2800" baseline="30000" dirty="0"/>
              <a:t>o</a:t>
            </a:r>
            <a:r>
              <a:rPr lang="en-US" sz="2800" dirty="0"/>
              <a:t>C = 8% increase in vapor</a:t>
            </a:r>
            <a:endParaRPr lang="en-US" sz="2800" dirty="0">
              <a:solidFill>
                <a:srgbClr val="FF0000"/>
              </a:solidFill>
            </a:endParaRPr>
          </a:p>
        </p:txBody>
      </p:sp>
    </p:spTree>
    <p:extLst>
      <p:ext uri="{BB962C8B-B14F-4D97-AF65-F5344CB8AC3E}">
        <p14:creationId xmlns:p14="http://schemas.microsoft.com/office/powerpoint/2010/main" val="267908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par>
                                <p:cTn id="8" presetID="8" presetClass="entr" presetSubtype="16"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amond(in)">
                                      <p:cBhvr>
                                        <p:cTn id="10" dur="500"/>
                                        <p:tgtEl>
                                          <p:spTgt spid="3">
                                            <p:txEl>
                                              <p:pRg st="0" end="0"/>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282626"/>
                                        </p:tgtEl>
                                        <p:attrNameLst>
                                          <p:attrName>style.visibility</p:attrName>
                                        </p:attrNameLst>
                                      </p:cBhvr>
                                      <p:to>
                                        <p:strVal val="visible"/>
                                      </p:to>
                                    </p:set>
                                    <p:animEffect transition="in" filter="diamond(in)">
                                      <p:cBhvr>
                                        <p:cTn id="13" dur="500"/>
                                        <p:tgtEl>
                                          <p:spTgt spid="28262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500"/>
                                        <p:tgtEl>
                                          <p:spTgt spid="5"/>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500"/>
                                        <p:tgtEl>
                                          <p:spTgt spid="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500"/>
                                        <p:tgtEl>
                                          <p:spTgt spid="8"/>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amond(i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amond(i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p:bldP spid="8" grpId="0"/>
      <p:bldP spid="9" grpId="0"/>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4953000"/>
          </a:xfrm>
        </p:spPr>
        <p:txBody>
          <a:bodyPr>
            <a:normAutofit/>
          </a:bodyPr>
          <a:lstStyle/>
          <a:p>
            <a:r>
              <a:rPr lang="en-US" dirty="0"/>
              <a:t>TAKE AWAY:</a:t>
            </a:r>
            <a:br>
              <a:rPr lang="en-US" dirty="0"/>
            </a:br>
            <a:br>
              <a:rPr lang="en-US" dirty="0"/>
            </a:br>
            <a:r>
              <a:rPr lang="en-US" dirty="0"/>
              <a:t>Water vapor in the atmosphere</a:t>
            </a:r>
            <a:br>
              <a:rPr lang="en-US" dirty="0"/>
            </a:br>
            <a:r>
              <a:rPr lang="en-US" dirty="0"/>
              <a:t> ~ DOUBLES WITH EVERY +10</a:t>
            </a:r>
            <a:r>
              <a:rPr lang="en-US" baseline="30000" dirty="0"/>
              <a:t>o</a:t>
            </a:r>
            <a:r>
              <a:rPr lang="en-US" dirty="0"/>
              <a:t>C</a:t>
            </a:r>
          </a:p>
        </p:txBody>
      </p:sp>
    </p:spTree>
    <p:extLst>
      <p:ext uri="{BB962C8B-B14F-4D97-AF65-F5344CB8AC3E}">
        <p14:creationId xmlns:p14="http://schemas.microsoft.com/office/powerpoint/2010/main" val="987871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22438"/>
          </a:xfrm>
        </p:spPr>
        <p:txBody>
          <a:bodyPr>
            <a:normAutofit fontScale="90000"/>
          </a:bodyPr>
          <a:lstStyle/>
          <a:p>
            <a:r>
              <a:rPr lang="en-US" dirty="0"/>
              <a:t>AIR MOVES FROM H TO L</a:t>
            </a:r>
            <a:br>
              <a:rPr lang="en-US" dirty="0"/>
            </a:br>
            <a:r>
              <a:rPr lang="en-US" dirty="0"/>
              <a:t>BUT NOT IN A STRAIGHT LINE DUE TO CORIOLIS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7454" y="1905000"/>
            <a:ext cx="7409092" cy="4651365"/>
          </a:xfrm>
        </p:spPr>
      </p:pic>
    </p:spTree>
    <p:extLst>
      <p:ext uri="{BB962C8B-B14F-4D97-AF65-F5344CB8AC3E}">
        <p14:creationId xmlns:p14="http://schemas.microsoft.com/office/powerpoint/2010/main" val="978835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028825"/>
            <a:ext cx="6413500" cy="4800600"/>
          </a:xfrm>
          <a:prstGeom prst="rect">
            <a:avLst/>
          </a:prstGeom>
        </p:spPr>
      </p:pic>
      <p:sp>
        <p:nvSpPr>
          <p:cNvPr id="6" name="Title 1"/>
          <p:cNvSpPr>
            <a:spLocks noGrp="1"/>
          </p:cNvSpPr>
          <p:nvPr>
            <p:ph type="title"/>
          </p:nvPr>
        </p:nvSpPr>
        <p:spPr/>
        <p:txBody>
          <a:bodyPr>
            <a:normAutofit fontScale="90000"/>
          </a:bodyPr>
          <a:lstStyle/>
          <a:p>
            <a:r>
              <a:rPr lang="en-US" dirty="0"/>
              <a:t>AIR MOVES FROM H TO L</a:t>
            </a:r>
            <a:br>
              <a:rPr lang="en-US" dirty="0"/>
            </a:br>
            <a:r>
              <a:rPr lang="en-US" dirty="0"/>
              <a:t>BUT NOT IN A STRAIGHT LINE DUE TO CORIOLIS</a:t>
            </a:r>
          </a:p>
        </p:txBody>
      </p:sp>
    </p:spTree>
    <p:extLst>
      <p:ext uri="{BB962C8B-B14F-4D97-AF65-F5344CB8AC3E}">
        <p14:creationId xmlns:p14="http://schemas.microsoft.com/office/powerpoint/2010/main" val="165174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basic Meteorology</a:t>
            </a:r>
          </a:p>
        </p:txBody>
      </p:sp>
      <p:sp>
        <p:nvSpPr>
          <p:cNvPr id="3" name="Content Placeholder 2"/>
          <p:cNvSpPr>
            <a:spLocks noGrp="1"/>
          </p:cNvSpPr>
          <p:nvPr>
            <p:ph idx="1"/>
          </p:nvPr>
        </p:nvSpPr>
        <p:spPr/>
        <p:txBody>
          <a:bodyPr>
            <a:normAutofit lnSpcReduction="10000"/>
          </a:bodyPr>
          <a:lstStyle/>
          <a:p>
            <a:r>
              <a:rPr lang="en-US" dirty="0">
                <a:solidFill>
                  <a:schemeClr val="bg1">
                    <a:lumMod val="65000"/>
                  </a:schemeClr>
                </a:solidFill>
              </a:rPr>
              <a:t>First some facts:</a:t>
            </a:r>
          </a:p>
          <a:p>
            <a:pPr lvl="1"/>
            <a:r>
              <a:rPr lang="en-US" dirty="0">
                <a:solidFill>
                  <a:schemeClr val="bg1">
                    <a:lumMod val="65000"/>
                  </a:schemeClr>
                </a:solidFill>
              </a:rPr>
              <a:t>Atmospheric circulation</a:t>
            </a:r>
          </a:p>
          <a:p>
            <a:pPr lvl="1"/>
            <a:r>
              <a:rPr lang="en-US" dirty="0">
                <a:solidFill>
                  <a:schemeClr val="bg1">
                    <a:lumMod val="65000"/>
                  </a:schemeClr>
                </a:solidFill>
              </a:rPr>
              <a:t>Coriolis forces</a:t>
            </a:r>
          </a:p>
          <a:p>
            <a:r>
              <a:rPr lang="en-US" dirty="0">
                <a:solidFill>
                  <a:schemeClr val="bg1">
                    <a:lumMod val="50000"/>
                  </a:schemeClr>
                </a:solidFill>
              </a:rPr>
              <a:t>Then Background for some Explanations:</a:t>
            </a:r>
          </a:p>
          <a:p>
            <a:pPr lvl="1"/>
            <a:r>
              <a:rPr lang="en-US" dirty="0">
                <a:solidFill>
                  <a:schemeClr val="bg1">
                    <a:lumMod val="65000"/>
                  </a:schemeClr>
                </a:solidFill>
              </a:rPr>
              <a:t>Gas laws</a:t>
            </a:r>
          </a:p>
          <a:p>
            <a:pPr lvl="1"/>
            <a:r>
              <a:rPr lang="en-US" dirty="0">
                <a:solidFill>
                  <a:schemeClr val="bg1">
                    <a:lumMod val="65000"/>
                  </a:schemeClr>
                </a:solidFill>
              </a:rPr>
              <a:t>Weather: Highs and Lows </a:t>
            </a:r>
            <a:r>
              <a:rPr lang="mr-IN" dirty="0">
                <a:solidFill>
                  <a:schemeClr val="bg1">
                    <a:lumMod val="65000"/>
                  </a:schemeClr>
                </a:solidFill>
              </a:rPr>
              <a:t>–</a:t>
            </a:r>
            <a:r>
              <a:rPr lang="en-US" dirty="0">
                <a:solidFill>
                  <a:schemeClr val="bg1">
                    <a:lumMod val="65000"/>
                  </a:schemeClr>
                </a:solidFill>
              </a:rPr>
              <a:t> </a:t>
            </a:r>
          </a:p>
          <a:p>
            <a:pPr lvl="2"/>
            <a:r>
              <a:rPr lang="en-US" dirty="0">
                <a:solidFill>
                  <a:schemeClr val="bg1">
                    <a:lumMod val="65000"/>
                  </a:schemeClr>
                </a:solidFill>
              </a:rPr>
              <a:t>Causes</a:t>
            </a:r>
          </a:p>
          <a:p>
            <a:pPr lvl="2"/>
            <a:r>
              <a:rPr lang="en-US" dirty="0">
                <a:solidFill>
                  <a:schemeClr val="bg1">
                    <a:lumMod val="65000"/>
                  </a:schemeClr>
                </a:solidFill>
              </a:rPr>
              <a:t>Coriolis effect</a:t>
            </a:r>
          </a:p>
          <a:p>
            <a:pPr lvl="1"/>
            <a:r>
              <a:rPr lang="en-US" dirty="0"/>
              <a:t>Latent heat = ENERGY IN WATER VAPOR</a:t>
            </a:r>
          </a:p>
        </p:txBody>
      </p:sp>
    </p:spTree>
    <p:extLst>
      <p:ext uri="{BB962C8B-B14F-4D97-AF65-F5344CB8AC3E}">
        <p14:creationId xmlns:p14="http://schemas.microsoft.com/office/powerpoint/2010/main" val="1437078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733800"/>
          </a:xfrm>
        </p:spPr>
        <p:txBody>
          <a:bodyPr>
            <a:normAutofit/>
          </a:bodyPr>
          <a:lstStyle/>
          <a:p>
            <a:r>
              <a:rPr lang="en-US" dirty="0"/>
              <a:t>To melt ice (solid to liquid) = 80 calories / gram</a:t>
            </a:r>
          </a:p>
          <a:p>
            <a:endParaRPr lang="en-US" dirty="0"/>
          </a:p>
          <a:p>
            <a:r>
              <a:rPr lang="en-US" dirty="0"/>
              <a:t>To heat water 1</a:t>
            </a:r>
            <a:r>
              <a:rPr lang="en-US" baseline="30000" dirty="0"/>
              <a:t>o</a:t>
            </a:r>
            <a:r>
              <a:rPr lang="en-US" dirty="0"/>
              <a:t> C = 1 calorie / gram</a:t>
            </a:r>
          </a:p>
          <a:p>
            <a:endParaRPr lang="en-US" dirty="0"/>
          </a:p>
          <a:p>
            <a:r>
              <a:rPr lang="en-US" dirty="0"/>
              <a:t>To go from 100</a:t>
            </a:r>
            <a:r>
              <a:rPr lang="en-US" baseline="30000" dirty="0"/>
              <a:t>o</a:t>
            </a:r>
            <a:r>
              <a:rPr lang="en-US" dirty="0"/>
              <a:t> C liquid to 100</a:t>
            </a:r>
            <a:r>
              <a:rPr lang="en-US" baseline="30000" dirty="0"/>
              <a:t>o</a:t>
            </a:r>
            <a:r>
              <a:rPr lang="en-US" dirty="0"/>
              <a:t> C steam/vapor </a:t>
            </a:r>
            <a:r>
              <a:rPr lang="mr-IN" dirty="0"/>
              <a:t>–</a:t>
            </a:r>
            <a:r>
              <a:rPr lang="en-US" dirty="0"/>
              <a:t> 540 calories / gram</a:t>
            </a:r>
          </a:p>
        </p:txBody>
      </p:sp>
      <p:sp>
        <p:nvSpPr>
          <p:cNvPr id="4" name="Title 1"/>
          <p:cNvSpPr>
            <a:spLocks noGrp="1"/>
          </p:cNvSpPr>
          <p:nvPr>
            <p:ph type="title"/>
          </p:nvPr>
        </p:nvSpPr>
        <p:spPr/>
        <p:txBody>
          <a:bodyPr>
            <a:normAutofit fontScale="90000"/>
          </a:bodyPr>
          <a:lstStyle/>
          <a:p>
            <a:r>
              <a:rPr lang="en-US" dirty="0"/>
              <a:t>The Energy involved with </a:t>
            </a:r>
            <a:br>
              <a:rPr lang="en-US" dirty="0"/>
            </a:br>
            <a:r>
              <a:rPr lang="en-US" dirty="0"/>
              <a:t>WATER VAPOR</a:t>
            </a:r>
          </a:p>
        </p:txBody>
      </p:sp>
    </p:spTree>
    <p:extLst>
      <p:ext uri="{BB962C8B-B14F-4D97-AF65-F5344CB8AC3E}">
        <p14:creationId xmlns:p14="http://schemas.microsoft.com/office/powerpoint/2010/main" val="9905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Energy in phase changes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822" y="1838999"/>
            <a:ext cx="8232315" cy="4256881"/>
          </a:xfrm>
        </p:spPr>
      </p:pic>
      <p:sp>
        <p:nvSpPr>
          <p:cNvPr id="5" name="Rectangle 4"/>
          <p:cNvSpPr/>
          <p:nvPr/>
        </p:nvSpPr>
        <p:spPr>
          <a:xfrm>
            <a:off x="3429000" y="6488668"/>
            <a:ext cx="5943600" cy="369332"/>
          </a:xfrm>
          <a:prstGeom prst="rect">
            <a:avLst/>
          </a:prstGeom>
        </p:spPr>
        <p:txBody>
          <a:bodyPr wrap="square">
            <a:spAutoFit/>
          </a:bodyPr>
          <a:lstStyle/>
          <a:p>
            <a:r>
              <a:rPr lang="en-US" dirty="0"/>
              <a:t>http://</a:t>
            </a:r>
            <a:r>
              <a:rPr lang="en-US" dirty="0" err="1"/>
              <a:t>www.uh.edu</a:t>
            </a:r>
            <a:r>
              <a:rPr lang="en-US" dirty="0"/>
              <a:t>/~</a:t>
            </a:r>
            <a:r>
              <a:rPr lang="en-US" dirty="0" err="1"/>
              <a:t>jbutler</a:t>
            </a:r>
            <a:r>
              <a:rPr lang="en-US" dirty="0"/>
              <a:t>/physical/chapter6notes.html</a:t>
            </a:r>
          </a:p>
        </p:txBody>
      </p:sp>
    </p:spTree>
    <p:extLst>
      <p:ext uri="{BB962C8B-B14F-4D97-AF65-F5344CB8AC3E}">
        <p14:creationId xmlns:p14="http://schemas.microsoft.com/office/powerpoint/2010/main" val="367347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0197" y="1211799"/>
            <a:ext cx="4303606" cy="5449371"/>
          </a:xfrm>
        </p:spPr>
      </p:pic>
      <p:sp>
        <p:nvSpPr>
          <p:cNvPr id="4" name="Rectangle 3"/>
          <p:cNvSpPr/>
          <p:nvPr/>
        </p:nvSpPr>
        <p:spPr>
          <a:xfrm>
            <a:off x="4125562" y="6483905"/>
            <a:ext cx="5029200" cy="369332"/>
          </a:xfrm>
          <a:prstGeom prst="rect">
            <a:avLst/>
          </a:prstGeom>
          <a:solidFill>
            <a:schemeClr val="bg1">
              <a:lumMod val="85000"/>
            </a:schemeClr>
          </a:solidFill>
        </p:spPr>
        <p:txBody>
          <a:bodyPr wrap="square">
            <a:spAutoFit/>
          </a:bodyPr>
          <a:lstStyle/>
          <a:p>
            <a:r>
              <a:rPr lang="en-US"/>
              <a:t>http://</a:t>
            </a:r>
            <a:r>
              <a:rPr lang="en-US" err="1"/>
              <a:t>www.aqob.com.au</a:t>
            </a:r>
            <a:r>
              <a:rPr lang="en-US"/>
              <a:t>/</a:t>
            </a:r>
            <a:r>
              <a:rPr lang="en-US" err="1"/>
              <a:t>details.php?p_id</a:t>
            </a:r>
            <a:r>
              <a:rPr lang="en-US"/>
              <a:t>=371</a:t>
            </a:r>
          </a:p>
        </p:txBody>
      </p:sp>
      <p:sp>
        <p:nvSpPr>
          <p:cNvPr id="6" name="Title 1"/>
          <p:cNvSpPr>
            <a:spLocks noGrp="1"/>
          </p:cNvSpPr>
          <p:nvPr>
            <p:ph type="title"/>
          </p:nvPr>
        </p:nvSpPr>
        <p:spPr>
          <a:xfrm>
            <a:off x="457200" y="76200"/>
            <a:ext cx="8229600" cy="1143000"/>
          </a:xfrm>
        </p:spPr>
        <p:txBody>
          <a:bodyPr/>
          <a:lstStyle/>
          <a:p>
            <a:r>
              <a:rPr lang="en-US"/>
              <a:t>The Energy in phase changes</a:t>
            </a:r>
          </a:p>
        </p:txBody>
      </p:sp>
    </p:spTree>
    <p:extLst>
      <p:ext uri="{BB962C8B-B14F-4D97-AF65-F5344CB8AC3E}">
        <p14:creationId xmlns:p14="http://schemas.microsoft.com/office/powerpoint/2010/main" val="158274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en-US" b="1"/>
              <a:t>So What is Climate Change</a:t>
            </a:r>
            <a:endParaRPr lang="en-US"/>
          </a:p>
        </p:txBody>
      </p:sp>
    </p:spTree>
    <p:extLst>
      <p:ext uri="{BB962C8B-B14F-4D97-AF65-F5344CB8AC3E}">
        <p14:creationId xmlns:p14="http://schemas.microsoft.com/office/powerpoint/2010/main" val="782422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a:t>TAKE AWAY:</a:t>
            </a:r>
          </a:p>
        </p:txBody>
      </p:sp>
      <p:sp>
        <p:nvSpPr>
          <p:cNvPr id="3" name="Title 1"/>
          <p:cNvSpPr txBox="1">
            <a:spLocks/>
          </p:cNvSpPr>
          <p:nvPr/>
        </p:nvSpPr>
        <p:spPr>
          <a:xfrm>
            <a:off x="304800" y="1066800"/>
            <a:ext cx="8229600" cy="495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charset="0"/>
              <a:buChar char="•"/>
            </a:pPr>
            <a:r>
              <a:rPr lang="en-US"/>
              <a:t>IF YOU INCREASE THE AVERAGE ATMOSPHERIC TEMPERATURE YOU INCREASE THE AMOUNT OF WATER VAPOR IT HOLDS</a:t>
            </a:r>
          </a:p>
          <a:p>
            <a:pPr marL="571500" indent="-571500" algn="l">
              <a:buFont typeface="Arial" charset="0"/>
              <a:buChar char="•"/>
            </a:pPr>
            <a:r>
              <a:rPr lang="en-US"/>
              <a:t>IF YOU DO THAT YOU INCREASE THE AMOUNT OF ENERGY IN THE ATMOSPHERE</a:t>
            </a:r>
          </a:p>
        </p:txBody>
      </p:sp>
    </p:spTree>
    <p:extLst>
      <p:ext uri="{BB962C8B-B14F-4D97-AF65-F5344CB8AC3E}">
        <p14:creationId xmlns:p14="http://schemas.microsoft.com/office/powerpoint/2010/main" val="17046353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914400"/>
          </a:xfrm>
        </p:spPr>
        <p:txBody>
          <a:bodyPr>
            <a:normAutofit/>
          </a:bodyPr>
          <a:lstStyle/>
          <a:p>
            <a:r>
              <a:rPr lang="en-US"/>
              <a:t>TO RE-EMPHASIZE: THE TAKE AWAY:</a:t>
            </a:r>
          </a:p>
        </p:txBody>
      </p:sp>
      <p:sp>
        <p:nvSpPr>
          <p:cNvPr id="3" name="Title 1"/>
          <p:cNvSpPr txBox="1">
            <a:spLocks/>
          </p:cNvSpPr>
          <p:nvPr/>
        </p:nvSpPr>
        <p:spPr>
          <a:xfrm>
            <a:off x="304800" y="1066800"/>
            <a:ext cx="8229600" cy="495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charset="0"/>
              <a:buChar char="•"/>
            </a:pPr>
            <a:r>
              <a:rPr lang="en-US" sz="2600" dirty="0"/>
              <a:t>IF YOU INCREASE THE AVERAGE ATMOSPHERIC TEMPERATURE YOU INCREASE THE AMOUNT OF WATER VAPOR IT HOLDS</a:t>
            </a:r>
          </a:p>
          <a:p>
            <a:pPr marL="571500" indent="-571500" algn="l">
              <a:buFont typeface="Arial" charset="0"/>
              <a:buChar char="•"/>
            </a:pPr>
            <a:r>
              <a:rPr lang="en-US" dirty="0">
                <a:solidFill>
                  <a:srgbClr val="FF0000"/>
                </a:solidFill>
              </a:rPr>
              <a:t>IF YOU </a:t>
            </a:r>
            <a:r>
              <a:rPr lang="en-US" u="sng" dirty="0">
                <a:solidFill>
                  <a:srgbClr val="FF0000"/>
                </a:solidFill>
              </a:rPr>
              <a:t>INCREASE THE AMOUNT OF WATER VAPOR IN THE ATMOSPHERE </a:t>
            </a:r>
            <a:r>
              <a:rPr lang="en-US" dirty="0">
                <a:solidFill>
                  <a:srgbClr val="FF0000"/>
                </a:solidFill>
              </a:rPr>
              <a:t>YOU </a:t>
            </a:r>
            <a:r>
              <a:rPr lang="en-US" u="sng" dirty="0">
                <a:solidFill>
                  <a:srgbClr val="FF0000"/>
                </a:solidFill>
              </a:rPr>
              <a:t>INCREASE THE AMOUNT OF ENERGY </a:t>
            </a:r>
            <a:r>
              <a:rPr lang="en-US" dirty="0">
                <a:solidFill>
                  <a:srgbClr val="FF0000"/>
                </a:solidFill>
              </a:rPr>
              <a:t>IN THE ATMOSPHERE</a:t>
            </a:r>
          </a:p>
          <a:p>
            <a:pPr marL="571500" indent="-571500" algn="l">
              <a:buFont typeface="Arial" charset="0"/>
              <a:buChar char="•"/>
            </a:pPr>
            <a:r>
              <a:rPr lang="en-US" dirty="0">
                <a:solidFill>
                  <a:srgbClr val="FF0000"/>
                </a:solidFill>
              </a:rPr>
              <a:t>The warmer the greater the increase!</a:t>
            </a:r>
          </a:p>
        </p:txBody>
      </p:sp>
    </p:spTree>
    <p:extLst>
      <p:ext uri="{BB962C8B-B14F-4D97-AF65-F5344CB8AC3E}">
        <p14:creationId xmlns:p14="http://schemas.microsoft.com/office/powerpoint/2010/main" val="2419859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EARTH’S HEAT BUDGET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3580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2408238"/>
          </a:xfrm>
        </p:spPr>
        <p:txBody>
          <a:bodyPr>
            <a:normAutofit fontScale="90000"/>
          </a:bodyPr>
          <a:lstStyle/>
          <a:p>
            <a:r>
              <a:rPr lang="en-US"/>
              <a:t>RADIATION RECEIVED</a:t>
            </a:r>
            <a:br>
              <a:rPr lang="en-US"/>
            </a:br>
            <a:r>
              <a:rPr lang="en-US"/>
              <a:t>vs. </a:t>
            </a:r>
            <a:br>
              <a:rPr lang="en-US"/>
            </a:br>
            <a:r>
              <a:rPr lang="en-US"/>
              <a:t>RADIATION EMITTED BACK TO SPACE</a:t>
            </a:r>
          </a:p>
        </p:txBody>
      </p:sp>
    </p:spTree>
    <p:extLst>
      <p:ext uri="{BB962C8B-B14F-4D97-AF65-F5344CB8AC3E}">
        <p14:creationId xmlns:p14="http://schemas.microsoft.com/office/powerpoint/2010/main" val="3973915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p>
        </p:txBody>
      </p:sp>
      <p:pic>
        <p:nvPicPr>
          <p:cNvPr id="7171" name="Content Placeholder 3" descr="Figure5-radiation_transmitted_by_atmos.jpg"/>
          <p:cNvPicPr>
            <a:picLocks noGrp="1" noChangeAspect="1"/>
          </p:cNvPicPr>
          <p:nvPr>
            <p:ph idx="1"/>
          </p:nvPr>
        </p:nvPicPr>
        <p:blipFill>
          <a:blip r:embed="rId2" cstate="print"/>
          <a:srcRect/>
          <a:stretch>
            <a:fillRect/>
          </a:stretch>
        </p:blipFill>
        <p:spPr>
          <a:xfrm>
            <a:off x="1392238" y="179388"/>
            <a:ext cx="6521450" cy="6508750"/>
          </a:xfrm>
        </p:spPr>
      </p:pic>
    </p:spTree>
    <p:extLst>
      <p:ext uri="{BB962C8B-B14F-4D97-AF65-F5344CB8AC3E}">
        <p14:creationId xmlns:p14="http://schemas.microsoft.com/office/powerpoint/2010/main" val="1934405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771651"/>
          </a:xfrm>
        </p:spPr>
        <p:txBody>
          <a:bodyPr>
            <a:normAutofit/>
          </a:bodyPr>
          <a:lstStyle/>
          <a:p>
            <a:pPr algn="l"/>
            <a:r>
              <a:rPr lang="en-US"/>
              <a:t>IF EARTH’S HEAT BUDGET</a:t>
            </a:r>
            <a:br>
              <a:rPr lang="en-US"/>
            </a:br>
            <a:r>
              <a:rPr lang="en-US"/>
              <a:t>CHANGES WE HAVE EITHER:</a:t>
            </a:r>
          </a:p>
        </p:txBody>
      </p:sp>
      <p:sp>
        <p:nvSpPr>
          <p:cNvPr id="3" name="Subtitle 2"/>
          <p:cNvSpPr>
            <a:spLocks noGrp="1"/>
          </p:cNvSpPr>
          <p:nvPr>
            <p:ph type="subTitle" idx="1"/>
          </p:nvPr>
        </p:nvSpPr>
        <p:spPr>
          <a:xfrm>
            <a:off x="1752600" y="3124200"/>
            <a:ext cx="6400800" cy="1752600"/>
          </a:xfrm>
        </p:spPr>
        <p:txBody>
          <a:bodyPr/>
          <a:lstStyle/>
          <a:p>
            <a:pPr marL="457200" indent="-457200" algn="l">
              <a:buFont typeface="Arial" charset="0"/>
              <a:buChar char="•"/>
            </a:pPr>
            <a:r>
              <a:rPr lang="en-US">
                <a:solidFill>
                  <a:schemeClr val="tx1"/>
                </a:solidFill>
              </a:rPr>
              <a:t>COOLING or </a:t>
            </a:r>
          </a:p>
          <a:p>
            <a:pPr marL="457200" indent="-457200" algn="l">
              <a:buFont typeface="Arial" charset="0"/>
              <a:buChar char="•"/>
            </a:pPr>
            <a:r>
              <a:rPr lang="en-US">
                <a:solidFill>
                  <a:schemeClr val="tx1"/>
                </a:solidFill>
              </a:rPr>
              <a:t>WARMING</a:t>
            </a:r>
          </a:p>
        </p:txBody>
      </p:sp>
    </p:spTree>
    <p:extLst>
      <p:ext uri="{BB962C8B-B14F-4D97-AF65-F5344CB8AC3E}">
        <p14:creationId xmlns:p14="http://schemas.microsoft.com/office/powerpoint/2010/main" val="8769439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GHGs Blanket the Earth</a:t>
            </a:r>
          </a:p>
        </p:txBody>
      </p:sp>
      <p:sp>
        <p:nvSpPr>
          <p:cNvPr id="3" name="Content Placeholder 2"/>
          <p:cNvSpPr>
            <a:spLocks noGrp="1"/>
          </p:cNvSpPr>
          <p:nvPr>
            <p:ph idx="1"/>
          </p:nvPr>
        </p:nvSpPr>
        <p:spPr/>
        <p:txBody>
          <a:bodyPr/>
          <a:lstStyle/>
          <a:p>
            <a:r>
              <a:rPr lang="en-US" b="1"/>
              <a:t>Blanket Earth:</a:t>
            </a:r>
            <a:endParaRPr lang="en-US"/>
          </a:p>
          <a:p>
            <a:r>
              <a:rPr lang="en-US" u="sng">
                <a:hlinkClick r:id="rId2"/>
              </a:rPr>
              <a:t>http://climate.nasa.gov/causes/</a:t>
            </a:r>
            <a:endParaRPr lang="en-US" u="sng"/>
          </a:p>
          <a:p>
            <a:r>
              <a:rPr lang="en-US" u="sng">
                <a:hlinkClick r:id="rId3"/>
              </a:rPr>
              <a:t>https://www.youtube.com/watch?v=aqkGoCglp_U&amp;feature=youtu.be</a:t>
            </a:r>
            <a:r>
              <a:rPr lang="en-US" u="sng"/>
              <a:t> </a:t>
            </a:r>
          </a:p>
          <a:p>
            <a:r>
              <a:rPr lang="en-US" u="sng">
                <a:hlinkClick r:id="rId4"/>
              </a:rPr>
              <a:t>https://www.youtube.com/watch?v=we8VXwa83FQ</a:t>
            </a:r>
            <a:r>
              <a:rPr lang="en-US" u="sng"/>
              <a:t> </a:t>
            </a:r>
          </a:p>
          <a:p>
            <a:endParaRPr lang="en-US"/>
          </a:p>
          <a:p>
            <a:endParaRPr lang="en-US"/>
          </a:p>
        </p:txBody>
      </p:sp>
    </p:spTree>
    <p:extLst>
      <p:ext uri="{BB962C8B-B14F-4D97-AF65-F5344CB8AC3E}">
        <p14:creationId xmlns:p14="http://schemas.microsoft.com/office/powerpoint/2010/main" val="3290326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304800" y="1600200"/>
            <a:ext cx="5105400" cy="47244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Lst/>
              <a:latin typeface="Comic Sans MS" pitchFamily="66" charset="0"/>
              <a:cs typeface="Arial" charset="0"/>
            </a:endParaRPr>
          </a:p>
        </p:txBody>
      </p:sp>
      <p:sp>
        <p:nvSpPr>
          <p:cNvPr id="40963" name="Rectangle 2"/>
          <p:cNvSpPr>
            <a:spLocks noGrp="1" noChangeArrowheads="1"/>
          </p:cNvSpPr>
          <p:nvPr>
            <p:ph type="title"/>
          </p:nvPr>
        </p:nvSpPr>
        <p:spPr>
          <a:xfrm>
            <a:off x="457200" y="76200"/>
            <a:ext cx="8229600" cy="1143000"/>
          </a:xfrm>
          <a:ln>
            <a:noFill/>
          </a:ln>
        </p:spPr>
        <p:txBody>
          <a:bodyPr/>
          <a:lstStyle/>
          <a:p>
            <a:pPr eaLnBrk="1" hangingPunct="1">
              <a:tabLst>
                <a:tab pos="2005013" algn="l"/>
              </a:tabLst>
            </a:pPr>
            <a:r>
              <a:rPr lang="en-US" sz="3200"/>
              <a:t>The CO</a:t>
            </a:r>
            <a:r>
              <a:rPr lang="en-US" sz="3200" baseline="-25000"/>
              <a:t>2</a:t>
            </a:r>
            <a:r>
              <a:rPr lang="en-US" sz="3200"/>
              <a:t> greenhouse gas effect is concentrated in the polar regions ! ! !</a:t>
            </a:r>
          </a:p>
        </p:txBody>
      </p:sp>
      <p:pic>
        <p:nvPicPr>
          <p:cNvPr id="40964" name="Picture 8" descr="BlueMarbleW"/>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74000" y1="53250" x2="74000" y2="52750"/>
                        <a14:foregroundMark x1="73833" y1="52750" x2="73333" y2="42000"/>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 y="1267619"/>
            <a:ext cx="81534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5" name="Picture 9" descr="BlueMarbleH2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21333" y1="51000" x2="25667" y2="55250"/>
                        <a14:foregroundMark x1="23500" y1="46250" x2="27500" y2="36500"/>
                      </a14:backgroundRemoval>
                    </a14:imgEffect>
                  </a14:imgLayer>
                </a14:imgProps>
              </a:ext>
              <a:ext uri="{28A0092B-C50C-407E-A947-70E740481C1C}">
                <a14:useLocalDpi xmlns:a14="http://schemas.microsoft.com/office/drawing/2010/main" val="0"/>
              </a:ext>
            </a:extLst>
          </a:blip>
          <a:srcRect/>
          <a:stretch>
            <a:fillRect/>
          </a:stretch>
        </p:blipFill>
        <p:spPr bwMode="auto">
          <a:xfrm>
            <a:off x="-1219200" y="1244600"/>
            <a:ext cx="81534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6" name="Picture 10" descr="BlueMarbleH20CO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750" b="100000" l="10000" r="90000"/>
                    </a14:imgEffect>
                  </a14:imgLayer>
                </a14:imgProps>
              </a:ext>
              <a:ext uri="{28A0092B-C50C-407E-A947-70E740481C1C}">
                <a14:useLocalDpi xmlns:a14="http://schemas.microsoft.com/office/drawing/2010/main" val="0"/>
              </a:ext>
            </a:extLst>
          </a:blip>
          <a:srcRect/>
          <a:stretch>
            <a:fillRect/>
          </a:stretch>
        </p:blipFill>
        <p:spPr bwMode="auto">
          <a:xfrm>
            <a:off x="-1219200" y="1244600"/>
            <a:ext cx="80772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8" name="Text Box 12"/>
          <p:cNvSpPr txBox="1">
            <a:spLocks noChangeArrowheads="1"/>
          </p:cNvSpPr>
          <p:nvPr/>
        </p:nvSpPr>
        <p:spPr bwMode="auto">
          <a:xfrm>
            <a:off x="5557549" y="1538317"/>
            <a:ext cx="3505200" cy="4524315"/>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bg1"/>
                </a:solidFill>
                <a:latin typeface="Comic Sans MS" pitchFamily="66" charset="0"/>
                <a:cs typeface="Arial" charset="0"/>
              </a:defRPr>
            </a:lvl1pPr>
            <a:lvl2pPr marL="742950" indent="-285750" eaLnBrk="0" hangingPunct="0">
              <a:defRPr>
                <a:solidFill>
                  <a:schemeClr val="bg1"/>
                </a:solidFill>
                <a:latin typeface="Comic Sans MS" pitchFamily="66" charset="0"/>
                <a:cs typeface="Arial" charset="0"/>
              </a:defRPr>
            </a:lvl2pPr>
            <a:lvl3pPr marL="1143000" indent="-228600" eaLnBrk="0" hangingPunct="0">
              <a:defRPr>
                <a:solidFill>
                  <a:schemeClr val="bg1"/>
                </a:solidFill>
                <a:latin typeface="Comic Sans MS" pitchFamily="66" charset="0"/>
                <a:cs typeface="Arial" charset="0"/>
              </a:defRPr>
            </a:lvl3pPr>
            <a:lvl4pPr marL="1600200" indent="-228600" eaLnBrk="0" hangingPunct="0">
              <a:defRPr>
                <a:solidFill>
                  <a:schemeClr val="bg1"/>
                </a:solidFill>
                <a:latin typeface="Comic Sans MS" pitchFamily="66" charset="0"/>
                <a:cs typeface="Arial" charset="0"/>
              </a:defRPr>
            </a:lvl4pPr>
            <a:lvl5pPr marL="2057400" indent="-228600" eaLnBrk="0" hangingPunct="0">
              <a:defRPr>
                <a:solidFill>
                  <a:schemeClr val="bg1"/>
                </a:solidFill>
                <a:latin typeface="Comic Sans MS" pitchFamily="66" charset="0"/>
                <a:cs typeface="Arial" charset="0"/>
              </a:defRPr>
            </a:lvl5pPr>
            <a:lvl6pPr marL="2514600" indent="-228600" eaLnBrk="0" fontAlgn="base" hangingPunct="0">
              <a:spcBef>
                <a:spcPct val="0"/>
              </a:spcBef>
              <a:spcAft>
                <a:spcPct val="0"/>
              </a:spcAft>
              <a:defRPr>
                <a:solidFill>
                  <a:schemeClr val="bg1"/>
                </a:solidFill>
                <a:latin typeface="Comic Sans MS" pitchFamily="66" charset="0"/>
                <a:cs typeface="Arial" charset="0"/>
              </a:defRPr>
            </a:lvl6pPr>
            <a:lvl7pPr marL="2971800" indent="-228600" eaLnBrk="0" fontAlgn="base" hangingPunct="0">
              <a:spcBef>
                <a:spcPct val="0"/>
              </a:spcBef>
              <a:spcAft>
                <a:spcPct val="0"/>
              </a:spcAft>
              <a:defRPr>
                <a:solidFill>
                  <a:schemeClr val="bg1"/>
                </a:solidFill>
                <a:latin typeface="Comic Sans MS" pitchFamily="66" charset="0"/>
                <a:cs typeface="Arial" charset="0"/>
              </a:defRPr>
            </a:lvl7pPr>
            <a:lvl8pPr marL="3429000" indent="-228600" eaLnBrk="0" fontAlgn="base" hangingPunct="0">
              <a:spcBef>
                <a:spcPct val="0"/>
              </a:spcBef>
              <a:spcAft>
                <a:spcPct val="0"/>
              </a:spcAft>
              <a:defRPr>
                <a:solidFill>
                  <a:schemeClr val="bg1"/>
                </a:solidFill>
                <a:latin typeface="Comic Sans MS" pitchFamily="66" charset="0"/>
                <a:cs typeface="Arial" charset="0"/>
              </a:defRPr>
            </a:lvl8pPr>
            <a:lvl9pPr marL="3886200" indent="-228600" eaLnBrk="0" fontAlgn="base" hangingPunct="0">
              <a:spcBef>
                <a:spcPct val="0"/>
              </a:spcBef>
              <a:spcAft>
                <a:spcPct val="0"/>
              </a:spcAft>
              <a:defRPr>
                <a:solidFill>
                  <a:schemeClr val="bg1"/>
                </a:solidFill>
                <a:latin typeface="Comic Sans MS" pitchFamily="66" charset="0"/>
                <a:cs typeface="Arial" charset="0"/>
              </a:defRPr>
            </a:lvl9pPr>
          </a:lstStyle>
          <a:p>
            <a:pPr eaLnBrk="1" hangingPunct="1"/>
            <a:r>
              <a:rPr lang="en-US" sz="2400">
                <a:solidFill>
                  <a:schemeClr val="accent6">
                    <a:lumMod val="50000"/>
                  </a:schemeClr>
                </a:solidFill>
                <a:latin typeface="Arial" charset="0"/>
              </a:rPr>
              <a:t>The large H</a:t>
            </a:r>
            <a:r>
              <a:rPr lang="en-US" sz="2400" baseline="-25000">
                <a:solidFill>
                  <a:schemeClr val="accent6">
                    <a:lumMod val="50000"/>
                  </a:schemeClr>
                </a:solidFill>
                <a:latin typeface="Arial" charset="0"/>
              </a:rPr>
              <a:t>2</a:t>
            </a:r>
            <a:r>
              <a:rPr lang="en-US" sz="2400">
                <a:solidFill>
                  <a:schemeClr val="accent6">
                    <a:lumMod val="50000"/>
                  </a:schemeClr>
                </a:solidFill>
                <a:latin typeface="Arial" charset="0"/>
              </a:rPr>
              <a:t>O</a:t>
            </a:r>
          </a:p>
          <a:p>
            <a:pPr eaLnBrk="1" hangingPunct="1"/>
            <a:r>
              <a:rPr lang="en-US" sz="2400">
                <a:solidFill>
                  <a:schemeClr val="accent6">
                    <a:lumMod val="50000"/>
                  </a:schemeClr>
                </a:solidFill>
                <a:latin typeface="Arial" charset="0"/>
              </a:rPr>
              <a:t> greenhouse effect</a:t>
            </a:r>
          </a:p>
          <a:p>
            <a:pPr eaLnBrk="1" hangingPunct="1"/>
            <a:r>
              <a:rPr lang="en-US" sz="2400">
                <a:solidFill>
                  <a:schemeClr val="accent6">
                    <a:lumMod val="50000"/>
                  </a:schemeClr>
                </a:solidFill>
                <a:latin typeface="Arial" charset="0"/>
              </a:rPr>
              <a:t>is controlled by temperature – </a:t>
            </a:r>
          </a:p>
          <a:p>
            <a:pPr eaLnBrk="1" hangingPunct="1"/>
            <a:r>
              <a:rPr lang="en-US" sz="2400">
                <a:solidFill>
                  <a:schemeClr val="accent6">
                    <a:lumMod val="50000"/>
                  </a:schemeClr>
                </a:solidFill>
                <a:latin typeface="Arial" charset="0"/>
              </a:rPr>
              <a:t>H</a:t>
            </a:r>
            <a:r>
              <a:rPr lang="en-US" sz="2400" baseline="-25000">
                <a:solidFill>
                  <a:schemeClr val="accent6">
                    <a:lumMod val="50000"/>
                  </a:schemeClr>
                </a:solidFill>
                <a:latin typeface="Arial" charset="0"/>
              </a:rPr>
              <a:t>2</a:t>
            </a:r>
            <a:r>
              <a:rPr lang="en-US" sz="2400">
                <a:solidFill>
                  <a:schemeClr val="accent6">
                    <a:lumMod val="50000"/>
                  </a:schemeClr>
                </a:solidFill>
                <a:latin typeface="Arial" charset="0"/>
              </a:rPr>
              <a:t>O saturation doubles with every </a:t>
            </a:r>
          </a:p>
          <a:p>
            <a:pPr eaLnBrk="1" hangingPunct="1"/>
            <a:r>
              <a:rPr lang="en-US" sz="2400">
                <a:solidFill>
                  <a:schemeClr val="accent6">
                    <a:lumMod val="50000"/>
                  </a:schemeClr>
                </a:solidFill>
                <a:latin typeface="Arial" charset="0"/>
              </a:rPr>
              <a:t>10°C Increase</a:t>
            </a:r>
          </a:p>
          <a:p>
            <a:pPr eaLnBrk="1" hangingPunct="1"/>
            <a:endParaRPr lang="en-US" sz="2400">
              <a:solidFill>
                <a:schemeClr val="accent6">
                  <a:lumMod val="50000"/>
                </a:schemeClr>
              </a:solidFill>
              <a:latin typeface="Arial" charset="0"/>
            </a:endParaRPr>
          </a:p>
          <a:p>
            <a:pPr eaLnBrk="1" hangingPunct="1"/>
            <a:r>
              <a:rPr lang="en-US" sz="2400">
                <a:solidFill>
                  <a:schemeClr val="accent6">
                    <a:lumMod val="50000"/>
                  </a:schemeClr>
                </a:solidFill>
                <a:latin typeface="Arial" charset="0"/>
              </a:rPr>
              <a:t>As a result It is concentrated in </a:t>
            </a:r>
          </a:p>
          <a:p>
            <a:pPr eaLnBrk="1" hangingPunct="1"/>
            <a:r>
              <a:rPr lang="en-US" sz="2400">
                <a:solidFill>
                  <a:schemeClr val="accent6">
                    <a:lumMod val="50000"/>
                  </a:schemeClr>
                </a:solidFill>
                <a:latin typeface="Arial" charset="0"/>
              </a:rPr>
              <a:t>the lower atmosphere </a:t>
            </a:r>
          </a:p>
          <a:p>
            <a:pPr eaLnBrk="1" hangingPunct="1"/>
            <a:r>
              <a:rPr lang="en-US" sz="2400">
                <a:solidFill>
                  <a:schemeClr val="accent6">
                    <a:lumMod val="50000"/>
                  </a:schemeClr>
                </a:solidFill>
                <a:latin typeface="Arial" charset="0"/>
              </a:rPr>
              <a:t>of the tropics</a:t>
            </a:r>
          </a:p>
        </p:txBody>
      </p:sp>
      <p:grpSp>
        <p:nvGrpSpPr>
          <p:cNvPr id="173072" name="Group 16"/>
          <p:cNvGrpSpPr>
            <a:grpSpLocks/>
          </p:cNvGrpSpPr>
          <p:nvPr/>
        </p:nvGrpSpPr>
        <p:grpSpPr bwMode="auto">
          <a:xfrm>
            <a:off x="5715000" y="2286000"/>
            <a:ext cx="3277110" cy="3048000"/>
            <a:chOff x="3660" y="1296"/>
            <a:chExt cx="1812" cy="1920"/>
          </a:xfrm>
          <a:noFill/>
        </p:grpSpPr>
        <p:sp>
          <p:nvSpPr>
            <p:cNvPr id="40970" name="Rectangle 15"/>
            <p:cNvSpPr>
              <a:spLocks noChangeArrowheads="1"/>
            </p:cNvSpPr>
            <p:nvPr/>
          </p:nvSpPr>
          <p:spPr bwMode="auto">
            <a:xfrm>
              <a:off x="3888" y="1296"/>
              <a:ext cx="1584" cy="1920"/>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0971" name="Text Box 14"/>
            <p:cNvSpPr txBox="1">
              <a:spLocks noChangeArrowheads="1"/>
            </p:cNvSpPr>
            <p:nvPr/>
          </p:nvSpPr>
          <p:spPr bwMode="auto">
            <a:xfrm>
              <a:off x="3660" y="1872"/>
              <a:ext cx="1764" cy="1221"/>
            </a:xfrm>
            <a:prstGeom prst="rect">
              <a:avLst/>
            </a:prstGeom>
            <a:grp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bg1"/>
                  </a:solidFill>
                  <a:latin typeface="Comic Sans MS" pitchFamily="66" charset="0"/>
                  <a:cs typeface="Arial" charset="0"/>
                </a:defRPr>
              </a:lvl1pPr>
              <a:lvl2pPr marL="742950" indent="-285750" eaLnBrk="0" hangingPunct="0">
                <a:defRPr>
                  <a:solidFill>
                    <a:schemeClr val="bg1"/>
                  </a:solidFill>
                  <a:latin typeface="Comic Sans MS" pitchFamily="66" charset="0"/>
                  <a:cs typeface="Arial" charset="0"/>
                </a:defRPr>
              </a:lvl2pPr>
              <a:lvl3pPr marL="1143000" indent="-228600" eaLnBrk="0" hangingPunct="0">
                <a:defRPr>
                  <a:solidFill>
                    <a:schemeClr val="bg1"/>
                  </a:solidFill>
                  <a:latin typeface="Comic Sans MS" pitchFamily="66" charset="0"/>
                  <a:cs typeface="Arial" charset="0"/>
                </a:defRPr>
              </a:lvl3pPr>
              <a:lvl4pPr marL="1600200" indent="-228600" eaLnBrk="0" hangingPunct="0">
                <a:defRPr>
                  <a:solidFill>
                    <a:schemeClr val="bg1"/>
                  </a:solidFill>
                  <a:latin typeface="Comic Sans MS" pitchFamily="66" charset="0"/>
                  <a:cs typeface="Arial" charset="0"/>
                </a:defRPr>
              </a:lvl4pPr>
              <a:lvl5pPr marL="2057400" indent="-228600" eaLnBrk="0" hangingPunct="0">
                <a:defRPr>
                  <a:solidFill>
                    <a:schemeClr val="bg1"/>
                  </a:solidFill>
                  <a:latin typeface="Comic Sans MS" pitchFamily="66" charset="0"/>
                  <a:cs typeface="Arial" charset="0"/>
                </a:defRPr>
              </a:lvl5pPr>
              <a:lvl6pPr marL="2514600" indent="-228600" eaLnBrk="0" fontAlgn="base" hangingPunct="0">
                <a:spcBef>
                  <a:spcPct val="0"/>
                </a:spcBef>
                <a:spcAft>
                  <a:spcPct val="0"/>
                </a:spcAft>
                <a:defRPr>
                  <a:solidFill>
                    <a:schemeClr val="bg1"/>
                  </a:solidFill>
                  <a:latin typeface="Comic Sans MS" pitchFamily="66" charset="0"/>
                  <a:cs typeface="Arial" charset="0"/>
                </a:defRPr>
              </a:lvl6pPr>
              <a:lvl7pPr marL="2971800" indent="-228600" eaLnBrk="0" fontAlgn="base" hangingPunct="0">
                <a:spcBef>
                  <a:spcPct val="0"/>
                </a:spcBef>
                <a:spcAft>
                  <a:spcPct val="0"/>
                </a:spcAft>
                <a:defRPr>
                  <a:solidFill>
                    <a:schemeClr val="bg1"/>
                  </a:solidFill>
                  <a:latin typeface="Comic Sans MS" pitchFamily="66" charset="0"/>
                  <a:cs typeface="Arial" charset="0"/>
                </a:defRPr>
              </a:lvl7pPr>
              <a:lvl8pPr marL="3429000" indent="-228600" eaLnBrk="0" fontAlgn="base" hangingPunct="0">
                <a:spcBef>
                  <a:spcPct val="0"/>
                </a:spcBef>
                <a:spcAft>
                  <a:spcPct val="0"/>
                </a:spcAft>
                <a:defRPr>
                  <a:solidFill>
                    <a:schemeClr val="bg1"/>
                  </a:solidFill>
                  <a:latin typeface="Comic Sans MS" pitchFamily="66" charset="0"/>
                  <a:cs typeface="Arial" charset="0"/>
                </a:defRPr>
              </a:lvl8pPr>
              <a:lvl9pPr marL="3886200" indent="-228600" eaLnBrk="0" fontAlgn="base" hangingPunct="0">
                <a:spcBef>
                  <a:spcPct val="0"/>
                </a:spcBef>
                <a:spcAft>
                  <a:spcPct val="0"/>
                </a:spcAft>
                <a:defRPr>
                  <a:solidFill>
                    <a:schemeClr val="bg1"/>
                  </a:solidFill>
                  <a:latin typeface="Comic Sans MS" pitchFamily="66" charset="0"/>
                  <a:cs typeface="Arial" charset="0"/>
                </a:defRPr>
              </a:lvl9pPr>
            </a:lstStyle>
            <a:p>
              <a:pPr eaLnBrk="1" hangingPunct="1">
                <a:spcBef>
                  <a:spcPct val="50000"/>
                </a:spcBef>
              </a:pPr>
              <a:r>
                <a:rPr lang="en-US" sz="2400">
                  <a:solidFill>
                    <a:schemeClr val="tx1"/>
                  </a:solidFill>
                  <a:latin typeface="Arial" charset="0"/>
                </a:rPr>
                <a:t>CO</a:t>
              </a:r>
              <a:r>
                <a:rPr lang="en-US" sz="2400" baseline="-25000">
                  <a:solidFill>
                    <a:schemeClr val="tx1"/>
                  </a:solidFill>
                  <a:latin typeface="Arial" charset="0"/>
                </a:rPr>
                <a:t>2  </a:t>
              </a:r>
              <a:r>
                <a:rPr lang="en-US" sz="2400">
                  <a:solidFill>
                    <a:schemeClr val="tx1"/>
                  </a:solidFill>
                  <a:latin typeface="Arial" charset="0"/>
                </a:rPr>
                <a:t>and other Greenhouse gases are evenly distributed throughout the atmosphere</a:t>
              </a:r>
              <a:r>
                <a:rPr lang="en-US" baseline="-25000">
                  <a:solidFill>
                    <a:schemeClr val="tx1"/>
                  </a:solidFill>
                  <a:latin typeface="Arial" charset="0"/>
                </a:rPr>
                <a:t>	</a:t>
              </a:r>
              <a:endParaRPr lang="en-US">
                <a:solidFill>
                  <a:schemeClr val="tx1"/>
                </a:solidFill>
                <a:latin typeface="Arial" charset="0"/>
              </a:endParaRPr>
            </a:p>
          </p:txBody>
        </p:sp>
      </p:grpSp>
      <p:sp>
        <p:nvSpPr>
          <p:cNvPr id="2" name="TextBox 1"/>
          <p:cNvSpPr txBox="1"/>
          <p:nvPr/>
        </p:nvSpPr>
        <p:spPr>
          <a:xfrm>
            <a:off x="5486400" y="1447800"/>
            <a:ext cx="3048000" cy="954107"/>
          </a:xfrm>
          <a:prstGeom prst="rect">
            <a:avLst/>
          </a:prstGeom>
          <a:noFill/>
        </p:spPr>
        <p:txBody>
          <a:bodyPr wrap="square" rtlCol="0">
            <a:spAutoFit/>
          </a:bodyPr>
          <a:lstStyle/>
          <a:p>
            <a:r>
              <a:rPr lang="en-US" sz="2800" b="1">
                <a:latin typeface="+mn-lt"/>
              </a:rPr>
              <a:t>Particularly in the Arctic !</a:t>
            </a:r>
          </a:p>
        </p:txBody>
      </p:sp>
      <p:sp>
        <p:nvSpPr>
          <p:cNvPr id="4" name="TextBox 3"/>
          <p:cNvSpPr txBox="1"/>
          <p:nvPr/>
        </p:nvSpPr>
        <p:spPr>
          <a:xfrm>
            <a:off x="632691" y="304800"/>
            <a:ext cx="7772400" cy="646331"/>
          </a:xfrm>
          <a:prstGeom prst="rect">
            <a:avLst/>
          </a:prstGeom>
          <a:noFill/>
        </p:spPr>
        <p:txBody>
          <a:bodyPr wrap="square" rtlCol="0">
            <a:spAutoFit/>
          </a:bodyPr>
          <a:lstStyle/>
          <a:p>
            <a:r>
              <a:rPr lang="en-US" sz="3600">
                <a:solidFill>
                  <a:schemeClr val="bg1"/>
                </a:solidFill>
                <a:latin typeface="Arial" pitchFamily="34" charset="0"/>
                <a:cs typeface="Arial" pitchFamily="34" charset="0"/>
              </a:rPr>
              <a:t>The Earth and its atmosphere</a:t>
            </a:r>
          </a:p>
        </p:txBody>
      </p:sp>
      <p:sp>
        <p:nvSpPr>
          <p:cNvPr id="6" name="TextBox 5"/>
          <p:cNvSpPr txBox="1"/>
          <p:nvPr/>
        </p:nvSpPr>
        <p:spPr>
          <a:xfrm>
            <a:off x="0" y="329625"/>
            <a:ext cx="9110297" cy="584775"/>
          </a:xfrm>
          <a:prstGeom prst="rect">
            <a:avLst/>
          </a:prstGeom>
          <a:noFill/>
        </p:spPr>
        <p:txBody>
          <a:bodyPr wrap="square" rtlCol="0">
            <a:spAutoFit/>
          </a:bodyPr>
          <a:lstStyle/>
          <a:p>
            <a:r>
              <a:rPr lang="en-US" sz="3200">
                <a:solidFill>
                  <a:schemeClr val="accent6">
                    <a:lumMod val="40000"/>
                    <a:lumOff val="60000"/>
                  </a:schemeClr>
                </a:solidFill>
                <a:latin typeface="Arial" pitchFamily="34" charset="0"/>
                <a:cs typeface="Arial" pitchFamily="34" charset="0"/>
              </a:rPr>
              <a:t>The most potent greenhouse gas is H</a:t>
            </a:r>
            <a:r>
              <a:rPr lang="en-US" sz="3200" baseline="-25000">
                <a:solidFill>
                  <a:schemeClr val="accent6">
                    <a:lumMod val="40000"/>
                    <a:lumOff val="60000"/>
                  </a:schemeClr>
                </a:solidFill>
                <a:latin typeface="Arial" pitchFamily="34" charset="0"/>
                <a:cs typeface="Arial" pitchFamily="34" charset="0"/>
              </a:rPr>
              <a:t>2</a:t>
            </a:r>
            <a:r>
              <a:rPr lang="en-US" sz="3200">
                <a:solidFill>
                  <a:schemeClr val="accent6">
                    <a:lumMod val="40000"/>
                    <a:lumOff val="60000"/>
                  </a:schemeClr>
                </a:solidFill>
                <a:latin typeface="Arial" pitchFamily="34" charset="0"/>
                <a:cs typeface="Arial" pitchFamily="34" charset="0"/>
              </a:rPr>
              <a:t>O  - vapor</a:t>
            </a:r>
          </a:p>
        </p:txBody>
      </p:sp>
    </p:spTree>
    <p:extLst>
      <p:ext uri="{BB962C8B-B14F-4D97-AF65-F5344CB8AC3E}">
        <p14:creationId xmlns:p14="http://schemas.microsoft.com/office/powerpoint/2010/main" val="944882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173065"/>
                                        </p:tgtEl>
                                        <p:attrNameLst>
                                          <p:attrName>style.visibility</p:attrName>
                                        </p:attrNameLst>
                                      </p:cBhvr>
                                      <p:to>
                                        <p:strVal val="visible"/>
                                      </p:to>
                                    </p:set>
                                    <p:animEffect transition="in" filter="fade">
                                      <p:cBhvr>
                                        <p:cTn id="12" dur="2000"/>
                                        <p:tgtEl>
                                          <p:spTgt spid="173065"/>
                                        </p:tgtEl>
                                      </p:cBhvr>
                                    </p:animEffect>
                                  </p:childTnLst>
                                </p:cTn>
                              </p:par>
                              <p:par>
                                <p:cTn id="13" presetID="1" presetClass="entr" presetSubtype="0" fill="hold" grpId="1" nodeType="withEffect">
                                  <p:stCondLst>
                                    <p:cond delay="0"/>
                                  </p:stCondLst>
                                  <p:childTnLst>
                                    <p:set>
                                      <p:cBhvr>
                                        <p:cTn id="14" dur="1" fill="hold">
                                          <p:stCondLst>
                                            <p:cond delay="0"/>
                                          </p:stCondLst>
                                        </p:cTn>
                                        <p:tgtEl>
                                          <p:spTgt spid="1730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173068"/>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73066"/>
                                        </p:tgtEl>
                                        <p:attrNameLst>
                                          <p:attrName>style.visibility</p:attrName>
                                        </p:attrNameLst>
                                      </p:cBhvr>
                                      <p:to>
                                        <p:strVal val="visible"/>
                                      </p:to>
                                    </p:set>
                                    <p:animEffect transition="in" filter="fade">
                                      <p:cBhvr>
                                        <p:cTn id="24" dur="2000"/>
                                        <p:tgtEl>
                                          <p:spTgt spid="173066"/>
                                        </p:tgtEl>
                                      </p:cBhvr>
                                    </p:animEffect>
                                  </p:childTnLst>
                                </p:cTn>
                              </p:par>
                              <p:par>
                                <p:cTn id="25" presetID="10" presetClass="entr" presetSubtype="0" fill="hold" nodeType="withEffect">
                                  <p:stCondLst>
                                    <p:cond delay="0"/>
                                  </p:stCondLst>
                                  <p:childTnLst>
                                    <p:set>
                                      <p:cBhvr>
                                        <p:cTn id="26" dur="1" fill="hold">
                                          <p:stCondLst>
                                            <p:cond delay="0"/>
                                          </p:stCondLst>
                                        </p:cTn>
                                        <p:tgtEl>
                                          <p:spTgt spid="173072"/>
                                        </p:tgtEl>
                                        <p:attrNameLst>
                                          <p:attrName>style.visibility</p:attrName>
                                        </p:attrNameLst>
                                      </p:cBhvr>
                                      <p:to>
                                        <p:strVal val="visible"/>
                                      </p:to>
                                    </p:set>
                                    <p:animEffect transition="in" filter="fade">
                                      <p:cBhvr>
                                        <p:cTn id="27" dur="2000"/>
                                        <p:tgtEl>
                                          <p:spTgt spid="17307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0963"/>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173068" grpId="0"/>
      <p:bldP spid="173068" grpId="1"/>
      <p:bldP spid="4" grpId="0"/>
      <p:bldP spid="6" grpId="0"/>
      <p:bldP spid="6"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RESULTS:</a:t>
            </a:r>
          </a:p>
        </p:txBody>
      </p:sp>
      <p:sp>
        <p:nvSpPr>
          <p:cNvPr id="3" name="Content Placeholder 2"/>
          <p:cNvSpPr>
            <a:spLocks noGrp="1"/>
          </p:cNvSpPr>
          <p:nvPr>
            <p:ph idx="1"/>
          </p:nvPr>
        </p:nvSpPr>
        <p:spPr/>
        <p:txBody>
          <a:bodyPr/>
          <a:lstStyle/>
          <a:p>
            <a:r>
              <a:rPr lang="en-US"/>
              <a:t>Greater warming at High Latitudes</a:t>
            </a:r>
          </a:p>
          <a:p>
            <a:r>
              <a:rPr lang="en-US"/>
              <a:t>Reduction Arctic sea ice</a:t>
            </a:r>
          </a:p>
          <a:p>
            <a:r>
              <a:rPr lang="en-US"/>
              <a:t>Melting glaciers</a:t>
            </a:r>
          </a:p>
          <a:p>
            <a:r>
              <a:rPr lang="en-US"/>
              <a:t>Rising sea levels</a:t>
            </a:r>
          </a:p>
          <a:p>
            <a:r>
              <a:rPr lang="en-US"/>
              <a:t>Average temperature increases</a:t>
            </a:r>
          </a:p>
          <a:p>
            <a:r>
              <a:rPr lang="en-US"/>
              <a:t>Earlier springs / earlier snow melt</a:t>
            </a:r>
          </a:p>
          <a:p>
            <a:r>
              <a:rPr lang="en-US"/>
              <a:t>Ocean acidification</a:t>
            </a:r>
          </a:p>
        </p:txBody>
      </p:sp>
    </p:spTree>
    <p:extLst>
      <p:ext uri="{BB962C8B-B14F-4D97-AF65-F5344CB8AC3E}">
        <p14:creationId xmlns:p14="http://schemas.microsoft.com/office/powerpoint/2010/main" val="11611073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6565"/>
          </a:xfrm>
        </p:spPr>
        <p:txBody>
          <a:bodyPr>
            <a:normAutofit fontScale="90000"/>
          </a:bodyPr>
          <a:lstStyle/>
          <a:p>
            <a:r>
              <a:rPr lang="en-US" dirty="0"/>
              <a:t>How global warming stacks up</a:t>
            </a:r>
          </a:p>
        </p:txBody>
      </p:sp>
      <p:sp>
        <p:nvSpPr>
          <p:cNvPr id="3" name="Content Placeholder 2"/>
          <p:cNvSpPr>
            <a:spLocks noGrp="1"/>
          </p:cNvSpPr>
          <p:nvPr>
            <p:ph idx="1"/>
          </p:nvPr>
        </p:nvSpPr>
        <p:spPr>
          <a:xfrm>
            <a:off x="0" y="2705598"/>
            <a:ext cx="9144000" cy="4146540"/>
          </a:xfrm>
        </p:spPr>
        <p:txBody>
          <a:bodyPr>
            <a:normAutofit/>
          </a:bodyPr>
          <a:lstStyle/>
          <a:p>
            <a:r>
              <a:rPr lang="en-US" sz="2800" dirty="0">
                <a:hlinkClick r:id="rId3"/>
              </a:rPr>
              <a:t>https://www.youtube.com/watch?v=-gHUHoqBn-Y</a:t>
            </a:r>
            <a:endParaRPr lang="en-US" sz="2800" dirty="0"/>
          </a:p>
          <a:p>
            <a:r>
              <a:rPr lang="en-US" sz="2800" dirty="0"/>
              <a:t>Published on Sep 15, 2016</a:t>
            </a:r>
          </a:p>
          <a:p>
            <a:r>
              <a:rPr lang="en-US" sz="2800" dirty="0"/>
              <a:t>Skeptics of manmade climate change offer various natural causes to explain why the Earth has warmed 1.4 degrees Fahrenheit since 1880. But can these account for the planet’s rising temperature? Watch to see how much different factors, both natural and industrial, contribute to global warming, based on findings from NASA’s Goddard Institute for Space Studies.</a:t>
            </a:r>
          </a:p>
        </p:txBody>
      </p:sp>
      <p:pic>
        <p:nvPicPr>
          <p:cNvPr id="4" name="Picture 3"/>
          <p:cNvPicPr>
            <a:picLocks noChangeAspect="1"/>
          </p:cNvPicPr>
          <p:nvPr/>
        </p:nvPicPr>
        <p:blipFill>
          <a:blip r:embed="rId4"/>
          <a:stretch>
            <a:fillRect/>
          </a:stretch>
        </p:blipFill>
        <p:spPr>
          <a:xfrm>
            <a:off x="2028825" y="761585"/>
            <a:ext cx="5086350" cy="1871393"/>
          </a:xfrm>
          <a:prstGeom prst="rect">
            <a:avLst/>
          </a:prstGeom>
        </p:spPr>
      </p:pic>
    </p:spTree>
    <p:extLst>
      <p:ext uri="{BB962C8B-B14F-4D97-AF65-F5344CB8AC3E}">
        <p14:creationId xmlns:p14="http://schemas.microsoft.com/office/powerpoint/2010/main" val="24727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600200"/>
            <a:ext cx="8382000" cy="4031873"/>
          </a:xfrm>
          <a:prstGeom prst="rect">
            <a:avLst/>
          </a:prstGeom>
        </p:spPr>
        <p:txBody>
          <a:bodyPr wrap="square">
            <a:spAutoFit/>
          </a:bodyPr>
          <a:lstStyle/>
          <a:p>
            <a:pPr marL="285750" indent="-285750">
              <a:buFont typeface="Arial" charset="0"/>
              <a:buChar char="•"/>
            </a:pPr>
            <a:r>
              <a:rPr lang="en-US" sz="3200" b="1">
                <a:solidFill>
                  <a:srgbClr val="222222"/>
                </a:solidFill>
              </a:rPr>
              <a:t>Weather:</a:t>
            </a:r>
            <a:r>
              <a:rPr lang="en-US" sz="3200">
                <a:solidFill>
                  <a:srgbClr val="222222"/>
                </a:solidFill>
              </a:rPr>
              <a:t> consists of the short-term (minutes to months) changes in the atmosphere.</a:t>
            </a:r>
          </a:p>
          <a:p>
            <a:pPr marL="742950" lvl="1" indent="-285750">
              <a:buFont typeface="Arial" charset="0"/>
              <a:buChar char="•"/>
            </a:pPr>
            <a:r>
              <a:rPr lang="en-US" sz="3200">
                <a:solidFill>
                  <a:srgbClr val="222222"/>
                </a:solidFill>
              </a:rPr>
              <a:t>temperature, humidity, precipitation, cloudiness, brightness, visibility, wind, and atmospheric pressure, as in high and low pressure.</a:t>
            </a:r>
          </a:p>
          <a:p>
            <a:pPr marL="285750" indent="-285750">
              <a:buFont typeface="Arial" charset="0"/>
              <a:buChar char="•"/>
            </a:pPr>
            <a:r>
              <a:rPr lang="en-US" sz="3200" b="1">
                <a:solidFill>
                  <a:srgbClr val="222222"/>
                </a:solidFill>
              </a:rPr>
              <a:t>Climate: </a:t>
            </a:r>
            <a:r>
              <a:rPr lang="en-US" sz="3200"/>
              <a:t>long-term averages of daily weather. </a:t>
            </a:r>
          </a:p>
          <a:p>
            <a:pPr marL="742950" lvl="1" indent="-285750">
              <a:buFont typeface="Arial" charset="0"/>
              <a:buChar char="•"/>
            </a:pPr>
            <a:r>
              <a:rPr lang="en-US" sz="3200"/>
              <a:t>The statistics of weather</a:t>
            </a:r>
          </a:p>
        </p:txBody>
      </p:sp>
      <p:sp>
        <p:nvSpPr>
          <p:cNvPr id="5" name="Rectangle 4"/>
          <p:cNvSpPr/>
          <p:nvPr/>
        </p:nvSpPr>
        <p:spPr>
          <a:xfrm>
            <a:off x="1600200" y="6343665"/>
            <a:ext cx="7543800" cy="369332"/>
          </a:xfrm>
          <a:prstGeom prst="rect">
            <a:avLst/>
          </a:prstGeom>
        </p:spPr>
        <p:txBody>
          <a:bodyPr wrap="square">
            <a:spAutoFit/>
          </a:bodyPr>
          <a:lstStyle/>
          <a:p>
            <a:r>
              <a:rPr lang="en-US"/>
              <a:t>https://</a:t>
            </a:r>
            <a:r>
              <a:rPr lang="en-US" err="1"/>
              <a:t>www.nasa.gov</a:t>
            </a:r>
            <a:r>
              <a:rPr lang="en-US"/>
              <a:t>/</a:t>
            </a:r>
            <a:r>
              <a:rPr lang="en-US" err="1"/>
              <a:t>mission_pages</a:t>
            </a:r>
            <a:r>
              <a:rPr lang="en-US"/>
              <a:t>/</a:t>
            </a:r>
            <a:r>
              <a:rPr lang="en-US" err="1"/>
              <a:t>noaa</a:t>
            </a:r>
            <a:r>
              <a:rPr lang="en-US"/>
              <a:t>-n/climate/</a:t>
            </a:r>
            <a:r>
              <a:rPr lang="en-US" err="1"/>
              <a:t>climate_weather.html</a:t>
            </a:r>
            <a:endParaRPr lang="en-US"/>
          </a:p>
        </p:txBody>
      </p:sp>
      <p:sp>
        <p:nvSpPr>
          <p:cNvPr id="6" name="Title 1"/>
          <p:cNvSpPr>
            <a:spLocks noGrp="1"/>
          </p:cNvSpPr>
          <p:nvPr>
            <p:ph type="title"/>
          </p:nvPr>
        </p:nvSpPr>
        <p:spPr>
          <a:xfrm>
            <a:off x="504825" y="317108"/>
            <a:ext cx="8229600" cy="1143000"/>
          </a:xfrm>
        </p:spPr>
        <p:txBody>
          <a:bodyPr>
            <a:normAutofit/>
          </a:bodyPr>
          <a:lstStyle/>
          <a:p>
            <a:r>
              <a:rPr lang="en-US" b="1"/>
              <a:t>Weather vs. Climate</a:t>
            </a:r>
            <a:endParaRPr lang="en-US"/>
          </a:p>
        </p:txBody>
      </p:sp>
    </p:spTree>
    <p:extLst>
      <p:ext uri="{BB962C8B-B14F-4D97-AF65-F5344CB8AC3E}">
        <p14:creationId xmlns:p14="http://schemas.microsoft.com/office/powerpoint/2010/main" val="1193568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image001"/>
          <p:cNvSpPr>
            <a:spLocks noChangeAspect="1" noChangeArrowheads="1"/>
          </p:cNvSpPr>
          <p:nvPr/>
        </p:nvSpPr>
        <p:spPr bwMode="auto">
          <a:xfrm>
            <a:off x="508000" y="0"/>
            <a:ext cx="8128000" cy="6858000"/>
          </a:xfrm>
          <a:prstGeom prst="rect">
            <a:avLst/>
          </a:prstGeom>
          <a:noFill/>
          <a:ln w="9525">
            <a:noFill/>
            <a:miter lim="800000"/>
            <a:headEnd/>
            <a:tailEnd/>
          </a:ln>
        </p:spPr>
        <p:txBody>
          <a:bodyPr/>
          <a:lstStyle/>
          <a:p>
            <a:endParaRPr lang="en-US"/>
          </a:p>
        </p:txBody>
      </p:sp>
      <p:sp>
        <p:nvSpPr>
          <p:cNvPr id="44035" name="AutoShape 3" descr="image001"/>
          <p:cNvSpPr>
            <a:spLocks noChangeAspect="1" noChangeArrowheads="1"/>
          </p:cNvSpPr>
          <p:nvPr/>
        </p:nvSpPr>
        <p:spPr bwMode="auto">
          <a:xfrm>
            <a:off x="508000" y="0"/>
            <a:ext cx="8128000" cy="6858000"/>
          </a:xfrm>
          <a:prstGeom prst="rect">
            <a:avLst/>
          </a:prstGeom>
          <a:noFill/>
          <a:ln w="9525">
            <a:noFill/>
            <a:miter lim="800000"/>
            <a:headEnd/>
            <a:tailEnd/>
          </a:ln>
        </p:spPr>
        <p:txBody>
          <a:bodyPr/>
          <a:lstStyle/>
          <a:p>
            <a:endParaRPr lang="en-US"/>
          </a:p>
        </p:txBody>
      </p:sp>
      <p:sp>
        <p:nvSpPr>
          <p:cNvPr id="44036" name="AutoShape 4" descr="image001"/>
          <p:cNvSpPr>
            <a:spLocks noChangeAspect="1" noChangeArrowheads="1"/>
          </p:cNvSpPr>
          <p:nvPr/>
        </p:nvSpPr>
        <p:spPr bwMode="auto">
          <a:xfrm>
            <a:off x="508000" y="0"/>
            <a:ext cx="8128000" cy="6858000"/>
          </a:xfrm>
          <a:prstGeom prst="rect">
            <a:avLst/>
          </a:prstGeom>
          <a:noFill/>
          <a:ln w="9525">
            <a:noFill/>
            <a:miter lim="800000"/>
            <a:headEnd/>
            <a:tailEnd/>
          </a:ln>
        </p:spPr>
        <p:txBody>
          <a:bodyPr/>
          <a:lstStyle/>
          <a:p>
            <a:endParaRPr lang="en-US"/>
          </a:p>
        </p:txBody>
      </p:sp>
      <p:pic>
        <p:nvPicPr>
          <p:cNvPr id="44037" name="Picture 5"/>
          <p:cNvPicPr>
            <a:picLocks noChangeAspect="1" noChangeArrowheads="1"/>
          </p:cNvPicPr>
          <p:nvPr/>
        </p:nvPicPr>
        <p:blipFill>
          <a:blip r:embed="rId2" cstate="print"/>
          <a:srcRect/>
          <a:stretch>
            <a:fillRect/>
          </a:stretch>
        </p:blipFill>
        <p:spPr bwMode="auto">
          <a:xfrm>
            <a:off x="514350" y="0"/>
            <a:ext cx="8115300" cy="6846888"/>
          </a:xfrm>
          <a:prstGeom prst="rect">
            <a:avLst/>
          </a:prstGeom>
          <a:noFill/>
          <a:ln w="9525">
            <a:noFill/>
            <a:miter lim="800000"/>
            <a:headEnd/>
            <a:tailEnd/>
          </a:ln>
        </p:spPr>
      </p:pic>
    </p:spTree>
    <p:extLst>
      <p:ext uri="{BB962C8B-B14F-4D97-AF65-F5344CB8AC3E}">
        <p14:creationId xmlns:p14="http://schemas.microsoft.com/office/powerpoint/2010/main" val="179401593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6113823"/>
            <a:ext cx="7010400" cy="646331"/>
          </a:xfrm>
          <a:prstGeom prst="rect">
            <a:avLst/>
          </a:prstGeom>
          <a:noFill/>
        </p:spPr>
        <p:txBody>
          <a:bodyPr wrap="square" rtlCol="0">
            <a:spAutoFit/>
          </a:bodyPr>
          <a:lstStyle/>
          <a:p>
            <a:r>
              <a:rPr lang="en-US"/>
              <a:t>For more see: </a:t>
            </a:r>
            <a:r>
              <a:rPr lang="en-US">
                <a:hlinkClick r:id="rId3"/>
              </a:rPr>
              <a:t>http://www.skepticalscience.com/melting-ice-global-warming.htm</a:t>
            </a:r>
            <a:r>
              <a:rPr lang="en-US"/>
              <a:t> </a:t>
            </a:r>
          </a:p>
        </p:txBody>
      </p:sp>
      <p:sp>
        <p:nvSpPr>
          <p:cNvPr id="5" name="Rectangle 4"/>
          <p:cNvSpPr/>
          <p:nvPr/>
        </p:nvSpPr>
        <p:spPr>
          <a:xfrm>
            <a:off x="7858125" y="6099535"/>
            <a:ext cx="1314450" cy="553998"/>
          </a:xfrm>
          <a:prstGeom prst="rect">
            <a:avLst/>
          </a:prstGeom>
        </p:spPr>
        <p:txBody>
          <a:bodyPr wrap="square">
            <a:spAutoFit/>
          </a:bodyPr>
          <a:lstStyle/>
          <a:p>
            <a:r>
              <a:rPr lang="en-US" sz="1000" dirty="0"/>
              <a:t>http://</a:t>
            </a:r>
            <a:r>
              <a:rPr lang="en-US" sz="1000" dirty="0" err="1"/>
              <a:t>nsidc.org</a:t>
            </a:r>
            <a:r>
              <a:rPr lang="en-US" sz="1000" dirty="0"/>
              <a:t>/</a:t>
            </a:r>
            <a:r>
              <a:rPr lang="en-US" sz="1000" dirty="0" err="1"/>
              <a:t>arcticseaicenews</a:t>
            </a:r>
            <a:r>
              <a:rPr lang="en-US" sz="1000" dirty="0"/>
              <a:t>/2016/06/</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4228"/>
            <a:ext cx="7753350" cy="5987736"/>
          </a:xfrm>
          <a:prstGeom prst="rect">
            <a:avLst/>
          </a:prstGeom>
        </p:spPr>
      </p:pic>
    </p:spTree>
    <p:extLst>
      <p:ext uri="{BB962C8B-B14F-4D97-AF65-F5344CB8AC3E}">
        <p14:creationId xmlns:p14="http://schemas.microsoft.com/office/powerpoint/2010/main" val="18533153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74638"/>
            <a:ext cx="4876800" cy="1143000"/>
          </a:xfrm>
        </p:spPr>
        <p:txBody>
          <a:bodyPr>
            <a:normAutofit/>
          </a:bodyPr>
          <a:lstStyle/>
          <a:p>
            <a:r>
              <a:rPr lang="en-US" sz="3200" b="1"/>
              <a:t>14: HOW FAST IS SEA LEVEL RISING?</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82" y="26158"/>
            <a:ext cx="3619637"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85" y="1371600"/>
            <a:ext cx="8021638" cy="473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0" y="629627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r>
              <a:rPr lang="en-US" altLang="en-US" sz="1400" b="1">
                <a:latin typeface="Times New Roman" pitchFamily="18" charset="0"/>
                <a:cs typeface="Times New Roman" pitchFamily="18" charset="0"/>
              </a:rPr>
              <a:t>Blue: Sea level change from tide-gauge data </a:t>
            </a:r>
            <a:r>
              <a:rPr lang="en-US" altLang="en-US" sz="1400" b="1" i="1">
                <a:latin typeface="Times New Roman" pitchFamily="18" charset="0"/>
                <a:cs typeface="Times New Roman" pitchFamily="18" charset="0"/>
              </a:rPr>
              <a:t>(Church J.A. and White N.J., </a:t>
            </a:r>
            <a:r>
              <a:rPr lang="en-US" altLang="en-US" sz="1400" b="1" i="1" err="1">
                <a:latin typeface="Times New Roman" pitchFamily="18" charset="0"/>
                <a:cs typeface="Times New Roman" pitchFamily="18" charset="0"/>
              </a:rPr>
              <a:t>Geophys</a:t>
            </a:r>
            <a:r>
              <a:rPr lang="en-US" altLang="en-US" sz="1400" b="1" i="1">
                <a:latin typeface="Times New Roman" pitchFamily="18" charset="0"/>
                <a:cs typeface="Times New Roman" pitchFamily="18" charset="0"/>
              </a:rPr>
              <a:t>. Res. </a:t>
            </a:r>
            <a:r>
              <a:rPr lang="en-US" altLang="en-US" sz="1400" b="1" i="1" err="1">
                <a:latin typeface="Times New Roman" pitchFamily="18" charset="0"/>
                <a:cs typeface="Times New Roman" pitchFamily="18" charset="0"/>
              </a:rPr>
              <a:t>Lett</a:t>
            </a:r>
            <a:r>
              <a:rPr lang="en-US" altLang="en-US" sz="1400" b="1" i="1">
                <a:latin typeface="Times New Roman" pitchFamily="18" charset="0"/>
                <a:cs typeface="Times New Roman" pitchFamily="18" charset="0"/>
              </a:rPr>
              <a:t>. 2006; 33: L01602)</a:t>
            </a:r>
            <a:endParaRPr lang="en-US" altLang="en-US" sz="1400" b="1">
              <a:latin typeface="Times New Roman" pitchFamily="18" charset="0"/>
              <a:cs typeface="Times New Roman" pitchFamily="18" charset="0"/>
            </a:endParaRPr>
          </a:p>
          <a:p>
            <a:r>
              <a:rPr lang="en-US" altLang="en-US" sz="1400" b="1">
                <a:latin typeface="Times New Roman" pitchFamily="18" charset="0"/>
                <a:cs typeface="Times New Roman" pitchFamily="18" charset="0"/>
              </a:rPr>
              <a:t>Red: Univ. Colorado sea level analyses in satellite era </a:t>
            </a:r>
            <a:r>
              <a:rPr lang="en-US" altLang="en-US" sz="1400" b="1" i="1">
                <a:latin typeface="Times New Roman" pitchFamily="18" charset="0"/>
                <a:cs typeface="Times New Roman" pitchFamily="18" charset="0"/>
              </a:rPr>
              <a:t>(http://www.columbia.edu/~mhs119/SeaLevel/)</a:t>
            </a:r>
            <a:r>
              <a:rPr lang="en-US" altLang="en-US" sz="1400" b="1">
                <a:latin typeface="Times New Roman" pitchFamily="18" charset="0"/>
                <a:cs typeface="Times New Roman" pitchFamily="18" charset="0"/>
              </a:rPr>
              <a:t>.</a:t>
            </a:r>
          </a:p>
        </p:txBody>
      </p:sp>
    </p:spTree>
    <p:extLst>
      <p:ext uri="{BB962C8B-B14F-4D97-AF65-F5344CB8AC3E}">
        <p14:creationId xmlns:p14="http://schemas.microsoft.com/office/powerpoint/2010/main" val="17483688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extBox 4"/>
          <p:cNvSpPr txBox="1">
            <a:spLocks noChangeArrowheads="1"/>
          </p:cNvSpPr>
          <p:nvPr/>
        </p:nvSpPr>
        <p:spPr bwMode="auto">
          <a:xfrm>
            <a:off x="152400" y="3810000"/>
            <a:ext cx="8839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r>
              <a:rPr lang="en-US" altLang="en-US">
                <a:latin typeface="Times New Roman" pitchFamily="18" charset="0"/>
                <a:cs typeface="Times New Roman" pitchFamily="18" charset="0"/>
              </a:rPr>
              <a:t>Frequency of occurrence (vertical axis) of local June-July-August temperature anomalies (relative to 1951-1980 mean) for Northern Hemisphere land in units of local standard deviation (horizontal axis). Temperature anomalies in the period 1951-1980 match closely the normal distribution ("bell curve", shown in green), which is used to define cold (blue), typical (white) and hot (red) seasons, each with probability 33.3%. The distribution of anomalies has shifted to the right as a consequence of the global warming of the past three decades such that cool summers now cover only half of one side of a six-sided die, white covers one side, red covers four sides, and an extremely hot (red-brown) anomaly covers half of one side. </a:t>
            </a:r>
          </a:p>
          <a:p>
            <a:r>
              <a:rPr lang="en-US" altLang="en-US" i="1">
                <a:latin typeface="Times New Roman" pitchFamily="18" charset="0"/>
                <a:cs typeface="Times New Roman" pitchFamily="18" charset="0"/>
              </a:rPr>
              <a:t>Source: Hansen, J., Sato, M., and Ruedy, R., Proc. Natl. Acad. Sci., 2012.</a:t>
            </a:r>
          </a:p>
        </p:txBody>
      </p:sp>
      <p:sp>
        <p:nvSpPr>
          <p:cNvPr id="13315" name="TextBox 4"/>
          <p:cNvSpPr txBox="1">
            <a:spLocks noChangeArrowheads="1"/>
          </p:cNvSpPr>
          <p:nvPr/>
        </p:nvSpPr>
        <p:spPr bwMode="auto">
          <a:xfrm>
            <a:off x="152400" y="76200"/>
            <a:ext cx="8991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spcAft>
                <a:spcPts val="600"/>
              </a:spcAft>
            </a:pPr>
            <a:r>
              <a:rPr lang="en-US" altLang="en-US" sz="2000" b="1"/>
              <a:t>Loaded Climate Dice: global warming is increasing extreme weather events.</a:t>
            </a:r>
          </a:p>
          <a:p>
            <a:pPr>
              <a:spcAft>
                <a:spcPts val="600"/>
              </a:spcAft>
            </a:pPr>
            <a:r>
              <a:rPr lang="en-US" altLang="en-US" sz="2000" b="1"/>
              <a:t>Extreme summer heat anomalies now cover about 10% of land area, up from 0.2%. </a:t>
            </a:r>
          </a:p>
          <a:p>
            <a:pPr>
              <a:spcAft>
                <a:spcPts val="600"/>
              </a:spcAft>
            </a:pPr>
            <a:r>
              <a:rPr lang="en-US" altLang="en-US" sz="2000" b="1"/>
              <a:t>This is based on observations, not models. </a:t>
            </a:r>
          </a:p>
        </p:txBody>
      </p:sp>
    </p:spTree>
    <p:extLst>
      <p:ext uri="{BB962C8B-B14F-4D97-AF65-F5344CB8AC3E}">
        <p14:creationId xmlns:p14="http://schemas.microsoft.com/office/powerpoint/2010/main" val="37330242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 what do we do?</a:t>
            </a:r>
          </a:p>
        </p:txBody>
      </p:sp>
      <p:sp>
        <p:nvSpPr>
          <p:cNvPr id="3" name="Content Placeholder 2"/>
          <p:cNvSpPr>
            <a:spLocks noGrp="1"/>
          </p:cNvSpPr>
          <p:nvPr>
            <p:ph idx="1"/>
          </p:nvPr>
        </p:nvSpPr>
        <p:spPr/>
        <p:txBody>
          <a:bodyPr/>
          <a:lstStyle/>
          <a:p>
            <a:r>
              <a:rPr lang="en-US"/>
              <a:t>NOTHING? AND ADAPT?</a:t>
            </a:r>
          </a:p>
          <a:p>
            <a:r>
              <a:rPr lang="en-US"/>
              <a:t>CHANGE OUR WAYS AND MITIGATE</a:t>
            </a:r>
          </a:p>
          <a:p>
            <a:pPr lvl="1"/>
            <a:r>
              <a:rPr lang="en-US"/>
              <a:t>COSTS NOW vs. </a:t>
            </a:r>
          </a:p>
          <a:p>
            <a:pPr lvl="1"/>
            <a:r>
              <a:rPr lang="en-US"/>
              <a:t>COSTS LATER</a:t>
            </a:r>
          </a:p>
          <a:p>
            <a:endParaRPr lang="en-US"/>
          </a:p>
        </p:txBody>
      </p:sp>
    </p:spTree>
    <p:extLst>
      <p:ext uri="{BB962C8B-B14F-4D97-AF65-F5344CB8AC3E}">
        <p14:creationId xmlns:p14="http://schemas.microsoft.com/office/powerpoint/2010/main" val="19317373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Politicians debating climate change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295399"/>
            <a:ext cx="8001000" cy="5394489"/>
          </a:xfrm>
        </p:spPr>
      </p:pic>
      <p:sp>
        <p:nvSpPr>
          <p:cNvPr id="4" name="Rectangle 3"/>
          <p:cNvSpPr/>
          <p:nvPr/>
        </p:nvSpPr>
        <p:spPr>
          <a:xfrm>
            <a:off x="4124325" y="5489559"/>
            <a:ext cx="4572000" cy="1200329"/>
          </a:xfrm>
          <a:prstGeom prst="rect">
            <a:avLst/>
          </a:prstGeom>
        </p:spPr>
        <p:txBody>
          <a:bodyPr>
            <a:spAutoFit/>
          </a:bodyPr>
          <a:lstStyle/>
          <a:p>
            <a:r>
              <a:rPr lang="en-US" b="1"/>
              <a:t>Isaac </a:t>
            </a:r>
            <a:r>
              <a:rPr lang="en-US" b="1" err="1"/>
              <a:t>Cordal</a:t>
            </a:r>
            <a:r>
              <a:rPr lang="en-US" b="1"/>
              <a:t>: http://</a:t>
            </a:r>
            <a:r>
              <a:rPr lang="en-US" b="1" err="1"/>
              <a:t>www.dailykos.com</a:t>
            </a:r>
            <a:r>
              <a:rPr lang="en-US" b="1"/>
              <a:t>/story/2014/5/7/1297486/-The-Most-Striking-Climate-Change-Sculpture-You-</a:t>
            </a:r>
            <a:r>
              <a:rPr lang="en-US" b="1" err="1"/>
              <a:t>ll</a:t>
            </a:r>
            <a:r>
              <a:rPr lang="en-US" b="1"/>
              <a:t>-Ever-See</a:t>
            </a:r>
          </a:p>
        </p:txBody>
      </p:sp>
    </p:spTree>
    <p:extLst>
      <p:ext uri="{BB962C8B-B14F-4D97-AF65-F5344CB8AC3E}">
        <p14:creationId xmlns:p14="http://schemas.microsoft.com/office/powerpoint/2010/main" val="10284340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a:bodyPr>
          <a:lstStyle/>
          <a:p>
            <a:r>
              <a:rPr lang="en-US"/>
              <a:t>THAT’S GOING NOWHERE!</a:t>
            </a:r>
            <a:br>
              <a:rPr lang="en-US"/>
            </a:br>
            <a:br>
              <a:rPr lang="en-US"/>
            </a:br>
            <a:r>
              <a:rPr lang="en-US"/>
              <a:t>IT’S UP TO US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43935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a:t>
            </a:r>
          </a:p>
        </p:txBody>
      </p:sp>
      <p:sp>
        <p:nvSpPr>
          <p:cNvPr id="3" name="Content Placeholder 2"/>
          <p:cNvSpPr>
            <a:spLocks noGrp="1"/>
          </p:cNvSpPr>
          <p:nvPr>
            <p:ph idx="1"/>
          </p:nvPr>
        </p:nvSpPr>
        <p:spPr/>
        <p:txBody>
          <a:bodyPr/>
          <a:lstStyle/>
          <a:p>
            <a:pPr>
              <a:spcBef>
                <a:spcPts val="0"/>
              </a:spcBef>
            </a:pPr>
            <a:r>
              <a:rPr lang="en-US"/>
              <a:t>Adaptation to extreme weather events (today and next 2 weeks)</a:t>
            </a:r>
          </a:p>
          <a:p>
            <a:pPr>
              <a:spcBef>
                <a:spcPts val="0"/>
              </a:spcBef>
            </a:pPr>
            <a:endParaRPr lang="en-US"/>
          </a:p>
          <a:p>
            <a:pPr>
              <a:spcBef>
                <a:spcPts val="0"/>
              </a:spcBef>
            </a:pPr>
            <a:r>
              <a:rPr lang="en-US"/>
              <a:t>Mitigation: DIET and EXERCISE </a:t>
            </a:r>
            <a:r>
              <a:rPr lang="mr-IN"/>
              <a:t>–</a:t>
            </a:r>
            <a:r>
              <a:rPr lang="en-US"/>
              <a:t> weeks 4-8</a:t>
            </a:r>
          </a:p>
          <a:p>
            <a:pPr lvl="1">
              <a:spcBef>
                <a:spcPts val="0"/>
              </a:spcBef>
            </a:pPr>
            <a:r>
              <a:rPr lang="en-US"/>
              <a:t>Reduce our emissions GHGs</a:t>
            </a:r>
          </a:p>
          <a:p>
            <a:pPr lvl="2">
              <a:spcBef>
                <a:spcPts val="0"/>
              </a:spcBef>
            </a:pPr>
            <a:r>
              <a:rPr lang="en-US"/>
              <a:t>decarbonize our electrical energy generation</a:t>
            </a:r>
          </a:p>
          <a:p>
            <a:pPr lvl="2">
              <a:spcBef>
                <a:spcPts val="0"/>
              </a:spcBef>
            </a:pPr>
            <a:r>
              <a:rPr lang="en-US"/>
              <a:t>Decarbonize our transportation sector</a:t>
            </a:r>
          </a:p>
          <a:p>
            <a:pPr lvl="1">
              <a:spcBef>
                <a:spcPts val="0"/>
              </a:spcBef>
            </a:pPr>
            <a:r>
              <a:rPr lang="en-US"/>
              <a:t>Sequester some of what we’ve already emitted: BIOCHAR, OTHER</a:t>
            </a:r>
          </a:p>
          <a:p>
            <a:pPr>
              <a:spcBef>
                <a:spcPts val="0"/>
              </a:spcBef>
            </a:pPr>
            <a:endParaRPr lang="en-US"/>
          </a:p>
        </p:txBody>
      </p:sp>
    </p:spTree>
    <p:extLst>
      <p:ext uri="{BB962C8B-B14F-4D97-AF65-F5344CB8AC3E}">
        <p14:creationId xmlns:p14="http://schemas.microsoft.com/office/powerpoint/2010/main" val="5294054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roduct Details"/>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505200"/>
            <a:ext cx="1143000" cy="1066800"/>
          </a:xfrm>
          <a:prstGeom prst="rect">
            <a:avLst/>
          </a:prstGeom>
          <a:noFill/>
          <a:ln>
            <a:noFill/>
          </a:ln>
        </p:spPr>
      </p:pic>
      <p:sp>
        <p:nvSpPr>
          <p:cNvPr id="2" name="Title 1"/>
          <p:cNvSpPr>
            <a:spLocks noGrp="1"/>
          </p:cNvSpPr>
          <p:nvPr>
            <p:ph type="title"/>
          </p:nvPr>
        </p:nvSpPr>
        <p:spPr/>
        <p:txBody>
          <a:bodyPr>
            <a:normAutofit/>
          </a:bodyPr>
          <a:lstStyle/>
          <a:p>
            <a:r>
              <a:rPr lang="en-US" b="1"/>
              <a:t>A book to consider:</a:t>
            </a:r>
            <a:endParaRPr lang="en-US"/>
          </a:p>
        </p:txBody>
      </p:sp>
      <p:sp>
        <p:nvSpPr>
          <p:cNvPr id="3" name="Content Placeholder 2"/>
          <p:cNvSpPr>
            <a:spLocks noGrp="1"/>
          </p:cNvSpPr>
          <p:nvPr>
            <p:ph idx="1"/>
          </p:nvPr>
        </p:nvSpPr>
        <p:spPr/>
        <p:txBody>
          <a:bodyPr>
            <a:normAutofit/>
          </a:bodyPr>
          <a:lstStyle/>
          <a:p>
            <a:pPr lvl="0"/>
            <a:r>
              <a:rPr lang="en-US" b="1"/>
              <a:t>Simple succinct Summary:</a:t>
            </a:r>
            <a:endParaRPr lang="en-US"/>
          </a:p>
          <a:p>
            <a:pPr lvl="1"/>
            <a:r>
              <a:rPr lang="en-US" b="1">
                <a:hlinkClick r:id="rId3"/>
              </a:rPr>
              <a:t>What We Know About Climate Change (Boston Review Books)</a:t>
            </a:r>
            <a:r>
              <a:rPr lang="en-US"/>
              <a:t> by Kerry Emanuel (Nov 30, 2012)</a:t>
            </a:r>
            <a:endParaRPr lang="en-US" b="1"/>
          </a:p>
          <a:p>
            <a:endParaRPr lang="en-US"/>
          </a:p>
          <a:p>
            <a:endParaRPr lang="en-US"/>
          </a:p>
          <a:p>
            <a:endParaRPr lang="en-US"/>
          </a:p>
          <a:p>
            <a:r>
              <a:rPr lang="en-US" b="1"/>
              <a:t>Web page to consider:</a:t>
            </a:r>
          </a:p>
          <a:p>
            <a:pPr lvl="1"/>
            <a:r>
              <a:rPr lang="en-US" b="1">
                <a:hlinkClick r:id="rId4"/>
              </a:rPr>
              <a:t>https://skepticalscience.com/</a:t>
            </a:r>
            <a:r>
              <a:rPr lang="en-US" b="1"/>
              <a:t> </a:t>
            </a:r>
          </a:p>
        </p:txBody>
      </p:sp>
    </p:spTree>
    <p:extLst>
      <p:ext uri="{BB962C8B-B14F-4D97-AF65-F5344CB8AC3E}">
        <p14:creationId xmlns:p14="http://schemas.microsoft.com/office/powerpoint/2010/main" val="10319721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26450"/>
            <a:ext cx="8229600" cy="3873462"/>
          </a:xfrm>
        </p:spPr>
      </p:pic>
      <p:sp>
        <p:nvSpPr>
          <p:cNvPr id="5" name="Title 1"/>
          <p:cNvSpPr txBox="1">
            <a:spLocks/>
          </p:cNvSpPr>
          <p:nvPr/>
        </p:nvSpPr>
        <p:spPr>
          <a:xfrm>
            <a:off x="6096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A book to consider for weeks 4-7:</a:t>
            </a:r>
            <a:endParaRPr lang="en-US" dirty="0"/>
          </a:p>
        </p:txBody>
      </p:sp>
    </p:spTree>
    <p:extLst>
      <p:ext uri="{BB962C8B-B14F-4D97-AF65-F5344CB8AC3E}">
        <p14:creationId xmlns:p14="http://schemas.microsoft.com/office/powerpoint/2010/main" val="438061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042" y="1143000"/>
            <a:ext cx="8539915" cy="4790281"/>
          </a:xfrm>
        </p:spPr>
      </p:pic>
    </p:spTree>
    <p:extLst>
      <p:ext uri="{BB962C8B-B14F-4D97-AF65-F5344CB8AC3E}">
        <p14:creationId xmlns:p14="http://schemas.microsoft.com/office/powerpoint/2010/main" val="20439458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2743200"/>
            <a:ext cx="3429000" cy="646331"/>
          </a:xfrm>
          <a:prstGeom prst="rect">
            <a:avLst/>
          </a:prstGeom>
          <a:noFill/>
        </p:spPr>
        <p:txBody>
          <a:bodyPr wrap="square" rtlCol="0">
            <a:spAutoFit/>
          </a:bodyPr>
          <a:lstStyle/>
          <a:p>
            <a:r>
              <a:rPr lang="en-US" sz="3600"/>
              <a:t>Phil Nelson</a:t>
            </a:r>
          </a:p>
        </p:txBody>
      </p:sp>
      <p:sp>
        <p:nvSpPr>
          <p:cNvPr id="4" name="Title 1"/>
          <p:cNvSpPr txBox="1">
            <a:spLocks/>
          </p:cNvSpPr>
          <p:nvPr/>
        </p:nvSpPr>
        <p:spPr>
          <a:xfrm>
            <a:off x="6096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Next up:</a:t>
            </a:r>
            <a:endParaRPr lang="en-US" dirty="0"/>
          </a:p>
        </p:txBody>
      </p:sp>
    </p:spTree>
    <p:extLst>
      <p:ext uri="{BB962C8B-B14F-4D97-AF65-F5344CB8AC3E}">
        <p14:creationId xmlns:p14="http://schemas.microsoft.com/office/powerpoint/2010/main" val="3910975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6195903"/>
            <a:ext cx="8153400" cy="646331"/>
          </a:xfrm>
          <a:prstGeom prst="rect">
            <a:avLst/>
          </a:prstGeom>
        </p:spPr>
        <p:txBody>
          <a:bodyPr wrap="square">
            <a:spAutoFit/>
          </a:bodyPr>
          <a:lstStyle/>
          <a:p>
            <a:r>
              <a:rPr lang="en-US">
                <a:hlinkClick r:id="rId3"/>
              </a:rPr>
              <a:t>https://i.kinja-img.com/gawker-media/image/upload/t_original/ihsllhptnnm4vb7wuvgq.jpg</a:t>
            </a:r>
            <a:r>
              <a:rPr lang="en-US"/>
              <a:t> </a:t>
            </a:r>
          </a:p>
        </p:txBody>
      </p:sp>
    </p:spTree>
    <p:extLst>
      <p:ext uri="{BB962C8B-B14F-4D97-AF65-F5344CB8AC3E}">
        <p14:creationId xmlns:p14="http://schemas.microsoft.com/office/powerpoint/2010/main" val="1003825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 to what is climate</a:t>
            </a:r>
          </a:p>
        </p:txBody>
      </p:sp>
      <p:sp>
        <p:nvSpPr>
          <p:cNvPr id="3" name="Content Placeholder 2"/>
          <p:cNvSpPr>
            <a:spLocks noGrp="1"/>
          </p:cNvSpPr>
          <p:nvPr>
            <p:ph idx="1"/>
          </p:nvPr>
        </p:nvSpPr>
        <p:spPr/>
        <p:txBody>
          <a:bodyPr/>
          <a:lstStyle/>
          <a:p>
            <a:r>
              <a:rPr lang="en-US" dirty="0">
                <a:hlinkClick r:id="rId2"/>
              </a:rPr>
              <a:t>http://www.metoffice.gov.uk/climate-guide</a:t>
            </a:r>
            <a:r>
              <a:rPr lang="en-US" dirty="0"/>
              <a:t> </a:t>
            </a:r>
          </a:p>
        </p:txBody>
      </p:sp>
    </p:spTree>
    <p:extLst>
      <p:ext uri="{BB962C8B-B14F-4D97-AF65-F5344CB8AC3E}">
        <p14:creationId xmlns:p14="http://schemas.microsoft.com/office/powerpoint/2010/main" val="475834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TAKE AWAY: This is Weather</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1450975"/>
            <a:ext cx="5638800" cy="3657600"/>
          </a:xfrm>
        </p:spPr>
      </p:pic>
      <p:sp>
        <p:nvSpPr>
          <p:cNvPr id="6" name="Title 1"/>
          <p:cNvSpPr txBox="1">
            <a:spLocks/>
          </p:cNvSpPr>
          <p:nvPr/>
        </p:nvSpPr>
        <p:spPr>
          <a:xfrm>
            <a:off x="762000" y="5257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This is NOT Climate Change</a:t>
            </a:r>
          </a:p>
        </p:txBody>
      </p:sp>
      <p:sp>
        <p:nvSpPr>
          <p:cNvPr id="7" name="Rectangle 6"/>
          <p:cNvSpPr/>
          <p:nvPr/>
        </p:nvSpPr>
        <p:spPr>
          <a:xfrm>
            <a:off x="3505200" y="6365359"/>
            <a:ext cx="5943600" cy="369332"/>
          </a:xfrm>
          <a:prstGeom prst="rect">
            <a:avLst/>
          </a:prstGeom>
        </p:spPr>
        <p:txBody>
          <a:bodyPr wrap="square">
            <a:spAutoFit/>
          </a:bodyPr>
          <a:lstStyle/>
          <a:p>
            <a:r>
              <a:rPr lang="en-US" b="1" dirty="0">
                <a:solidFill>
                  <a:srgbClr val="000000"/>
                </a:solidFill>
                <a:latin typeface="Arial" charset="0"/>
              </a:rPr>
              <a:t>Chair of the </a:t>
            </a:r>
            <a:r>
              <a:rPr lang="en-US" b="1" dirty="0">
                <a:solidFill>
                  <a:srgbClr val="0B0080"/>
                </a:solidFill>
                <a:latin typeface="Arial" charset="0"/>
                <a:hlinkClick r:id="rId4" tooltip="United States Senate Committee on Environment and Public Works"/>
              </a:rPr>
              <a:t>Senate Environment Committee</a:t>
            </a:r>
            <a:endParaRPr lang="en-US" dirty="0"/>
          </a:p>
        </p:txBody>
      </p:sp>
    </p:spTree>
    <p:extLst>
      <p:ext uri="{BB962C8B-B14F-4D97-AF65-F5344CB8AC3E}">
        <p14:creationId xmlns:p14="http://schemas.microsoft.com/office/powerpoint/2010/main" val="2387733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15296</TotalTime>
  <Words>2072</Words>
  <Application>Microsoft Office PowerPoint</Application>
  <PresentationFormat>On-screen Show (4:3)</PresentationFormat>
  <Paragraphs>364</Paragraphs>
  <Slides>71</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MS PGothic</vt:lpstr>
      <vt:lpstr>Arial</vt:lpstr>
      <vt:lpstr>Calibri</vt:lpstr>
      <vt:lpstr>Comic Sans MS</vt:lpstr>
      <vt:lpstr>Mangal</vt:lpstr>
      <vt:lpstr>Times New Roman</vt:lpstr>
      <vt:lpstr>Office Theme</vt:lpstr>
      <vt:lpstr>Adapting to Climate change: Extreme Weather Events, a Worldwide Energy Revolution and Geoengineering options  Paul Belanger, Ph.D.; &amp; Phil Nelson, Ph.D. Geologist/Paleoclimatologist; &amp; Geophysicist  Week 1: March 27th, 2017</vt:lpstr>
      <vt:lpstr>INTRODUCTIONS – part 1</vt:lpstr>
      <vt:lpstr>INTRODUCTIONS – part 2</vt:lpstr>
      <vt:lpstr>PowerPoint Presentation</vt:lpstr>
      <vt:lpstr>So What is Climate Change</vt:lpstr>
      <vt:lpstr>Weather vs. Climate</vt:lpstr>
      <vt:lpstr>PowerPoint Presentation</vt:lpstr>
      <vt:lpstr>Links to what is climate</vt:lpstr>
      <vt:lpstr>TAKE AWAY: This is Weather</vt:lpstr>
      <vt:lpstr>What determines Earth’s climate</vt:lpstr>
      <vt:lpstr>The Sun</vt:lpstr>
      <vt:lpstr>PowerPoint Presentation</vt:lpstr>
      <vt:lpstr>Thus it leaves it to Greenhouse Gases</vt:lpstr>
      <vt:lpstr>PowerPoint Presentation</vt:lpstr>
      <vt:lpstr>FOR THERE TO HAVE NO CLIMATE CHANGE Energy in (Visible)  =  Energy out (infrared)</vt:lpstr>
      <vt:lpstr>Let’s look at our atmosphere</vt:lpstr>
      <vt:lpstr>GREENHOUSE GASES (GHGs)</vt:lpstr>
      <vt:lpstr>Some basic Meteorology</vt:lpstr>
      <vt:lpstr>Atmospheric circulation</vt:lpstr>
      <vt:lpstr>PowerPoint Presentation</vt:lpstr>
      <vt:lpstr>Some basic Meteorology</vt:lpstr>
      <vt:lpstr>Coriolis forces affecting movement</vt:lpstr>
      <vt:lpstr>PowerPoint Presentation</vt:lpstr>
      <vt:lpstr>Some basic Meteorology</vt:lpstr>
      <vt:lpstr>Gas laws</vt:lpstr>
      <vt:lpstr>T, P and V relationships with density</vt:lpstr>
      <vt:lpstr>Some basic Meteorology</vt:lpstr>
      <vt:lpstr>A TRICK QUIZ</vt:lpstr>
      <vt:lpstr>A TRICK QUIZ</vt:lpstr>
      <vt:lpstr>Our Atmosphere</vt:lpstr>
      <vt:lpstr>ANSWER as to which weighs more:</vt:lpstr>
      <vt:lpstr>PowerPoint Presentation</vt:lpstr>
      <vt:lpstr>PowerPoint Presentation</vt:lpstr>
      <vt:lpstr>TAKE AWAY:  adding H2O VAPOR decreases density</vt:lpstr>
      <vt:lpstr>A summary table:</vt:lpstr>
      <vt:lpstr>TAKE AWAY:  Low Atmospheric Pressure</vt:lpstr>
      <vt:lpstr>An Aside: ALTITUDE ALSO AFFECTS PRESSURE and BOILING POINT</vt:lpstr>
      <vt:lpstr>PowerPoint Presentation</vt:lpstr>
      <vt:lpstr>TAKE AWAY:  air cools 10oC for every km elevation gain due to decrease pressure</vt:lpstr>
      <vt:lpstr>Water vapor</vt:lpstr>
      <vt:lpstr>PowerPoint Presentation</vt:lpstr>
      <vt:lpstr>PowerPoint Presentation</vt:lpstr>
      <vt:lpstr>TAKE AWAY:  Water vapor in the atmosphere  ~ DOUBLES WITH EVERY +10oC</vt:lpstr>
      <vt:lpstr>AIR MOVES FROM H TO L BUT NOT IN A STRAIGHT LINE DUE TO CORIOLIS</vt:lpstr>
      <vt:lpstr>AIR MOVES FROM H TO L BUT NOT IN A STRAIGHT LINE DUE TO CORIOLIS</vt:lpstr>
      <vt:lpstr>Some basic Meteorology</vt:lpstr>
      <vt:lpstr>The Energy involved with  WATER VAPOR</vt:lpstr>
      <vt:lpstr>The Energy in phase changes</vt:lpstr>
      <vt:lpstr>The Energy in phase changes</vt:lpstr>
      <vt:lpstr>TAKE AWAY:</vt:lpstr>
      <vt:lpstr>TO RE-EMPHASIZE: THE TAKE AWAY:</vt:lpstr>
      <vt:lpstr>EARTH’S HEAT BUDGET</vt:lpstr>
      <vt:lpstr>RADIATION RECEIVED vs.  RADIATION EMITTED BACK TO SPACE</vt:lpstr>
      <vt:lpstr>PowerPoint Presentation</vt:lpstr>
      <vt:lpstr>IF EARTH’S HEAT BUDGET CHANGES WE HAVE EITHER:</vt:lpstr>
      <vt:lpstr>How GHGs Blanket the Earth</vt:lpstr>
      <vt:lpstr>The CO2 greenhouse gas effect is concentrated in the polar regions ! ! !</vt:lpstr>
      <vt:lpstr>RESULTS:</vt:lpstr>
      <vt:lpstr>How global warming stacks up</vt:lpstr>
      <vt:lpstr>PowerPoint Presentation</vt:lpstr>
      <vt:lpstr>PowerPoint Presentation</vt:lpstr>
      <vt:lpstr>14: HOW FAST IS SEA LEVEL RISING?</vt:lpstr>
      <vt:lpstr>PowerPoint Presentation</vt:lpstr>
      <vt:lpstr>So what do we do?</vt:lpstr>
      <vt:lpstr>Politicians debating climate change</vt:lpstr>
      <vt:lpstr>THAT’S GOING NOWHERE!  IT’S UP TO US</vt:lpstr>
      <vt:lpstr>NEXT</vt:lpstr>
      <vt:lpstr>A book to consider: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Belanger</dc:creator>
  <cp:lastModifiedBy>Paul E. Belanger</cp:lastModifiedBy>
  <cp:revision>152</cp:revision>
  <dcterms:created xsi:type="dcterms:W3CDTF">2014-09-11T11:27:28Z</dcterms:created>
  <dcterms:modified xsi:type="dcterms:W3CDTF">2017-03-30T23:39:40Z</dcterms:modified>
</cp:coreProperties>
</file>