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699" r:id="rId3"/>
    <p:sldMasterId id="2147483716" r:id="rId4"/>
  </p:sldMasterIdLst>
  <p:notesMasterIdLst>
    <p:notesMasterId r:id="rId38"/>
  </p:notesMasterIdLst>
  <p:sldIdLst>
    <p:sldId id="277" r:id="rId5"/>
    <p:sldId id="324" r:id="rId6"/>
    <p:sldId id="328" r:id="rId7"/>
    <p:sldId id="347" r:id="rId8"/>
    <p:sldId id="314" r:id="rId9"/>
    <p:sldId id="327" r:id="rId10"/>
    <p:sldId id="315" r:id="rId11"/>
    <p:sldId id="344" r:id="rId12"/>
    <p:sldId id="336" r:id="rId13"/>
    <p:sldId id="337" r:id="rId14"/>
    <p:sldId id="345" r:id="rId15"/>
    <p:sldId id="311" r:id="rId16"/>
    <p:sldId id="340" r:id="rId17"/>
    <p:sldId id="341" r:id="rId18"/>
    <p:sldId id="317" r:id="rId19"/>
    <p:sldId id="293" r:id="rId20"/>
    <p:sldId id="335" r:id="rId21"/>
    <p:sldId id="329" r:id="rId22"/>
    <p:sldId id="330" r:id="rId23"/>
    <p:sldId id="338" r:id="rId24"/>
    <p:sldId id="316" r:id="rId25"/>
    <p:sldId id="334" r:id="rId26"/>
    <p:sldId id="332" r:id="rId27"/>
    <p:sldId id="304" r:id="rId28"/>
    <p:sldId id="318" r:id="rId29"/>
    <p:sldId id="339" r:id="rId30"/>
    <p:sldId id="299" r:id="rId31"/>
    <p:sldId id="333" r:id="rId32"/>
    <p:sldId id="346" r:id="rId33"/>
    <p:sldId id="342" r:id="rId34"/>
    <p:sldId id="325" r:id="rId35"/>
    <p:sldId id="326" r:id="rId36"/>
    <p:sldId id="319"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9C"/>
    <a:srgbClr val="E6B02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70" autoAdjust="0"/>
    <p:restoredTop sz="93899" autoAdjust="0"/>
  </p:normalViewPr>
  <p:slideViewPr>
    <p:cSldViewPr snapToGrid="0" showGuides="1">
      <p:cViewPr>
        <p:scale>
          <a:sx n="40" d="100"/>
          <a:sy n="40" d="100"/>
        </p:scale>
        <p:origin x="72" y="708"/>
      </p:cViewPr>
      <p:guideLst>
        <p:guide orient="horz" pos="2160"/>
        <p:guide pos="3840"/>
      </p:guideLst>
    </p:cSldViewPr>
  </p:slideViewPr>
  <p:notesTextViewPr>
    <p:cViewPr>
      <p:scale>
        <a:sx n="1" d="1"/>
        <a:sy n="1" d="1"/>
      </p:scale>
      <p:origin x="0" y="0"/>
    </p:cViewPr>
  </p:notesTextViewPr>
  <p:sorterViewPr>
    <p:cViewPr>
      <p:scale>
        <a:sx n="80" d="100"/>
        <a:sy n="80" d="100"/>
      </p:scale>
      <p:origin x="0" y="-41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F710C-813A-4024-843D-F7AA0EF3CF9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B4D3847-7DC4-4F62-82CA-273FD3F1FF9A}">
      <dgm:prSet phldrT="[Text]"/>
      <dgm:spPr/>
      <dgm:t>
        <a:bodyPr/>
        <a:lstStyle/>
        <a:p>
          <a:r>
            <a:rPr lang="en-US" b="1" dirty="0"/>
            <a:t>Drought</a:t>
          </a:r>
        </a:p>
        <a:p>
          <a:r>
            <a:rPr lang="en-US" b="1" dirty="0"/>
            <a:t>Fire</a:t>
          </a:r>
        </a:p>
        <a:p>
          <a:r>
            <a:rPr lang="en-US" b="1" dirty="0"/>
            <a:t>Insects</a:t>
          </a:r>
        </a:p>
        <a:p>
          <a:r>
            <a:rPr lang="en-US" b="1" dirty="0"/>
            <a:t>Stream Flows </a:t>
          </a:r>
        </a:p>
        <a:p>
          <a:r>
            <a:rPr lang="en-US" b="1" dirty="0"/>
            <a:t>Temperature</a:t>
          </a:r>
        </a:p>
      </dgm:t>
    </dgm:pt>
    <dgm:pt modelId="{CF6DC44F-29FD-46B9-8D9A-3D6DB5F1146F}" type="parTrans" cxnId="{276E5581-D76B-4FDA-AF18-347C1961B1E2}">
      <dgm:prSet/>
      <dgm:spPr/>
      <dgm:t>
        <a:bodyPr/>
        <a:lstStyle/>
        <a:p>
          <a:endParaRPr lang="en-US"/>
        </a:p>
      </dgm:t>
    </dgm:pt>
    <dgm:pt modelId="{8C778C6E-1083-4CAA-8053-CA5E2B13B36C}" type="sibTrans" cxnId="{276E5581-D76B-4FDA-AF18-347C1961B1E2}">
      <dgm:prSet/>
      <dgm:spPr/>
      <dgm:t>
        <a:bodyPr/>
        <a:lstStyle/>
        <a:p>
          <a:endParaRPr lang="en-US"/>
        </a:p>
      </dgm:t>
    </dgm:pt>
    <dgm:pt modelId="{3E4FF8CF-4FCE-4350-983A-C8074ABBFF94}">
      <dgm:prSet phldrT="[Text]"/>
      <dgm:spPr/>
      <dgm:t>
        <a:bodyPr/>
        <a:lstStyle/>
        <a:p>
          <a:r>
            <a:rPr lang="en-US" b="1" dirty="0"/>
            <a:t>Social &amp; Ecological Connections</a:t>
          </a:r>
        </a:p>
        <a:p>
          <a:r>
            <a:rPr lang="en-US" b="1" dirty="0"/>
            <a:t>Climate Impacts</a:t>
          </a:r>
        </a:p>
        <a:p>
          <a:endParaRPr lang="en-US" b="1" dirty="0"/>
        </a:p>
        <a:p>
          <a:r>
            <a:rPr lang="en-US" b="1" dirty="0"/>
            <a:t>Interventions</a:t>
          </a:r>
        </a:p>
      </dgm:t>
    </dgm:pt>
    <dgm:pt modelId="{AB81C3E1-CF0D-48C8-B133-EF45DF3B41A3}" type="parTrans" cxnId="{A25C4008-3340-46ED-9D75-E4582405CB2D}">
      <dgm:prSet/>
      <dgm:spPr/>
      <dgm:t>
        <a:bodyPr/>
        <a:lstStyle/>
        <a:p>
          <a:endParaRPr lang="en-US"/>
        </a:p>
      </dgm:t>
    </dgm:pt>
    <dgm:pt modelId="{1A18B212-EA61-4577-BFD5-6D7D64DE44F6}" type="sibTrans" cxnId="{A25C4008-3340-46ED-9D75-E4582405CB2D}">
      <dgm:prSet/>
      <dgm:spPr/>
      <dgm:t>
        <a:bodyPr/>
        <a:lstStyle/>
        <a:p>
          <a:endParaRPr lang="en-US"/>
        </a:p>
      </dgm:t>
    </dgm:pt>
    <dgm:pt modelId="{A9920104-4924-4DA0-ADEA-085DB5F4554C}">
      <dgm:prSet phldrT="[Text]"/>
      <dgm:spPr/>
      <dgm:t>
        <a:bodyPr/>
        <a:lstStyle/>
        <a:p>
          <a:r>
            <a:rPr lang="en-US" b="1" dirty="0"/>
            <a:t>Strategies</a:t>
          </a:r>
        </a:p>
      </dgm:t>
    </dgm:pt>
    <dgm:pt modelId="{F62B47CF-48A6-4317-AC4A-3D61C27CA466}" type="parTrans" cxnId="{06E38CA1-A934-4063-BFAF-746AAEEE00F1}">
      <dgm:prSet/>
      <dgm:spPr/>
      <dgm:t>
        <a:bodyPr/>
        <a:lstStyle/>
        <a:p>
          <a:endParaRPr lang="en-US"/>
        </a:p>
      </dgm:t>
    </dgm:pt>
    <dgm:pt modelId="{809E61C6-1F93-437B-AB08-B03A6CF1AF49}" type="sibTrans" cxnId="{06E38CA1-A934-4063-BFAF-746AAEEE00F1}">
      <dgm:prSet/>
      <dgm:spPr/>
      <dgm:t>
        <a:bodyPr/>
        <a:lstStyle/>
        <a:p>
          <a:endParaRPr lang="en-US"/>
        </a:p>
      </dgm:t>
    </dgm:pt>
    <dgm:pt modelId="{5DA5A1EE-0C00-449C-A2B1-5B1B03B41AAB}">
      <dgm:prSet/>
      <dgm:spPr/>
      <dgm:t>
        <a:bodyPr/>
        <a:lstStyle/>
        <a:p>
          <a:r>
            <a:rPr lang="en-US" b="1" dirty="0"/>
            <a:t>Actions</a:t>
          </a:r>
        </a:p>
      </dgm:t>
    </dgm:pt>
    <dgm:pt modelId="{086D7E32-E1F1-480C-BDA3-FCDF83928A30}" type="parTrans" cxnId="{A68FF486-0DF8-4FC5-A829-C18DA8F5D33F}">
      <dgm:prSet/>
      <dgm:spPr/>
      <dgm:t>
        <a:bodyPr/>
        <a:lstStyle/>
        <a:p>
          <a:endParaRPr lang="en-US"/>
        </a:p>
      </dgm:t>
    </dgm:pt>
    <dgm:pt modelId="{9C532B5B-28FF-4132-8045-32F23D20BD18}" type="sibTrans" cxnId="{A68FF486-0DF8-4FC5-A829-C18DA8F5D33F}">
      <dgm:prSet/>
      <dgm:spPr/>
      <dgm:t>
        <a:bodyPr/>
        <a:lstStyle/>
        <a:p>
          <a:endParaRPr lang="en-US"/>
        </a:p>
      </dgm:t>
    </dgm:pt>
    <dgm:pt modelId="{D18C3D86-C16B-4312-B479-1CBF9A3CFBFE}">
      <dgm:prSet/>
      <dgm:spPr/>
      <dgm:t>
        <a:bodyPr/>
        <a:lstStyle/>
        <a:p>
          <a:r>
            <a:rPr lang="en-US" b="1" dirty="0"/>
            <a:t>Hot &amp; Dry</a:t>
          </a:r>
        </a:p>
        <a:p>
          <a:r>
            <a:rPr lang="en-US" b="1" dirty="0"/>
            <a:t>Feast &amp; Famine</a:t>
          </a:r>
        </a:p>
        <a:p>
          <a:r>
            <a:rPr lang="en-US" b="1" dirty="0"/>
            <a:t>Warm &amp; Wet</a:t>
          </a:r>
        </a:p>
        <a:p>
          <a:r>
            <a:rPr lang="en-US" b="1" dirty="0"/>
            <a:t>Hot &amp; Wet</a:t>
          </a:r>
        </a:p>
      </dgm:t>
    </dgm:pt>
    <dgm:pt modelId="{1F443DF7-7416-44D9-B940-5299F23BEE03}" type="parTrans" cxnId="{07263B90-AC0C-435D-8485-C9D91DA060B1}">
      <dgm:prSet/>
      <dgm:spPr/>
      <dgm:t>
        <a:bodyPr/>
        <a:lstStyle/>
        <a:p>
          <a:endParaRPr lang="en-US"/>
        </a:p>
      </dgm:t>
    </dgm:pt>
    <dgm:pt modelId="{F022D26F-B9BB-43C1-BD71-3F7965D36036}" type="sibTrans" cxnId="{07263B90-AC0C-435D-8485-C9D91DA060B1}">
      <dgm:prSet/>
      <dgm:spPr/>
      <dgm:t>
        <a:bodyPr/>
        <a:lstStyle/>
        <a:p>
          <a:endParaRPr lang="en-US"/>
        </a:p>
      </dgm:t>
    </dgm:pt>
    <dgm:pt modelId="{44916E32-C582-49D1-B83F-EF95315F78E7}">
      <dgm:prSet/>
      <dgm:spPr/>
      <dgm:t>
        <a:bodyPr/>
        <a:lstStyle/>
        <a:p>
          <a:r>
            <a:rPr lang="en-US" b="1" dirty="0"/>
            <a:t>Targets &amp;</a:t>
          </a:r>
        </a:p>
        <a:p>
          <a:r>
            <a:rPr lang="en-US" b="1" dirty="0"/>
            <a:t>Goals	</a:t>
          </a:r>
        </a:p>
      </dgm:t>
    </dgm:pt>
    <dgm:pt modelId="{97909869-D904-49FF-902C-1148C81EE776}" type="parTrans" cxnId="{CE44D726-D56E-416C-A625-546B57C72B1C}">
      <dgm:prSet/>
      <dgm:spPr/>
      <dgm:t>
        <a:bodyPr/>
        <a:lstStyle/>
        <a:p>
          <a:endParaRPr lang="en-US"/>
        </a:p>
      </dgm:t>
    </dgm:pt>
    <dgm:pt modelId="{2A588F70-B5F2-4CB6-8F72-2AE9F08D252E}" type="sibTrans" cxnId="{CE44D726-D56E-416C-A625-546B57C72B1C}">
      <dgm:prSet/>
      <dgm:spPr/>
      <dgm:t>
        <a:bodyPr/>
        <a:lstStyle/>
        <a:p>
          <a:endParaRPr lang="en-US"/>
        </a:p>
      </dgm:t>
    </dgm:pt>
    <dgm:pt modelId="{CBD44660-7812-4BB2-91BF-AC833DE9C4C5}" type="pres">
      <dgm:prSet presAssocID="{F25F710C-813A-4024-843D-F7AA0EF3CF96}" presName="Name0" presStyleCnt="0">
        <dgm:presLayoutVars>
          <dgm:dir/>
          <dgm:resizeHandles val="exact"/>
        </dgm:presLayoutVars>
      </dgm:prSet>
      <dgm:spPr/>
    </dgm:pt>
    <dgm:pt modelId="{AF46B2FD-717A-465C-9462-2FA36E78B7B3}" type="pres">
      <dgm:prSet presAssocID="{F25F710C-813A-4024-843D-F7AA0EF3CF96}" presName="fgShape" presStyleLbl="fgShp" presStyleIdx="0" presStyleCnt="1"/>
      <dgm:spPr>
        <a:prstGeom prst="rightArrow">
          <a:avLst/>
        </a:prstGeom>
      </dgm:spPr>
    </dgm:pt>
    <dgm:pt modelId="{1E821E2E-163C-41B8-821A-D89347A94D3C}" type="pres">
      <dgm:prSet presAssocID="{F25F710C-813A-4024-843D-F7AA0EF3CF96}" presName="linComp" presStyleCnt="0"/>
      <dgm:spPr/>
    </dgm:pt>
    <dgm:pt modelId="{312C1D27-C456-4074-A92F-B00F54F34B88}" type="pres">
      <dgm:prSet presAssocID="{44916E32-C582-49D1-B83F-EF95315F78E7}" presName="compNode" presStyleCnt="0"/>
      <dgm:spPr/>
    </dgm:pt>
    <dgm:pt modelId="{5B86DE8E-4E65-4A81-B1DE-642D3087A341}" type="pres">
      <dgm:prSet presAssocID="{44916E32-C582-49D1-B83F-EF95315F78E7}" presName="bkgdShape" presStyleLbl="node1" presStyleIdx="0" presStyleCnt="6"/>
      <dgm:spPr/>
    </dgm:pt>
    <dgm:pt modelId="{25FE62B6-7194-4921-AD70-33B7DFCF3AAF}" type="pres">
      <dgm:prSet presAssocID="{44916E32-C582-49D1-B83F-EF95315F78E7}" presName="nodeTx" presStyleLbl="node1" presStyleIdx="0" presStyleCnt="6">
        <dgm:presLayoutVars>
          <dgm:bulletEnabled val="1"/>
        </dgm:presLayoutVars>
      </dgm:prSet>
      <dgm:spPr/>
    </dgm:pt>
    <dgm:pt modelId="{5B16B34A-E309-419A-90E6-84E21A8E2A38}" type="pres">
      <dgm:prSet presAssocID="{44916E32-C582-49D1-B83F-EF95315F78E7}" presName="invisiNode" presStyleLbl="node1" presStyleIdx="0" presStyleCnt="6"/>
      <dgm:spPr/>
    </dgm:pt>
    <dgm:pt modelId="{307EEAB9-35B8-4951-9C6F-8D469643347A}" type="pres">
      <dgm:prSet presAssocID="{44916E32-C582-49D1-B83F-EF95315F78E7}" presName="imagNode"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51FB013A-E7BE-42CC-96A6-C00A47669D47}" type="pres">
      <dgm:prSet presAssocID="{2A588F70-B5F2-4CB6-8F72-2AE9F08D252E}" presName="sibTrans" presStyleLbl="sibTrans2D1" presStyleIdx="0" presStyleCnt="0"/>
      <dgm:spPr/>
    </dgm:pt>
    <dgm:pt modelId="{F23169FD-8FBA-4297-876E-580F3D1EAC1C}" type="pres">
      <dgm:prSet presAssocID="{D18C3D86-C16B-4312-B479-1CBF9A3CFBFE}" presName="compNode" presStyleCnt="0"/>
      <dgm:spPr/>
    </dgm:pt>
    <dgm:pt modelId="{E422000C-A5AA-44D8-99C6-95F7ED871365}" type="pres">
      <dgm:prSet presAssocID="{D18C3D86-C16B-4312-B479-1CBF9A3CFBFE}" presName="bkgdShape" presStyleLbl="node1" presStyleIdx="1" presStyleCnt="6"/>
      <dgm:spPr/>
    </dgm:pt>
    <dgm:pt modelId="{6D4F7B65-F083-4E99-8EA3-26BF2210CC36}" type="pres">
      <dgm:prSet presAssocID="{D18C3D86-C16B-4312-B479-1CBF9A3CFBFE}" presName="nodeTx" presStyleLbl="node1" presStyleIdx="1" presStyleCnt="6">
        <dgm:presLayoutVars>
          <dgm:bulletEnabled val="1"/>
        </dgm:presLayoutVars>
      </dgm:prSet>
      <dgm:spPr/>
    </dgm:pt>
    <dgm:pt modelId="{AD9A858B-5E3C-4545-9C49-A810DED457DA}" type="pres">
      <dgm:prSet presAssocID="{D18C3D86-C16B-4312-B479-1CBF9A3CFBFE}" presName="invisiNode" presStyleLbl="node1" presStyleIdx="1" presStyleCnt="6"/>
      <dgm:spPr/>
    </dgm:pt>
    <dgm:pt modelId="{C2923FCA-3036-454D-A132-1228D75FD97C}" type="pres">
      <dgm:prSet presAssocID="{D18C3D86-C16B-4312-B479-1CBF9A3CFBFE}" presName="imagNode"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0D8107C7-9707-4BEB-B528-4B370DFA02E3}" type="pres">
      <dgm:prSet presAssocID="{F022D26F-B9BB-43C1-BD71-3F7965D36036}" presName="sibTrans" presStyleLbl="sibTrans2D1" presStyleIdx="0" presStyleCnt="0"/>
      <dgm:spPr/>
    </dgm:pt>
    <dgm:pt modelId="{55294EE7-02E2-4356-B8D1-3A65B280B720}" type="pres">
      <dgm:prSet presAssocID="{5B4D3847-7DC4-4F62-82CA-273FD3F1FF9A}" presName="compNode" presStyleCnt="0"/>
      <dgm:spPr/>
    </dgm:pt>
    <dgm:pt modelId="{07EB2A79-1888-47CD-A5E1-02B41809897F}" type="pres">
      <dgm:prSet presAssocID="{5B4D3847-7DC4-4F62-82CA-273FD3F1FF9A}" presName="bkgdShape" presStyleLbl="node1" presStyleIdx="2" presStyleCnt="6"/>
      <dgm:spPr/>
    </dgm:pt>
    <dgm:pt modelId="{60AD68B2-8E72-40FE-8515-041F6602FE6F}" type="pres">
      <dgm:prSet presAssocID="{5B4D3847-7DC4-4F62-82CA-273FD3F1FF9A}" presName="nodeTx" presStyleLbl="node1" presStyleIdx="2" presStyleCnt="6">
        <dgm:presLayoutVars>
          <dgm:bulletEnabled val="1"/>
        </dgm:presLayoutVars>
      </dgm:prSet>
      <dgm:spPr/>
    </dgm:pt>
    <dgm:pt modelId="{9598DACB-3529-4E82-9C57-298D08017E56}" type="pres">
      <dgm:prSet presAssocID="{5B4D3847-7DC4-4F62-82CA-273FD3F1FF9A}" presName="invisiNode" presStyleLbl="node1" presStyleIdx="2" presStyleCnt="6"/>
      <dgm:spPr/>
    </dgm:pt>
    <dgm:pt modelId="{EEFFDE0E-AD82-4D5E-A007-B30315AE0425}" type="pres">
      <dgm:prSet presAssocID="{5B4D3847-7DC4-4F62-82CA-273FD3F1FF9A}" presName="imagNode"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04BF2B83-DBC1-4306-982A-C2372C62F71D}" type="pres">
      <dgm:prSet presAssocID="{8C778C6E-1083-4CAA-8053-CA5E2B13B36C}" presName="sibTrans" presStyleLbl="sibTrans2D1" presStyleIdx="0" presStyleCnt="0"/>
      <dgm:spPr/>
    </dgm:pt>
    <dgm:pt modelId="{71EF763B-1E08-496A-9AD2-BF6F742A823F}" type="pres">
      <dgm:prSet presAssocID="{3E4FF8CF-4FCE-4350-983A-C8074ABBFF94}" presName="compNode" presStyleCnt="0"/>
      <dgm:spPr/>
    </dgm:pt>
    <dgm:pt modelId="{F79053C7-4704-47F9-92F5-59E5DF8BCE6F}" type="pres">
      <dgm:prSet presAssocID="{3E4FF8CF-4FCE-4350-983A-C8074ABBFF94}" presName="bkgdShape" presStyleLbl="node1" presStyleIdx="3" presStyleCnt="6"/>
      <dgm:spPr/>
    </dgm:pt>
    <dgm:pt modelId="{CFFBC29D-72E4-4DB9-845A-513445829400}" type="pres">
      <dgm:prSet presAssocID="{3E4FF8CF-4FCE-4350-983A-C8074ABBFF94}" presName="nodeTx" presStyleLbl="node1" presStyleIdx="3" presStyleCnt="6">
        <dgm:presLayoutVars>
          <dgm:bulletEnabled val="1"/>
        </dgm:presLayoutVars>
      </dgm:prSet>
      <dgm:spPr/>
    </dgm:pt>
    <dgm:pt modelId="{F843DA92-6421-4F12-B8C9-EAC5362138B7}" type="pres">
      <dgm:prSet presAssocID="{3E4FF8CF-4FCE-4350-983A-C8074ABBFF94}" presName="invisiNode" presStyleLbl="node1" presStyleIdx="3" presStyleCnt="6"/>
      <dgm:spPr/>
    </dgm:pt>
    <dgm:pt modelId="{97A2937C-9CDB-47D2-BB08-357D5ECE8C94}" type="pres">
      <dgm:prSet presAssocID="{3E4FF8CF-4FCE-4350-983A-C8074ABBFF94}" presName="imagNode"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pt>
    <dgm:pt modelId="{2A1A5656-91D0-4290-A331-0D50DCB5E011}" type="pres">
      <dgm:prSet presAssocID="{1A18B212-EA61-4577-BFD5-6D7D64DE44F6}" presName="sibTrans" presStyleLbl="sibTrans2D1" presStyleIdx="0" presStyleCnt="0"/>
      <dgm:spPr/>
    </dgm:pt>
    <dgm:pt modelId="{9E07B479-76C2-465C-A64A-93034879204E}" type="pres">
      <dgm:prSet presAssocID="{A9920104-4924-4DA0-ADEA-085DB5F4554C}" presName="compNode" presStyleCnt="0"/>
      <dgm:spPr/>
    </dgm:pt>
    <dgm:pt modelId="{DFA013AA-450A-4FA6-9326-FB805821FB58}" type="pres">
      <dgm:prSet presAssocID="{A9920104-4924-4DA0-ADEA-085DB5F4554C}" presName="bkgdShape" presStyleLbl="node1" presStyleIdx="4" presStyleCnt="6"/>
      <dgm:spPr/>
    </dgm:pt>
    <dgm:pt modelId="{CD03A77C-D2EA-4A92-AA9F-ABC88E9AF5AC}" type="pres">
      <dgm:prSet presAssocID="{A9920104-4924-4DA0-ADEA-085DB5F4554C}" presName="nodeTx" presStyleLbl="node1" presStyleIdx="4" presStyleCnt="6">
        <dgm:presLayoutVars>
          <dgm:bulletEnabled val="1"/>
        </dgm:presLayoutVars>
      </dgm:prSet>
      <dgm:spPr/>
    </dgm:pt>
    <dgm:pt modelId="{922EFD1F-D869-47EC-9815-A1CD28D74530}" type="pres">
      <dgm:prSet presAssocID="{A9920104-4924-4DA0-ADEA-085DB5F4554C}" presName="invisiNode" presStyleLbl="node1" presStyleIdx="4" presStyleCnt="6"/>
      <dgm:spPr/>
    </dgm:pt>
    <dgm:pt modelId="{FE4FE982-EF72-4098-9E11-67F54A766A5D}" type="pres">
      <dgm:prSet presAssocID="{A9920104-4924-4DA0-ADEA-085DB5F4554C}" presName="imagNode"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tretch>
            <a:fillRect/>
          </a:stretch>
        </a:blipFill>
      </dgm:spPr>
    </dgm:pt>
    <dgm:pt modelId="{9CF0C7B4-A7C5-4A05-A84C-9A5DEE256472}" type="pres">
      <dgm:prSet presAssocID="{809E61C6-1F93-437B-AB08-B03A6CF1AF49}" presName="sibTrans" presStyleLbl="sibTrans2D1" presStyleIdx="0" presStyleCnt="0"/>
      <dgm:spPr/>
    </dgm:pt>
    <dgm:pt modelId="{9549A755-1A34-40BF-8C18-23DF5A9EDB89}" type="pres">
      <dgm:prSet presAssocID="{5DA5A1EE-0C00-449C-A2B1-5B1B03B41AAB}" presName="compNode" presStyleCnt="0"/>
      <dgm:spPr/>
    </dgm:pt>
    <dgm:pt modelId="{D84DA5B2-CE81-4C5E-A6B3-0A7A145E4639}" type="pres">
      <dgm:prSet presAssocID="{5DA5A1EE-0C00-449C-A2B1-5B1B03B41AAB}" presName="bkgdShape" presStyleLbl="node1" presStyleIdx="5" presStyleCnt="6"/>
      <dgm:spPr/>
    </dgm:pt>
    <dgm:pt modelId="{054F3D9A-2D14-4AA3-8C0B-5B2B6B71F09B}" type="pres">
      <dgm:prSet presAssocID="{5DA5A1EE-0C00-449C-A2B1-5B1B03B41AAB}" presName="nodeTx" presStyleLbl="node1" presStyleIdx="5" presStyleCnt="6">
        <dgm:presLayoutVars>
          <dgm:bulletEnabled val="1"/>
        </dgm:presLayoutVars>
      </dgm:prSet>
      <dgm:spPr/>
    </dgm:pt>
    <dgm:pt modelId="{4A668DA9-949F-4693-99C8-8B81CCC3890E}" type="pres">
      <dgm:prSet presAssocID="{5DA5A1EE-0C00-449C-A2B1-5B1B03B41AAB}" presName="invisiNode" presStyleLbl="node1" presStyleIdx="5" presStyleCnt="6"/>
      <dgm:spPr/>
    </dgm:pt>
    <dgm:pt modelId="{6855B551-A546-4032-B2FA-1CFD3CB7545E}" type="pres">
      <dgm:prSet presAssocID="{5DA5A1EE-0C00-449C-A2B1-5B1B03B41AAB}" presName="imagNode"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tretch>
            <a:fillRect/>
          </a:stretch>
        </a:blipFill>
      </dgm:spPr>
    </dgm:pt>
  </dgm:ptLst>
  <dgm:cxnLst>
    <dgm:cxn modelId="{A25C4008-3340-46ED-9D75-E4582405CB2D}" srcId="{F25F710C-813A-4024-843D-F7AA0EF3CF96}" destId="{3E4FF8CF-4FCE-4350-983A-C8074ABBFF94}" srcOrd="3" destOrd="0" parTransId="{AB81C3E1-CF0D-48C8-B133-EF45DF3B41A3}" sibTransId="{1A18B212-EA61-4577-BFD5-6D7D64DE44F6}"/>
    <dgm:cxn modelId="{F472A61F-4E61-4507-81FB-E41E8C2FC1F7}" type="presOf" srcId="{44916E32-C582-49D1-B83F-EF95315F78E7}" destId="{25FE62B6-7194-4921-AD70-33B7DFCF3AAF}" srcOrd="1" destOrd="0" presId="urn:microsoft.com/office/officeart/2005/8/layout/hList7"/>
    <dgm:cxn modelId="{CE44D726-D56E-416C-A625-546B57C72B1C}" srcId="{F25F710C-813A-4024-843D-F7AA0EF3CF96}" destId="{44916E32-C582-49D1-B83F-EF95315F78E7}" srcOrd="0" destOrd="0" parTransId="{97909869-D904-49FF-902C-1148C81EE776}" sibTransId="{2A588F70-B5F2-4CB6-8F72-2AE9F08D252E}"/>
    <dgm:cxn modelId="{02EB2D36-2AD4-469A-A83B-CCB1184342AB}" type="presOf" srcId="{1A18B212-EA61-4577-BFD5-6D7D64DE44F6}" destId="{2A1A5656-91D0-4290-A331-0D50DCB5E011}" srcOrd="0" destOrd="0" presId="urn:microsoft.com/office/officeart/2005/8/layout/hList7"/>
    <dgm:cxn modelId="{A0C0335E-4969-44DE-AC52-962915A4C163}" type="presOf" srcId="{5B4D3847-7DC4-4F62-82CA-273FD3F1FF9A}" destId="{07EB2A79-1888-47CD-A5E1-02B41809897F}" srcOrd="0" destOrd="0" presId="urn:microsoft.com/office/officeart/2005/8/layout/hList7"/>
    <dgm:cxn modelId="{57DF8F42-AE0A-4DC0-9F57-44469C64DE11}" type="presOf" srcId="{A9920104-4924-4DA0-ADEA-085DB5F4554C}" destId="{CD03A77C-D2EA-4A92-AA9F-ABC88E9AF5AC}" srcOrd="1" destOrd="0" presId="urn:microsoft.com/office/officeart/2005/8/layout/hList7"/>
    <dgm:cxn modelId="{C213B865-616E-4360-9FD1-04B4FFBF09C6}" type="presOf" srcId="{3E4FF8CF-4FCE-4350-983A-C8074ABBFF94}" destId="{F79053C7-4704-47F9-92F5-59E5DF8BCE6F}" srcOrd="0" destOrd="0" presId="urn:microsoft.com/office/officeart/2005/8/layout/hList7"/>
    <dgm:cxn modelId="{2A23C465-09C1-4B46-885F-44132DB19CF5}" type="presOf" srcId="{809E61C6-1F93-437B-AB08-B03A6CF1AF49}" destId="{9CF0C7B4-A7C5-4A05-A84C-9A5DEE256472}" srcOrd="0" destOrd="0" presId="urn:microsoft.com/office/officeart/2005/8/layout/hList7"/>
    <dgm:cxn modelId="{FE106369-CEEB-453B-8569-E16B33ED5B17}" type="presOf" srcId="{8C778C6E-1083-4CAA-8053-CA5E2B13B36C}" destId="{04BF2B83-DBC1-4306-982A-C2372C62F71D}" srcOrd="0" destOrd="0" presId="urn:microsoft.com/office/officeart/2005/8/layout/hList7"/>
    <dgm:cxn modelId="{E0C9694D-E1B9-49F6-B70A-E4658D263E05}" type="presOf" srcId="{F25F710C-813A-4024-843D-F7AA0EF3CF96}" destId="{CBD44660-7812-4BB2-91BF-AC833DE9C4C5}" srcOrd="0" destOrd="0" presId="urn:microsoft.com/office/officeart/2005/8/layout/hList7"/>
    <dgm:cxn modelId="{3637097E-E7DB-45FD-99FC-B7C70A6F881E}" type="presOf" srcId="{2A588F70-B5F2-4CB6-8F72-2AE9F08D252E}" destId="{51FB013A-E7BE-42CC-96A6-C00A47669D47}" srcOrd="0" destOrd="0" presId="urn:microsoft.com/office/officeart/2005/8/layout/hList7"/>
    <dgm:cxn modelId="{76F25D7F-754B-4B51-AB2F-407259F61D80}" type="presOf" srcId="{F022D26F-B9BB-43C1-BD71-3F7965D36036}" destId="{0D8107C7-9707-4BEB-B528-4B370DFA02E3}" srcOrd="0" destOrd="0" presId="urn:microsoft.com/office/officeart/2005/8/layout/hList7"/>
    <dgm:cxn modelId="{276E5581-D76B-4FDA-AF18-347C1961B1E2}" srcId="{F25F710C-813A-4024-843D-F7AA0EF3CF96}" destId="{5B4D3847-7DC4-4F62-82CA-273FD3F1FF9A}" srcOrd="2" destOrd="0" parTransId="{CF6DC44F-29FD-46B9-8D9A-3D6DB5F1146F}" sibTransId="{8C778C6E-1083-4CAA-8053-CA5E2B13B36C}"/>
    <dgm:cxn modelId="{7BE17E84-13BA-4584-8633-183128525E92}" type="presOf" srcId="{44916E32-C582-49D1-B83F-EF95315F78E7}" destId="{5B86DE8E-4E65-4A81-B1DE-642D3087A341}" srcOrd="0" destOrd="0" presId="urn:microsoft.com/office/officeart/2005/8/layout/hList7"/>
    <dgm:cxn modelId="{A68FF486-0DF8-4FC5-A829-C18DA8F5D33F}" srcId="{F25F710C-813A-4024-843D-F7AA0EF3CF96}" destId="{5DA5A1EE-0C00-449C-A2B1-5B1B03B41AAB}" srcOrd="5" destOrd="0" parTransId="{086D7E32-E1F1-480C-BDA3-FCDF83928A30}" sibTransId="{9C532B5B-28FF-4132-8045-32F23D20BD18}"/>
    <dgm:cxn modelId="{284DE68E-CB49-4B15-A65C-999D095A94EE}" type="presOf" srcId="{5DA5A1EE-0C00-449C-A2B1-5B1B03B41AAB}" destId="{054F3D9A-2D14-4AA3-8C0B-5B2B6B71F09B}" srcOrd="1" destOrd="0" presId="urn:microsoft.com/office/officeart/2005/8/layout/hList7"/>
    <dgm:cxn modelId="{07263B90-AC0C-435D-8485-C9D91DA060B1}" srcId="{F25F710C-813A-4024-843D-F7AA0EF3CF96}" destId="{D18C3D86-C16B-4312-B479-1CBF9A3CFBFE}" srcOrd="1" destOrd="0" parTransId="{1F443DF7-7416-44D9-B940-5299F23BEE03}" sibTransId="{F022D26F-B9BB-43C1-BD71-3F7965D36036}"/>
    <dgm:cxn modelId="{06E38CA1-A934-4063-BFAF-746AAEEE00F1}" srcId="{F25F710C-813A-4024-843D-F7AA0EF3CF96}" destId="{A9920104-4924-4DA0-ADEA-085DB5F4554C}" srcOrd="4" destOrd="0" parTransId="{F62B47CF-48A6-4317-AC4A-3D61C27CA466}" sibTransId="{809E61C6-1F93-437B-AB08-B03A6CF1AF49}"/>
    <dgm:cxn modelId="{C5C738A5-ACCB-40A6-A8A6-EFEC89E80AA8}" type="presOf" srcId="{A9920104-4924-4DA0-ADEA-085DB5F4554C}" destId="{DFA013AA-450A-4FA6-9326-FB805821FB58}" srcOrd="0" destOrd="0" presId="urn:microsoft.com/office/officeart/2005/8/layout/hList7"/>
    <dgm:cxn modelId="{D748F0AE-F0CF-40F2-8773-31FCFA45329A}" type="presOf" srcId="{5DA5A1EE-0C00-449C-A2B1-5B1B03B41AAB}" destId="{D84DA5B2-CE81-4C5E-A6B3-0A7A145E4639}" srcOrd="0" destOrd="0" presId="urn:microsoft.com/office/officeart/2005/8/layout/hList7"/>
    <dgm:cxn modelId="{4C2046C6-41F0-4BB4-A36A-FA4F260DA436}" type="presOf" srcId="{D18C3D86-C16B-4312-B479-1CBF9A3CFBFE}" destId="{E422000C-A5AA-44D8-99C6-95F7ED871365}" srcOrd="0" destOrd="0" presId="urn:microsoft.com/office/officeart/2005/8/layout/hList7"/>
    <dgm:cxn modelId="{03C1B3F7-FED3-4895-A1EE-6C0390443D6E}" type="presOf" srcId="{5B4D3847-7DC4-4F62-82CA-273FD3F1FF9A}" destId="{60AD68B2-8E72-40FE-8515-041F6602FE6F}" srcOrd="1" destOrd="0" presId="urn:microsoft.com/office/officeart/2005/8/layout/hList7"/>
    <dgm:cxn modelId="{C788EFF9-CD68-44DC-BB9C-DFDBA33D699A}" type="presOf" srcId="{D18C3D86-C16B-4312-B479-1CBF9A3CFBFE}" destId="{6D4F7B65-F083-4E99-8EA3-26BF2210CC36}" srcOrd="1" destOrd="0" presId="urn:microsoft.com/office/officeart/2005/8/layout/hList7"/>
    <dgm:cxn modelId="{6D53C3FF-BBEE-4DEC-8B87-0421EB26BBA7}" type="presOf" srcId="{3E4FF8CF-4FCE-4350-983A-C8074ABBFF94}" destId="{CFFBC29D-72E4-4DB9-845A-513445829400}" srcOrd="1" destOrd="0" presId="urn:microsoft.com/office/officeart/2005/8/layout/hList7"/>
    <dgm:cxn modelId="{1CCEABD0-7088-46BD-BEE5-1AA625CAA1C6}" type="presParOf" srcId="{CBD44660-7812-4BB2-91BF-AC833DE9C4C5}" destId="{AF46B2FD-717A-465C-9462-2FA36E78B7B3}" srcOrd="0" destOrd="0" presId="urn:microsoft.com/office/officeart/2005/8/layout/hList7"/>
    <dgm:cxn modelId="{34689459-727C-4B46-8D6E-F2A529F765AB}" type="presParOf" srcId="{CBD44660-7812-4BB2-91BF-AC833DE9C4C5}" destId="{1E821E2E-163C-41B8-821A-D89347A94D3C}" srcOrd="1" destOrd="0" presId="urn:microsoft.com/office/officeart/2005/8/layout/hList7"/>
    <dgm:cxn modelId="{1E7B536D-5628-4709-8C8A-04857CC1EF06}" type="presParOf" srcId="{1E821E2E-163C-41B8-821A-D89347A94D3C}" destId="{312C1D27-C456-4074-A92F-B00F54F34B88}" srcOrd="0" destOrd="0" presId="urn:microsoft.com/office/officeart/2005/8/layout/hList7"/>
    <dgm:cxn modelId="{6D7ABC82-1EB2-4065-A490-6335B6475DD1}" type="presParOf" srcId="{312C1D27-C456-4074-A92F-B00F54F34B88}" destId="{5B86DE8E-4E65-4A81-B1DE-642D3087A341}" srcOrd="0" destOrd="0" presId="urn:microsoft.com/office/officeart/2005/8/layout/hList7"/>
    <dgm:cxn modelId="{448392AE-2194-4507-A0B5-524B107E310D}" type="presParOf" srcId="{312C1D27-C456-4074-A92F-B00F54F34B88}" destId="{25FE62B6-7194-4921-AD70-33B7DFCF3AAF}" srcOrd="1" destOrd="0" presId="urn:microsoft.com/office/officeart/2005/8/layout/hList7"/>
    <dgm:cxn modelId="{7C4056C2-815A-4D85-A5B6-06A297887D73}" type="presParOf" srcId="{312C1D27-C456-4074-A92F-B00F54F34B88}" destId="{5B16B34A-E309-419A-90E6-84E21A8E2A38}" srcOrd="2" destOrd="0" presId="urn:microsoft.com/office/officeart/2005/8/layout/hList7"/>
    <dgm:cxn modelId="{EF27E8F8-0BB5-400F-A19D-17EFE406161C}" type="presParOf" srcId="{312C1D27-C456-4074-A92F-B00F54F34B88}" destId="{307EEAB9-35B8-4951-9C6F-8D469643347A}" srcOrd="3" destOrd="0" presId="urn:microsoft.com/office/officeart/2005/8/layout/hList7"/>
    <dgm:cxn modelId="{A642FD8E-245A-43D2-A8F6-268ADF45944B}" type="presParOf" srcId="{1E821E2E-163C-41B8-821A-D89347A94D3C}" destId="{51FB013A-E7BE-42CC-96A6-C00A47669D47}" srcOrd="1" destOrd="0" presId="urn:microsoft.com/office/officeart/2005/8/layout/hList7"/>
    <dgm:cxn modelId="{507398A8-8348-4B01-8C42-70D51DB1C025}" type="presParOf" srcId="{1E821E2E-163C-41B8-821A-D89347A94D3C}" destId="{F23169FD-8FBA-4297-876E-580F3D1EAC1C}" srcOrd="2" destOrd="0" presId="urn:microsoft.com/office/officeart/2005/8/layout/hList7"/>
    <dgm:cxn modelId="{EE23190D-760B-4552-91C1-BF3691443051}" type="presParOf" srcId="{F23169FD-8FBA-4297-876E-580F3D1EAC1C}" destId="{E422000C-A5AA-44D8-99C6-95F7ED871365}" srcOrd="0" destOrd="0" presId="urn:microsoft.com/office/officeart/2005/8/layout/hList7"/>
    <dgm:cxn modelId="{372637AA-BF80-4175-9632-260186844C35}" type="presParOf" srcId="{F23169FD-8FBA-4297-876E-580F3D1EAC1C}" destId="{6D4F7B65-F083-4E99-8EA3-26BF2210CC36}" srcOrd="1" destOrd="0" presId="urn:microsoft.com/office/officeart/2005/8/layout/hList7"/>
    <dgm:cxn modelId="{41D6633F-AFBA-4B7A-958A-1688218A8990}" type="presParOf" srcId="{F23169FD-8FBA-4297-876E-580F3D1EAC1C}" destId="{AD9A858B-5E3C-4545-9C49-A810DED457DA}" srcOrd="2" destOrd="0" presId="urn:microsoft.com/office/officeart/2005/8/layout/hList7"/>
    <dgm:cxn modelId="{3D33B532-842A-430F-950F-F70D8AAF3931}" type="presParOf" srcId="{F23169FD-8FBA-4297-876E-580F3D1EAC1C}" destId="{C2923FCA-3036-454D-A132-1228D75FD97C}" srcOrd="3" destOrd="0" presId="urn:microsoft.com/office/officeart/2005/8/layout/hList7"/>
    <dgm:cxn modelId="{087BCECB-E620-4004-A433-200330B19617}" type="presParOf" srcId="{1E821E2E-163C-41B8-821A-D89347A94D3C}" destId="{0D8107C7-9707-4BEB-B528-4B370DFA02E3}" srcOrd="3" destOrd="0" presId="urn:microsoft.com/office/officeart/2005/8/layout/hList7"/>
    <dgm:cxn modelId="{39F62293-12D2-4305-8233-ABA77FE8D673}" type="presParOf" srcId="{1E821E2E-163C-41B8-821A-D89347A94D3C}" destId="{55294EE7-02E2-4356-B8D1-3A65B280B720}" srcOrd="4" destOrd="0" presId="urn:microsoft.com/office/officeart/2005/8/layout/hList7"/>
    <dgm:cxn modelId="{ED492C51-EABD-40FB-8504-B1FF8631C2B4}" type="presParOf" srcId="{55294EE7-02E2-4356-B8D1-3A65B280B720}" destId="{07EB2A79-1888-47CD-A5E1-02B41809897F}" srcOrd="0" destOrd="0" presId="urn:microsoft.com/office/officeart/2005/8/layout/hList7"/>
    <dgm:cxn modelId="{EB87F7B9-35BD-4CE3-B31D-12645C9E975C}" type="presParOf" srcId="{55294EE7-02E2-4356-B8D1-3A65B280B720}" destId="{60AD68B2-8E72-40FE-8515-041F6602FE6F}" srcOrd="1" destOrd="0" presId="urn:microsoft.com/office/officeart/2005/8/layout/hList7"/>
    <dgm:cxn modelId="{431363AE-5046-4E8E-BFC6-B871CC30F3B6}" type="presParOf" srcId="{55294EE7-02E2-4356-B8D1-3A65B280B720}" destId="{9598DACB-3529-4E82-9C57-298D08017E56}" srcOrd="2" destOrd="0" presId="urn:microsoft.com/office/officeart/2005/8/layout/hList7"/>
    <dgm:cxn modelId="{57255719-3D51-4638-B5D5-7A4A095F5D39}" type="presParOf" srcId="{55294EE7-02E2-4356-B8D1-3A65B280B720}" destId="{EEFFDE0E-AD82-4D5E-A007-B30315AE0425}" srcOrd="3" destOrd="0" presId="urn:microsoft.com/office/officeart/2005/8/layout/hList7"/>
    <dgm:cxn modelId="{A5923306-94FF-4280-8DDE-D8D3C1B0CE9D}" type="presParOf" srcId="{1E821E2E-163C-41B8-821A-D89347A94D3C}" destId="{04BF2B83-DBC1-4306-982A-C2372C62F71D}" srcOrd="5" destOrd="0" presId="urn:microsoft.com/office/officeart/2005/8/layout/hList7"/>
    <dgm:cxn modelId="{30E67FBA-C9BC-48EA-BDB8-7F5C60B5F23E}" type="presParOf" srcId="{1E821E2E-163C-41B8-821A-D89347A94D3C}" destId="{71EF763B-1E08-496A-9AD2-BF6F742A823F}" srcOrd="6" destOrd="0" presId="urn:microsoft.com/office/officeart/2005/8/layout/hList7"/>
    <dgm:cxn modelId="{E75DB369-59C7-4DCE-A366-7CF27B00057B}" type="presParOf" srcId="{71EF763B-1E08-496A-9AD2-BF6F742A823F}" destId="{F79053C7-4704-47F9-92F5-59E5DF8BCE6F}" srcOrd="0" destOrd="0" presId="urn:microsoft.com/office/officeart/2005/8/layout/hList7"/>
    <dgm:cxn modelId="{D5C6851E-0020-4DC5-B1A6-5434167F3360}" type="presParOf" srcId="{71EF763B-1E08-496A-9AD2-BF6F742A823F}" destId="{CFFBC29D-72E4-4DB9-845A-513445829400}" srcOrd="1" destOrd="0" presId="urn:microsoft.com/office/officeart/2005/8/layout/hList7"/>
    <dgm:cxn modelId="{418E19F5-7208-4648-A079-5A231AC94C24}" type="presParOf" srcId="{71EF763B-1E08-496A-9AD2-BF6F742A823F}" destId="{F843DA92-6421-4F12-B8C9-EAC5362138B7}" srcOrd="2" destOrd="0" presId="urn:microsoft.com/office/officeart/2005/8/layout/hList7"/>
    <dgm:cxn modelId="{8D2C760C-5887-4889-A4B3-139310D81BA8}" type="presParOf" srcId="{71EF763B-1E08-496A-9AD2-BF6F742A823F}" destId="{97A2937C-9CDB-47D2-BB08-357D5ECE8C94}" srcOrd="3" destOrd="0" presId="urn:microsoft.com/office/officeart/2005/8/layout/hList7"/>
    <dgm:cxn modelId="{6D86082D-01D6-49CC-9AB2-74B82BDD5F2B}" type="presParOf" srcId="{1E821E2E-163C-41B8-821A-D89347A94D3C}" destId="{2A1A5656-91D0-4290-A331-0D50DCB5E011}" srcOrd="7" destOrd="0" presId="urn:microsoft.com/office/officeart/2005/8/layout/hList7"/>
    <dgm:cxn modelId="{38E80447-C75F-4049-8E86-FC0C1AC324CF}" type="presParOf" srcId="{1E821E2E-163C-41B8-821A-D89347A94D3C}" destId="{9E07B479-76C2-465C-A64A-93034879204E}" srcOrd="8" destOrd="0" presId="urn:microsoft.com/office/officeart/2005/8/layout/hList7"/>
    <dgm:cxn modelId="{E385DCEC-953B-4D21-9656-D0C5DAF75354}" type="presParOf" srcId="{9E07B479-76C2-465C-A64A-93034879204E}" destId="{DFA013AA-450A-4FA6-9326-FB805821FB58}" srcOrd="0" destOrd="0" presId="urn:microsoft.com/office/officeart/2005/8/layout/hList7"/>
    <dgm:cxn modelId="{70663B95-C1D6-432D-86FE-CCC1FCC9711C}" type="presParOf" srcId="{9E07B479-76C2-465C-A64A-93034879204E}" destId="{CD03A77C-D2EA-4A92-AA9F-ABC88E9AF5AC}" srcOrd="1" destOrd="0" presId="urn:microsoft.com/office/officeart/2005/8/layout/hList7"/>
    <dgm:cxn modelId="{5B396570-4CA1-49DB-A194-3E45E9CED857}" type="presParOf" srcId="{9E07B479-76C2-465C-A64A-93034879204E}" destId="{922EFD1F-D869-47EC-9815-A1CD28D74530}" srcOrd="2" destOrd="0" presId="urn:microsoft.com/office/officeart/2005/8/layout/hList7"/>
    <dgm:cxn modelId="{6BA4F195-ADAB-4CD7-A954-A610C4AAE025}" type="presParOf" srcId="{9E07B479-76C2-465C-A64A-93034879204E}" destId="{FE4FE982-EF72-4098-9E11-67F54A766A5D}" srcOrd="3" destOrd="0" presId="urn:microsoft.com/office/officeart/2005/8/layout/hList7"/>
    <dgm:cxn modelId="{7FE1D247-451D-423F-ABD8-7D0704C0623A}" type="presParOf" srcId="{1E821E2E-163C-41B8-821A-D89347A94D3C}" destId="{9CF0C7B4-A7C5-4A05-A84C-9A5DEE256472}" srcOrd="9" destOrd="0" presId="urn:microsoft.com/office/officeart/2005/8/layout/hList7"/>
    <dgm:cxn modelId="{0CA775FD-9399-4862-92AB-2F7FB549F9F1}" type="presParOf" srcId="{1E821E2E-163C-41B8-821A-D89347A94D3C}" destId="{9549A755-1A34-40BF-8C18-23DF5A9EDB89}" srcOrd="10" destOrd="0" presId="urn:microsoft.com/office/officeart/2005/8/layout/hList7"/>
    <dgm:cxn modelId="{948452E2-54F1-4613-B531-878795B3929F}" type="presParOf" srcId="{9549A755-1A34-40BF-8C18-23DF5A9EDB89}" destId="{D84DA5B2-CE81-4C5E-A6B3-0A7A145E4639}" srcOrd="0" destOrd="0" presId="urn:microsoft.com/office/officeart/2005/8/layout/hList7"/>
    <dgm:cxn modelId="{5E49B4BA-79C0-4E4D-BBD4-61800B84F52E}" type="presParOf" srcId="{9549A755-1A34-40BF-8C18-23DF5A9EDB89}" destId="{054F3D9A-2D14-4AA3-8C0B-5B2B6B71F09B}" srcOrd="1" destOrd="0" presId="urn:microsoft.com/office/officeart/2005/8/layout/hList7"/>
    <dgm:cxn modelId="{B05DA6F8-AE66-45CC-9148-4A1DA0BBE1AE}" type="presParOf" srcId="{9549A755-1A34-40BF-8C18-23DF5A9EDB89}" destId="{4A668DA9-949F-4693-99C8-8B81CCC3890E}" srcOrd="2" destOrd="0" presId="urn:microsoft.com/office/officeart/2005/8/layout/hList7"/>
    <dgm:cxn modelId="{F6B1435A-13B3-436D-814A-137CEB6A9CA9}" type="presParOf" srcId="{9549A755-1A34-40BF-8C18-23DF5A9EDB89}" destId="{6855B551-A546-4032-B2FA-1CFD3CB7545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6DE8E-4E65-4A81-B1DE-642D3087A341}">
      <dsp:nvSpPr>
        <dsp:cNvPr id="0" name=""/>
        <dsp:cNvSpPr/>
      </dsp:nvSpPr>
      <dsp:spPr>
        <a:xfrm>
          <a:off x="133" y="0"/>
          <a:ext cx="1779276" cy="59059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Targets &amp;</a:t>
          </a:r>
        </a:p>
        <a:p>
          <a:pPr marL="0" lvl="0" indent="0" algn="ctr" defTabSz="800100">
            <a:lnSpc>
              <a:spcPct val="90000"/>
            </a:lnSpc>
            <a:spcBef>
              <a:spcPct val="0"/>
            </a:spcBef>
            <a:spcAft>
              <a:spcPct val="35000"/>
            </a:spcAft>
            <a:buNone/>
          </a:pPr>
          <a:r>
            <a:rPr lang="en-US" sz="1800" b="1" kern="1200" dirty="0"/>
            <a:t>Goals	</a:t>
          </a:r>
        </a:p>
      </dsp:txBody>
      <dsp:txXfrm>
        <a:off x="133" y="2362394"/>
        <a:ext cx="1779276" cy="2362394"/>
      </dsp:txXfrm>
    </dsp:sp>
    <dsp:sp modelId="{307EEAB9-35B8-4951-9C6F-8D469643347A}">
      <dsp:nvSpPr>
        <dsp:cNvPr id="0" name=""/>
        <dsp:cNvSpPr/>
      </dsp:nvSpPr>
      <dsp:spPr>
        <a:xfrm>
          <a:off x="53511" y="354359"/>
          <a:ext cx="1672519" cy="1966693"/>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22000C-A5AA-44D8-99C6-95F7ED871365}">
      <dsp:nvSpPr>
        <dsp:cNvPr id="0" name=""/>
        <dsp:cNvSpPr/>
      </dsp:nvSpPr>
      <dsp:spPr>
        <a:xfrm>
          <a:off x="1832788" y="0"/>
          <a:ext cx="1779276" cy="59059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Hot &amp; Dry</a:t>
          </a:r>
        </a:p>
        <a:p>
          <a:pPr marL="0" lvl="0" indent="0" algn="ctr" defTabSz="800100">
            <a:lnSpc>
              <a:spcPct val="90000"/>
            </a:lnSpc>
            <a:spcBef>
              <a:spcPct val="0"/>
            </a:spcBef>
            <a:spcAft>
              <a:spcPct val="35000"/>
            </a:spcAft>
            <a:buNone/>
          </a:pPr>
          <a:r>
            <a:rPr lang="en-US" sz="1800" b="1" kern="1200" dirty="0"/>
            <a:t>Feast &amp; Famine</a:t>
          </a:r>
        </a:p>
        <a:p>
          <a:pPr marL="0" lvl="0" indent="0" algn="ctr" defTabSz="800100">
            <a:lnSpc>
              <a:spcPct val="90000"/>
            </a:lnSpc>
            <a:spcBef>
              <a:spcPct val="0"/>
            </a:spcBef>
            <a:spcAft>
              <a:spcPct val="35000"/>
            </a:spcAft>
            <a:buNone/>
          </a:pPr>
          <a:r>
            <a:rPr lang="en-US" sz="1800" b="1" kern="1200" dirty="0"/>
            <a:t>Warm &amp; Wet</a:t>
          </a:r>
        </a:p>
        <a:p>
          <a:pPr marL="0" lvl="0" indent="0" algn="ctr" defTabSz="800100">
            <a:lnSpc>
              <a:spcPct val="90000"/>
            </a:lnSpc>
            <a:spcBef>
              <a:spcPct val="0"/>
            </a:spcBef>
            <a:spcAft>
              <a:spcPct val="35000"/>
            </a:spcAft>
            <a:buNone/>
          </a:pPr>
          <a:r>
            <a:rPr lang="en-US" sz="1800" b="1" kern="1200" dirty="0"/>
            <a:t>Hot &amp; Wet</a:t>
          </a:r>
        </a:p>
      </dsp:txBody>
      <dsp:txXfrm>
        <a:off x="1832788" y="2362394"/>
        <a:ext cx="1779276" cy="2362394"/>
      </dsp:txXfrm>
    </dsp:sp>
    <dsp:sp modelId="{C2923FCA-3036-454D-A132-1228D75FD97C}">
      <dsp:nvSpPr>
        <dsp:cNvPr id="0" name=""/>
        <dsp:cNvSpPr/>
      </dsp:nvSpPr>
      <dsp:spPr>
        <a:xfrm>
          <a:off x="1886166" y="354359"/>
          <a:ext cx="1672519" cy="196669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EB2A79-1888-47CD-A5E1-02B41809897F}">
      <dsp:nvSpPr>
        <dsp:cNvPr id="0" name=""/>
        <dsp:cNvSpPr/>
      </dsp:nvSpPr>
      <dsp:spPr>
        <a:xfrm>
          <a:off x="3665443" y="0"/>
          <a:ext cx="1779276" cy="59059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Drought</a:t>
          </a:r>
        </a:p>
        <a:p>
          <a:pPr marL="0" lvl="0" indent="0" algn="ctr" defTabSz="800100">
            <a:lnSpc>
              <a:spcPct val="90000"/>
            </a:lnSpc>
            <a:spcBef>
              <a:spcPct val="0"/>
            </a:spcBef>
            <a:spcAft>
              <a:spcPct val="35000"/>
            </a:spcAft>
            <a:buNone/>
          </a:pPr>
          <a:r>
            <a:rPr lang="en-US" sz="1800" b="1" kern="1200" dirty="0"/>
            <a:t>Fire</a:t>
          </a:r>
        </a:p>
        <a:p>
          <a:pPr marL="0" lvl="0" indent="0" algn="ctr" defTabSz="800100">
            <a:lnSpc>
              <a:spcPct val="90000"/>
            </a:lnSpc>
            <a:spcBef>
              <a:spcPct val="0"/>
            </a:spcBef>
            <a:spcAft>
              <a:spcPct val="35000"/>
            </a:spcAft>
            <a:buNone/>
          </a:pPr>
          <a:r>
            <a:rPr lang="en-US" sz="1800" b="1" kern="1200" dirty="0"/>
            <a:t>Insects</a:t>
          </a:r>
        </a:p>
        <a:p>
          <a:pPr marL="0" lvl="0" indent="0" algn="ctr" defTabSz="800100">
            <a:lnSpc>
              <a:spcPct val="90000"/>
            </a:lnSpc>
            <a:spcBef>
              <a:spcPct val="0"/>
            </a:spcBef>
            <a:spcAft>
              <a:spcPct val="35000"/>
            </a:spcAft>
            <a:buNone/>
          </a:pPr>
          <a:r>
            <a:rPr lang="en-US" sz="1800" b="1" kern="1200" dirty="0"/>
            <a:t>Stream Flows </a:t>
          </a:r>
        </a:p>
        <a:p>
          <a:pPr marL="0" lvl="0" indent="0" algn="ctr" defTabSz="800100">
            <a:lnSpc>
              <a:spcPct val="90000"/>
            </a:lnSpc>
            <a:spcBef>
              <a:spcPct val="0"/>
            </a:spcBef>
            <a:spcAft>
              <a:spcPct val="35000"/>
            </a:spcAft>
            <a:buNone/>
          </a:pPr>
          <a:r>
            <a:rPr lang="en-US" sz="1800" b="1" kern="1200" dirty="0"/>
            <a:t>Temperature</a:t>
          </a:r>
        </a:p>
      </dsp:txBody>
      <dsp:txXfrm>
        <a:off x="3665443" y="2362394"/>
        <a:ext cx="1779276" cy="2362394"/>
      </dsp:txXfrm>
    </dsp:sp>
    <dsp:sp modelId="{EEFFDE0E-AD82-4D5E-A007-B30315AE0425}">
      <dsp:nvSpPr>
        <dsp:cNvPr id="0" name=""/>
        <dsp:cNvSpPr/>
      </dsp:nvSpPr>
      <dsp:spPr>
        <a:xfrm>
          <a:off x="3718821" y="354359"/>
          <a:ext cx="1672519" cy="1966693"/>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9053C7-4704-47F9-92F5-59E5DF8BCE6F}">
      <dsp:nvSpPr>
        <dsp:cNvPr id="0" name=""/>
        <dsp:cNvSpPr/>
      </dsp:nvSpPr>
      <dsp:spPr>
        <a:xfrm>
          <a:off x="5498098" y="0"/>
          <a:ext cx="1779276" cy="59059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Social &amp; Ecological Connections</a:t>
          </a:r>
        </a:p>
        <a:p>
          <a:pPr marL="0" lvl="0" indent="0" algn="ctr" defTabSz="800100">
            <a:lnSpc>
              <a:spcPct val="90000"/>
            </a:lnSpc>
            <a:spcBef>
              <a:spcPct val="0"/>
            </a:spcBef>
            <a:spcAft>
              <a:spcPct val="35000"/>
            </a:spcAft>
            <a:buNone/>
          </a:pPr>
          <a:r>
            <a:rPr lang="en-US" sz="1800" b="1" kern="1200" dirty="0"/>
            <a:t>Climate Impacts</a:t>
          </a:r>
        </a:p>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800" b="1" kern="1200" dirty="0"/>
            <a:t>Interventions</a:t>
          </a:r>
        </a:p>
      </dsp:txBody>
      <dsp:txXfrm>
        <a:off x="5498098" y="2362394"/>
        <a:ext cx="1779276" cy="2362394"/>
      </dsp:txXfrm>
    </dsp:sp>
    <dsp:sp modelId="{97A2937C-9CDB-47D2-BB08-357D5ECE8C94}">
      <dsp:nvSpPr>
        <dsp:cNvPr id="0" name=""/>
        <dsp:cNvSpPr/>
      </dsp:nvSpPr>
      <dsp:spPr>
        <a:xfrm>
          <a:off x="5551476" y="354359"/>
          <a:ext cx="1672519" cy="1966693"/>
        </a:xfrm>
        <a:prstGeom prst="ellipse">
          <a:avLst/>
        </a:prstGeom>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A013AA-450A-4FA6-9326-FB805821FB58}">
      <dsp:nvSpPr>
        <dsp:cNvPr id="0" name=""/>
        <dsp:cNvSpPr/>
      </dsp:nvSpPr>
      <dsp:spPr>
        <a:xfrm>
          <a:off x="7330753" y="0"/>
          <a:ext cx="1779276" cy="59059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Strategies</a:t>
          </a:r>
        </a:p>
      </dsp:txBody>
      <dsp:txXfrm>
        <a:off x="7330753" y="2362394"/>
        <a:ext cx="1779276" cy="2362394"/>
      </dsp:txXfrm>
    </dsp:sp>
    <dsp:sp modelId="{FE4FE982-EF72-4098-9E11-67F54A766A5D}">
      <dsp:nvSpPr>
        <dsp:cNvPr id="0" name=""/>
        <dsp:cNvSpPr/>
      </dsp:nvSpPr>
      <dsp:spPr>
        <a:xfrm>
          <a:off x="7384131" y="354359"/>
          <a:ext cx="1672519" cy="1966693"/>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4DA5B2-CE81-4C5E-A6B3-0A7A145E4639}">
      <dsp:nvSpPr>
        <dsp:cNvPr id="0" name=""/>
        <dsp:cNvSpPr/>
      </dsp:nvSpPr>
      <dsp:spPr>
        <a:xfrm>
          <a:off x="9163407" y="0"/>
          <a:ext cx="1779276" cy="59059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Actions</a:t>
          </a:r>
        </a:p>
      </dsp:txBody>
      <dsp:txXfrm>
        <a:off x="9163407" y="2362394"/>
        <a:ext cx="1779276" cy="2362394"/>
      </dsp:txXfrm>
    </dsp:sp>
    <dsp:sp modelId="{6855B551-A546-4032-B2FA-1CFD3CB7545E}">
      <dsp:nvSpPr>
        <dsp:cNvPr id="0" name=""/>
        <dsp:cNvSpPr/>
      </dsp:nvSpPr>
      <dsp:spPr>
        <a:xfrm>
          <a:off x="9216786" y="354359"/>
          <a:ext cx="1672519" cy="1966693"/>
        </a:xfrm>
        <a:prstGeom prst="ellipse">
          <a:avLst/>
        </a:prstGeom>
        <a:blipFill rotWithShape="1">
          <a:blip xmlns:r="http://schemas.openxmlformats.org/officeDocument/2006/relationships" r:embed="rId6"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46B2FD-717A-465C-9462-2FA36E78B7B3}">
      <dsp:nvSpPr>
        <dsp:cNvPr id="0" name=""/>
        <dsp:cNvSpPr/>
      </dsp:nvSpPr>
      <dsp:spPr>
        <a:xfrm>
          <a:off x="437712" y="4724788"/>
          <a:ext cx="10067392" cy="885897"/>
        </a:xfrm>
        <a:prstGeom prs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2A383B0-BA77-4BF9-9025-017DF98B62BE}" type="datetimeFigureOut">
              <a:rPr lang="en-US" smtClean="0"/>
              <a:t>3/28/2018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096F13-B171-4B53-AE4E-2A5F868C5C78}" type="slidenum">
              <a:rPr lang="en-US" smtClean="0"/>
              <a:t>‹#›</a:t>
            </a:fld>
            <a:endParaRPr lang="en-US"/>
          </a:p>
        </p:txBody>
      </p:sp>
    </p:spTree>
    <p:extLst>
      <p:ext uri="{BB962C8B-B14F-4D97-AF65-F5344CB8AC3E}">
        <p14:creationId xmlns:p14="http://schemas.microsoft.com/office/powerpoint/2010/main" val="338544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bwc.gov/Files/Minutes/Minute_319.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C1096F13-B171-4B53-AE4E-2A5F868C5C78}" type="slidenum">
              <a:rPr lang="en-US" smtClean="0"/>
              <a:t>1</a:t>
            </a:fld>
            <a:endParaRPr lang="en-US"/>
          </a:p>
        </p:txBody>
      </p:sp>
    </p:spTree>
    <p:extLst>
      <p:ext uri="{BB962C8B-B14F-4D97-AF65-F5344CB8AC3E}">
        <p14:creationId xmlns:p14="http://schemas.microsoft.com/office/powerpoint/2010/main" val="107020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96F13-B171-4B53-AE4E-2A5F868C5C78}" type="slidenum">
              <a:rPr lang="en-US" smtClean="0"/>
              <a:t>12</a:t>
            </a:fld>
            <a:endParaRPr lang="en-US"/>
          </a:p>
        </p:txBody>
      </p:sp>
    </p:spTree>
    <p:extLst>
      <p:ext uri="{BB962C8B-B14F-4D97-AF65-F5344CB8AC3E}">
        <p14:creationId xmlns:p14="http://schemas.microsoft.com/office/powerpoint/2010/main" val="216100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Establish natural and nature-based solutions as commonplace, established strategies for increasing water supplies and reducing the</a:t>
            </a:r>
          </a:p>
          <a:p>
            <a:r>
              <a:rPr lang="en-US" sz="1200" b="0" i="0" u="none" strike="noStrike" kern="1200" baseline="0" dirty="0">
                <a:solidFill>
                  <a:schemeClr val="tx1"/>
                </a:solidFill>
                <a:latin typeface="+mn-lt"/>
                <a:ea typeface="+mn-ea"/>
                <a:cs typeface="+mn-cs"/>
              </a:rPr>
              <a:t>impact of extreme (long-lasting and severe) droughts on vulnerable communities and ecosystems.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U.S.-Mexico Colorado River Water Security Agreements (Colorado River Program/AZFO/Mexico &amp; Northern Central American program</a:t>
            </a:r>
          </a:p>
          <a:p>
            <a:endParaRPr lang="en-US" sz="1200" b="0" i="0" u="none" strike="noStrike" kern="1200" baseline="0" dirty="0">
              <a:solidFill>
                <a:schemeClr val="tx1"/>
              </a:solidFill>
              <a:latin typeface="+mn-lt"/>
              <a:ea typeface="+mn-ea"/>
              <a:cs typeface="+mn-cs"/>
            </a:endParaRPr>
          </a:p>
          <a:p>
            <a:r>
              <a:rPr lang="en-US" b="1" dirty="0"/>
              <a:t>U.S.-Mexico agreement on water benefits all.</a:t>
            </a:r>
          </a:p>
          <a:p>
            <a:r>
              <a:rPr lang="en-US" b="1" dirty="0">
                <a:effectLst/>
              </a:rPr>
              <a:t>Story Highlights</a:t>
            </a:r>
          </a:p>
          <a:p>
            <a:r>
              <a:rPr lang="en-US" dirty="0"/>
              <a:t>In an important victory for people and nature, The Nature Conservancy and its partners helped negotiate Minute 323, an international agreement that establishes how the United States and Mexico share water in the Colorado River.</a:t>
            </a:r>
            <a:br>
              <a:rPr lang="en-US" dirty="0"/>
            </a:br>
            <a:br>
              <a:rPr lang="en-US" dirty="0"/>
            </a:br>
            <a:r>
              <a:rPr lang="en-US" dirty="0"/>
              <a:t>This treaty is the successor to </a:t>
            </a:r>
            <a:r>
              <a:rPr lang="en-US" dirty="0">
                <a:hlinkClick r:id="rId3"/>
              </a:rPr>
              <a:t>Minute 319</a:t>
            </a:r>
            <a:r>
              <a:rPr lang="en-US" dirty="0"/>
              <a:t>, the first international treaty to which non-governmental organizations were a party, which was passed in 2012 and will expire in December. The new agreement scales up ongoing environmental restoration projects and makes provisions for future water security.</a:t>
            </a:r>
            <a:br>
              <a:rPr lang="en-US" dirty="0"/>
            </a:br>
            <a:br>
              <a:rPr lang="en-US" dirty="0"/>
            </a:br>
            <a:r>
              <a:rPr lang="en-US" dirty="0"/>
              <a:t>“We’re pleased to have worked with many partners to support Minute 319 and now its successor, Minute 323,” says Taylor Hawes, Colorado River program director at the Conservancy. “In this time of political divisiveness, formalizing the agreement today is a testament to the partnership, alliance, and long-term common goals for sustainability of the Colorado River between the United States and Mexico.”</a:t>
            </a:r>
            <a:br>
              <a:rPr lang="en-US" dirty="0"/>
            </a:br>
            <a:br>
              <a:rPr lang="en-US" dirty="0"/>
            </a:br>
            <a:r>
              <a:rPr lang="en-US" dirty="0"/>
              <a:t>By guiding the implementation of the 1944 U.S.-Mexico Water Treaty, the Minute agreements represent an extraordinary collaboration that helps citizens in both countries. The agreements establish the rules by which water will be shared when there is a surplus and restrictions will be adopted when there is drought, as well as protecting the ecology of the Colorado River Delta.</a:t>
            </a:r>
          </a:p>
          <a:p>
            <a:endParaRPr lang="en-US" dirty="0"/>
          </a:p>
        </p:txBody>
      </p:sp>
      <p:sp>
        <p:nvSpPr>
          <p:cNvPr id="4" name="Slide Number Placeholder 3"/>
          <p:cNvSpPr>
            <a:spLocks noGrp="1"/>
          </p:cNvSpPr>
          <p:nvPr>
            <p:ph type="sldNum" sz="quarter" idx="10"/>
          </p:nvPr>
        </p:nvSpPr>
        <p:spPr/>
        <p:txBody>
          <a:bodyPr/>
          <a:lstStyle/>
          <a:p>
            <a:fld id="{C1096F13-B171-4B53-AE4E-2A5F868C5C78}" type="slidenum">
              <a:rPr lang="en-US" smtClean="0"/>
              <a:t>14</a:t>
            </a:fld>
            <a:endParaRPr lang="en-US"/>
          </a:p>
        </p:txBody>
      </p:sp>
    </p:spTree>
    <p:extLst>
      <p:ext uri="{BB962C8B-B14F-4D97-AF65-F5344CB8AC3E}">
        <p14:creationId xmlns:p14="http://schemas.microsoft.com/office/powerpoint/2010/main" val="8219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645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indent="0" rtl="0">
              <a:spcBef>
                <a:spcPts val="0"/>
              </a:spcBef>
              <a:buClr>
                <a:schemeClr val="dk1"/>
              </a:buClr>
              <a:buSzPct val="25000"/>
              <a:buFont typeface="Arial"/>
              <a:buNone/>
            </a:pPr>
            <a:r>
              <a:rPr lang="en" dirty="0"/>
              <a:t>We had a range of values (challenge of lit review), we accounted for those when looking at how much carbon was in the landscape, we see the spread because we accounted for those. Even with that variability we can draw these conclusions</a:t>
            </a:r>
          </a:p>
        </p:txBody>
      </p:sp>
    </p:spTree>
    <p:extLst>
      <p:ext uri="{BB962C8B-B14F-4D97-AF65-F5344CB8AC3E}">
        <p14:creationId xmlns:p14="http://schemas.microsoft.com/office/powerpoint/2010/main" val="106936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 dirty="0"/>
          </a:p>
          <a:p>
            <a:pPr marL="0" marR="0" lvl="0" indent="0" algn="l" rtl="0">
              <a:spcBef>
                <a:spcPts val="0"/>
              </a:spcBef>
              <a:buClr>
                <a:schemeClr val="dk1"/>
              </a:buClr>
              <a:buSzPct val="25000"/>
              <a:buFont typeface="Arial"/>
              <a:buNone/>
            </a:pPr>
            <a:r>
              <a:rPr lang="en" dirty="0"/>
              <a:t>PC: John Fielder</a:t>
            </a:r>
          </a:p>
          <a:p>
            <a:pPr marL="0" marR="0" lvl="0" indent="0" algn="l" rtl="0">
              <a:spcBef>
                <a:spcPts val="0"/>
              </a:spcBef>
              <a:buClr>
                <a:schemeClr val="dk1"/>
              </a:buClr>
              <a:buSzPct val="25000"/>
              <a:buFont typeface="Arial"/>
              <a:buNone/>
            </a:pPr>
            <a:r>
              <a:rPr lang="en" dirty="0"/>
              <a:t>2:15 min</a:t>
            </a:r>
          </a:p>
        </p:txBody>
      </p:sp>
    </p:spTree>
    <p:extLst>
      <p:ext uri="{BB962C8B-B14F-4D97-AF65-F5344CB8AC3E}">
        <p14:creationId xmlns:p14="http://schemas.microsoft.com/office/powerpoint/2010/main" val="3256149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96F13-B171-4B53-AE4E-2A5F868C5C78}" type="slidenum">
              <a:rPr lang="en-US" smtClean="0"/>
              <a:t>20</a:t>
            </a:fld>
            <a:endParaRPr lang="en-US"/>
          </a:p>
        </p:txBody>
      </p:sp>
    </p:spTree>
    <p:extLst>
      <p:ext uri="{BB962C8B-B14F-4D97-AF65-F5344CB8AC3E}">
        <p14:creationId xmlns:p14="http://schemas.microsoft.com/office/powerpoint/2010/main" val="2340092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92BC549-3C90-481F-8D1F-C8D955C357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04D147F-68B0-42E7-B549-B56D3F99DAB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p>
          <a:p>
            <a:pPr eaLnBrk="1" hangingPunct="1">
              <a:defRPr/>
            </a:pPr>
            <a:r>
              <a:rPr lang="en-US" dirty="0"/>
              <a:t>GOALS</a:t>
            </a:r>
          </a:p>
          <a:p>
            <a:pPr marL="457200" indent="-457200" eaLnBrk="1" hangingPunct="1">
              <a:buFont typeface="+mj-lt"/>
              <a:buAutoNum type="arabicPeriod"/>
              <a:defRPr/>
            </a:pPr>
            <a:r>
              <a:rPr lang="en-US" dirty="0"/>
              <a:t>Understand impacts of climate change on nature and people and increase awareness </a:t>
            </a:r>
          </a:p>
          <a:p>
            <a:pPr marL="457200" indent="-457200" eaLnBrk="1" hangingPunct="1">
              <a:buFont typeface="+mj-lt"/>
              <a:buAutoNum type="arabicPeriod"/>
              <a:defRPr/>
            </a:pPr>
            <a:r>
              <a:rPr lang="en-US" dirty="0"/>
              <a:t>Develop strategies to reduce impacts</a:t>
            </a:r>
          </a:p>
          <a:p>
            <a:pPr marL="457200" indent="-457200" eaLnBrk="1" hangingPunct="1">
              <a:buFont typeface="+mj-lt"/>
              <a:buAutoNum type="arabicPeriod"/>
              <a:defRPr/>
            </a:pPr>
            <a:r>
              <a:rPr lang="en-US" dirty="0"/>
              <a:t>Promote coordinated action across boundaries</a:t>
            </a:r>
          </a:p>
          <a:p>
            <a:pPr>
              <a:defRPr/>
            </a:pPr>
            <a:endParaRPr lang="en-US" altLang="en-US" dirty="0"/>
          </a:p>
          <a:p>
            <a:pPr>
              <a:defRPr/>
            </a:pPr>
            <a:r>
              <a:rPr lang="en-US" altLang="en-US" dirty="0"/>
              <a:t>Gunnison Climate Working Group</a:t>
            </a:r>
            <a:r>
              <a:rPr lang="en-US" altLang="en-US" baseline="30000" dirty="0"/>
              <a:t> </a:t>
            </a:r>
            <a:r>
              <a:rPr lang="en-US" altLang="en-US" dirty="0"/>
              <a:t>(GCWG), a public-private partnership, to enhance resilience of riparian and wet meadow habitats across the Gunnison Basin to help the Gunnison sage-grouse (</a:t>
            </a:r>
            <a:r>
              <a:rPr lang="en-US" altLang="en-US" i="1" dirty="0"/>
              <a:t>Centrocercus minimus) adapt to a changing climate. </a:t>
            </a:r>
          </a:p>
          <a:p>
            <a:pPr>
              <a:defRPr/>
            </a:pPr>
            <a:r>
              <a:rPr lang="en-US" altLang="en-US" dirty="0"/>
              <a:t>Represented by USFS, CPW, BLM, NRCS, Gunnison County, TU, NPS, TNC, and WSCU</a:t>
            </a:r>
          </a:p>
          <a:p>
            <a:pPr>
              <a:defRPr/>
            </a:pPr>
            <a:r>
              <a:rPr lang="en-US" altLang="en-US" dirty="0"/>
              <a:t>AND various landowners (from lawyer to ranchers)</a:t>
            </a:r>
          </a:p>
        </p:txBody>
      </p:sp>
      <p:sp>
        <p:nvSpPr>
          <p:cNvPr id="10244" name="Slide Number Placeholder 3">
            <a:extLst>
              <a:ext uri="{FF2B5EF4-FFF2-40B4-BE49-F238E27FC236}">
                <a16:creationId xmlns:a16="http://schemas.microsoft.com/office/drawing/2014/main" id="{5B5C9DAA-7F66-412F-8661-15A5075B4F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7E2A20-CD34-43E7-AD2A-BF7A22BD7BD7}" type="slidenum">
              <a:rPr lang="en-US" altLang="en-US" smtClean="0">
                <a:latin typeface="Arial" panose="020B0604020202020204" pitchFamily="34" charset="0"/>
              </a:rPr>
              <a:pPr>
                <a:spcBef>
                  <a:spcPct val="0"/>
                </a:spcBef>
              </a:pPr>
              <a:t>22</a:t>
            </a:fld>
            <a:endParaRPr lang="en-US" altLang="en-US">
              <a:latin typeface="Arial" panose="020B0604020202020204" pitchFamily="34" charset="0"/>
            </a:endParaRPr>
          </a:p>
        </p:txBody>
      </p:sp>
    </p:spTree>
    <p:extLst>
      <p:ext uri="{BB962C8B-B14F-4D97-AF65-F5344CB8AC3E}">
        <p14:creationId xmlns:p14="http://schemas.microsoft.com/office/powerpoint/2010/main" val="1383306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E720251-92D4-4CCD-BBE7-6871726BA1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7A41F66-0525-4B4A-8059-52C5A00ABB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1100" dirty="0"/>
          </a:p>
          <a:p>
            <a:pPr marL="0" marR="0" lvl="0" indent="0" algn="l" defTabSz="914400" rtl="0" eaLnBrk="1" fontAlgn="auto" latinLnBrk="0" hangingPunct="1">
              <a:lnSpc>
                <a:spcPct val="80000"/>
              </a:lnSpc>
              <a:spcBef>
                <a:spcPts val="0"/>
              </a:spcBef>
              <a:spcAft>
                <a:spcPts val="0"/>
              </a:spcAft>
              <a:buClrTx/>
              <a:buSzTx/>
              <a:buFontTx/>
              <a:buNone/>
              <a:tabLst/>
              <a:defRPr/>
            </a:pPr>
            <a:r>
              <a:rPr lang="en-US" sz="1100" dirty="0">
                <a:latin typeface="+mn-lt"/>
              </a:rPr>
              <a:t>Build resilience by restoring hydrologic/ecologic function of wet meadows to help Gunnison sage-grouse, other species &amp; ranchers adapt to a changing climate</a:t>
            </a:r>
          </a:p>
          <a:p>
            <a:pPr>
              <a:lnSpc>
                <a:spcPct val="80000"/>
              </a:lnSpc>
            </a:pPr>
            <a:endParaRPr lang="en-US" altLang="en-US" sz="1100" dirty="0"/>
          </a:p>
          <a:p>
            <a:pPr>
              <a:lnSpc>
                <a:spcPct val="80000"/>
              </a:lnSpc>
            </a:pPr>
            <a:endParaRPr lang="en-US" altLang="en-US" sz="1100" dirty="0"/>
          </a:p>
        </p:txBody>
      </p:sp>
      <p:sp>
        <p:nvSpPr>
          <p:cNvPr id="8196" name="Slide Number Placeholder 3">
            <a:extLst>
              <a:ext uri="{FF2B5EF4-FFF2-40B4-BE49-F238E27FC236}">
                <a16:creationId xmlns:a16="http://schemas.microsoft.com/office/drawing/2014/main" id="{F3242538-B0E0-419B-A61E-100FF7C0D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BDA03B-0938-4FEF-84EC-B653E599A8E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4535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4A6EA-6E2F-44B5-89D9-FE343DCABCE5}" type="slidenum">
              <a:rPr lang="en-US" smtClean="0"/>
              <a:t>24</a:t>
            </a:fld>
            <a:endParaRPr lang="en-US"/>
          </a:p>
        </p:txBody>
      </p:sp>
    </p:spTree>
    <p:extLst>
      <p:ext uri="{BB962C8B-B14F-4D97-AF65-F5344CB8AC3E}">
        <p14:creationId xmlns:p14="http://schemas.microsoft.com/office/powerpoint/2010/main" val="1323503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ES.1: </a:t>
            </a:r>
            <a:r>
              <a:rPr lang="en-US" dirty="0"/>
              <a:t>(left) Global annual average temperature has increased by more than 1.2°F (0.7°C) for the period 1986–</a:t>
            </a:r>
          </a:p>
          <a:p>
            <a:r>
              <a:rPr lang="en-US" dirty="0"/>
              <a:t>2016 relative to 1901–1960. Red bars show temperatures that were above the 1901–1960 average, and blue bars</a:t>
            </a:r>
          </a:p>
          <a:p>
            <a:r>
              <a:rPr lang="en-US" dirty="0"/>
              <a:t>indicate temperatures below the average. (right) Surface temperature change (in °F) for the period 1986–2016 relative</a:t>
            </a:r>
          </a:p>
          <a:p>
            <a:r>
              <a:rPr lang="en-US" dirty="0"/>
              <a:t>to 1901–1960. Gray indicates missing data. </a:t>
            </a:r>
            <a:r>
              <a:rPr lang="en-US" i="1" dirty="0"/>
              <a:t>From Figures 1.2. and 1.3 in Chapter 1.</a:t>
            </a:r>
            <a:endParaRPr lang="en-US" dirty="0"/>
          </a:p>
        </p:txBody>
      </p:sp>
      <p:sp>
        <p:nvSpPr>
          <p:cNvPr id="4" name="Slide Number Placeholder 3"/>
          <p:cNvSpPr>
            <a:spLocks noGrp="1"/>
          </p:cNvSpPr>
          <p:nvPr>
            <p:ph type="sldNum" sz="quarter" idx="10"/>
          </p:nvPr>
        </p:nvSpPr>
        <p:spPr/>
        <p:txBody>
          <a:bodyPr/>
          <a:lstStyle/>
          <a:p>
            <a:fld id="{C1096F13-B171-4B53-AE4E-2A5F868C5C78}" type="slidenum">
              <a:rPr lang="en-US" smtClean="0"/>
              <a:t>27</a:t>
            </a:fld>
            <a:endParaRPr lang="en-US"/>
          </a:p>
        </p:txBody>
      </p:sp>
    </p:spTree>
    <p:extLst>
      <p:ext uri="{BB962C8B-B14F-4D97-AF65-F5344CB8AC3E}">
        <p14:creationId xmlns:p14="http://schemas.microsoft.com/office/powerpoint/2010/main" val="270039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022350"/>
            <a:ext cx="5486401"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5BD34-5AE5-4636-AB9D-5CBB2A7BA02B}" type="slidenum">
              <a:rPr lang="en-US" smtClean="0"/>
              <a:t>2</a:t>
            </a:fld>
            <a:endParaRPr lang="en-US"/>
          </a:p>
        </p:txBody>
      </p:sp>
    </p:spTree>
    <p:extLst>
      <p:ext uri="{BB962C8B-B14F-4D97-AF65-F5344CB8AC3E}">
        <p14:creationId xmlns:p14="http://schemas.microsoft.com/office/powerpoint/2010/main" val="1804896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Challenges for Nature that are also challenges for People</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Identified through </a:t>
            </a:r>
            <a:r>
              <a:rPr lang="en-US" sz="1400" b="0" i="0" u="none" strike="noStrike" kern="1200" baseline="0" dirty="0" err="1">
                <a:solidFill>
                  <a:schemeClr val="tx1"/>
                </a:solidFill>
                <a:latin typeface="+mn-lt"/>
                <a:ea typeface="+mn-ea"/>
                <a:cs typeface="+mn-cs"/>
              </a:rPr>
              <a:t>CbD</a:t>
            </a:r>
            <a:r>
              <a:rPr lang="en-US" sz="1400" b="0" i="0" u="none" strike="noStrike" kern="1200" baseline="0" dirty="0">
                <a:solidFill>
                  <a:schemeClr val="tx1"/>
                </a:solidFill>
                <a:latin typeface="+mn-lt"/>
                <a:ea typeface="+mn-ea"/>
                <a:cs typeface="+mn-cs"/>
              </a:rPr>
              <a:t> 2.0</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If solutions to the Global Challenges can be achieved at a global scale, then the major global drivers of biodiversity loss would be removed and the lives of hundreds of millions to billions of people globally could be improved.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1286D5-BD47-6741-A2E4-45C5E333799A}"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838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5BD34-5AE5-4636-AB9D-5CBB2A7BA02B}" type="slidenum">
              <a:rPr lang="en-US" smtClean="0"/>
              <a:t>31</a:t>
            </a:fld>
            <a:endParaRPr lang="en-US"/>
          </a:p>
        </p:txBody>
      </p:sp>
    </p:spTree>
    <p:extLst>
      <p:ext uri="{BB962C8B-B14F-4D97-AF65-F5344CB8AC3E}">
        <p14:creationId xmlns:p14="http://schemas.microsoft.com/office/powerpoint/2010/main" val="3116511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3A12142D-7FA9-448B-BA1B-2FA96B1AFBC5}"/>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098" name="Text Box 2">
            <a:extLst>
              <a:ext uri="{FF2B5EF4-FFF2-40B4-BE49-F238E27FC236}">
                <a16:creationId xmlns:a16="http://schemas.microsoft.com/office/drawing/2014/main" id="{BE2E256F-E5C5-4EC0-AFD1-FFCB63E19411}"/>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cs typeface="msgothic" charset="0"/>
              </a:rPr>
              <a:t>Climate mitigation potential of 20 natural pathways. We estimate maximum climate mitigation potential with safeguards for reference year 2030. Light </a:t>
            </a:r>
            <a:r>
              <a:rPr lang="en-GB" altLang="en-US" dirty="0" err="1">
                <a:latin typeface="Arial" panose="020B0604020202020204" pitchFamily="34" charset="0"/>
                <a:cs typeface="msgothic" charset="0"/>
              </a:rPr>
              <a:t>gray</a:t>
            </a:r>
            <a:r>
              <a:rPr lang="en-GB" altLang="en-US" dirty="0">
                <a:latin typeface="Arial" panose="020B0604020202020204" pitchFamily="34" charset="0"/>
                <a:cs typeface="msgothic" charset="0"/>
              </a:rPr>
              <a:t> portions of bars represent cost-effective mitigation levels assuming a global ambition to hold warming to &lt;2 °C (&lt;100 USD MgCO</a:t>
            </a:r>
            <a:r>
              <a:rPr lang="en-GB" altLang="en-US" baseline="-33000" dirty="0">
                <a:latin typeface="Arial" panose="020B0604020202020204" pitchFamily="34" charset="0"/>
                <a:cs typeface="msgothic" charset="0"/>
              </a:rPr>
              <a:t>2</a:t>
            </a:r>
            <a:r>
              <a:rPr lang="en-GB" altLang="en-US" dirty="0">
                <a:latin typeface="Arial" panose="020B0604020202020204" pitchFamily="34" charset="0"/>
                <a:cs typeface="msgothic" charset="0"/>
              </a:rPr>
              <a:t>e</a:t>
            </a:r>
            <a:r>
              <a:rPr lang="en-GB" altLang="en-US" baseline="33000" dirty="0">
                <a:latin typeface="Arial" panose="020B0604020202020204" pitchFamily="34" charset="0"/>
                <a:cs typeface="msgothic" charset="0"/>
              </a:rPr>
              <a:t>−1</a:t>
            </a:r>
            <a:r>
              <a:rPr lang="en-GB" altLang="en-US" dirty="0">
                <a:latin typeface="Arial" panose="020B0604020202020204" pitchFamily="34" charset="0"/>
                <a:cs typeface="msgothic" charset="0"/>
              </a:rPr>
              <a:t> y</a:t>
            </a:r>
            <a:r>
              <a:rPr lang="en-GB" altLang="en-US" baseline="33000" dirty="0">
                <a:latin typeface="Arial" panose="020B0604020202020204" pitchFamily="34" charset="0"/>
                <a:cs typeface="msgothic" charset="0"/>
              </a:rPr>
              <a:t>−1</a:t>
            </a:r>
            <a:r>
              <a:rPr lang="en-GB" altLang="en-US" dirty="0">
                <a:latin typeface="Arial" panose="020B0604020202020204" pitchFamily="34" charset="0"/>
                <a:cs typeface="msgothic" charset="0"/>
              </a:rPr>
              <a:t>). Dark </a:t>
            </a:r>
            <a:r>
              <a:rPr lang="en-GB" altLang="en-US" dirty="0" err="1">
                <a:latin typeface="Arial" panose="020B0604020202020204" pitchFamily="34" charset="0"/>
                <a:cs typeface="msgothic" charset="0"/>
              </a:rPr>
              <a:t>gray</a:t>
            </a:r>
            <a:r>
              <a:rPr lang="en-GB" altLang="en-US" dirty="0">
                <a:latin typeface="Arial" panose="020B0604020202020204" pitchFamily="34" charset="0"/>
                <a:cs typeface="msgothic" charset="0"/>
              </a:rPr>
              <a:t> portions of bars indicate low cost (&lt;10 USD MgCO</a:t>
            </a:r>
            <a:r>
              <a:rPr lang="en-GB" altLang="en-US" baseline="-33000" dirty="0">
                <a:latin typeface="Arial" panose="020B0604020202020204" pitchFamily="34" charset="0"/>
                <a:cs typeface="msgothic" charset="0"/>
              </a:rPr>
              <a:t>2</a:t>
            </a:r>
            <a:r>
              <a:rPr lang="en-GB" altLang="en-US" dirty="0">
                <a:latin typeface="Arial" panose="020B0604020202020204" pitchFamily="34" charset="0"/>
                <a:cs typeface="msgothic" charset="0"/>
              </a:rPr>
              <a:t>e</a:t>
            </a:r>
            <a:r>
              <a:rPr lang="en-GB" altLang="en-US" baseline="33000" dirty="0">
                <a:latin typeface="Arial" panose="020B0604020202020204" pitchFamily="34" charset="0"/>
                <a:cs typeface="msgothic" charset="0"/>
              </a:rPr>
              <a:t>−1</a:t>
            </a:r>
            <a:r>
              <a:rPr lang="en-GB" altLang="en-US" dirty="0">
                <a:latin typeface="Arial" panose="020B0604020202020204" pitchFamily="34" charset="0"/>
                <a:cs typeface="msgothic" charset="0"/>
              </a:rPr>
              <a:t> y</a:t>
            </a:r>
            <a:r>
              <a:rPr lang="en-GB" altLang="en-US" baseline="33000" dirty="0">
                <a:latin typeface="Arial" panose="020B0604020202020204" pitchFamily="34" charset="0"/>
                <a:cs typeface="msgothic" charset="0"/>
              </a:rPr>
              <a:t>−1</a:t>
            </a:r>
            <a:r>
              <a:rPr lang="en-GB" altLang="en-US" dirty="0">
                <a:latin typeface="Arial" panose="020B0604020202020204" pitchFamily="34" charset="0"/>
                <a:cs typeface="msgothic" charset="0"/>
              </a:rPr>
              <a:t>) portions of &lt;2 °C levels. Wider error bars indicate empirical estimates of 95% confidence intervals, while narrower error bars indicate estimates derived from expert elicitation. Ecosystem service benefits linked with each pathway are indicated by </a:t>
            </a:r>
            <a:r>
              <a:rPr lang="en-GB" altLang="en-US" dirty="0" err="1">
                <a:latin typeface="Arial" panose="020B0604020202020204" pitchFamily="34" charset="0"/>
                <a:cs typeface="msgothic" charset="0"/>
              </a:rPr>
              <a:t>colored</a:t>
            </a:r>
            <a:r>
              <a:rPr lang="en-GB" altLang="en-US" dirty="0">
                <a:latin typeface="Arial" panose="020B0604020202020204" pitchFamily="34" charset="0"/>
                <a:cs typeface="msgothic" charset="0"/>
              </a:rPr>
              <a:t> bars for biodiversity, water (filtration and flood control), soil (enrichment), and air (filtration). Asterisks indicate truncated error bars. See </a:t>
            </a:r>
            <a:r>
              <a:rPr lang="en-GB" altLang="en-US" i="1" dirty="0">
                <a:latin typeface="Arial" panose="020B0604020202020204" pitchFamily="34" charset="0"/>
                <a:cs typeface="msgothic" charset="0"/>
              </a:rPr>
              <a:t>SI Appendix</a:t>
            </a:r>
            <a:r>
              <a:rPr lang="en-GB" altLang="en-US" dirty="0">
                <a:latin typeface="Arial" panose="020B0604020202020204" pitchFamily="34" charset="0"/>
                <a:cs typeface="msgothic" charset="0"/>
              </a:rPr>
              <a:t>, Tables S1, S2, S4, and S5 for detailed findings and sources.</a:t>
            </a:r>
          </a:p>
        </p:txBody>
      </p:sp>
    </p:spTree>
    <p:extLst>
      <p:ext uri="{BB962C8B-B14F-4D97-AF65-F5344CB8AC3E}">
        <p14:creationId xmlns:p14="http://schemas.microsoft.com/office/powerpoint/2010/main" val="818791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1286D5-BD47-6741-A2E4-45C5E333799A}"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16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Challenges for Nature that are also challenges for People</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Identified through </a:t>
            </a:r>
            <a:r>
              <a:rPr lang="en-US" sz="1400" b="0" i="0" u="none" strike="noStrike" kern="1200" baseline="0" dirty="0" err="1">
                <a:solidFill>
                  <a:schemeClr val="tx1"/>
                </a:solidFill>
                <a:latin typeface="+mn-lt"/>
                <a:ea typeface="+mn-ea"/>
                <a:cs typeface="+mn-cs"/>
              </a:rPr>
              <a:t>CbD</a:t>
            </a:r>
            <a:r>
              <a:rPr lang="en-US" sz="1400" b="0" i="0" u="none" strike="noStrike" kern="1200" baseline="0" dirty="0">
                <a:solidFill>
                  <a:schemeClr val="tx1"/>
                </a:solidFill>
                <a:latin typeface="+mn-lt"/>
                <a:ea typeface="+mn-ea"/>
                <a:cs typeface="+mn-cs"/>
              </a:rPr>
              <a:t> 2.0</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If solutions to the Global Challenges can be achieved at a global scale, then the major global drivers of biodiversity loss would be removed and the lives of hundreds of millions to billions of people globally could be improved.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1286D5-BD47-6741-A2E4-45C5E333799A}"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328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Implement and increase emphasis on readily available, cost-effective natural climate solutions, such as reforestation, and drive policy changes to accelerate our transition to a clean energy future</a:t>
            </a:r>
          </a:p>
          <a:p>
            <a:r>
              <a:rPr lang="en-US" dirty="0"/>
              <a:t>2025 Outcomes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65BD34-5AE5-4636-AB9D-5CBB2A7BA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46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bg1"/>
                </a:solidFill>
              </a:rPr>
              <a:t>Could reduce emissions by 11. 3 billion tons/year</a:t>
            </a:r>
          </a:p>
          <a:p>
            <a:endParaRPr lang="en-US" dirty="0"/>
          </a:p>
        </p:txBody>
      </p:sp>
      <p:sp>
        <p:nvSpPr>
          <p:cNvPr id="4" name="Slide Number Placeholder 3"/>
          <p:cNvSpPr>
            <a:spLocks noGrp="1"/>
          </p:cNvSpPr>
          <p:nvPr>
            <p:ph type="sldNum" sz="quarter" idx="10"/>
          </p:nvPr>
        </p:nvSpPr>
        <p:spPr/>
        <p:txBody>
          <a:bodyPr/>
          <a:lstStyle/>
          <a:p>
            <a:fld id="{C1096F13-B171-4B53-AE4E-2A5F868C5C78}" type="slidenum">
              <a:rPr lang="en-US" smtClean="0"/>
              <a:t>7</a:t>
            </a:fld>
            <a:endParaRPr lang="en-US"/>
          </a:p>
        </p:txBody>
      </p:sp>
    </p:spTree>
    <p:extLst>
      <p:ext uri="{BB962C8B-B14F-4D97-AF65-F5344CB8AC3E}">
        <p14:creationId xmlns:p14="http://schemas.microsoft.com/office/powerpoint/2010/main" val="13372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bg1"/>
                </a:solidFill>
              </a:rPr>
              <a:t>Could reduce emissions by 11. 3 billion tons/year</a:t>
            </a:r>
          </a:p>
          <a:p>
            <a:endParaRPr lang="en-US" dirty="0"/>
          </a:p>
        </p:txBody>
      </p:sp>
      <p:sp>
        <p:nvSpPr>
          <p:cNvPr id="4" name="Slide Number Placeholder 3"/>
          <p:cNvSpPr>
            <a:spLocks noGrp="1"/>
          </p:cNvSpPr>
          <p:nvPr>
            <p:ph type="sldNum" sz="quarter" idx="10"/>
          </p:nvPr>
        </p:nvSpPr>
        <p:spPr/>
        <p:txBody>
          <a:bodyPr/>
          <a:lstStyle/>
          <a:p>
            <a:fld id="{C1096F13-B171-4B53-AE4E-2A5F868C5C78}" type="slidenum">
              <a:rPr lang="en-US" smtClean="0"/>
              <a:t>8</a:t>
            </a:fld>
            <a:endParaRPr lang="en-US"/>
          </a:p>
        </p:txBody>
      </p:sp>
    </p:spTree>
    <p:extLst>
      <p:ext uri="{BB962C8B-B14F-4D97-AF65-F5344CB8AC3E}">
        <p14:creationId xmlns:p14="http://schemas.microsoft.com/office/powerpoint/2010/main" val="33937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a:t>PC: Harold E. Malde</a:t>
            </a:r>
          </a:p>
          <a:p>
            <a:pPr marL="0" marR="0" lvl="0" indent="0" algn="l" rtl="0">
              <a:spcBef>
                <a:spcPts val="0"/>
              </a:spcBef>
              <a:buClr>
                <a:schemeClr val="dk1"/>
              </a:buClr>
              <a:buSzPct val="25000"/>
              <a:buFont typeface="Arial"/>
              <a:buNone/>
            </a:pPr>
            <a:r>
              <a:rPr lang="en"/>
              <a:t>Change co policy context to just policy context</a:t>
            </a:r>
          </a:p>
        </p:txBody>
      </p:sp>
    </p:spTree>
    <p:extLst>
      <p:ext uri="{BB962C8B-B14F-4D97-AF65-F5344CB8AC3E}">
        <p14:creationId xmlns:p14="http://schemas.microsoft.com/office/powerpoint/2010/main" val="1571140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msgothic" charset="0"/>
              </a:rPr>
              <a:t>Climate mitigation potential of 20 natural pathways. We estimate maximum climate mitigation potential with safeguards for reference year 2030. Light </a:t>
            </a:r>
            <a:r>
              <a:rPr lang="en-GB" altLang="en-US" dirty="0" err="1">
                <a:latin typeface="Arial" panose="020B0604020202020204" pitchFamily="34" charset="0"/>
                <a:cs typeface="msgothic" charset="0"/>
              </a:rPr>
              <a:t>gray</a:t>
            </a:r>
            <a:r>
              <a:rPr lang="en-GB" altLang="en-US" dirty="0">
                <a:latin typeface="Arial" panose="020B0604020202020204" pitchFamily="34" charset="0"/>
                <a:cs typeface="msgothic" charset="0"/>
              </a:rPr>
              <a:t> portions of bars represent cost-effective mitigation levels assuming a global ambition to hold warming to &lt;2 °C (&lt;100 USD MgCO</a:t>
            </a:r>
            <a:r>
              <a:rPr lang="en-GB" altLang="en-US" baseline="-33000" dirty="0">
                <a:latin typeface="Arial" panose="020B0604020202020204" pitchFamily="34" charset="0"/>
                <a:cs typeface="msgothic" charset="0"/>
              </a:rPr>
              <a:t>2</a:t>
            </a:r>
            <a:r>
              <a:rPr lang="en-GB" altLang="en-US" dirty="0">
                <a:latin typeface="Arial" panose="020B0604020202020204" pitchFamily="34" charset="0"/>
                <a:cs typeface="msgothic" charset="0"/>
              </a:rPr>
              <a:t>e</a:t>
            </a:r>
            <a:r>
              <a:rPr lang="en-GB" altLang="en-US" baseline="33000" dirty="0">
                <a:latin typeface="Arial" panose="020B0604020202020204" pitchFamily="34" charset="0"/>
                <a:cs typeface="msgothic" charset="0"/>
              </a:rPr>
              <a:t>−1</a:t>
            </a:r>
            <a:r>
              <a:rPr lang="en-GB" altLang="en-US" dirty="0">
                <a:latin typeface="Arial" panose="020B0604020202020204" pitchFamily="34" charset="0"/>
                <a:cs typeface="msgothic" charset="0"/>
              </a:rPr>
              <a:t> y</a:t>
            </a:r>
            <a:r>
              <a:rPr lang="en-GB" altLang="en-US" baseline="33000" dirty="0">
                <a:latin typeface="Arial" panose="020B0604020202020204" pitchFamily="34" charset="0"/>
                <a:cs typeface="msgothic" charset="0"/>
              </a:rPr>
              <a:t>−1</a:t>
            </a:r>
            <a:r>
              <a:rPr lang="en-GB" altLang="en-US" dirty="0">
                <a:latin typeface="Arial" panose="020B0604020202020204" pitchFamily="34" charset="0"/>
                <a:cs typeface="msgothic" charset="0"/>
              </a:rPr>
              <a:t>). Dark </a:t>
            </a:r>
            <a:r>
              <a:rPr lang="en-GB" altLang="en-US" dirty="0" err="1">
                <a:latin typeface="Arial" panose="020B0604020202020204" pitchFamily="34" charset="0"/>
                <a:cs typeface="msgothic" charset="0"/>
              </a:rPr>
              <a:t>gray</a:t>
            </a:r>
            <a:r>
              <a:rPr lang="en-GB" altLang="en-US" dirty="0">
                <a:latin typeface="Arial" panose="020B0604020202020204" pitchFamily="34" charset="0"/>
                <a:cs typeface="msgothic" charset="0"/>
              </a:rPr>
              <a:t> portions of bars indicate low cost (&lt;10 USD MgCO</a:t>
            </a:r>
            <a:r>
              <a:rPr lang="en-GB" altLang="en-US" baseline="-33000" dirty="0">
                <a:latin typeface="Arial" panose="020B0604020202020204" pitchFamily="34" charset="0"/>
                <a:cs typeface="msgothic" charset="0"/>
              </a:rPr>
              <a:t>2</a:t>
            </a:r>
            <a:r>
              <a:rPr lang="en-GB" altLang="en-US" dirty="0">
                <a:latin typeface="Arial" panose="020B0604020202020204" pitchFamily="34" charset="0"/>
                <a:cs typeface="msgothic" charset="0"/>
              </a:rPr>
              <a:t>e</a:t>
            </a:r>
            <a:r>
              <a:rPr lang="en-GB" altLang="en-US" baseline="33000" dirty="0">
                <a:latin typeface="Arial" panose="020B0604020202020204" pitchFamily="34" charset="0"/>
                <a:cs typeface="msgothic" charset="0"/>
              </a:rPr>
              <a:t>−1</a:t>
            </a:r>
            <a:r>
              <a:rPr lang="en-GB" altLang="en-US" dirty="0">
                <a:latin typeface="Arial" panose="020B0604020202020204" pitchFamily="34" charset="0"/>
                <a:cs typeface="msgothic" charset="0"/>
              </a:rPr>
              <a:t> y</a:t>
            </a:r>
            <a:r>
              <a:rPr lang="en-GB" altLang="en-US" baseline="33000" dirty="0">
                <a:latin typeface="Arial" panose="020B0604020202020204" pitchFamily="34" charset="0"/>
                <a:cs typeface="msgothic" charset="0"/>
              </a:rPr>
              <a:t>−1</a:t>
            </a:r>
            <a:r>
              <a:rPr lang="en-GB" altLang="en-US" dirty="0">
                <a:latin typeface="Arial" panose="020B0604020202020204" pitchFamily="34" charset="0"/>
                <a:cs typeface="msgothic" charset="0"/>
              </a:rPr>
              <a:t>) portions of &lt;2 °C levels. Wider error bars indicate empirical estimates of 95% confidence intervals, while narrower error bars indicate estimates derived from expert elicitation. Ecosystem service benefits linked with each pathway are indicated by </a:t>
            </a:r>
            <a:r>
              <a:rPr lang="en-GB" altLang="en-US" dirty="0" err="1">
                <a:latin typeface="Arial" panose="020B0604020202020204" pitchFamily="34" charset="0"/>
                <a:cs typeface="msgothic" charset="0"/>
              </a:rPr>
              <a:t>colored</a:t>
            </a:r>
            <a:r>
              <a:rPr lang="en-GB" altLang="en-US" dirty="0">
                <a:latin typeface="Arial" panose="020B0604020202020204" pitchFamily="34" charset="0"/>
                <a:cs typeface="msgothic" charset="0"/>
              </a:rPr>
              <a:t> bars for biodiversity, water (filtration and flood control), soil (enrichment), and air (filtration). Asterisks indicate truncated error bars. See </a:t>
            </a:r>
            <a:r>
              <a:rPr lang="en-GB" altLang="en-US" i="1" dirty="0">
                <a:latin typeface="Arial" panose="020B0604020202020204" pitchFamily="34" charset="0"/>
                <a:cs typeface="msgothic" charset="0"/>
              </a:rPr>
              <a:t>SI Appendix</a:t>
            </a:r>
            <a:r>
              <a:rPr lang="en-GB" altLang="en-US" dirty="0">
                <a:latin typeface="Arial" panose="020B0604020202020204" pitchFamily="34" charset="0"/>
                <a:cs typeface="msgothic" charset="0"/>
              </a:rPr>
              <a:t>, Tables S1, S2, S4, and S5 for detailed findings and sources.</a:t>
            </a:r>
          </a:p>
          <a:p>
            <a:endParaRPr lang="en-US" dirty="0"/>
          </a:p>
        </p:txBody>
      </p:sp>
      <p:sp>
        <p:nvSpPr>
          <p:cNvPr id="4" name="Slide Number Placeholder 3"/>
          <p:cNvSpPr>
            <a:spLocks noGrp="1"/>
          </p:cNvSpPr>
          <p:nvPr>
            <p:ph type="sldNum" sz="quarter" idx="10"/>
          </p:nvPr>
        </p:nvSpPr>
        <p:spPr/>
        <p:txBody>
          <a:bodyPr/>
          <a:lstStyle/>
          <a:p>
            <a:fld id="{C1096F13-B171-4B53-AE4E-2A5F868C5C78}" type="slidenum">
              <a:rPr lang="en-US" smtClean="0"/>
              <a:t>11</a:t>
            </a:fld>
            <a:endParaRPr lang="en-US"/>
          </a:p>
        </p:txBody>
      </p:sp>
    </p:spTree>
    <p:extLst>
      <p:ext uri="{BB962C8B-B14F-4D97-AF65-F5344CB8AC3E}">
        <p14:creationId xmlns:p14="http://schemas.microsoft.com/office/powerpoint/2010/main" val="3658039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p:spPr>
        <p:txBody>
          <a:bodyPr/>
          <a:lstStyle>
            <a:lvl1pPr>
              <a:defRPr/>
            </a:lvl1pPr>
          </a:lstStyle>
          <a:p>
            <a:r>
              <a:rPr lang="en-US" dirty="0"/>
              <a:t>Drag picture to placeholder or click icon to add</a:t>
            </a:r>
          </a:p>
        </p:txBody>
      </p:sp>
      <p:sp>
        <p:nvSpPr>
          <p:cNvPr id="2" name="Title 1"/>
          <p:cNvSpPr>
            <a:spLocks noGrp="1"/>
          </p:cNvSpPr>
          <p:nvPr>
            <p:ph type="ctrTitle" hasCustomPrompt="1"/>
          </p:nvPr>
        </p:nvSpPr>
        <p:spPr>
          <a:xfrm>
            <a:off x="914400" y="1122363"/>
            <a:ext cx="10363200" cy="2387600"/>
          </a:xfrm>
        </p:spPr>
        <p:txBody>
          <a:bodyPr anchor="b"/>
          <a:lstStyle>
            <a:lvl1pPr algn="ctr">
              <a:defRPr sz="6000" baseline="0"/>
            </a:lvl1pPr>
          </a:lstStyle>
          <a:p>
            <a:r>
              <a:rPr lang="en-US" dirty="0"/>
              <a:t>Presentation 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6" name="Slide Number Placeholder 5"/>
          <p:cNvSpPr>
            <a:spLocks noGrp="1"/>
          </p:cNvSpPr>
          <p:nvPr>
            <p:ph type="sldNum" sz="quarter" idx="12"/>
          </p:nvPr>
        </p:nvSpPr>
        <p:spPr/>
        <p:txBody>
          <a:bodyPr/>
          <a:lstStyle/>
          <a:p>
            <a:fld id="{D6486825-8FD6-4501-9547-9B8E66367DBF}" type="slidenum">
              <a:rPr lang="en-US" smtClean="0"/>
              <a:t>‹#›</a:t>
            </a:fld>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07950" y="264100"/>
            <a:ext cx="2497898" cy="721740"/>
          </a:xfrm>
          <a:prstGeom prst="rect">
            <a:avLst/>
          </a:prstGeom>
        </p:spPr>
      </p:pic>
    </p:spTree>
    <p:extLst>
      <p:ext uri="{BB962C8B-B14F-4D97-AF65-F5344CB8AC3E}">
        <p14:creationId xmlns:p14="http://schemas.microsoft.com/office/powerpoint/2010/main" val="214066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CHANGE HEADER</a:t>
            </a:r>
          </a:p>
        </p:txBody>
      </p:sp>
      <p:sp>
        <p:nvSpPr>
          <p:cNvPr id="5" name="Slide Number Placeholder 4"/>
          <p:cNvSpPr>
            <a:spLocks noGrp="1"/>
          </p:cNvSpPr>
          <p:nvPr>
            <p:ph type="sldNum" sz="quarter" idx="12"/>
          </p:nvPr>
        </p:nvSpPr>
        <p:spPr/>
        <p:txBody>
          <a:bodyPr/>
          <a:lstStyle/>
          <a:p>
            <a:fld id="{D6486825-8FD6-4501-9547-9B8E66367DBF}" type="slidenum">
              <a:rPr lang="en-US" smtClean="0"/>
              <a:t>‹#›</a:t>
            </a:fld>
            <a:endParaRPr lang="en-US"/>
          </a:p>
        </p:txBody>
      </p:sp>
    </p:spTree>
    <p:extLst>
      <p:ext uri="{BB962C8B-B14F-4D97-AF65-F5344CB8AC3E}">
        <p14:creationId xmlns:p14="http://schemas.microsoft.com/office/powerpoint/2010/main" val="366878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7"/>
            <a:ext cx="10515600" cy="924177"/>
          </a:xfrm>
        </p:spPr>
        <p:txBody>
          <a:bodyPr>
            <a:normAutofit/>
          </a:bodyPr>
          <a:lstStyle>
            <a:lvl1pPr>
              <a:defRPr sz="4000">
                <a:solidFill>
                  <a:schemeClr val="tx2"/>
                </a:solidFill>
              </a:defRPr>
            </a:lvl1pPr>
          </a:lstStyle>
          <a:p>
            <a:r>
              <a:rPr lang="en-US" dirty="0"/>
              <a:t>CLICK TO CHANGE HEADER</a:t>
            </a:r>
          </a:p>
        </p:txBody>
      </p:sp>
      <p:sp>
        <p:nvSpPr>
          <p:cNvPr id="5" name="Slide Number Placeholder 4"/>
          <p:cNvSpPr>
            <a:spLocks noGrp="1"/>
          </p:cNvSpPr>
          <p:nvPr>
            <p:ph type="sldNum" sz="quarter" idx="12"/>
          </p:nvPr>
        </p:nvSpPr>
        <p:spPr/>
        <p:txBody>
          <a:bodyPr/>
          <a:lstStyle/>
          <a:p>
            <a:fld id="{D6486825-8FD6-4501-9547-9B8E66367DBF}" type="slidenum">
              <a:rPr lang="en-US" smtClean="0"/>
              <a:t>‹#›</a:t>
            </a:fld>
            <a:endParaRPr lang="en-US"/>
          </a:p>
        </p:txBody>
      </p:sp>
      <p:sp>
        <p:nvSpPr>
          <p:cNvPr id="7" name="Picture Placeholder 6"/>
          <p:cNvSpPr>
            <a:spLocks noGrp="1"/>
          </p:cNvSpPr>
          <p:nvPr>
            <p:ph type="pic" sz="quarter" idx="13"/>
          </p:nvPr>
        </p:nvSpPr>
        <p:spPr>
          <a:xfrm>
            <a:off x="613346" y="1801813"/>
            <a:ext cx="1261173" cy="950912"/>
          </a:xfrm>
        </p:spPr>
        <p:txBody>
          <a:bodyPr/>
          <a:lstStyle>
            <a:lvl1pPr marL="0" indent="0">
              <a:buNone/>
              <a:defRPr/>
            </a:lvl1pPr>
          </a:lstStyle>
          <a:p>
            <a:r>
              <a:rPr lang="en-US"/>
              <a:t>Click icon to add picture</a:t>
            </a:r>
            <a:endParaRPr lang="en-US" dirty="0"/>
          </a:p>
        </p:txBody>
      </p:sp>
      <p:sp>
        <p:nvSpPr>
          <p:cNvPr id="8" name="Picture Placeholder 6"/>
          <p:cNvSpPr>
            <a:spLocks noGrp="1"/>
          </p:cNvSpPr>
          <p:nvPr>
            <p:ph type="pic" sz="quarter" idx="14"/>
          </p:nvPr>
        </p:nvSpPr>
        <p:spPr>
          <a:xfrm>
            <a:off x="613346" y="3265234"/>
            <a:ext cx="1261173" cy="950912"/>
          </a:xfrm>
        </p:spPr>
        <p:txBody>
          <a:bodyPr/>
          <a:lstStyle>
            <a:lvl1pPr marL="0" indent="0">
              <a:buNone/>
              <a:defRPr/>
            </a:lvl1pPr>
          </a:lstStyle>
          <a:p>
            <a:r>
              <a:rPr lang="en-US"/>
              <a:t>Click icon to add picture</a:t>
            </a:r>
            <a:endParaRPr lang="en-US" dirty="0"/>
          </a:p>
        </p:txBody>
      </p:sp>
      <p:sp>
        <p:nvSpPr>
          <p:cNvPr id="9" name="Picture Placeholder 6"/>
          <p:cNvSpPr>
            <a:spLocks noGrp="1"/>
          </p:cNvSpPr>
          <p:nvPr>
            <p:ph type="pic" sz="quarter" idx="15"/>
          </p:nvPr>
        </p:nvSpPr>
        <p:spPr>
          <a:xfrm>
            <a:off x="613345" y="4728655"/>
            <a:ext cx="1261173" cy="950912"/>
          </a:xfrm>
        </p:spPr>
        <p:txBody>
          <a:bodyPr/>
          <a:lstStyle>
            <a:lvl1pPr marL="0" indent="0">
              <a:buNone/>
              <a:defRPr/>
            </a:lvl1pPr>
          </a:lstStyle>
          <a:p>
            <a:r>
              <a:rPr lang="en-US"/>
              <a:t>Click icon to add picture</a:t>
            </a:r>
            <a:endParaRPr lang="en-US" dirty="0"/>
          </a:p>
        </p:txBody>
      </p:sp>
      <p:sp>
        <p:nvSpPr>
          <p:cNvPr id="10" name="Picture Placeholder 6"/>
          <p:cNvSpPr>
            <a:spLocks noGrp="1"/>
          </p:cNvSpPr>
          <p:nvPr>
            <p:ph type="pic" sz="quarter" idx="16"/>
          </p:nvPr>
        </p:nvSpPr>
        <p:spPr>
          <a:xfrm>
            <a:off x="6224714" y="1801813"/>
            <a:ext cx="1261173" cy="950912"/>
          </a:xfrm>
        </p:spPr>
        <p:txBody>
          <a:bodyPr/>
          <a:lstStyle>
            <a:lvl1pPr marL="0" indent="0">
              <a:buNone/>
              <a:defRPr/>
            </a:lvl1pPr>
          </a:lstStyle>
          <a:p>
            <a:r>
              <a:rPr lang="en-US"/>
              <a:t>Click icon to add picture</a:t>
            </a:r>
            <a:endParaRPr lang="en-US" dirty="0"/>
          </a:p>
        </p:txBody>
      </p:sp>
      <p:sp>
        <p:nvSpPr>
          <p:cNvPr id="11" name="Picture Placeholder 6"/>
          <p:cNvSpPr>
            <a:spLocks noGrp="1"/>
          </p:cNvSpPr>
          <p:nvPr>
            <p:ph type="pic" sz="quarter" idx="17"/>
          </p:nvPr>
        </p:nvSpPr>
        <p:spPr>
          <a:xfrm>
            <a:off x="6224714" y="3265234"/>
            <a:ext cx="1261173" cy="950912"/>
          </a:xfrm>
        </p:spPr>
        <p:txBody>
          <a:bodyPr/>
          <a:lstStyle>
            <a:lvl1pPr marL="0" indent="0">
              <a:buNone/>
              <a:defRPr/>
            </a:lvl1pPr>
          </a:lstStyle>
          <a:p>
            <a:r>
              <a:rPr lang="en-US"/>
              <a:t>Click icon to add picture</a:t>
            </a:r>
            <a:endParaRPr lang="en-US" dirty="0"/>
          </a:p>
        </p:txBody>
      </p:sp>
      <p:sp>
        <p:nvSpPr>
          <p:cNvPr id="12" name="Picture Placeholder 6"/>
          <p:cNvSpPr>
            <a:spLocks noGrp="1"/>
          </p:cNvSpPr>
          <p:nvPr>
            <p:ph type="pic" sz="quarter" idx="18"/>
          </p:nvPr>
        </p:nvSpPr>
        <p:spPr>
          <a:xfrm>
            <a:off x="6224714" y="4728655"/>
            <a:ext cx="1261173" cy="950912"/>
          </a:xfrm>
        </p:spPr>
        <p:txBody>
          <a:bodyPr/>
          <a:lstStyle>
            <a:lvl1pPr marL="0" indent="0">
              <a:buNone/>
              <a:defRPr/>
            </a:lvl1pPr>
          </a:lstStyle>
          <a:p>
            <a:r>
              <a:rPr lang="en-US"/>
              <a:t>Click icon to add picture</a:t>
            </a:r>
            <a:endParaRPr lang="en-US" dirty="0"/>
          </a:p>
        </p:txBody>
      </p:sp>
      <p:sp>
        <p:nvSpPr>
          <p:cNvPr id="14" name="Text Placeholder 13"/>
          <p:cNvSpPr>
            <a:spLocks noGrp="1"/>
          </p:cNvSpPr>
          <p:nvPr>
            <p:ph type="body" sz="quarter" idx="19" hasCustomPrompt="1"/>
          </p:nvPr>
        </p:nvSpPr>
        <p:spPr>
          <a:xfrm>
            <a:off x="2065241" y="4728655"/>
            <a:ext cx="3968750" cy="950912"/>
          </a:xfrm>
        </p:spPr>
        <p:txBody>
          <a:bodyPr>
            <a:normAutofit/>
          </a:bodyPr>
          <a:lstStyle>
            <a:lvl1pPr marL="0" indent="0">
              <a:buNone/>
              <a:defRPr lang="en-US" sz="1600" b="0" i="0" smtClean="0">
                <a:effectLst/>
              </a:defRPr>
            </a:lvl1pPr>
          </a:lstStyle>
          <a:p>
            <a:pPr lvl="0"/>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a:t>
            </a:r>
            <a:r>
              <a:rPr lang="en-US" b="0" i="0" dirty="0" err="1">
                <a:solidFill>
                  <a:srgbClr val="000000"/>
                </a:solidFill>
                <a:effectLst/>
                <a:latin typeface="Open Sans"/>
              </a:rPr>
              <a:t>fermentum</a:t>
            </a:r>
            <a:r>
              <a:rPr lang="en-US" b="0" i="0" dirty="0">
                <a:solidFill>
                  <a:srgbClr val="000000"/>
                </a:solidFill>
                <a:effectLst/>
                <a:latin typeface="Open Sans"/>
              </a:rPr>
              <a:t>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ullamcorper</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interdum</a:t>
            </a:r>
            <a:r>
              <a:rPr lang="en-US" b="0" i="0" dirty="0">
                <a:solidFill>
                  <a:srgbClr val="000000"/>
                </a:solidFill>
                <a:effectLst/>
                <a:latin typeface="Open Sans"/>
              </a:rPr>
              <a:t> vel. </a:t>
            </a:r>
            <a:endParaRPr lang="en-US" dirty="0"/>
          </a:p>
        </p:txBody>
      </p:sp>
      <p:sp>
        <p:nvSpPr>
          <p:cNvPr id="16" name="Text Placeholder 13"/>
          <p:cNvSpPr>
            <a:spLocks noGrp="1"/>
          </p:cNvSpPr>
          <p:nvPr>
            <p:ph type="body" sz="quarter" idx="20" hasCustomPrompt="1"/>
          </p:nvPr>
        </p:nvSpPr>
        <p:spPr>
          <a:xfrm>
            <a:off x="2065241" y="3265234"/>
            <a:ext cx="3968750" cy="950912"/>
          </a:xfrm>
        </p:spPr>
        <p:txBody>
          <a:bodyPr>
            <a:normAutofit/>
          </a:bodyPr>
          <a:lstStyle>
            <a:lvl1pPr marL="0" indent="0">
              <a:buNone/>
              <a:defRPr lang="en-US" sz="1600" b="0" i="0" smtClean="0">
                <a:effectLst/>
              </a:defRPr>
            </a:lvl1pPr>
          </a:lstStyle>
          <a:p>
            <a:pPr lvl="0"/>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a:t>
            </a:r>
            <a:r>
              <a:rPr lang="en-US" b="0" i="0" dirty="0" err="1">
                <a:solidFill>
                  <a:srgbClr val="000000"/>
                </a:solidFill>
                <a:effectLst/>
                <a:latin typeface="Open Sans"/>
              </a:rPr>
              <a:t>fermentum</a:t>
            </a:r>
            <a:r>
              <a:rPr lang="en-US" b="0" i="0" dirty="0">
                <a:solidFill>
                  <a:srgbClr val="000000"/>
                </a:solidFill>
                <a:effectLst/>
                <a:latin typeface="Open Sans"/>
              </a:rPr>
              <a:t>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ullamcorper</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interdum</a:t>
            </a:r>
            <a:r>
              <a:rPr lang="en-US" b="0" i="0" dirty="0">
                <a:solidFill>
                  <a:srgbClr val="000000"/>
                </a:solidFill>
                <a:effectLst/>
                <a:latin typeface="Open Sans"/>
              </a:rPr>
              <a:t> vel. </a:t>
            </a:r>
            <a:endParaRPr lang="en-US" dirty="0"/>
          </a:p>
        </p:txBody>
      </p:sp>
      <p:sp>
        <p:nvSpPr>
          <p:cNvPr id="17" name="Text Placeholder 13"/>
          <p:cNvSpPr>
            <a:spLocks noGrp="1"/>
          </p:cNvSpPr>
          <p:nvPr>
            <p:ph type="body" sz="quarter" idx="21" hasCustomPrompt="1"/>
          </p:nvPr>
        </p:nvSpPr>
        <p:spPr>
          <a:xfrm>
            <a:off x="2065241" y="1801813"/>
            <a:ext cx="3968750" cy="950912"/>
          </a:xfrm>
        </p:spPr>
        <p:txBody>
          <a:bodyPr>
            <a:normAutofit/>
          </a:bodyPr>
          <a:lstStyle>
            <a:lvl1pPr marL="0" indent="0">
              <a:buNone/>
              <a:defRPr lang="en-US" sz="1600" b="0" i="0" smtClean="0">
                <a:effectLst/>
              </a:defRPr>
            </a:lvl1pPr>
          </a:lstStyle>
          <a:p>
            <a:pPr lvl="0"/>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a:t>
            </a:r>
            <a:r>
              <a:rPr lang="en-US" b="0" i="0" dirty="0" err="1">
                <a:solidFill>
                  <a:srgbClr val="000000"/>
                </a:solidFill>
                <a:effectLst/>
                <a:latin typeface="Open Sans"/>
              </a:rPr>
              <a:t>fermentum</a:t>
            </a:r>
            <a:r>
              <a:rPr lang="en-US" b="0" i="0" dirty="0">
                <a:solidFill>
                  <a:srgbClr val="000000"/>
                </a:solidFill>
                <a:effectLst/>
                <a:latin typeface="Open Sans"/>
              </a:rPr>
              <a:t>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ullamcorper</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interdum</a:t>
            </a:r>
            <a:r>
              <a:rPr lang="en-US" b="0" i="0" dirty="0">
                <a:solidFill>
                  <a:srgbClr val="000000"/>
                </a:solidFill>
                <a:effectLst/>
                <a:latin typeface="Open Sans"/>
              </a:rPr>
              <a:t> vel. </a:t>
            </a:r>
            <a:endParaRPr lang="en-US" dirty="0"/>
          </a:p>
        </p:txBody>
      </p:sp>
      <p:sp>
        <p:nvSpPr>
          <p:cNvPr id="18" name="Text Placeholder 13"/>
          <p:cNvSpPr>
            <a:spLocks noGrp="1"/>
          </p:cNvSpPr>
          <p:nvPr>
            <p:ph type="body" sz="quarter" idx="22" hasCustomPrompt="1"/>
          </p:nvPr>
        </p:nvSpPr>
        <p:spPr>
          <a:xfrm>
            <a:off x="7671181" y="1801813"/>
            <a:ext cx="3968750" cy="950912"/>
          </a:xfrm>
        </p:spPr>
        <p:txBody>
          <a:bodyPr>
            <a:normAutofit/>
          </a:bodyPr>
          <a:lstStyle>
            <a:lvl1pPr marL="0" indent="0">
              <a:buNone/>
              <a:defRPr lang="en-US" sz="1600" b="0" i="0" smtClean="0">
                <a:effectLst/>
              </a:defRPr>
            </a:lvl1pPr>
          </a:lstStyle>
          <a:p>
            <a:pPr lvl="0"/>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a:t>
            </a:r>
            <a:r>
              <a:rPr lang="en-US" b="0" i="0" dirty="0" err="1">
                <a:solidFill>
                  <a:srgbClr val="000000"/>
                </a:solidFill>
                <a:effectLst/>
                <a:latin typeface="Open Sans"/>
              </a:rPr>
              <a:t>fermentum</a:t>
            </a:r>
            <a:r>
              <a:rPr lang="en-US" b="0" i="0" dirty="0">
                <a:solidFill>
                  <a:srgbClr val="000000"/>
                </a:solidFill>
                <a:effectLst/>
                <a:latin typeface="Open Sans"/>
              </a:rPr>
              <a:t>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ullamcorper</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interdum</a:t>
            </a:r>
            <a:r>
              <a:rPr lang="en-US" b="0" i="0" dirty="0">
                <a:solidFill>
                  <a:srgbClr val="000000"/>
                </a:solidFill>
                <a:effectLst/>
                <a:latin typeface="Open Sans"/>
              </a:rPr>
              <a:t> vel. </a:t>
            </a:r>
            <a:endParaRPr lang="en-US" dirty="0"/>
          </a:p>
        </p:txBody>
      </p:sp>
      <p:sp>
        <p:nvSpPr>
          <p:cNvPr id="19" name="Text Placeholder 13"/>
          <p:cNvSpPr>
            <a:spLocks noGrp="1"/>
          </p:cNvSpPr>
          <p:nvPr>
            <p:ph type="body" sz="quarter" idx="23" hasCustomPrompt="1"/>
          </p:nvPr>
        </p:nvSpPr>
        <p:spPr>
          <a:xfrm>
            <a:off x="7671181" y="3265234"/>
            <a:ext cx="3968750" cy="950912"/>
          </a:xfrm>
        </p:spPr>
        <p:txBody>
          <a:bodyPr>
            <a:normAutofit/>
          </a:bodyPr>
          <a:lstStyle>
            <a:lvl1pPr marL="0" indent="0">
              <a:buNone/>
              <a:defRPr lang="en-US" sz="1600" b="0" i="0" smtClean="0">
                <a:effectLst/>
              </a:defRPr>
            </a:lvl1pPr>
          </a:lstStyle>
          <a:p>
            <a:pPr lvl="0"/>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a:t>
            </a:r>
            <a:r>
              <a:rPr lang="en-US" b="0" i="0" dirty="0" err="1">
                <a:solidFill>
                  <a:srgbClr val="000000"/>
                </a:solidFill>
                <a:effectLst/>
                <a:latin typeface="Open Sans"/>
              </a:rPr>
              <a:t>fermentum</a:t>
            </a:r>
            <a:r>
              <a:rPr lang="en-US" b="0" i="0" dirty="0">
                <a:solidFill>
                  <a:srgbClr val="000000"/>
                </a:solidFill>
                <a:effectLst/>
                <a:latin typeface="Open Sans"/>
              </a:rPr>
              <a:t>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ullamcorper</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interdum</a:t>
            </a:r>
            <a:r>
              <a:rPr lang="en-US" b="0" i="0" dirty="0">
                <a:solidFill>
                  <a:srgbClr val="000000"/>
                </a:solidFill>
                <a:effectLst/>
                <a:latin typeface="Open Sans"/>
              </a:rPr>
              <a:t> vel. </a:t>
            </a:r>
            <a:endParaRPr lang="en-US" dirty="0"/>
          </a:p>
        </p:txBody>
      </p:sp>
      <p:sp>
        <p:nvSpPr>
          <p:cNvPr id="20" name="Text Placeholder 13"/>
          <p:cNvSpPr>
            <a:spLocks noGrp="1"/>
          </p:cNvSpPr>
          <p:nvPr>
            <p:ph type="body" sz="quarter" idx="24" hasCustomPrompt="1"/>
          </p:nvPr>
        </p:nvSpPr>
        <p:spPr>
          <a:xfrm>
            <a:off x="7671181" y="4728655"/>
            <a:ext cx="3968750" cy="950912"/>
          </a:xfrm>
        </p:spPr>
        <p:txBody>
          <a:bodyPr>
            <a:normAutofit/>
          </a:bodyPr>
          <a:lstStyle>
            <a:lvl1pPr marL="0" indent="0">
              <a:buNone/>
              <a:defRPr lang="en-US" sz="1600" b="0" i="0" smtClean="0">
                <a:effectLst/>
              </a:defRPr>
            </a:lvl1pPr>
          </a:lstStyle>
          <a:p>
            <a:pPr lvl="0"/>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a:t>
            </a:r>
            <a:r>
              <a:rPr lang="en-US" b="0" i="0" dirty="0" err="1">
                <a:solidFill>
                  <a:srgbClr val="000000"/>
                </a:solidFill>
                <a:effectLst/>
                <a:latin typeface="Open Sans"/>
              </a:rPr>
              <a:t>fermentum</a:t>
            </a:r>
            <a:r>
              <a:rPr lang="en-US" b="0" i="0" dirty="0">
                <a:solidFill>
                  <a:srgbClr val="000000"/>
                </a:solidFill>
                <a:effectLst/>
                <a:latin typeface="Open Sans"/>
              </a:rPr>
              <a:t>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ullamcorper</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interdum</a:t>
            </a:r>
            <a:r>
              <a:rPr lang="en-US" b="0" i="0" dirty="0">
                <a:solidFill>
                  <a:srgbClr val="000000"/>
                </a:solidFill>
                <a:effectLst/>
                <a:latin typeface="Open Sans"/>
              </a:rPr>
              <a:t> vel. </a:t>
            </a:r>
            <a:endParaRPr lang="en-US" dirty="0"/>
          </a:p>
        </p:txBody>
      </p:sp>
    </p:spTree>
    <p:extLst>
      <p:ext uri="{BB962C8B-B14F-4D97-AF65-F5344CB8AC3E}">
        <p14:creationId xmlns:p14="http://schemas.microsoft.com/office/powerpoint/2010/main" val="3962063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Smaller imag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2"/>
                </a:solidFill>
              </a:defRPr>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D6486825-8FD6-4501-9547-9B8E66367DBF}" type="slidenum">
              <a:rPr lang="en-US" smtClean="0"/>
              <a:t>‹#›</a:t>
            </a:fld>
            <a:endParaRPr lang="en-US"/>
          </a:p>
        </p:txBody>
      </p:sp>
    </p:spTree>
    <p:extLst>
      <p:ext uri="{BB962C8B-B14F-4D97-AF65-F5344CB8AC3E}">
        <p14:creationId xmlns:p14="http://schemas.microsoft.com/office/powerpoint/2010/main" val="3958510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03390D-4F6E-4F48-B57B-28D4FEFF0D93}"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B56E9-5920-474B-9A7E-96D542C00F2B}" type="slidenum">
              <a:rPr lang="en-US" smtClean="0"/>
              <a:t>‹#›</a:t>
            </a:fld>
            <a:endParaRPr lang="en-US"/>
          </a:p>
        </p:txBody>
      </p:sp>
    </p:spTree>
    <p:extLst>
      <p:ext uri="{BB962C8B-B14F-4D97-AF65-F5344CB8AC3E}">
        <p14:creationId xmlns:p14="http://schemas.microsoft.com/office/powerpoint/2010/main" val="1025459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07319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B6EDB-E9CD-4975-8496-0DA209583227}"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C23F67-928F-4EDC-B3FC-1871FFDAA4C3}" type="slidenum">
              <a:rPr lang="en-US" smtClean="0"/>
              <a:t>‹#›</a:t>
            </a:fld>
            <a:endParaRPr lang="en-US"/>
          </a:p>
        </p:txBody>
      </p:sp>
    </p:spTree>
    <p:extLst>
      <p:ext uri="{BB962C8B-B14F-4D97-AF65-F5344CB8AC3E}">
        <p14:creationId xmlns:p14="http://schemas.microsoft.com/office/powerpoint/2010/main" val="1839430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0A04E58-69F2-4EB1-850A-D2E4DCAC3A95}"/>
              </a:ext>
            </a:extLst>
          </p:cNvPr>
          <p:cNvSpPr>
            <a:spLocks noGrp="1"/>
          </p:cNvSpPr>
          <p:nvPr>
            <p:ph type="ctrTitle"/>
          </p:nvPr>
        </p:nvSpPr>
        <p:spPr>
          <a:xfrm>
            <a:off x="1197802" y="1122364"/>
            <a:ext cx="5138830" cy="1209089"/>
          </a:xfrm>
        </p:spPr>
        <p:txBody>
          <a:bodyPr anchor="t">
            <a:normAutofit/>
          </a:bodyPr>
          <a:lstStyle>
            <a:lvl1pPr algn="l">
              <a:defRPr sz="3000" b="1">
                <a:latin typeface="Franklin Gothic Book" panose="020B050302010202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8E36F4D3-7FD5-4789-A6C0-FCE5F71D23D2}"/>
              </a:ext>
            </a:extLst>
          </p:cNvPr>
          <p:cNvSpPr>
            <a:spLocks noGrp="1"/>
          </p:cNvSpPr>
          <p:nvPr>
            <p:ph type="subTitle" idx="1"/>
          </p:nvPr>
        </p:nvSpPr>
        <p:spPr>
          <a:xfrm>
            <a:off x="1197801" y="2128839"/>
            <a:ext cx="3641559" cy="1655763"/>
          </a:xfrm>
        </p:spPr>
        <p:txBody>
          <a:bodyPr>
            <a:normAutofit/>
          </a:bodyPr>
          <a:lstStyle>
            <a:lvl1pPr marL="0" indent="0" algn="l">
              <a:buNone/>
              <a:defRPr sz="1400">
                <a:latin typeface="Franklin Gothic Book" panose="020B05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3217660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BC0D487-C4E0-4F7B-82AB-408E2DD2006B}"/>
              </a:ext>
            </a:extLst>
          </p:cNvPr>
          <p:cNvSpPr>
            <a:spLocks noGrp="1"/>
          </p:cNvSpPr>
          <p:nvPr>
            <p:ph type="pic" sz="quarter" idx="13"/>
          </p:nvPr>
        </p:nvSpPr>
        <p:spPr>
          <a:xfrm>
            <a:off x="0" y="0"/>
            <a:ext cx="4038600" cy="6858000"/>
          </a:xfrm>
        </p:spPr>
        <p:txBody>
          <a:bodyPr/>
          <a:lstStyle/>
          <a:p>
            <a:endParaRPr lang="en-US"/>
          </a:p>
        </p:txBody>
      </p:sp>
      <p:sp>
        <p:nvSpPr>
          <p:cNvPr id="2" name="Title 1"/>
          <p:cNvSpPr>
            <a:spLocks noGrp="1"/>
          </p:cNvSpPr>
          <p:nvPr>
            <p:ph type="ctrTitle"/>
          </p:nvPr>
        </p:nvSpPr>
        <p:spPr>
          <a:xfrm>
            <a:off x="4454354" y="1122364"/>
            <a:ext cx="4617457" cy="1209089"/>
          </a:xfrm>
        </p:spPr>
        <p:txBody>
          <a:bodyPr anchor="t">
            <a:normAutofit/>
          </a:bodyPr>
          <a:lstStyle>
            <a:lvl1pPr algn="l">
              <a:defRPr sz="3000" b="1">
                <a:latin typeface="Franklin Gothic Book" panose="020B0503020102020204" pitchFamily="34" charset="0"/>
              </a:defRPr>
            </a:lvl1pPr>
          </a:lstStyle>
          <a:p>
            <a:r>
              <a:rPr lang="en-US" dirty="0"/>
              <a:t>Click to edit Master title style</a:t>
            </a:r>
          </a:p>
        </p:txBody>
      </p:sp>
      <p:sp>
        <p:nvSpPr>
          <p:cNvPr id="3" name="Subtitle 2"/>
          <p:cNvSpPr>
            <a:spLocks noGrp="1"/>
          </p:cNvSpPr>
          <p:nvPr>
            <p:ph type="subTitle" idx="1"/>
          </p:nvPr>
        </p:nvSpPr>
        <p:spPr>
          <a:xfrm>
            <a:off x="4454353" y="2144881"/>
            <a:ext cx="3641559" cy="1655763"/>
          </a:xfrm>
        </p:spPr>
        <p:txBody>
          <a:bodyPr>
            <a:normAutofit/>
          </a:bodyPr>
          <a:lstStyle>
            <a:lvl1pPr marL="0" indent="0" algn="l">
              <a:buNone/>
              <a:defRPr sz="1400">
                <a:latin typeface="Franklin Gothic Book" panose="020B05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83687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1" y="593367"/>
            <a:ext cx="113607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733"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3733">
                <a:solidFill>
                  <a:schemeClr val="dk1"/>
                </a:solidFill>
              </a:defRPr>
            </a:lvl2pPr>
            <a:lvl3pPr lvl="2" indent="0">
              <a:spcBef>
                <a:spcPts val="0"/>
              </a:spcBef>
              <a:buClr>
                <a:schemeClr val="dk1"/>
              </a:buClr>
              <a:buFont typeface="Arial"/>
              <a:buNone/>
              <a:defRPr sz="3733">
                <a:solidFill>
                  <a:schemeClr val="dk1"/>
                </a:solidFill>
              </a:defRPr>
            </a:lvl3pPr>
            <a:lvl4pPr lvl="3" indent="0">
              <a:spcBef>
                <a:spcPts val="0"/>
              </a:spcBef>
              <a:buClr>
                <a:schemeClr val="dk1"/>
              </a:buClr>
              <a:buFont typeface="Arial"/>
              <a:buNone/>
              <a:defRPr sz="3733">
                <a:solidFill>
                  <a:schemeClr val="dk1"/>
                </a:solidFill>
              </a:defRPr>
            </a:lvl4pPr>
            <a:lvl5pPr lvl="4" indent="0">
              <a:spcBef>
                <a:spcPts val="0"/>
              </a:spcBef>
              <a:buClr>
                <a:schemeClr val="dk1"/>
              </a:buClr>
              <a:buFont typeface="Arial"/>
              <a:buNone/>
              <a:defRPr sz="3733">
                <a:solidFill>
                  <a:schemeClr val="dk1"/>
                </a:solidFill>
              </a:defRPr>
            </a:lvl5pPr>
            <a:lvl6pPr lvl="5" indent="0">
              <a:spcBef>
                <a:spcPts val="0"/>
              </a:spcBef>
              <a:buClr>
                <a:schemeClr val="dk1"/>
              </a:buClr>
              <a:buFont typeface="Arial"/>
              <a:buNone/>
              <a:defRPr sz="3733">
                <a:solidFill>
                  <a:schemeClr val="dk1"/>
                </a:solidFill>
              </a:defRPr>
            </a:lvl6pPr>
            <a:lvl7pPr lvl="6" indent="0">
              <a:spcBef>
                <a:spcPts val="0"/>
              </a:spcBef>
              <a:buClr>
                <a:schemeClr val="dk1"/>
              </a:buClr>
              <a:buFont typeface="Arial"/>
              <a:buNone/>
              <a:defRPr sz="3733">
                <a:solidFill>
                  <a:schemeClr val="dk1"/>
                </a:solidFill>
              </a:defRPr>
            </a:lvl7pPr>
            <a:lvl8pPr lvl="7" indent="0">
              <a:spcBef>
                <a:spcPts val="0"/>
              </a:spcBef>
              <a:buClr>
                <a:schemeClr val="dk1"/>
              </a:buClr>
              <a:buFont typeface="Arial"/>
              <a:buNone/>
              <a:defRPr sz="3733">
                <a:solidFill>
                  <a:schemeClr val="dk1"/>
                </a:solidFill>
              </a:defRPr>
            </a:lvl8pPr>
            <a:lvl9pPr lvl="8" indent="0">
              <a:spcBef>
                <a:spcPts val="0"/>
              </a:spcBef>
              <a:buClr>
                <a:schemeClr val="dk1"/>
              </a:buClr>
              <a:buFont typeface="Arial"/>
              <a:buNone/>
              <a:defRPr sz="3733">
                <a:solidFill>
                  <a:schemeClr val="dk1"/>
                </a:solidFill>
              </a:defRPr>
            </a:lvl9pPr>
          </a:lstStyle>
          <a:p>
            <a:endParaRPr/>
          </a:p>
        </p:txBody>
      </p:sp>
      <p:sp>
        <p:nvSpPr>
          <p:cNvPr id="18" name="Shape 18"/>
          <p:cNvSpPr txBox="1">
            <a:spLocks noGrp="1"/>
          </p:cNvSpPr>
          <p:nvPr>
            <p:ph type="body" idx="1"/>
          </p:nvPr>
        </p:nvSpPr>
        <p:spPr>
          <a:xfrm>
            <a:off x="415601" y="1536633"/>
            <a:ext cx="11360799" cy="4555200"/>
          </a:xfrm>
          <a:prstGeom prst="rect">
            <a:avLst/>
          </a:prstGeom>
          <a:noFill/>
          <a:ln>
            <a:noFill/>
          </a:ln>
        </p:spPr>
        <p:txBody>
          <a:bodyPr lIns="91425" tIns="91425" rIns="91425" bIns="91425" anchor="t" anchorCtr="0"/>
          <a:lstStyle>
            <a:lvl1pPr marL="0" marR="0" lvl="0" indent="152396" algn="l" rtl="0">
              <a:lnSpc>
                <a:spcPct val="115000"/>
              </a:lnSpc>
              <a:spcBef>
                <a:spcPts val="0"/>
              </a:spcBef>
              <a:spcAft>
                <a:spcPts val="2133"/>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609585" marR="0" lvl="1" indent="118530" algn="l" rtl="0">
              <a:lnSpc>
                <a:spcPct val="115000"/>
              </a:lnSpc>
              <a:spcBef>
                <a:spcPts val="0"/>
              </a:spcBef>
              <a:spcAft>
                <a:spcPts val="2133"/>
              </a:spcAft>
              <a:buClr>
                <a:schemeClr val="dk2"/>
              </a:buClr>
              <a:buSzPct val="100000"/>
              <a:buFont typeface="Arial"/>
              <a:buChar char="○"/>
              <a:defRPr sz="1867" b="0" i="0" u="none" strike="noStrike" cap="none">
                <a:solidFill>
                  <a:schemeClr val="dk2"/>
                </a:solidFill>
                <a:latin typeface="Arial"/>
                <a:ea typeface="Arial"/>
                <a:cs typeface="Arial"/>
                <a:sym typeface="Arial"/>
              </a:defRPr>
            </a:lvl2pPr>
            <a:lvl3pPr marL="1219170" marR="0" lvl="2" indent="118530" algn="l" rtl="0">
              <a:lnSpc>
                <a:spcPct val="115000"/>
              </a:lnSpc>
              <a:spcBef>
                <a:spcPts val="0"/>
              </a:spcBef>
              <a:spcAft>
                <a:spcPts val="2133"/>
              </a:spcAft>
              <a:buClr>
                <a:schemeClr val="dk2"/>
              </a:buClr>
              <a:buSzPct val="100000"/>
              <a:buFont typeface="Arial"/>
              <a:buChar char="■"/>
              <a:defRPr sz="1867" b="0" i="0" u="none" strike="noStrike" cap="none">
                <a:solidFill>
                  <a:schemeClr val="dk2"/>
                </a:solidFill>
                <a:latin typeface="Arial"/>
                <a:ea typeface="Arial"/>
                <a:cs typeface="Arial"/>
                <a:sym typeface="Arial"/>
              </a:defRPr>
            </a:lvl3pPr>
            <a:lvl4pPr marL="1828754" marR="0" lvl="3" indent="118530" algn="l" rtl="0">
              <a:lnSpc>
                <a:spcPct val="115000"/>
              </a:lnSpc>
              <a:spcBef>
                <a:spcPts val="0"/>
              </a:spcBef>
              <a:spcAft>
                <a:spcPts val="2133"/>
              </a:spcAft>
              <a:buClr>
                <a:schemeClr val="dk2"/>
              </a:buClr>
              <a:buSzPct val="100000"/>
              <a:buFont typeface="Arial"/>
              <a:buChar char="●"/>
              <a:defRPr sz="1867" b="0" i="0" u="none" strike="noStrike" cap="none">
                <a:solidFill>
                  <a:schemeClr val="dk2"/>
                </a:solidFill>
                <a:latin typeface="Arial"/>
                <a:ea typeface="Arial"/>
                <a:cs typeface="Arial"/>
                <a:sym typeface="Arial"/>
              </a:defRPr>
            </a:lvl4pPr>
            <a:lvl5pPr marL="2438339" marR="0" lvl="4" indent="118530" algn="l" rtl="0">
              <a:lnSpc>
                <a:spcPct val="115000"/>
              </a:lnSpc>
              <a:spcBef>
                <a:spcPts val="0"/>
              </a:spcBef>
              <a:spcAft>
                <a:spcPts val="2133"/>
              </a:spcAft>
              <a:buClr>
                <a:schemeClr val="dk2"/>
              </a:buClr>
              <a:buSzPct val="100000"/>
              <a:buFont typeface="Arial"/>
              <a:buChar char="○"/>
              <a:defRPr sz="1867" b="0" i="0" u="none" strike="noStrike" cap="none">
                <a:solidFill>
                  <a:schemeClr val="dk2"/>
                </a:solidFill>
                <a:latin typeface="Arial"/>
                <a:ea typeface="Arial"/>
                <a:cs typeface="Arial"/>
                <a:sym typeface="Arial"/>
              </a:defRPr>
            </a:lvl5pPr>
            <a:lvl6pPr marL="3047924" marR="0" lvl="5" indent="118530" algn="l" rtl="0">
              <a:lnSpc>
                <a:spcPct val="115000"/>
              </a:lnSpc>
              <a:spcBef>
                <a:spcPts val="0"/>
              </a:spcBef>
              <a:spcAft>
                <a:spcPts val="2133"/>
              </a:spcAft>
              <a:buClr>
                <a:schemeClr val="dk2"/>
              </a:buClr>
              <a:buSzPct val="100000"/>
              <a:buFont typeface="Arial"/>
              <a:buChar char="■"/>
              <a:defRPr sz="1867" b="0" i="0" u="none" strike="noStrike" cap="none">
                <a:solidFill>
                  <a:schemeClr val="dk2"/>
                </a:solidFill>
                <a:latin typeface="Arial"/>
                <a:ea typeface="Arial"/>
                <a:cs typeface="Arial"/>
                <a:sym typeface="Arial"/>
              </a:defRPr>
            </a:lvl6pPr>
            <a:lvl7pPr marL="3657509" marR="0" lvl="6" indent="118530" algn="l" rtl="0">
              <a:lnSpc>
                <a:spcPct val="115000"/>
              </a:lnSpc>
              <a:spcBef>
                <a:spcPts val="0"/>
              </a:spcBef>
              <a:spcAft>
                <a:spcPts val="2133"/>
              </a:spcAft>
              <a:buClr>
                <a:schemeClr val="dk2"/>
              </a:buClr>
              <a:buSzPct val="100000"/>
              <a:buFont typeface="Arial"/>
              <a:buChar char="●"/>
              <a:defRPr sz="1867" b="0" i="0" u="none" strike="noStrike" cap="none">
                <a:solidFill>
                  <a:schemeClr val="dk2"/>
                </a:solidFill>
                <a:latin typeface="Arial"/>
                <a:ea typeface="Arial"/>
                <a:cs typeface="Arial"/>
                <a:sym typeface="Arial"/>
              </a:defRPr>
            </a:lvl7pPr>
            <a:lvl8pPr marL="4267093" marR="0" lvl="7" indent="118530" algn="l" rtl="0">
              <a:lnSpc>
                <a:spcPct val="115000"/>
              </a:lnSpc>
              <a:spcBef>
                <a:spcPts val="0"/>
              </a:spcBef>
              <a:spcAft>
                <a:spcPts val="2133"/>
              </a:spcAft>
              <a:buClr>
                <a:schemeClr val="dk2"/>
              </a:buClr>
              <a:buSzPct val="100000"/>
              <a:buFont typeface="Arial"/>
              <a:buChar char="○"/>
              <a:defRPr sz="1867" b="0" i="0" u="none" strike="noStrike" cap="none">
                <a:solidFill>
                  <a:schemeClr val="dk2"/>
                </a:solidFill>
                <a:latin typeface="Arial"/>
                <a:ea typeface="Arial"/>
                <a:cs typeface="Arial"/>
                <a:sym typeface="Arial"/>
              </a:defRPr>
            </a:lvl8pPr>
            <a:lvl9pPr marL="4876678" marR="0" lvl="8" indent="118530" algn="l" rtl="0">
              <a:lnSpc>
                <a:spcPct val="115000"/>
              </a:lnSpc>
              <a:spcBef>
                <a:spcPts val="0"/>
              </a:spcBef>
              <a:spcAft>
                <a:spcPts val="2133"/>
              </a:spcAft>
              <a:buClr>
                <a:schemeClr val="dk2"/>
              </a:buClr>
              <a:buSzPct val="1000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11296610" y="6217621"/>
            <a:ext cx="731599" cy="524800"/>
          </a:xfrm>
          <a:prstGeom prst="rect">
            <a:avLst/>
          </a:prstGeom>
          <a:noFill/>
          <a:ln>
            <a:noFill/>
          </a:ln>
        </p:spPr>
        <p:txBody>
          <a:bodyPr lIns="91425" tIns="91425" rIns="91425" bIns="91425" anchor="ctr" anchorCtr="0">
            <a:noAutofit/>
          </a:bodyPr>
          <a:lstStyle/>
          <a:p>
            <a:pPr algn="l">
              <a:buClr>
                <a:srgbClr val="000000"/>
              </a:buClr>
              <a:buSzPct val="25000"/>
            </a:pPr>
            <a:fld id="{00000000-1234-1234-1234-123412341234}" type="slidenum">
              <a:rPr lang="en" sz="1867" smtClean="0">
                <a:solidFill>
                  <a:srgbClr val="000000"/>
                </a:solidFill>
                <a:ea typeface="Arial"/>
                <a:cs typeface="Arial"/>
                <a:sym typeface="Arial"/>
              </a:rPr>
              <a:pPr algn="l">
                <a:buClr>
                  <a:srgbClr val="000000"/>
                </a:buClr>
                <a:buSzPct val="25000"/>
              </a:pPr>
              <a:t>‹#›</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1280941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CE2606-347C-401F-B861-DF806CD7A78C}"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89961-3A3E-4696-99BD-7F5F2B032F09}" type="slidenum">
              <a:rPr lang="en-US" smtClean="0"/>
              <a:t>‹#›</a:t>
            </a:fld>
            <a:endParaRPr lang="en-US"/>
          </a:p>
        </p:txBody>
      </p:sp>
    </p:spTree>
    <p:extLst>
      <p:ext uri="{BB962C8B-B14F-4D97-AF65-F5344CB8AC3E}">
        <p14:creationId xmlns:p14="http://schemas.microsoft.com/office/powerpoint/2010/main" val="23223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CHANGE HEADER</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6486825-8FD6-4501-9547-9B8E66367DBF}" type="slidenum">
              <a:rPr lang="en-US" smtClean="0"/>
              <a:t>‹#›</a:t>
            </a:fld>
            <a:endParaRPr lang="en-US"/>
          </a:p>
        </p:txBody>
      </p:sp>
    </p:spTree>
    <p:extLst>
      <p:ext uri="{BB962C8B-B14F-4D97-AF65-F5344CB8AC3E}">
        <p14:creationId xmlns:p14="http://schemas.microsoft.com/office/powerpoint/2010/main" val="2730534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E2606-347C-401F-B861-DF806CD7A78C}"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89961-3A3E-4696-99BD-7F5F2B032F09}" type="slidenum">
              <a:rPr lang="en-US" smtClean="0"/>
              <a:t>‹#›</a:t>
            </a:fld>
            <a:endParaRPr lang="en-US"/>
          </a:p>
        </p:txBody>
      </p:sp>
    </p:spTree>
    <p:extLst>
      <p:ext uri="{BB962C8B-B14F-4D97-AF65-F5344CB8AC3E}">
        <p14:creationId xmlns:p14="http://schemas.microsoft.com/office/powerpoint/2010/main" val="1549462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CE2606-347C-401F-B861-DF806CD7A78C}"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89961-3A3E-4696-99BD-7F5F2B032F09}" type="slidenum">
              <a:rPr lang="en-US" smtClean="0"/>
              <a:t>‹#›</a:t>
            </a:fld>
            <a:endParaRPr lang="en-US"/>
          </a:p>
        </p:txBody>
      </p:sp>
    </p:spTree>
    <p:extLst>
      <p:ext uri="{BB962C8B-B14F-4D97-AF65-F5344CB8AC3E}">
        <p14:creationId xmlns:p14="http://schemas.microsoft.com/office/powerpoint/2010/main" val="2187076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CE2606-347C-401F-B861-DF806CD7A78C}"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89961-3A3E-4696-99BD-7F5F2B032F09}" type="slidenum">
              <a:rPr lang="en-US" smtClean="0"/>
              <a:t>‹#›</a:t>
            </a:fld>
            <a:endParaRPr lang="en-US"/>
          </a:p>
        </p:txBody>
      </p:sp>
    </p:spTree>
    <p:extLst>
      <p:ext uri="{BB962C8B-B14F-4D97-AF65-F5344CB8AC3E}">
        <p14:creationId xmlns:p14="http://schemas.microsoft.com/office/powerpoint/2010/main" val="671261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CE2606-347C-401F-B861-DF806CD7A78C}"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C89961-3A3E-4696-99BD-7F5F2B032F09}" type="slidenum">
              <a:rPr lang="en-US" smtClean="0"/>
              <a:t>‹#›</a:t>
            </a:fld>
            <a:endParaRPr lang="en-US"/>
          </a:p>
        </p:txBody>
      </p:sp>
    </p:spTree>
    <p:extLst>
      <p:ext uri="{BB962C8B-B14F-4D97-AF65-F5344CB8AC3E}">
        <p14:creationId xmlns:p14="http://schemas.microsoft.com/office/powerpoint/2010/main" val="3183958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CE2606-347C-401F-B861-DF806CD7A78C}"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C89961-3A3E-4696-99BD-7F5F2B032F09}" type="slidenum">
              <a:rPr lang="en-US" smtClean="0"/>
              <a:t>‹#›</a:t>
            </a:fld>
            <a:endParaRPr lang="en-US"/>
          </a:p>
        </p:txBody>
      </p:sp>
    </p:spTree>
    <p:extLst>
      <p:ext uri="{BB962C8B-B14F-4D97-AF65-F5344CB8AC3E}">
        <p14:creationId xmlns:p14="http://schemas.microsoft.com/office/powerpoint/2010/main" val="1620243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E2606-347C-401F-B861-DF806CD7A78C}"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C89961-3A3E-4696-99BD-7F5F2B032F09}" type="slidenum">
              <a:rPr lang="en-US" smtClean="0"/>
              <a:t>‹#›</a:t>
            </a:fld>
            <a:endParaRPr lang="en-US"/>
          </a:p>
        </p:txBody>
      </p:sp>
    </p:spTree>
    <p:extLst>
      <p:ext uri="{BB962C8B-B14F-4D97-AF65-F5344CB8AC3E}">
        <p14:creationId xmlns:p14="http://schemas.microsoft.com/office/powerpoint/2010/main" val="3571174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CE2606-347C-401F-B861-DF806CD7A78C}"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89961-3A3E-4696-99BD-7F5F2B032F09}" type="slidenum">
              <a:rPr lang="en-US" smtClean="0"/>
              <a:t>‹#›</a:t>
            </a:fld>
            <a:endParaRPr lang="en-US"/>
          </a:p>
        </p:txBody>
      </p:sp>
    </p:spTree>
    <p:extLst>
      <p:ext uri="{BB962C8B-B14F-4D97-AF65-F5344CB8AC3E}">
        <p14:creationId xmlns:p14="http://schemas.microsoft.com/office/powerpoint/2010/main" val="922775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CE2606-347C-401F-B861-DF806CD7A78C}"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89961-3A3E-4696-99BD-7F5F2B032F09}" type="slidenum">
              <a:rPr lang="en-US" smtClean="0"/>
              <a:t>‹#›</a:t>
            </a:fld>
            <a:endParaRPr lang="en-US"/>
          </a:p>
        </p:txBody>
      </p:sp>
    </p:spTree>
    <p:extLst>
      <p:ext uri="{BB962C8B-B14F-4D97-AF65-F5344CB8AC3E}">
        <p14:creationId xmlns:p14="http://schemas.microsoft.com/office/powerpoint/2010/main" val="682306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E2606-347C-401F-B861-DF806CD7A78C}"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89961-3A3E-4696-99BD-7F5F2B032F09}" type="slidenum">
              <a:rPr lang="en-US" smtClean="0"/>
              <a:t>‹#›</a:t>
            </a:fld>
            <a:endParaRPr lang="en-US"/>
          </a:p>
        </p:txBody>
      </p:sp>
    </p:spTree>
    <p:extLst>
      <p:ext uri="{BB962C8B-B14F-4D97-AF65-F5344CB8AC3E}">
        <p14:creationId xmlns:p14="http://schemas.microsoft.com/office/powerpoint/2010/main" val="2336591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E2606-347C-401F-B861-DF806CD7A78C}"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89961-3A3E-4696-99BD-7F5F2B032F09}" type="slidenum">
              <a:rPr lang="en-US" smtClean="0"/>
              <a:t>‹#›</a:t>
            </a:fld>
            <a:endParaRPr lang="en-US"/>
          </a:p>
        </p:txBody>
      </p:sp>
    </p:spTree>
    <p:extLst>
      <p:ext uri="{BB962C8B-B14F-4D97-AF65-F5344CB8AC3E}">
        <p14:creationId xmlns:p14="http://schemas.microsoft.com/office/powerpoint/2010/main" val="215321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C3FAD67-B988-4DD4-AA7E-95E8CFBC7705}"/>
              </a:ext>
            </a:extLst>
          </p:cNvPr>
          <p:cNvSpPr>
            <a:spLocks noGrp="1"/>
          </p:cNvSpPr>
          <p:nvPr>
            <p:ph type="pic" sz="quarter" idx="11"/>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B1D600A2-9625-4951-BE37-0EE6472A18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53091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18D15E-87E9-5349-B158-CFE66C05D215}"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3A62B-E237-444C-8C75-101FBDA14FBA}" type="slidenum">
              <a:rPr lang="en-US" smtClean="0"/>
              <a:t>‹#›</a:t>
            </a:fld>
            <a:endParaRPr lang="en-US" dirty="0"/>
          </a:p>
        </p:txBody>
      </p:sp>
    </p:spTree>
    <p:extLst>
      <p:ext uri="{BB962C8B-B14F-4D97-AF65-F5344CB8AC3E}">
        <p14:creationId xmlns:p14="http://schemas.microsoft.com/office/powerpoint/2010/main" val="3732944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8D15E-87E9-5349-B158-CFE66C05D215}"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3A62B-E237-444C-8C75-101FBDA14FBA}" type="slidenum">
              <a:rPr lang="en-US" smtClean="0"/>
              <a:t>‹#›</a:t>
            </a:fld>
            <a:endParaRPr lang="en-US" dirty="0"/>
          </a:p>
        </p:txBody>
      </p:sp>
    </p:spTree>
    <p:extLst>
      <p:ext uri="{BB962C8B-B14F-4D97-AF65-F5344CB8AC3E}">
        <p14:creationId xmlns:p14="http://schemas.microsoft.com/office/powerpoint/2010/main" val="242903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8D15E-87E9-5349-B158-CFE66C05D215}"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3A62B-E237-444C-8C75-101FBDA14FBA}" type="slidenum">
              <a:rPr lang="en-US" smtClean="0"/>
              <a:t>‹#›</a:t>
            </a:fld>
            <a:endParaRPr lang="en-US" dirty="0"/>
          </a:p>
        </p:txBody>
      </p:sp>
    </p:spTree>
    <p:extLst>
      <p:ext uri="{BB962C8B-B14F-4D97-AF65-F5344CB8AC3E}">
        <p14:creationId xmlns:p14="http://schemas.microsoft.com/office/powerpoint/2010/main" val="3495238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18D15E-87E9-5349-B158-CFE66C05D215}" type="datetimeFigureOut">
              <a:rPr lang="en-US" smtClean="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E3A62B-E237-444C-8C75-101FBDA14FBA}" type="slidenum">
              <a:rPr lang="en-US" smtClean="0"/>
              <a:t>‹#›</a:t>
            </a:fld>
            <a:endParaRPr lang="en-US" dirty="0"/>
          </a:p>
        </p:txBody>
      </p:sp>
    </p:spTree>
    <p:extLst>
      <p:ext uri="{BB962C8B-B14F-4D97-AF65-F5344CB8AC3E}">
        <p14:creationId xmlns:p14="http://schemas.microsoft.com/office/powerpoint/2010/main" val="2322801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5"/>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18D15E-87E9-5349-B158-CFE66C05D215}" type="datetimeFigureOut">
              <a:rPr lang="en-US" smtClean="0"/>
              <a:t>3/28/2018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E3A62B-E237-444C-8C75-101FBDA14FBA}" type="slidenum">
              <a:rPr lang="en-US" smtClean="0"/>
              <a:t>‹#›</a:t>
            </a:fld>
            <a:endParaRPr lang="en-US" dirty="0"/>
          </a:p>
        </p:txBody>
      </p:sp>
    </p:spTree>
    <p:extLst>
      <p:ext uri="{BB962C8B-B14F-4D97-AF65-F5344CB8AC3E}">
        <p14:creationId xmlns:p14="http://schemas.microsoft.com/office/powerpoint/2010/main" val="1381075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18D15E-87E9-5349-B158-CFE66C05D215}" type="datetimeFigureOut">
              <a:rPr lang="en-US" smtClean="0"/>
              <a:t>3/28/2018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E3A62B-E237-444C-8C75-101FBDA14FBA}" type="slidenum">
              <a:rPr lang="en-US" smtClean="0"/>
              <a:t>‹#›</a:t>
            </a:fld>
            <a:endParaRPr lang="en-US" dirty="0"/>
          </a:p>
        </p:txBody>
      </p:sp>
    </p:spTree>
    <p:extLst>
      <p:ext uri="{BB962C8B-B14F-4D97-AF65-F5344CB8AC3E}">
        <p14:creationId xmlns:p14="http://schemas.microsoft.com/office/powerpoint/2010/main" val="2825772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036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18D15E-87E9-5349-B158-CFE66C05D215}" type="datetimeFigureOut">
              <a:rPr lang="en-US" smtClean="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E3A62B-E237-444C-8C75-101FBDA14FBA}" type="slidenum">
              <a:rPr lang="en-US" smtClean="0"/>
              <a:t>‹#›</a:t>
            </a:fld>
            <a:endParaRPr lang="en-US" dirty="0"/>
          </a:p>
        </p:txBody>
      </p:sp>
    </p:spTree>
    <p:extLst>
      <p:ext uri="{BB962C8B-B14F-4D97-AF65-F5344CB8AC3E}">
        <p14:creationId xmlns:p14="http://schemas.microsoft.com/office/powerpoint/2010/main" val="21899292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18D15E-87E9-5349-B158-CFE66C05D215}" type="datetimeFigureOut">
              <a:rPr lang="en-US" smtClean="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E3A62B-E237-444C-8C75-101FBDA14FBA}" type="slidenum">
              <a:rPr lang="en-US" smtClean="0"/>
              <a:t>‹#›</a:t>
            </a:fld>
            <a:endParaRPr lang="en-US" dirty="0"/>
          </a:p>
        </p:txBody>
      </p:sp>
    </p:spTree>
    <p:extLst>
      <p:ext uri="{BB962C8B-B14F-4D97-AF65-F5344CB8AC3E}">
        <p14:creationId xmlns:p14="http://schemas.microsoft.com/office/powerpoint/2010/main" val="751613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8D15E-87E9-5349-B158-CFE66C05D215}"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3A62B-E237-444C-8C75-101FBDA14FBA}" type="slidenum">
              <a:rPr lang="en-US" smtClean="0"/>
              <a:t>‹#›</a:t>
            </a:fld>
            <a:endParaRPr lang="en-US" dirty="0"/>
          </a:p>
        </p:txBody>
      </p:sp>
    </p:spTree>
    <p:extLst>
      <p:ext uri="{BB962C8B-B14F-4D97-AF65-F5344CB8AC3E}">
        <p14:creationId xmlns:p14="http://schemas.microsoft.com/office/powerpoint/2010/main" val="2331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72200" y="1041783"/>
            <a:ext cx="5181600" cy="530985"/>
          </a:xfrm>
        </p:spPr>
        <p:txBody>
          <a:bodyPr>
            <a:normAutofit/>
          </a:bodyPr>
          <a:lstStyle>
            <a:lvl1pPr>
              <a:defRPr sz="2800" baseline="0">
                <a:solidFill>
                  <a:schemeClr val="tx2"/>
                </a:solidFill>
              </a:defRPr>
            </a:lvl1pPr>
          </a:lstStyle>
          <a:p>
            <a:r>
              <a:rPr lang="en-US" dirty="0"/>
              <a:t>CLICK TO ADD HEADER</a:t>
            </a:r>
          </a:p>
        </p:txBody>
      </p:sp>
      <p:sp>
        <p:nvSpPr>
          <p:cNvPr id="7" name="Slide Number Placeholder 6"/>
          <p:cNvSpPr>
            <a:spLocks noGrp="1"/>
          </p:cNvSpPr>
          <p:nvPr>
            <p:ph type="sldNum" sz="quarter" idx="12"/>
          </p:nvPr>
        </p:nvSpPr>
        <p:spPr/>
        <p:txBody>
          <a:bodyPr/>
          <a:lstStyle/>
          <a:p>
            <a:fld id="{D6486825-8FD6-4501-9547-9B8E66367DBF}" type="slidenum">
              <a:rPr lang="en-US" smtClean="0"/>
              <a:t>‹#›</a:t>
            </a:fld>
            <a:endParaRPr lang="en-US"/>
          </a:p>
        </p:txBody>
      </p:sp>
      <p:sp>
        <p:nvSpPr>
          <p:cNvPr id="9" name="Picture Placeholder 8"/>
          <p:cNvSpPr>
            <a:spLocks noGrp="1"/>
          </p:cNvSpPr>
          <p:nvPr>
            <p:ph type="pic" sz="quarter" idx="13" hasCustomPrompt="1"/>
          </p:nvPr>
        </p:nvSpPr>
        <p:spPr>
          <a:xfrm>
            <a:off x="0" y="0"/>
            <a:ext cx="6016625" cy="6858000"/>
          </a:xfrm>
        </p:spPr>
        <p:txBody>
          <a:bodyPr/>
          <a:lstStyle>
            <a:lvl1pPr>
              <a:defRPr baseline="0"/>
            </a:lvl1pPr>
          </a:lstStyle>
          <a:p>
            <a:r>
              <a:rPr lang="en-US" dirty="0"/>
              <a:t>Drag picture to placeholder or click icon to add</a:t>
            </a:r>
          </a:p>
        </p:txBody>
      </p:sp>
      <p:sp>
        <p:nvSpPr>
          <p:cNvPr id="11" name="Text Placeholder 10"/>
          <p:cNvSpPr>
            <a:spLocks noGrp="1"/>
          </p:cNvSpPr>
          <p:nvPr>
            <p:ph type="body" sz="quarter" idx="14" hasCustomPrompt="1"/>
          </p:nvPr>
        </p:nvSpPr>
        <p:spPr>
          <a:xfrm>
            <a:off x="6172200" y="1773238"/>
            <a:ext cx="5181600" cy="4306887"/>
          </a:xfrm>
        </p:spPr>
        <p:txBody>
          <a:bodyPr>
            <a:normAutofit/>
          </a:bodyPr>
          <a:lstStyle>
            <a:lvl1pPr marL="0" indent="0">
              <a:buNone/>
              <a:defRPr lang="en-US" sz="1800" b="0" i="0" smtClean="0">
                <a:effectLst/>
              </a:defRPr>
            </a:lvl1pPr>
          </a:lstStyle>
          <a:p>
            <a:pPr lvl="0"/>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a:t>
            </a:r>
            <a:r>
              <a:rPr lang="en-US" b="0" i="0" dirty="0" err="1">
                <a:solidFill>
                  <a:srgbClr val="000000"/>
                </a:solidFill>
                <a:effectLst/>
                <a:latin typeface="Open Sans"/>
              </a:rPr>
              <a:t>fermentum</a:t>
            </a:r>
            <a:r>
              <a:rPr lang="en-US" b="0" i="0" dirty="0">
                <a:solidFill>
                  <a:srgbClr val="000000"/>
                </a:solidFill>
                <a:effectLst/>
                <a:latin typeface="Open Sans"/>
              </a:rPr>
              <a:t>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ullamcorper</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interdum</a:t>
            </a:r>
            <a:r>
              <a:rPr lang="en-US" b="0" i="0" dirty="0">
                <a:solidFill>
                  <a:srgbClr val="000000"/>
                </a:solidFill>
                <a:effectLst/>
                <a:latin typeface="Open Sans"/>
              </a:rPr>
              <a:t> vel. </a:t>
            </a:r>
            <a:r>
              <a:rPr lang="en-US" b="0" i="0" dirty="0" err="1">
                <a:solidFill>
                  <a:srgbClr val="000000"/>
                </a:solidFill>
                <a:effectLst/>
                <a:latin typeface="Open Sans"/>
              </a:rPr>
              <a:t>Proin</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id </a:t>
            </a:r>
            <a:r>
              <a:rPr lang="en-US" b="0" i="0" dirty="0" err="1">
                <a:solidFill>
                  <a:srgbClr val="000000"/>
                </a:solidFill>
                <a:effectLst/>
                <a:latin typeface="Open Sans"/>
              </a:rPr>
              <a:t>urna</a:t>
            </a:r>
            <a:r>
              <a:rPr lang="en-US" b="0" i="0" dirty="0">
                <a:solidFill>
                  <a:srgbClr val="000000"/>
                </a:solidFill>
                <a:effectLst/>
                <a:latin typeface="Open Sans"/>
              </a:rPr>
              <a:t> </a:t>
            </a:r>
            <a:r>
              <a:rPr lang="en-US" b="0" i="0" dirty="0" err="1">
                <a:solidFill>
                  <a:srgbClr val="000000"/>
                </a:solidFill>
                <a:effectLst/>
                <a:latin typeface="Open Sans"/>
              </a:rPr>
              <a:t>dignissim</a:t>
            </a:r>
            <a:r>
              <a:rPr lang="en-US" b="0" i="0" dirty="0">
                <a:solidFill>
                  <a:srgbClr val="000000"/>
                </a:solidFill>
                <a:effectLst/>
                <a:latin typeface="Open Sans"/>
              </a:rPr>
              <a:t> </a:t>
            </a:r>
            <a:r>
              <a:rPr lang="en-US" b="0" i="0" dirty="0" err="1">
                <a:solidFill>
                  <a:srgbClr val="000000"/>
                </a:solidFill>
                <a:effectLst/>
                <a:latin typeface="Open Sans"/>
              </a:rPr>
              <a:t>consequat</a:t>
            </a:r>
            <a:r>
              <a:rPr lang="en-US" b="0" i="0" dirty="0">
                <a:solidFill>
                  <a:srgbClr val="000000"/>
                </a:solidFill>
                <a:effectLst/>
                <a:latin typeface="Open Sans"/>
              </a:rPr>
              <a:t> </a:t>
            </a:r>
            <a:r>
              <a:rPr lang="en-US" b="0" i="0" dirty="0" err="1">
                <a:solidFill>
                  <a:srgbClr val="000000"/>
                </a:solidFill>
                <a:effectLst/>
                <a:latin typeface="Open Sans"/>
              </a:rPr>
              <a:t>eget</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lacus. </a:t>
            </a:r>
            <a:r>
              <a:rPr lang="en-US" b="0" i="0" dirty="0" err="1">
                <a:solidFill>
                  <a:srgbClr val="000000"/>
                </a:solidFill>
                <a:effectLst/>
                <a:latin typeface="Open Sans"/>
              </a:rPr>
              <a:t>Praesent</a:t>
            </a:r>
            <a:r>
              <a:rPr lang="en-US" b="0" i="0" dirty="0">
                <a:solidFill>
                  <a:srgbClr val="000000"/>
                </a:solidFill>
                <a:effectLst/>
                <a:latin typeface="Open Sans"/>
              </a:rPr>
              <a:t>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nunc</a:t>
            </a:r>
            <a:r>
              <a:rPr lang="en-US" b="0" i="0" dirty="0">
                <a:solidFill>
                  <a:srgbClr val="000000"/>
                </a:solidFill>
                <a:effectLst/>
                <a:latin typeface="Open Sans"/>
              </a:rPr>
              <a:t> </a:t>
            </a:r>
            <a:r>
              <a:rPr lang="en-US" b="0" i="0" dirty="0" err="1">
                <a:solidFill>
                  <a:srgbClr val="000000"/>
                </a:solidFill>
                <a:effectLst/>
                <a:latin typeface="Open Sans"/>
              </a:rPr>
              <a:t>metus</a:t>
            </a:r>
            <a:r>
              <a:rPr lang="en-US" b="0" i="0" dirty="0">
                <a:solidFill>
                  <a:srgbClr val="000000"/>
                </a:solidFill>
                <a:effectLst/>
                <a:latin typeface="Open Sans"/>
              </a:rPr>
              <a:t>. </a:t>
            </a:r>
            <a:endParaRPr lang="en-US" dirty="0"/>
          </a:p>
        </p:txBody>
      </p:sp>
    </p:spTree>
    <p:extLst>
      <p:ext uri="{BB962C8B-B14F-4D97-AF65-F5344CB8AC3E}">
        <p14:creationId xmlns:p14="http://schemas.microsoft.com/office/powerpoint/2010/main" val="3354429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8D15E-87E9-5349-B158-CFE66C05D215}"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3A62B-E237-444C-8C75-101FBDA14FBA}" type="slidenum">
              <a:rPr lang="en-US" smtClean="0"/>
              <a:t>‹#›</a:t>
            </a:fld>
            <a:endParaRPr lang="en-US" dirty="0"/>
          </a:p>
        </p:txBody>
      </p:sp>
    </p:spTree>
    <p:extLst>
      <p:ext uri="{BB962C8B-B14F-4D97-AF65-F5344CB8AC3E}">
        <p14:creationId xmlns:p14="http://schemas.microsoft.com/office/powerpoint/2010/main" val="3364390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609600" y="6080762"/>
            <a:ext cx="3860800" cy="365125"/>
          </a:xfrm>
          <a:prstGeom prst="rect">
            <a:avLst/>
          </a:prstGeom>
        </p:spPr>
        <p:txBody>
          <a:bodyPr/>
          <a:lstStyle>
            <a:lvl1pPr algn="l">
              <a:defRPr sz="1050">
                <a:solidFill>
                  <a:schemeClr val="accent3">
                    <a:lumMod val="75000"/>
                  </a:schemeClr>
                </a:solidFill>
                <a:latin typeface="Franklin Gothic Book" panose="020B0503020102020204" pitchFamily="34" charset="0"/>
              </a:defRPr>
            </a:lvl1pPr>
          </a:lstStyle>
          <a:p>
            <a:r>
              <a:rPr lang="en-US" dirty="0"/>
              <a:t>THE NATURE CONSERVANCY</a:t>
            </a:r>
          </a:p>
        </p:txBody>
      </p:sp>
      <p:sp>
        <p:nvSpPr>
          <p:cNvPr id="9" name="Slide Number Placeholder 5"/>
          <p:cNvSpPr>
            <a:spLocks noGrp="1"/>
          </p:cNvSpPr>
          <p:nvPr>
            <p:ph type="sldNum" sz="quarter" idx="4"/>
          </p:nvPr>
        </p:nvSpPr>
        <p:spPr>
          <a:xfrm>
            <a:off x="8737600" y="6080762"/>
            <a:ext cx="2844800" cy="365125"/>
          </a:xfrm>
          <a:prstGeom prst="rect">
            <a:avLst/>
          </a:prstGeom>
        </p:spPr>
        <p:txBody>
          <a:bodyPr/>
          <a:lstStyle>
            <a:lvl1pPr algn="r">
              <a:defRPr sz="1050">
                <a:solidFill>
                  <a:schemeClr val="accent3">
                    <a:lumMod val="75000"/>
                  </a:schemeClr>
                </a:solidFill>
                <a:latin typeface="Franklin Gothic Book" panose="020B0503020102020204" pitchFamily="34" charset="0"/>
              </a:defRPr>
            </a:lvl1pPr>
          </a:lstStyle>
          <a:p>
            <a:r>
              <a:rPr lang="en-US" dirty="0"/>
              <a:t>// </a:t>
            </a:r>
            <a:fld id="{6EBBD346-2A3F-4E20-8ABD-C529BB950026}" type="slidenum">
              <a:rPr lang="en-US" smtClean="0"/>
              <a:pPr/>
              <a:t>‹#›</a:t>
            </a:fld>
            <a:endParaRPr lang="en-US" dirty="0"/>
          </a:p>
        </p:txBody>
      </p:sp>
      <p:sp>
        <p:nvSpPr>
          <p:cNvPr id="4" name="Picture Placeholder 3"/>
          <p:cNvSpPr>
            <a:spLocks noGrp="1"/>
          </p:cNvSpPr>
          <p:nvPr>
            <p:ph type="pic" sz="quarter" idx="10" hasCustomPrompt="1"/>
          </p:nvPr>
        </p:nvSpPr>
        <p:spPr>
          <a:xfrm>
            <a:off x="5283200" y="868680"/>
            <a:ext cx="6299200" cy="5029200"/>
          </a:xfrm>
        </p:spPr>
        <p:txBody>
          <a:bodyPr>
            <a:normAutofit/>
          </a:bodyPr>
          <a:lstStyle>
            <a:lvl1pPr marL="0" indent="0">
              <a:buNone/>
              <a:defRPr sz="2000">
                <a:solidFill>
                  <a:srgbClr val="404040"/>
                </a:solidFill>
              </a:defRPr>
            </a:lvl1pPr>
          </a:lstStyle>
          <a:p>
            <a:r>
              <a:rPr lang="en-US" dirty="0"/>
              <a:t>CLICK TO ADD PHOTO</a:t>
            </a:r>
          </a:p>
        </p:txBody>
      </p:sp>
      <p:sp>
        <p:nvSpPr>
          <p:cNvPr id="16" name="Subtitle 2"/>
          <p:cNvSpPr>
            <a:spLocks noGrp="1"/>
          </p:cNvSpPr>
          <p:nvPr>
            <p:ph type="subTitle" idx="1" hasCustomPrompt="1"/>
          </p:nvPr>
        </p:nvSpPr>
        <p:spPr>
          <a:xfrm>
            <a:off x="609600" y="1264920"/>
            <a:ext cx="4572000" cy="609600"/>
          </a:xfrm>
        </p:spPr>
        <p:txBody>
          <a:bodyPr>
            <a:normAutofit/>
          </a:bodyPr>
          <a:lstStyle>
            <a:lvl1pPr marL="0" indent="0" algn="l">
              <a:buNone/>
              <a:defRPr sz="2000" baseline="0">
                <a:solidFill>
                  <a:schemeClr val="tx1">
                    <a:tint val="75000"/>
                  </a:schemeClr>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Supporting Information</a:t>
            </a:r>
          </a:p>
        </p:txBody>
      </p:sp>
      <p:sp>
        <p:nvSpPr>
          <p:cNvPr id="17" name="Title 9"/>
          <p:cNvSpPr>
            <a:spLocks noGrp="1"/>
          </p:cNvSpPr>
          <p:nvPr>
            <p:ph type="title" hasCustomPrompt="1"/>
          </p:nvPr>
        </p:nvSpPr>
        <p:spPr>
          <a:xfrm>
            <a:off x="609600" y="716280"/>
            <a:ext cx="4572000" cy="914400"/>
          </a:xfrm>
        </p:spPr>
        <p:txBody>
          <a:bodyPr/>
          <a:lstStyle>
            <a:lvl1pPr algn="l">
              <a:defRPr b="1">
                <a:solidFill>
                  <a:schemeClr val="tx1">
                    <a:lumMod val="85000"/>
                    <a:lumOff val="15000"/>
                  </a:schemeClr>
                </a:solidFill>
              </a:defRPr>
            </a:lvl1pPr>
          </a:lstStyle>
          <a:p>
            <a:r>
              <a:rPr lang="en-US" dirty="0"/>
              <a:t>SUPPORTING TEXT</a:t>
            </a:r>
          </a:p>
        </p:txBody>
      </p:sp>
      <p:sp>
        <p:nvSpPr>
          <p:cNvPr id="11" name="Text Placeholder 10"/>
          <p:cNvSpPr>
            <a:spLocks noGrp="1"/>
          </p:cNvSpPr>
          <p:nvPr>
            <p:ph type="body" sz="quarter" idx="11"/>
          </p:nvPr>
        </p:nvSpPr>
        <p:spPr>
          <a:xfrm>
            <a:off x="711200" y="2240280"/>
            <a:ext cx="4267200" cy="3474720"/>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493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057400"/>
            <a:ext cx="5384800" cy="3931920"/>
          </a:xfrm>
        </p:spPr>
        <p:txBody>
          <a:bodyPr/>
          <a:lstStyle>
            <a:lvl1pPr marL="0" indent="0">
              <a:buNone/>
              <a:defRPr sz="216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620">
                <a:solidFill>
                  <a:schemeClr val="tx1">
                    <a:lumMod val="75000"/>
                    <a:lumOff val="25000"/>
                  </a:schemeClr>
                </a:solidFill>
              </a:defRPr>
            </a:lvl4pPr>
            <a:lvl5pPr>
              <a:defRPr sz="1620">
                <a:solidFill>
                  <a:schemeClr val="tx1">
                    <a:lumMod val="75000"/>
                    <a:lumOff val="25000"/>
                  </a:schemeClr>
                </a:solidFill>
              </a:defRPr>
            </a:lvl5pPr>
            <a:lvl6pPr>
              <a:defRPr sz="1620"/>
            </a:lvl6pPr>
            <a:lvl7pPr>
              <a:defRPr sz="1620"/>
            </a:lvl7pPr>
            <a:lvl8pPr>
              <a:defRPr sz="1620"/>
            </a:lvl8pPr>
            <a:lvl9pPr>
              <a:defRPr sz="1620"/>
            </a:lvl9pPr>
          </a:lstStyle>
          <a:p>
            <a:pPr lvl="0"/>
            <a:r>
              <a:rPr lang="en-US" dirty="0"/>
              <a:t>Click to edit </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057400"/>
            <a:ext cx="5384800" cy="3931920"/>
          </a:xfrm>
        </p:spPr>
        <p:txBody>
          <a:bodyPr/>
          <a:lstStyle>
            <a:lvl1pPr marL="0" indent="0">
              <a:buNone/>
              <a:defRPr sz="216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620">
                <a:solidFill>
                  <a:schemeClr val="tx1">
                    <a:lumMod val="75000"/>
                    <a:lumOff val="25000"/>
                  </a:schemeClr>
                </a:solidFill>
              </a:defRPr>
            </a:lvl4pPr>
            <a:lvl5pPr>
              <a:defRPr sz="1620">
                <a:solidFill>
                  <a:schemeClr val="tx1">
                    <a:lumMod val="75000"/>
                    <a:lumOff val="25000"/>
                  </a:schemeClr>
                </a:solidFill>
              </a:defRPr>
            </a:lvl5pPr>
            <a:lvl6pPr>
              <a:defRPr sz="1620"/>
            </a:lvl6pPr>
            <a:lvl7pPr>
              <a:defRPr sz="1620"/>
            </a:lvl7pPr>
            <a:lvl8pPr>
              <a:defRPr sz="1620"/>
            </a:lvl8pPr>
            <a:lvl9pPr>
              <a:defRPr sz="1620"/>
            </a:lvl9pPr>
          </a:lstStyle>
          <a:p>
            <a:pPr lvl="0"/>
            <a:r>
              <a:rPr lang="en-US" dirty="0"/>
              <a:t>Click to edit </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ctrTitle" hasCustomPrompt="1"/>
          </p:nvPr>
        </p:nvSpPr>
        <p:spPr>
          <a:xfrm>
            <a:off x="609600" y="777242"/>
            <a:ext cx="10363200" cy="765175"/>
          </a:xfrm>
        </p:spPr>
        <p:txBody>
          <a:bodyPr>
            <a:normAutofit/>
          </a:bodyPr>
          <a:lstStyle>
            <a:lvl1pPr algn="l">
              <a:defRPr sz="2520" b="1">
                <a:solidFill>
                  <a:schemeClr val="tx1">
                    <a:lumMod val="85000"/>
                    <a:lumOff val="15000"/>
                  </a:schemeClr>
                </a:solidFill>
                <a:latin typeface="Franklin Gothic Book" panose="020B0503020102020204" pitchFamily="34" charset="0"/>
              </a:defRPr>
            </a:lvl1pPr>
          </a:lstStyle>
          <a:p>
            <a:r>
              <a:rPr lang="en-US" dirty="0"/>
              <a:t>CLICK TO EDIT TITLE</a:t>
            </a:r>
          </a:p>
        </p:txBody>
      </p:sp>
      <p:sp>
        <p:nvSpPr>
          <p:cNvPr id="9" name="Subtitle 2"/>
          <p:cNvSpPr>
            <a:spLocks noGrp="1"/>
          </p:cNvSpPr>
          <p:nvPr>
            <p:ph type="subTitle" idx="13" hasCustomPrompt="1"/>
          </p:nvPr>
        </p:nvSpPr>
        <p:spPr>
          <a:xfrm>
            <a:off x="609600" y="1264920"/>
            <a:ext cx="8534400" cy="609600"/>
          </a:xfrm>
        </p:spPr>
        <p:txBody>
          <a:bodyPr>
            <a:normAutofit/>
          </a:bodyPr>
          <a:lstStyle>
            <a:lvl1pPr marL="0" indent="0" algn="l">
              <a:buNone/>
              <a:defRPr sz="1800">
                <a:solidFill>
                  <a:schemeClr val="tx1">
                    <a:tint val="75000"/>
                  </a:schemeClr>
                </a:solidFill>
                <a:latin typeface="Franklin Gothic Book" panose="020B0503020102020204" pitchFamily="34" charset="0"/>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a:t>Click to edit subtitle</a:t>
            </a:r>
          </a:p>
        </p:txBody>
      </p:sp>
      <p:sp>
        <p:nvSpPr>
          <p:cNvPr id="12" name="Footer Placeholder 4"/>
          <p:cNvSpPr>
            <a:spLocks noGrp="1"/>
          </p:cNvSpPr>
          <p:nvPr>
            <p:ph type="ftr" sz="quarter" idx="3"/>
          </p:nvPr>
        </p:nvSpPr>
        <p:spPr>
          <a:xfrm>
            <a:off x="609600" y="6080763"/>
            <a:ext cx="3860800" cy="365125"/>
          </a:xfrm>
          <a:prstGeom prst="rect">
            <a:avLst/>
          </a:prstGeom>
        </p:spPr>
        <p:txBody>
          <a:bodyPr/>
          <a:lstStyle>
            <a:lvl1pPr algn="l">
              <a:defRPr sz="945">
                <a:solidFill>
                  <a:schemeClr val="accent3">
                    <a:lumMod val="75000"/>
                  </a:schemeClr>
                </a:solidFill>
                <a:latin typeface="Franklin Gothic Book" panose="020B0503020102020204" pitchFamily="34" charset="0"/>
              </a:defRPr>
            </a:lvl1pPr>
          </a:lstStyle>
          <a:p>
            <a:r>
              <a:rPr lang="en-US" dirty="0"/>
              <a:t>THE NATURE CONSERVANCY</a:t>
            </a:r>
          </a:p>
        </p:txBody>
      </p:sp>
      <p:sp>
        <p:nvSpPr>
          <p:cNvPr id="13" name="Slide Number Placeholder 5"/>
          <p:cNvSpPr>
            <a:spLocks noGrp="1"/>
          </p:cNvSpPr>
          <p:nvPr>
            <p:ph type="sldNum" sz="quarter" idx="4"/>
          </p:nvPr>
        </p:nvSpPr>
        <p:spPr>
          <a:xfrm>
            <a:off x="8737600" y="6080763"/>
            <a:ext cx="2844800" cy="365125"/>
          </a:xfrm>
          <a:prstGeom prst="rect">
            <a:avLst/>
          </a:prstGeom>
        </p:spPr>
        <p:txBody>
          <a:bodyPr/>
          <a:lstStyle>
            <a:lvl1pPr algn="r">
              <a:defRPr sz="945">
                <a:solidFill>
                  <a:schemeClr val="accent3">
                    <a:lumMod val="75000"/>
                  </a:schemeClr>
                </a:solidFill>
                <a:latin typeface="Franklin Gothic Book" panose="020B0503020102020204" pitchFamily="34" charset="0"/>
              </a:defRPr>
            </a:lvl1pPr>
          </a:lstStyle>
          <a:p>
            <a:r>
              <a:rPr lang="en-US" dirty="0"/>
              <a:t>// </a:t>
            </a:r>
            <a:fld id="{6EBBD346-2A3F-4E20-8ABD-C529BB950026}" type="slidenum">
              <a:rPr lang="en-US" smtClean="0"/>
              <a:pPr/>
              <a:t>‹#›</a:t>
            </a:fld>
            <a:endParaRPr lang="en-US" dirty="0"/>
          </a:p>
        </p:txBody>
      </p:sp>
    </p:spTree>
    <p:extLst>
      <p:ext uri="{BB962C8B-B14F-4D97-AF65-F5344CB8AC3E}">
        <p14:creationId xmlns:p14="http://schemas.microsoft.com/office/powerpoint/2010/main" val="3827926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950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E41869C-9CB2-45A2-A3EA-BDB7B19B3E1F}"/>
              </a:ext>
            </a:extLst>
          </p:cNvPr>
          <p:cNvSpPr>
            <a:spLocks noGrp="1"/>
          </p:cNvSpPr>
          <p:nvPr>
            <p:ph type="dt" sz="half" idx="10"/>
          </p:nvPr>
        </p:nvSpPr>
        <p:spPr/>
        <p:txBody>
          <a:bodyPr/>
          <a:lstStyle>
            <a:lvl1pPr>
              <a:defRPr/>
            </a:lvl1pPr>
          </a:lstStyle>
          <a:p>
            <a:pPr>
              <a:defRPr/>
            </a:pPr>
            <a:fld id="{0D5B211F-1BAC-4ECF-99C7-204E21632446}" type="datetimeFigureOut">
              <a:rPr lang="en-US"/>
              <a:pPr>
                <a:defRPr/>
              </a:pPr>
              <a:t>3/28/2018</a:t>
            </a:fld>
            <a:endParaRPr lang="en-US" dirty="0"/>
          </a:p>
        </p:txBody>
      </p:sp>
      <p:sp>
        <p:nvSpPr>
          <p:cNvPr id="5" name="Footer Placeholder 4">
            <a:extLst>
              <a:ext uri="{FF2B5EF4-FFF2-40B4-BE49-F238E27FC236}">
                <a16:creationId xmlns:a16="http://schemas.microsoft.com/office/drawing/2014/main" id="{388F5520-74ED-4A96-9E03-8DD2C798F9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537846-4ABD-4058-826E-5EDC7D7F527E}"/>
              </a:ext>
            </a:extLst>
          </p:cNvPr>
          <p:cNvSpPr>
            <a:spLocks noGrp="1"/>
          </p:cNvSpPr>
          <p:nvPr>
            <p:ph type="sldNum" sz="quarter" idx="12"/>
          </p:nvPr>
        </p:nvSpPr>
        <p:spPr/>
        <p:txBody>
          <a:bodyPr/>
          <a:lstStyle>
            <a:lvl1pPr>
              <a:defRPr/>
            </a:lvl1pPr>
          </a:lstStyle>
          <a:p>
            <a:pPr>
              <a:defRPr/>
            </a:pPr>
            <a:fld id="{B7DEE61E-3E29-4196-BE9A-BE3AF50BEFA7}" type="slidenum">
              <a:rPr lang="en-US" altLang="en-US"/>
              <a:pPr>
                <a:defRPr/>
              </a:pPr>
              <a:t>‹#›</a:t>
            </a:fld>
            <a:endParaRPr lang="en-US" altLang="en-US"/>
          </a:p>
        </p:txBody>
      </p:sp>
    </p:spTree>
    <p:extLst>
      <p:ext uri="{BB962C8B-B14F-4D97-AF65-F5344CB8AC3E}">
        <p14:creationId xmlns:p14="http://schemas.microsoft.com/office/powerpoint/2010/main" val="2329653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571FE-BA78-40FA-9CF3-40AF71DC210B}"/>
              </a:ext>
            </a:extLst>
          </p:cNvPr>
          <p:cNvSpPr>
            <a:spLocks noGrp="1"/>
          </p:cNvSpPr>
          <p:nvPr>
            <p:ph type="dt" sz="half" idx="10"/>
          </p:nvPr>
        </p:nvSpPr>
        <p:spPr/>
        <p:txBody>
          <a:bodyPr/>
          <a:lstStyle>
            <a:lvl1pPr>
              <a:defRPr/>
            </a:lvl1pPr>
          </a:lstStyle>
          <a:p>
            <a:pPr>
              <a:defRPr/>
            </a:pPr>
            <a:fld id="{468FA7AE-543E-47A1-AE8C-F3E8776021EF}" type="datetimeFigureOut">
              <a:rPr lang="en-US"/>
              <a:pPr>
                <a:defRPr/>
              </a:pPr>
              <a:t>3/28/2018</a:t>
            </a:fld>
            <a:endParaRPr lang="en-US" dirty="0"/>
          </a:p>
        </p:txBody>
      </p:sp>
      <p:sp>
        <p:nvSpPr>
          <p:cNvPr id="5" name="Footer Placeholder 4">
            <a:extLst>
              <a:ext uri="{FF2B5EF4-FFF2-40B4-BE49-F238E27FC236}">
                <a16:creationId xmlns:a16="http://schemas.microsoft.com/office/drawing/2014/main" id="{9C333A92-9831-4F5B-B73F-B27DDBDE97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82629B-BE33-4177-A6F9-D5EC2DE38E74}"/>
              </a:ext>
            </a:extLst>
          </p:cNvPr>
          <p:cNvSpPr>
            <a:spLocks noGrp="1"/>
          </p:cNvSpPr>
          <p:nvPr>
            <p:ph type="sldNum" sz="quarter" idx="12"/>
          </p:nvPr>
        </p:nvSpPr>
        <p:spPr/>
        <p:txBody>
          <a:bodyPr/>
          <a:lstStyle>
            <a:lvl1pPr>
              <a:defRPr/>
            </a:lvl1pPr>
          </a:lstStyle>
          <a:p>
            <a:pPr>
              <a:defRPr/>
            </a:pPr>
            <a:fld id="{ED5766F3-4654-4337-9304-03716F8ECDD9}" type="slidenum">
              <a:rPr lang="en-US" altLang="en-US"/>
              <a:pPr>
                <a:defRPr/>
              </a:pPr>
              <a:t>‹#›</a:t>
            </a:fld>
            <a:endParaRPr lang="en-US" altLang="en-US"/>
          </a:p>
        </p:txBody>
      </p:sp>
    </p:spTree>
    <p:extLst>
      <p:ext uri="{BB962C8B-B14F-4D97-AF65-F5344CB8AC3E}">
        <p14:creationId xmlns:p14="http://schemas.microsoft.com/office/powerpoint/2010/main" val="2513503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D30EA1-1F91-470D-8456-B093C4C56D45}"/>
              </a:ext>
            </a:extLst>
          </p:cNvPr>
          <p:cNvSpPr>
            <a:spLocks noGrp="1"/>
          </p:cNvSpPr>
          <p:nvPr>
            <p:ph type="dt" sz="half" idx="10"/>
          </p:nvPr>
        </p:nvSpPr>
        <p:spPr/>
        <p:txBody>
          <a:bodyPr/>
          <a:lstStyle>
            <a:lvl1pPr>
              <a:defRPr/>
            </a:lvl1pPr>
          </a:lstStyle>
          <a:p>
            <a:pPr>
              <a:defRPr/>
            </a:pPr>
            <a:fld id="{9D24E071-601C-43FE-88C9-A12B90938622}" type="datetimeFigureOut">
              <a:rPr lang="en-US"/>
              <a:pPr>
                <a:defRPr/>
              </a:pPr>
              <a:t>3/28/2018</a:t>
            </a:fld>
            <a:endParaRPr lang="en-US" dirty="0"/>
          </a:p>
        </p:txBody>
      </p:sp>
      <p:sp>
        <p:nvSpPr>
          <p:cNvPr id="5" name="Footer Placeholder 4">
            <a:extLst>
              <a:ext uri="{FF2B5EF4-FFF2-40B4-BE49-F238E27FC236}">
                <a16:creationId xmlns:a16="http://schemas.microsoft.com/office/drawing/2014/main" id="{7183DE72-4DAC-497D-8E75-C24BB4E2F8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3E0EA5-24F6-4077-87E0-9D022AEA802D}"/>
              </a:ext>
            </a:extLst>
          </p:cNvPr>
          <p:cNvSpPr>
            <a:spLocks noGrp="1"/>
          </p:cNvSpPr>
          <p:nvPr>
            <p:ph type="sldNum" sz="quarter" idx="12"/>
          </p:nvPr>
        </p:nvSpPr>
        <p:spPr/>
        <p:txBody>
          <a:bodyPr/>
          <a:lstStyle>
            <a:lvl1pPr>
              <a:defRPr/>
            </a:lvl1pPr>
          </a:lstStyle>
          <a:p>
            <a:pPr>
              <a:defRPr/>
            </a:pPr>
            <a:fld id="{AAC169ED-3453-4E12-BFF3-9C52B5DFF680}" type="slidenum">
              <a:rPr lang="en-US" altLang="en-US"/>
              <a:pPr>
                <a:defRPr/>
              </a:pPr>
              <a:t>‹#›</a:t>
            </a:fld>
            <a:endParaRPr lang="en-US" altLang="en-US"/>
          </a:p>
        </p:txBody>
      </p:sp>
    </p:spTree>
    <p:extLst>
      <p:ext uri="{BB962C8B-B14F-4D97-AF65-F5344CB8AC3E}">
        <p14:creationId xmlns:p14="http://schemas.microsoft.com/office/powerpoint/2010/main" val="10885492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CF66707-3E00-4706-8346-497F631AC1B2}"/>
              </a:ext>
            </a:extLst>
          </p:cNvPr>
          <p:cNvSpPr>
            <a:spLocks noGrp="1"/>
          </p:cNvSpPr>
          <p:nvPr>
            <p:ph type="dt" sz="half" idx="10"/>
          </p:nvPr>
        </p:nvSpPr>
        <p:spPr/>
        <p:txBody>
          <a:bodyPr/>
          <a:lstStyle>
            <a:lvl1pPr>
              <a:defRPr/>
            </a:lvl1pPr>
          </a:lstStyle>
          <a:p>
            <a:pPr>
              <a:defRPr/>
            </a:pPr>
            <a:fld id="{BAF12763-9718-428D-99A1-1AA093DC1931}" type="datetimeFigureOut">
              <a:rPr lang="en-US"/>
              <a:pPr>
                <a:defRPr/>
              </a:pPr>
              <a:t>3/28/2018</a:t>
            </a:fld>
            <a:endParaRPr lang="en-US" dirty="0"/>
          </a:p>
        </p:txBody>
      </p:sp>
      <p:sp>
        <p:nvSpPr>
          <p:cNvPr id="6" name="Footer Placeholder 4">
            <a:extLst>
              <a:ext uri="{FF2B5EF4-FFF2-40B4-BE49-F238E27FC236}">
                <a16:creationId xmlns:a16="http://schemas.microsoft.com/office/drawing/2014/main" id="{518DE66E-BACE-438D-B27C-903E54E634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B5A0282-13C5-48F8-AF9B-783106E1DD11}"/>
              </a:ext>
            </a:extLst>
          </p:cNvPr>
          <p:cNvSpPr>
            <a:spLocks noGrp="1"/>
          </p:cNvSpPr>
          <p:nvPr>
            <p:ph type="sldNum" sz="quarter" idx="12"/>
          </p:nvPr>
        </p:nvSpPr>
        <p:spPr/>
        <p:txBody>
          <a:bodyPr/>
          <a:lstStyle>
            <a:lvl1pPr>
              <a:defRPr/>
            </a:lvl1pPr>
          </a:lstStyle>
          <a:p>
            <a:pPr>
              <a:defRPr/>
            </a:pPr>
            <a:fld id="{4B0AC72C-82C6-433B-B308-E5D269CD6A9D}" type="slidenum">
              <a:rPr lang="en-US" altLang="en-US"/>
              <a:pPr>
                <a:defRPr/>
              </a:pPr>
              <a:t>‹#›</a:t>
            </a:fld>
            <a:endParaRPr lang="en-US" altLang="en-US"/>
          </a:p>
        </p:txBody>
      </p:sp>
    </p:spTree>
    <p:extLst>
      <p:ext uri="{BB962C8B-B14F-4D97-AF65-F5344CB8AC3E}">
        <p14:creationId xmlns:p14="http://schemas.microsoft.com/office/powerpoint/2010/main" val="1081118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DA229E9-AF31-4AC0-BE42-17FBDB88EE0E}"/>
              </a:ext>
            </a:extLst>
          </p:cNvPr>
          <p:cNvSpPr>
            <a:spLocks noGrp="1"/>
          </p:cNvSpPr>
          <p:nvPr>
            <p:ph type="dt" sz="half" idx="10"/>
          </p:nvPr>
        </p:nvSpPr>
        <p:spPr/>
        <p:txBody>
          <a:bodyPr/>
          <a:lstStyle>
            <a:lvl1pPr>
              <a:defRPr/>
            </a:lvl1pPr>
          </a:lstStyle>
          <a:p>
            <a:pPr>
              <a:defRPr/>
            </a:pPr>
            <a:fld id="{14937640-D413-4C12-BC5F-E4243FE200EF}" type="datetimeFigureOut">
              <a:rPr lang="en-US"/>
              <a:pPr>
                <a:defRPr/>
              </a:pPr>
              <a:t>3/28/2018</a:t>
            </a:fld>
            <a:endParaRPr lang="en-US" dirty="0"/>
          </a:p>
        </p:txBody>
      </p:sp>
      <p:sp>
        <p:nvSpPr>
          <p:cNvPr id="8" name="Footer Placeholder 4">
            <a:extLst>
              <a:ext uri="{FF2B5EF4-FFF2-40B4-BE49-F238E27FC236}">
                <a16:creationId xmlns:a16="http://schemas.microsoft.com/office/drawing/2014/main" id="{390B02A0-7CFF-4FE6-9781-BB379C2568D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3D79FCA-0064-4AA4-A9A3-36B92D6C225D}"/>
              </a:ext>
            </a:extLst>
          </p:cNvPr>
          <p:cNvSpPr>
            <a:spLocks noGrp="1"/>
          </p:cNvSpPr>
          <p:nvPr>
            <p:ph type="sldNum" sz="quarter" idx="12"/>
          </p:nvPr>
        </p:nvSpPr>
        <p:spPr/>
        <p:txBody>
          <a:bodyPr/>
          <a:lstStyle>
            <a:lvl1pPr>
              <a:defRPr/>
            </a:lvl1pPr>
          </a:lstStyle>
          <a:p>
            <a:pPr>
              <a:defRPr/>
            </a:pPr>
            <a:fld id="{0900300A-3660-43EE-BDC9-F04BB7CD0409}" type="slidenum">
              <a:rPr lang="en-US" altLang="en-US"/>
              <a:pPr>
                <a:defRPr/>
              </a:pPr>
              <a:t>‹#›</a:t>
            </a:fld>
            <a:endParaRPr lang="en-US" altLang="en-US"/>
          </a:p>
        </p:txBody>
      </p:sp>
    </p:spTree>
    <p:extLst>
      <p:ext uri="{BB962C8B-B14F-4D97-AF65-F5344CB8AC3E}">
        <p14:creationId xmlns:p14="http://schemas.microsoft.com/office/powerpoint/2010/main" val="1203763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B05068D-5E38-429D-A04D-775955DBE049}"/>
              </a:ext>
            </a:extLst>
          </p:cNvPr>
          <p:cNvSpPr>
            <a:spLocks noGrp="1"/>
          </p:cNvSpPr>
          <p:nvPr>
            <p:ph type="dt" sz="half" idx="10"/>
          </p:nvPr>
        </p:nvSpPr>
        <p:spPr/>
        <p:txBody>
          <a:bodyPr/>
          <a:lstStyle>
            <a:lvl1pPr>
              <a:defRPr/>
            </a:lvl1pPr>
          </a:lstStyle>
          <a:p>
            <a:pPr>
              <a:defRPr/>
            </a:pPr>
            <a:fld id="{1B2B0170-8DA0-416F-A0A4-85AD97E62D54}" type="datetimeFigureOut">
              <a:rPr lang="en-US"/>
              <a:pPr>
                <a:defRPr/>
              </a:pPr>
              <a:t>3/28/2018</a:t>
            </a:fld>
            <a:endParaRPr lang="en-US" dirty="0"/>
          </a:p>
        </p:txBody>
      </p:sp>
      <p:sp>
        <p:nvSpPr>
          <p:cNvPr id="4" name="Footer Placeholder 4">
            <a:extLst>
              <a:ext uri="{FF2B5EF4-FFF2-40B4-BE49-F238E27FC236}">
                <a16:creationId xmlns:a16="http://schemas.microsoft.com/office/drawing/2014/main" id="{5AFEEF87-1C7E-4845-B1DB-EAD38B12314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6C8A31D-0A13-403F-904F-265CC5C96105}"/>
              </a:ext>
            </a:extLst>
          </p:cNvPr>
          <p:cNvSpPr>
            <a:spLocks noGrp="1"/>
          </p:cNvSpPr>
          <p:nvPr>
            <p:ph type="sldNum" sz="quarter" idx="12"/>
          </p:nvPr>
        </p:nvSpPr>
        <p:spPr/>
        <p:txBody>
          <a:bodyPr/>
          <a:lstStyle>
            <a:lvl1pPr>
              <a:defRPr/>
            </a:lvl1pPr>
          </a:lstStyle>
          <a:p>
            <a:pPr>
              <a:defRPr/>
            </a:pPr>
            <a:fld id="{8E03A9ED-4A8E-408A-84CD-FF12895E4289}" type="slidenum">
              <a:rPr lang="en-US" altLang="en-US"/>
              <a:pPr>
                <a:defRPr/>
              </a:pPr>
              <a:t>‹#›</a:t>
            </a:fld>
            <a:endParaRPr lang="en-US" altLang="en-US"/>
          </a:p>
        </p:txBody>
      </p:sp>
    </p:spTree>
    <p:extLst>
      <p:ext uri="{BB962C8B-B14F-4D97-AF65-F5344CB8AC3E}">
        <p14:creationId xmlns:p14="http://schemas.microsoft.com/office/powerpoint/2010/main" val="151331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mp;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6175375" y="0"/>
            <a:ext cx="6016625" cy="6858000"/>
          </a:xfrm>
        </p:spPr>
        <p:txBody>
          <a:bodyPr/>
          <a:lstStyle>
            <a:lvl1pPr>
              <a:defRPr/>
            </a:lvl1pPr>
          </a:lstStyle>
          <a:p>
            <a:r>
              <a:rPr lang="en-US" dirty="0"/>
              <a:t>Drag picture to placeholder or click icon to add</a:t>
            </a:r>
          </a:p>
        </p:txBody>
      </p:sp>
      <p:sp>
        <p:nvSpPr>
          <p:cNvPr id="2" name="Title 1"/>
          <p:cNvSpPr>
            <a:spLocks noGrp="1"/>
          </p:cNvSpPr>
          <p:nvPr>
            <p:ph type="title" hasCustomPrompt="1"/>
          </p:nvPr>
        </p:nvSpPr>
        <p:spPr>
          <a:xfrm>
            <a:off x="475488" y="1032639"/>
            <a:ext cx="5181600" cy="530985"/>
          </a:xfrm>
        </p:spPr>
        <p:txBody>
          <a:bodyPr>
            <a:normAutofit/>
          </a:bodyPr>
          <a:lstStyle>
            <a:lvl1pPr>
              <a:defRPr sz="2800" baseline="0">
                <a:solidFill>
                  <a:schemeClr val="tx2"/>
                </a:solidFill>
              </a:defRPr>
            </a:lvl1pPr>
          </a:lstStyle>
          <a:p>
            <a:r>
              <a:rPr lang="en-US" dirty="0"/>
              <a:t>CLICK TO ADD HEADER</a:t>
            </a:r>
          </a:p>
        </p:txBody>
      </p:sp>
      <p:sp>
        <p:nvSpPr>
          <p:cNvPr id="7" name="Slide Number Placeholder 6"/>
          <p:cNvSpPr>
            <a:spLocks noGrp="1"/>
          </p:cNvSpPr>
          <p:nvPr>
            <p:ph type="sldNum" sz="quarter" idx="12"/>
          </p:nvPr>
        </p:nvSpPr>
        <p:spPr/>
        <p:txBody>
          <a:bodyPr/>
          <a:lstStyle/>
          <a:p>
            <a:fld id="{D6486825-8FD6-4501-9547-9B8E66367DBF}" type="slidenum">
              <a:rPr lang="en-US" smtClean="0"/>
              <a:t>‹#›</a:t>
            </a:fld>
            <a:endParaRPr lang="en-US"/>
          </a:p>
        </p:txBody>
      </p:sp>
      <p:sp>
        <p:nvSpPr>
          <p:cNvPr id="11" name="Text Placeholder 10"/>
          <p:cNvSpPr>
            <a:spLocks noGrp="1"/>
          </p:cNvSpPr>
          <p:nvPr>
            <p:ph type="body" sz="quarter" idx="14" hasCustomPrompt="1"/>
          </p:nvPr>
        </p:nvSpPr>
        <p:spPr>
          <a:xfrm>
            <a:off x="475488" y="1764094"/>
            <a:ext cx="5181600" cy="4306887"/>
          </a:xfrm>
        </p:spPr>
        <p:txBody>
          <a:bodyPr>
            <a:normAutofit/>
          </a:bodyPr>
          <a:lstStyle>
            <a:lvl1pPr marL="0" indent="0">
              <a:buNone/>
              <a:defRPr lang="en-US" sz="1800" b="0" i="0" smtClean="0">
                <a:effectLst/>
              </a:defRPr>
            </a:lvl1pPr>
          </a:lstStyle>
          <a:p>
            <a:pPr lvl="0"/>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a:t>
            </a:r>
            <a:r>
              <a:rPr lang="en-US" b="0" i="0" dirty="0" err="1">
                <a:solidFill>
                  <a:srgbClr val="000000"/>
                </a:solidFill>
                <a:effectLst/>
                <a:latin typeface="Open Sans"/>
              </a:rPr>
              <a:t>Nullam</a:t>
            </a:r>
            <a:r>
              <a:rPr lang="en-US" b="0" i="0" dirty="0">
                <a:solidFill>
                  <a:srgbClr val="000000"/>
                </a:solidFill>
                <a:effectLst/>
                <a:latin typeface="Open Sans"/>
              </a:rPr>
              <a:t> </a:t>
            </a:r>
            <a:r>
              <a:rPr lang="en-US" b="0" i="0" dirty="0" err="1">
                <a:solidFill>
                  <a:srgbClr val="000000"/>
                </a:solidFill>
                <a:effectLst/>
                <a:latin typeface="Open Sans"/>
              </a:rPr>
              <a:t>fermentum</a:t>
            </a:r>
            <a:r>
              <a:rPr lang="en-US" b="0" i="0" dirty="0">
                <a:solidFill>
                  <a:srgbClr val="000000"/>
                </a:solidFill>
                <a:effectLst/>
                <a:latin typeface="Open Sans"/>
              </a:rPr>
              <a:t>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ullamcorper</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interdum</a:t>
            </a:r>
            <a:r>
              <a:rPr lang="en-US" b="0" i="0" dirty="0">
                <a:solidFill>
                  <a:srgbClr val="000000"/>
                </a:solidFill>
                <a:effectLst/>
                <a:latin typeface="Open Sans"/>
              </a:rPr>
              <a:t> vel. </a:t>
            </a:r>
            <a:r>
              <a:rPr lang="en-US" b="0" i="0" dirty="0" err="1">
                <a:solidFill>
                  <a:srgbClr val="000000"/>
                </a:solidFill>
                <a:effectLst/>
                <a:latin typeface="Open Sans"/>
              </a:rPr>
              <a:t>Proin</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a:t>
            </a:r>
            <a:r>
              <a:rPr lang="en-US" b="0" i="0" dirty="0" err="1">
                <a:solidFill>
                  <a:srgbClr val="000000"/>
                </a:solidFill>
                <a:effectLst/>
                <a:latin typeface="Open Sans"/>
              </a:rPr>
              <a:t>nibh</a:t>
            </a:r>
            <a:r>
              <a:rPr lang="en-US" b="0" i="0" dirty="0">
                <a:solidFill>
                  <a:srgbClr val="000000"/>
                </a:solidFill>
                <a:effectLst/>
                <a:latin typeface="Open Sans"/>
              </a:rPr>
              <a:t> id </a:t>
            </a:r>
            <a:r>
              <a:rPr lang="en-US" b="0" i="0" dirty="0" err="1">
                <a:solidFill>
                  <a:srgbClr val="000000"/>
                </a:solidFill>
                <a:effectLst/>
                <a:latin typeface="Open Sans"/>
              </a:rPr>
              <a:t>urna</a:t>
            </a:r>
            <a:r>
              <a:rPr lang="en-US" b="0" i="0" dirty="0">
                <a:solidFill>
                  <a:srgbClr val="000000"/>
                </a:solidFill>
                <a:effectLst/>
                <a:latin typeface="Open Sans"/>
              </a:rPr>
              <a:t> </a:t>
            </a:r>
            <a:r>
              <a:rPr lang="en-US" b="0" i="0" dirty="0" err="1">
                <a:solidFill>
                  <a:srgbClr val="000000"/>
                </a:solidFill>
                <a:effectLst/>
                <a:latin typeface="Open Sans"/>
              </a:rPr>
              <a:t>dignissim</a:t>
            </a:r>
            <a:r>
              <a:rPr lang="en-US" b="0" i="0" dirty="0">
                <a:solidFill>
                  <a:srgbClr val="000000"/>
                </a:solidFill>
                <a:effectLst/>
                <a:latin typeface="Open Sans"/>
              </a:rPr>
              <a:t> </a:t>
            </a:r>
            <a:r>
              <a:rPr lang="en-US" b="0" i="0" dirty="0" err="1">
                <a:solidFill>
                  <a:srgbClr val="000000"/>
                </a:solidFill>
                <a:effectLst/>
                <a:latin typeface="Open Sans"/>
              </a:rPr>
              <a:t>consequat</a:t>
            </a:r>
            <a:r>
              <a:rPr lang="en-US" b="0" i="0" dirty="0">
                <a:solidFill>
                  <a:srgbClr val="000000"/>
                </a:solidFill>
                <a:effectLst/>
                <a:latin typeface="Open Sans"/>
              </a:rPr>
              <a:t> </a:t>
            </a:r>
            <a:r>
              <a:rPr lang="en-US" b="0" i="0" dirty="0" err="1">
                <a:solidFill>
                  <a:srgbClr val="000000"/>
                </a:solidFill>
                <a:effectLst/>
                <a:latin typeface="Open Sans"/>
              </a:rPr>
              <a:t>eget</a:t>
            </a:r>
            <a:r>
              <a:rPr lang="en-US" b="0" i="0" dirty="0">
                <a:solidFill>
                  <a:srgbClr val="000000"/>
                </a:solidFill>
                <a:effectLst/>
                <a:latin typeface="Open Sans"/>
              </a:rPr>
              <a:t> </a:t>
            </a:r>
            <a:r>
              <a:rPr lang="en-US" b="0" i="0" dirty="0" err="1">
                <a:solidFill>
                  <a:srgbClr val="000000"/>
                </a:solidFill>
                <a:effectLst/>
                <a:latin typeface="Open Sans"/>
              </a:rPr>
              <a:t>quis</a:t>
            </a:r>
            <a:r>
              <a:rPr lang="en-US" b="0" i="0" dirty="0">
                <a:solidFill>
                  <a:srgbClr val="000000"/>
                </a:solidFill>
                <a:effectLst/>
                <a:latin typeface="Open Sans"/>
              </a:rPr>
              <a:t> lacus. </a:t>
            </a:r>
            <a:r>
              <a:rPr lang="en-US" b="0" i="0" dirty="0" err="1">
                <a:solidFill>
                  <a:srgbClr val="000000"/>
                </a:solidFill>
                <a:effectLst/>
                <a:latin typeface="Open Sans"/>
              </a:rPr>
              <a:t>Praesent</a:t>
            </a:r>
            <a:r>
              <a:rPr lang="en-US" b="0" i="0" dirty="0">
                <a:solidFill>
                  <a:srgbClr val="000000"/>
                </a:solidFill>
                <a:effectLst/>
                <a:latin typeface="Open Sans"/>
              </a:rPr>
              <a:t>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nunc</a:t>
            </a:r>
            <a:r>
              <a:rPr lang="en-US" b="0" i="0" dirty="0">
                <a:solidFill>
                  <a:srgbClr val="000000"/>
                </a:solidFill>
                <a:effectLst/>
                <a:latin typeface="Open Sans"/>
              </a:rPr>
              <a:t> </a:t>
            </a:r>
            <a:r>
              <a:rPr lang="en-US" b="0" i="0" dirty="0" err="1">
                <a:solidFill>
                  <a:srgbClr val="000000"/>
                </a:solidFill>
                <a:effectLst/>
                <a:latin typeface="Open Sans"/>
              </a:rPr>
              <a:t>metus</a:t>
            </a:r>
            <a:r>
              <a:rPr lang="en-US" b="0" i="0" dirty="0">
                <a:solidFill>
                  <a:srgbClr val="000000"/>
                </a:solidFill>
                <a:effectLst/>
                <a:latin typeface="Open Sans"/>
              </a:rPr>
              <a:t>. </a:t>
            </a:r>
            <a:endParaRPr lang="en-US" dirty="0"/>
          </a:p>
        </p:txBody>
      </p:sp>
    </p:spTree>
    <p:extLst>
      <p:ext uri="{BB962C8B-B14F-4D97-AF65-F5344CB8AC3E}">
        <p14:creationId xmlns:p14="http://schemas.microsoft.com/office/powerpoint/2010/main" val="34474067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60D4A22-62A2-43EF-BBEE-C3598CC4E700}"/>
              </a:ext>
            </a:extLst>
          </p:cNvPr>
          <p:cNvSpPr>
            <a:spLocks noGrp="1"/>
          </p:cNvSpPr>
          <p:nvPr>
            <p:ph type="dt" sz="half" idx="10"/>
          </p:nvPr>
        </p:nvSpPr>
        <p:spPr/>
        <p:txBody>
          <a:bodyPr/>
          <a:lstStyle>
            <a:lvl1pPr>
              <a:defRPr/>
            </a:lvl1pPr>
          </a:lstStyle>
          <a:p>
            <a:pPr>
              <a:defRPr/>
            </a:pPr>
            <a:fld id="{EE25BB2C-D881-4098-A06C-E0888C179077}" type="datetimeFigureOut">
              <a:rPr lang="en-US"/>
              <a:pPr>
                <a:defRPr/>
              </a:pPr>
              <a:t>3/28/2018</a:t>
            </a:fld>
            <a:endParaRPr lang="en-US" dirty="0"/>
          </a:p>
        </p:txBody>
      </p:sp>
      <p:sp>
        <p:nvSpPr>
          <p:cNvPr id="3" name="Footer Placeholder 4">
            <a:extLst>
              <a:ext uri="{FF2B5EF4-FFF2-40B4-BE49-F238E27FC236}">
                <a16:creationId xmlns:a16="http://schemas.microsoft.com/office/drawing/2014/main" id="{53457F59-45E0-42CF-9203-F061007AA77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B39A9D-F40E-49A7-A18D-0D5ACF03ADF1}"/>
              </a:ext>
            </a:extLst>
          </p:cNvPr>
          <p:cNvSpPr>
            <a:spLocks noGrp="1"/>
          </p:cNvSpPr>
          <p:nvPr>
            <p:ph type="sldNum" sz="quarter" idx="12"/>
          </p:nvPr>
        </p:nvSpPr>
        <p:spPr/>
        <p:txBody>
          <a:bodyPr/>
          <a:lstStyle>
            <a:lvl1pPr>
              <a:defRPr/>
            </a:lvl1pPr>
          </a:lstStyle>
          <a:p>
            <a:pPr>
              <a:defRPr/>
            </a:pPr>
            <a:fld id="{D08E2899-008F-461E-B2BD-3C3217B55367}" type="slidenum">
              <a:rPr lang="en-US" altLang="en-US"/>
              <a:pPr>
                <a:defRPr/>
              </a:pPr>
              <a:t>‹#›</a:t>
            </a:fld>
            <a:endParaRPr lang="en-US" altLang="en-US"/>
          </a:p>
        </p:txBody>
      </p:sp>
    </p:spTree>
    <p:extLst>
      <p:ext uri="{BB962C8B-B14F-4D97-AF65-F5344CB8AC3E}">
        <p14:creationId xmlns:p14="http://schemas.microsoft.com/office/powerpoint/2010/main" val="3641237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F137EAA-B257-441E-BD0F-AC27D539311D}"/>
              </a:ext>
            </a:extLst>
          </p:cNvPr>
          <p:cNvSpPr>
            <a:spLocks noGrp="1"/>
          </p:cNvSpPr>
          <p:nvPr>
            <p:ph type="dt" sz="half" idx="10"/>
          </p:nvPr>
        </p:nvSpPr>
        <p:spPr/>
        <p:txBody>
          <a:bodyPr/>
          <a:lstStyle>
            <a:lvl1pPr>
              <a:defRPr/>
            </a:lvl1pPr>
          </a:lstStyle>
          <a:p>
            <a:pPr>
              <a:defRPr/>
            </a:pPr>
            <a:fld id="{9D2FC53F-8FEA-4D49-BB07-203EB2575C21}" type="datetimeFigureOut">
              <a:rPr lang="en-US"/>
              <a:pPr>
                <a:defRPr/>
              </a:pPr>
              <a:t>3/28/2018</a:t>
            </a:fld>
            <a:endParaRPr lang="en-US" dirty="0"/>
          </a:p>
        </p:txBody>
      </p:sp>
      <p:sp>
        <p:nvSpPr>
          <p:cNvPr id="6" name="Footer Placeholder 4">
            <a:extLst>
              <a:ext uri="{FF2B5EF4-FFF2-40B4-BE49-F238E27FC236}">
                <a16:creationId xmlns:a16="http://schemas.microsoft.com/office/drawing/2014/main" id="{94C10C07-802C-4DB6-ACA2-45D3D01730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3B30D3-BE7B-4FAE-8825-9078EC961040}"/>
              </a:ext>
            </a:extLst>
          </p:cNvPr>
          <p:cNvSpPr>
            <a:spLocks noGrp="1"/>
          </p:cNvSpPr>
          <p:nvPr>
            <p:ph type="sldNum" sz="quarter" idx="12"/>
          </p:nvPr>
        </p:nvSpPr>
        <p:spPr/>
        <p:txBody>
          <a:bodyPr/>
          <a:lstStyle>
            <a:lvl1pPr>
              <a:defRPr/>
            </a:lvl1pPr>
          </a:lstStyle>
          <a:p>
            <a:pPr>
              <a:defRPr/>
            </a:pPr>
            <a:fld id="{C6C3EE6D-16E7-48F2-879B-D8FFD38672FB}" type="slidenum">
              <a:rPr lang="en-US" altLang="en-US"/>
              <a:pPr>
                <a:defRPr/>
              </a:pPr>
              <a:t>‹#›</a:t>
            </a:fld>
            <a:endParaRPr lang="en-US" altLang="en-US"/>
          </a:p>
        </p:txBody>
      </p:sp>
    </p:spTree>
    <p:extLst>
      <p:ext uri="{BB962C8B-B14F-4D97-AF65-F5344CB8AC3E}">
        <p14:creationId xmlns:p14="http://schemas.microsoft.com/office/powerpoint/2010/main" val="147103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4717EB9-D233-423D-BD95-861623B080F1}"/>
              </a:ext>
            </a:extLst>
          </p:cNvPr>
          <p:cNvSpPr>
            <a:spLocks noGrp="1"/>
          </p:cNvSpPr>
          <p:nvPr>
            <p:ph type="dt" sz="half" idx="10"/>
          </p:nvPr>
        </p:nvSpPr>
        <p:spPr/>
        <p:txBody>
          <a:bodyPr/>
          <a:lstStyle>
            <a:lvl1pPr>
              <a:defRPr/>
            </a:lvl1pPr>
          </a:lstStyle>
          <a:p>
            <a:pPr>
              <a:defRPr/>
            </a:pPr>
            <a:fld id="{F5AA5CFE-A7B5-4AC5-AD4C-F16EDD0D503C}" type="datetimeFigureOut">
              <a:rPr lang="en-US"/>
              <a:pPr>
                <a:defRPr/>
              </a:pPr>
              <a:t>3/28/2018</a:t>
            </a:fld>
            <a:endParaRPr lang="en-US" dirty="0"/>
          </a:p>
        </p:txBody>
      </p:sp>
      <p:sp>
        <p:nvSpPr>
          <p:cNvPr id="6" name="Footer Placeholder 4">
            <a:extLst>
              <a:ext uri="{FF2B5EF4-FFF2-40B4-BE49-F238E27FC236}">
                <a16:creationId xmlns:a16="http://schemas.microsoft.com/office/drawing/2014/main" id="{7FF1B3B3-987A-47EE-A5C8-6E69C5B01C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1C42A2-15B8-442F-82FF-6EE8D31B37F3}"/>
              </a:ext>
            </a:extLst>
          </p:cNvPr>
          <p:cNvSpPr>
            <a:spLocks noGrp="1"/>
          </p:cNvSpPr>
          <p:nvPr>
            <p:ph type="sldNum" sz="quarter" idx="12"/>
          </p:nvPr>
        </p:nvSpPr>
        <p:spPr/>
        <p:txBody>
          <a:bodyPr/>
          <a:lstStyle>
            <a:lvl1pPr>
              <a:defRPr/>
            </a:lvl1pPr>
          </a:lstStyle>
          <a:p>
            <a:pPr>
              <a:defRPr/>
            </a:pPr>
            <a:fld id="{ED476DB2-91BE-470D-A15D-FB9E733E1C06}" type="slidenum">
              <a:rPr lang="en-US" altLang="en-US"/>
              <a:pPr>
                <a:defRPr/>
              </a:pPr>
              <a:t>‹#›</a:t>
            </a:fld>
            <a:endParaRPr lang="en-US" altLang="en-US"/>
          </a:p>
        </p:txBody>
      </p:sp>
    </p:spTree>
    <p:extLst>
      <p:ext uri="{BB962C8B-B14F-4D97-AF65-F5344CB8AC3E}">
        <p14:creationId xmlns:p14="http://schemas.microsoft.com/office/powerpoint/2010/main" val="20772310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982F1-2508-4B0A-9729-16D07EAEE0BB}"/>
              </a:ext>
            </a:extLst>
          </p:cNvPr>
          <p:cNvSpPr>
            <a:spLocks noGrp="1"/>
          </p:cNvSpPr>
          <p:nvPr>
            <p:ph type="dt" sz="half" idx="10"/>
          </p:nvPr>
        </p:nvSpPr>
        <p:spPr/>
        <p:txBody>
          <a:bodyPr/>
          <a:lstStyle>
            <a:lvl1pPr>
              <a:defRPr/>
            </a:lvl1pPr>
          </a:lstStyle>
          <a:p>
            <a:pPr>
              <a:defRPr/>
            </a:pPr>
            <a:fld id="{4D016BC1-E466-4B27-8E96-C909B6EA8F3F}" type="datetimeFigureOut">
              <a:rPr lang="en-US"/>
              <a:pPr>
                <a:defRPr/>
              </a:pPr>
              <a:t>3/28/2018</a:t>
            </a:fld>
            <a:endParaRPr lang="en-US" dirty="0"/>
          </a:p>
        </p:txBody>
      </p:sp>
      <p:sp>
        <p:nvSpPr>
          <p:cNvPr id="5" name="Footer Placeholder 4">
            <a:extLst>
              <a:ext uri="{FF2B5EF4-FFF2-40B4-BE49-F238E27FC236}">
                <a16:creationId xmlns:a16="http://schemas.microsoft.com/office/drawing/2014/main" id="{B58173A1-57B8-416A-B6AB-54636F6066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5B41F9-5A8C-4326-97AA-CA373DE1EAC0}"/>
              </a:ext>
            </a:extLst>
          </p:cNvPr>
          <p:cNvSpPr>
            <a:spLocks noGrp="1"/>
          </p:cNvSpPr>
          <p:nvPr>
            <p:ph type="sldNum" sz="quarter" idx="12"/>
          </p:nvPr>
        </p:nvSpPr>
        <p:spPr/>
        <p:txBody>
          <a:bodyPr/>
          <a:lstStyle>
            <a:lvl1pPr>
              <a:defRPr/>
            </a:lvl1pPr>
          </a:lstStyle>
          <a:p>
            <a:pPr>
              <a:defRPr/>
            </a:pPr>
            <a:fld id="{4F91F679-71EA-492D-AEDB-EBDC0595CBE7}" type="slidenum">
              <a:rPr lang="en-US" altLang="en-US"/>
              <a:pPr>
                <a:defRPr/>
              </a:pPr>
              <a:t>‹#›</a:t>
            </a:fld>
            <a:endParaRPr lang="en-US" altLang="en-US"/>
          </a:p>
        </p:txBody>
      </p:sp>
    </p:spTree>
    <p:extLst>
      <p:ext uri="{BB962C8B-B14F-4D97-AF65-F5344CB8AC3E}">
        <p14:creationId xmlns:p14="http://schemas.microsoft.com/office/powerpoint/2010/main" val="725489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CDB49-7730-4EA1-878F-5D42B2EBC209}"/>
              </a:ext>
            </a:extLst>
          </p:cNvPr>
          <p:cNvSpPr>
            <a:spLocks noGrp="1"/>
          </p:cNvSpPr>
          <p:nvPr>
            <p:ph type="dt" sz="half" idx="10"/>
          </p:nvPr>
        </p:nvSpPr>
        <p:spPr/>
        <p:txBody>
          <a:bodyPr/>
          <a:lstStyle>
            <a:lvl1pPr>
              <a:defRPr/>
            </a:lvl1pPr>
          </a:lstStyle>
          <a:p>
            <a:pPr>
              <a:defRPr/>
            </a:pPr>
            <a:fld id="{1AA8AEA0-5741-4F7C-B3D1-4672132AC0C9}" type="datetimeFigureOut">
              <a:rPr lang="en-US"/>
              <a:pPr>
                <a:defRPr/>
              </a:pPr>
              <a:t>3/28/2018</a:t>
            </a:fld>
            <a:endParaRPr lang="en-US" dirty="0"/>
          </a:p>
        </p:txBody>
      </p:sp>
      <p:sp>
        <p:nvSpPr>
          <p:cNvPr id="5" name="Footer Placeholder 4">
            <a:extLst>
              <a:ext uri="{FF2B5EF4-FFF2-40B4-BE49-F238E27FC236}">
                <a16:creationId xmlns:a16="http://schemas.microsoft.com/office/drawing/2014/main" id="{483B1E0D-8604-4A2E-B822-AC1D533052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1B0D1F-54CD-4E69-8F1B-FA3863D5F3A1}"/>
              </a:ext>
            </a:extLst>
          </p:cNvPr>
          <p:cNvSpPr>
            <a:spLocks noGrp="1"/>
          </p:cNvSpPr>
          <p:nvPr>
            <p:ph type="sldNum" sz="quarter" idx="12"/>
          </p:nvPr>
        </p:nvSpPr>
        <p:spPr/>
        <p:txBody>
          <a:bodyPr/>
          <a:lstStyle>
            <a:lvl1pPr>
              <a:defRPr/>
            </a:lvl1pPr>
          </a:lstStyle>
          <a:p>
            <a:pPr>
              <a:defRPr/>
            </a:pPr>
            <a:fld id="{6F52CDAE-E39B-4D4D-A4D8-2BC32CB4B6AB}" type="slidenum">
              <a:rPr lang="en-US" altLang="en-US"/>
              <a:pPr>
                <a:defRPr/>
              </a:pPr>
              <a:t>‹#›</a:t>
            </a:fld>
            <a:endParaRPr lang="en-US" altLang="en-US"/>
          </a:p>
        </p:txBody>
      </p:sp>
    </p:spTree>
    <p:extLst>
      <p:ext uri="{BB962C8B-B14F-4D97-AF65-F5344CB8AC3E}">
        <p14:creationId xmlns:p14="http://schemas.microsoft.com/office/powerpoint/2010/main" val="266482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B7ECA23-1D7E-498D-A294-EFAC98849DA2}"/>
              </a:ext>
            </a:extLst>
          </p:cNvPr>
          <p:cNvSpPr>
            <a:spLocks noGrp="1"/>
          </p:cNvSpPr>
          <p:nvPr>
            <p:ph type="dt" sz="half" idx="10"/>
          </p:nvPr>
        </p:nvSpPr>
        <p:spPr>
          <a:xfrm>
            <a:off x="609600" y="6243638"/>
            <a:ext cx="2844800" cy="457200"/>
          </a:xfr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A0FD16EF-6FE1-405A-953A-E2BA96A8F10B}"/>
              </a:ext>
            </a:extLst>
          </p:cNvPr>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EBAE1FF9-690C-4F9A-A297-F9ABDC1B2E20}"/>
              </a:ext>
            </a:extLst>
          </p:cNvPr>
          <p:cNvSpPr>
            <a:spLocks noGrp="1"/>
          </p:cNvSpPr>
          <p:nvPr>
            <p:ph type="sldNum" sz="quarter" idx="12"/>
          </p:nvPr>
        </p:nvSpPr>
        <p:spPr>
          <a:xfrm>
            <a:off x="8737600" y="6243638"/>
            <a:ext cx="2844800" cy="457200"/>
          </a:xfrm>
        </p:spPr>
        <p:txBody>
          <a:bodyPr/>
          <a:lstStyle>
            <a:lvl1pPr>
              <a:defRPr/>
            </a:lvl1pPr>
          </a:lstStyle>
          <a:p>
            <a:pPr>
              <a:defRPr/>
            </a:pPr>
            <a:fld id="{BFFCF987-0192-43D6-AF17-8534C4D41D6F}" type="slidenum">
              <a:rPr lang="en-US" altLang="en-US"/>
              <a:pPr>
                <a:defRPr/>
              </a:pPr>
              <a:t>‹#›</a:t>
            </a:fld>
            <a:endParaRPr lang="en-US" altLang="en-US"/>
          </a:p>
        </p:txBody>
      </p:sp>
    </p:spTree>
    <p:extLst>
      <p:ext uri="{BB962C8B-B14F-4D97-AF65-F5344CB8AC3E}">
        <p14:creationId xmlns:p14="http://schemas.microsoft.com/office/powerpoint/2010/main" val="2105292582"/>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ext &amp; Photo">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175377" y="0"/>
            <a:ext cx="6016625" cy="6858000"/>
          </a:xfrm>
        </p:spPr>
        <p:txBody>
          <a:bodyPr/>
          <a:lstStyle>
            <a:lvl1pPr>
              <a:defRPr/>
            </a:lvl1pPr>
          </a:lstStyle>
          <a:p>
            <a:pPr lvl="0"/>
            <a:r>
              <a:rPr lang="en-US" noProof="0"/>
              <a:t>Click icon to add picture</a:t>
            </a:r>
            <a:endParaRPr lang="en-US" noProof="0" dirty="0"/>
          </a:p>
        </p:txBody>
      </p:sp>
      <p:sp>
        <p:nvSpPr>
          <p:cNvPr id="2" name="Title 1"/>
          <p:cNvSpPr>
            <a:spLocks noGrp="1"/>
          </p:cNvSpPr>
          <p:nvPr>
            <p:ph type="title"/>
          </p:nvPr>
        </p:nvSpPr>
        <p:spPr>
          <a:xfrm>
            <a:off x="475488" y="1032641"/>
            <a:ext cx="5181600" cy="530985"/>
          </a:xfrm>
        </p:spPr>
        <p:txBody>
          <a:bodyPr>
            <a:normAutofit/>
          </a:bodyPr>
          <a:lstStyle>
            <a:lvl1pPr>
              <a:defRPr sz="2100" baseline="0">
                <a:solidFill>
                  <a:schemeClr val="tx2"/>
                </a:solidFill>
              </a:defRPr>
            </a:lvl1pPr>
          </a:lstStyle>
          <a:p>
            <a:r>
              <a:rPr lang="en-US"/>
              <a:t>Click to edit Master title style</a:t>
            </a:r>
            <a:endParaRPr lang="en-US" dirty="0"/>
          </a:p>
        </p:txBody>
      </p:sp>
      <p:sp>
        <p:nvSpPr>
          <p:cNvPr id="11" name="Text Placeholder 10"/>
          <p:cNvSpPr>
            <a:spLocks noGrp="1"/>
          </p:cNvSpPr>
          <p:nvPr>
            <p:ph type="body" sz="quarter" idx="14"/>
          </p:nvPr>
        </p:nvSpPr>
        <p:spPr>
          <a:xfrm>
            <a:off x="475488" y="1764096"/>
            <a:ext cx="5181600" cy="4306887"/>
          </a:xfrm>
        </p:spPr>
        <p:txBody>
          <a:bodyPr>
            <a:normAutofit/>
          </a:bodyPr>
          <a:lstStyle>
            <a:lvl1pPr marL="0" indent="0">
              <a:buNone/>
              <a:defRPr lang="en-US" sz="1350" b="0" i="0" smtClean="0">
                <a:effectLst/>
              </a:defRPr>
            </a:lvl1pPr>
          </a:lstStyle>
          <a:p>
            <a:pPr lvl="0"/>
            <a:r>
              <a:rPr lang="en-US"/>
              <a:t>Edit Master text styles</a:t>
            </a:r>
          </a:p>
        </p:txBody>
      </p:sp>
      <p:sp>
        <p:nvSpPr>
          <p:cNvPr id="5" name="Slide Number Placeholder 6">
            <a:extLst>
              <a:ext uri="{FF2B5EF4-FFF2-40B4-BE49-F238E27FC236}">
                <a16:creationId xmlns:a16="http://schemas.microsoft.com/office/drawing/2014/main" id="{DB88945B-FB2F-4A0B-9528-72FA3DDA7414}"/>
              </a:ext>
            </a:extLst>
          </p:cNvPr>
          <p:cNvSpPr>
            <a:spLocks noGrp="1"/>
          </p:cNvSpPr>
          <p:nvPr>
            <p:ph type="sldNum" sz="quarter" idx="15"/>
          </p:nvPr>
        </p:nvSpPr>
        <p:spPr/>
        <p:txBody>
          <a:bodyPr/>
          <a:lstStyle>
            <a:lvl1pPr>
              <a:defRPr/>
            </a:lvl1pPr>
          </a:lstStyle>
          <a:p>
            <a:pPr>
              <a:defRPr/>
            </a:pPr>
            <a:fld id="{B92D053A-D9A1-4893-A39D-CD5C10B9FF22}" type="slidenum">
              <a:rPr lang="en-US"/>
              <a:pPr>
                <a:defRPr/>
              </a:pPr>
              <a:t>‹#›</a:t>
            </a:fld>
            <a:endParaRPr lang="en-US"/>
          </a:p>
        </p:txBody>
      </p:sp>
    </p:spTree>
    <p:extLst>
      <p:ext uri="{BB962C8B-B14F-4D97-AF65-F5344CB8AC3E}">
        <p14:creationId xmlns:p14="http://schemas.microsoft.com/office/powerpoint/2010/main" val="2111357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C3FAD67-B988-4DD4-AA7E-95E8CFBC7705}"/>
              </a:ext>
            </a:extLst>
          </p:cNvPr>
          <p:cNvSpPr>
            <a:spLocks noGrp="1"/>
          </p:cNvSpPr>
          <p:nvPr>
            <p:ph type="pic" sz="quarter" idx="11"/>
          </p:nvPr>
        </p:nvSpPr>
        <p:spPr>
          <a:xfrm>
            <a:off x="0" y="0"/>
            <a:ext cx="12192000" cy="6858000"/>
          </a:xfrm>
        </p:spPr>
        <p:txBody>
          <a:bodyPr/>
          <a:lstStyle/>
          <a:p>
            <a:pPr lvl="0"/>
            <a:endParaRPr lang="en-US" noProof="0"/>
          </a:p>
        </p:txBody>
      </p:sp>
      <p:sp>
        <p:nvSpPr>
          <p:cNvPr id="2" name="Title 1">
            <a:extLst>
              <a:ext uri="{FF2B5EF4-FFF2-40B4-BE49-F238E27FC236}">
                <a16:creationId xmlns:a16="http://schemas.microsoft.com/office/drawing/2014/main" id="{B1D600A2-9625-4951-BE37-0EE6472A18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29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normAutofit/>
          </a:bodyPr>
          <a:lstStyle>
            <a:lvl1pPr>
              <a:defRPr sz="4000">
                <a:solidFill>
                  <a:schemeClr val="tx2"/>
                </a:solidFill>
              </a:defRPr>
            </a:lvl1pPr>
          </a:lstStyle>
          <a:p>
            <a:r>
              <a:rPr lang="en-US" dirty="0"/>
              <a:t>CLICK TO CHANGE HEADER</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D6486825-8FD6-4501-9547-9B8E66367DBF}" type="slidenum">
              <a:rPr lang="en-US" smtClean="0"/>
              <a:t>‹#›</a:t>
            </a:fld>
            <a:endParaRPr lang="en-US"/>
          </a:p>
        </p:txBody>
      </p:sp>
    </p:spTree>
    <p:extLst>
      <p:ext uri="{BB962C8B-B14F-4D97-AF65-F5344CB8AC3E}">
        <p14:creationId xmlns:p14="http://schemas.microsoft.com/office/powerpoint/2010/main" val="242794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CHANGE HEADER</a:t>
            </a:r>
          </a:p>
        </p:txBody>
      </p:sp>
      <p:sp>
        <p:nvSpPr>
          <p:cNvPr id="5" name="Slide Number Placeholder 4"/>
          <p:cNvSpPr>
            <a:spLocks noGrp="1"/>
          </p:cNvSpPr>
          <p:nvPr>
            <p:ph type="sldNum" sz="quarter" idx="12"/>
          </p:nvPr>
        </p:nvSpPr>
        <p:spPr/>
        <p:txBody>
          <a:bodyPr/>
          <a:lstStyle/>
          <a:p>
            <a:fld id="{D6486825-8FD6-4501-9547-9B8E66367DBF}" type="slidenum">
              <a:rPr lang="en-US" smtClean="0"/>
              <a:t>‹#›</a:t>
            </a:fld>
            <a:endParaRPr lang="en-US"/>
          </a:p>
        </p:txBody>
      </p:sp>
      <p:sp>
        <p:nvSpPr>
          <p:cNvPr id="7" name="Table Placeholder 6"/>
          <p:cNvSpPr>
            <a:spLocks noGrp="1"/>
          </p:cNvSpPr>
          <p:nvPr>
            <p:ph type="tbl" sz="quarter" idx="13"/>
          </p:nvPr>
        </p:nvSpPr>
        <p:spPr>
          <a:xfrm>
            <a:off x="838200" y="1901825"/>
            <a:ext cx="10515600" cy="4306888"/>
          </a:xfrm>
        </p:spPr>
        <p:txBody>
          <a:bodyPr/>
          <a:lstStyle/>
          <a:p>
            <a:r>
              <a:rPr lang="en-US"/>
              <a:t>Click icon to add table</a:t>
            </a:r>
          </a:p>
        </p:txBody>
      </p:sp>
    </p:spTree>
    <p:extLst>
      <p:ext uri="{BB962C8B-B14F-4D97-AF65-F5344CB8AC3E}">
        <p14:creationId xmlns:p14="http://schemas.microsoft.com/office/powerpoint/2010/main" val="291215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CHANGE HEADER</a:t>
            </a:r>
          </a:p>
        </p:txBody>
      </p:sp>
      <p:sp>
        <p:nvSpPr>
          <p:cNvPr id="5" name="Slide Number Placeholder 4"/>
          <p:cNvSpPr>
            <a:spLocks noGrp="1"/>
          </p:cNvSpPr>
          <p:nvPr>
            <p:ph type="sldNum" sz="quarter" idx="12"/>
          </p:nvPr>
        </p:nvSpPr>
        <p:spPr/>
        <p:txBody>
          <a:bodyPr/>
          <a:lstStyle/>
          <a:p>
            <a:fld id="{D6486825-8FD6-4501-9547-9B8E66367DBF}" type="slidenum">
              <a:rPr lang="en-US" smtClean="0"/>
              <a:t>‹#›</a:t>
            </a:fld>
            <a:endParaRPr lang="en-US"/>
          </a:p>
        </p:txBody>
      </p:sp>
      <p:sp>
        <p:nvSpPr>
          <p:cNvPr id="4" name="Chart Placeholder 3"/>
          <p:cNvSpPr>
            <a:spLocks noGrp="1"/>
          </p:cNvSpPr>
          <p:nvPr>
            <p:ph type="chart" sz="quarter" idx="13"/>
          </p:nvPr>
        </p:nvSpPr>
        <p:spPr>
          <a:xfrm>
            <a:off x="838200" y="1892300"/>
            <a:ext cx="5260975" cy="4216400"/>
          </a:xfrm>
        </p:spPr>
        <p:txBody>
          <a:bodyPr/>
          <a:lstStyle/>
          <a:p>
            <a:r>
              <a:rPr lang="en-US"/>
              <a:t>Click icon to add chart</a:t>
            </a:r>
          </a:p>
        </p:txBody>
      </p:sp>
      <p:sp>
        <p:nvSpPr>
          <p:cNvPr id="7" name="Text Placeholder 6"/>
          <p:cNvSpPr>
            <a:spLocks noGrp="1"/>
          </p:cNvSpPr>
          <p:nvPr>
            <p:ph type="body" sz="quarter" idx="14"/>
          </p:nvPr>
        </p:nvSpPr>
        <p:spPr>
          <a:xfrm>
            <a:off x="6437313" y="1884363"/>
            <a:ext cx="4916487" cy="4232275"/>
          </a:xfrm>
        </p:spPr>
        <p:txBody>
          <a:bodyPr/>
          <a:lstStyle>
            <a:lvl1pPr marL="0" indent="0">
              <a:buNone/>
              <a:defRPr/>
            </a:lvl1pPr>
            <a:lvl2pPr>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423128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CHANGE HEADER</a:t>
            </a:r>
          </a:p>
        </p:txBody>
      </p:sp>
      <p:sp>
        <p:nvSpPr>
          <p:cNvPr id="5" name="Slide Number Placeholder 4"/>
          <p:cNvSpPr>
            <a:spLocks noGrp="1"/>
          </p:cNvSpPr>
          <p:nvPr>
            <p:ph type="sldNum" sz="quarter" idx="12"/>
          </p:nvPr>
        </p:nvSpPr>
        <p:spPr/>
        <p:txBody>
          <a:bodyPr/>
          <a:lstStyle/>
          <a:p>
            <a:fld id="{D6486825-8FD6-4501-9547-9B8E66367DBF}" type="slidenum">
              <a:rPr lang="en-US" smtClean="0"/>
              <a:t>‹#›</a:t>
            </a:fld>
            <a:endParaRPr lang="en-US"/>
          </a:p>
        </p:txBody>
      </p:sp>
      <p:sp>
        <p:nvSpPr>
          <p:cNvPr id="4" name="Chart Placeholder 3"/>
          <p:cNvSpPr>
            <a:spLocks noGrp="1"/>
          </p:cNvSpPr>
          <p:nvPr>
            <p:ph type="chart" sz="quarter" idx="13"/>
          </p:nvPr>
        </p:nvSpPr>
        <p:spPr>
          <a:xfrm>
            <a:off x="838200" y="1947863"/>
            <a:ext cx="10515600" cy="4105275"/>
          </a:xfrm>
        </p:spPr>
        <p:txBody>
          <a:bodyPr/>
          <a:lstStyle/>
          <a:p>
            <a:r>
              <a:rPr lang="en-US"/>
              <a:t>Click icon to add chart</a:t>
            </a:r>
          </a:p>
        </p:txBody>
      </p:sp>
    </p:spTree>
    <p:extLst>
      <p:ext uri="{BB962C8B-B14F-4D97-AF65-F5344CB8AC3E}">
        <p14:creationId xmlns:p14="http://schemas.microsoft.com/office/powerpoint/2010/main" val="200153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86825-8FD6-4501-9547-9B8E66367DBF}" type="slidenum">
              <a:rPr lang="en-US" smtClean="0"/>
              <a:t>‹#›</a:t>
            </a:fld>
            <a:endParaRPr lang="en-US"/>
          </a:p>
        </p:txBody>
      </p:sp>
    </p:spTree>
    <p:extLst>
      <p:ext uri="{BB962C8B-B14F-4D97-AF65-F5344CB8AC3E}">
        <p14:creationId xmlns:p14="http://schemas.microsoft.com/office/powerpoint/2010/main" val="2770192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64" r:id="rId4"/>
    <p:sldLayoutId id="2147483672" r:id="rId5"/>
    <p:sldLayoutId id="2147483665" r:id="rId6"/>
    <p:sldLayoutId id="2147483666" r:id="rId7"/>
    <p:sldLayoutId id="2147483674" r:id="rId8"/>
    <p:sldLayoutId id="2147483675" r:id="rId9"/>
    <p:sldLayoutId id="2147483676" r:id="rId10"/>
    <p:sldLayoutId id="2147483673" r:id="rId11"/>
    <p:sldLayoutId id="2147483669" r:id="rId12"/>
    <p:sldLayoutId id="2147483678" r:id="rId13"/>
    <p:sldLayoutId id="2147483679" r:id="rId14"/>
    <p:sldLayoutId id="2147483695" r:id="rId15"/>
    <p:sldLayoutId id="2147483697" r:id="rId16"/>
    <p:sldLayoutId id="2147483698" r:id="rId17"/>
    <p:sldLayoutId id="2147483714" r:id="rId18"/>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E2606-347C-401F-B861-DF806CD7A78C}"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89961-3A3E-4696-99BD-7F5F2B032F09}" type="slidenum">
              <a:rPr lang="en-US" smtClean="0"/>
              <a:t>‹#›</a:t>
            </a:fld>
            <a:endParaRPr lang="en-US"/>
          </a:p>
        </p:txBody>
      </p:sp>
    </p:spTree>
    <p:extLst>
      <p:ext uri="{BB962C8B-B14F-4D97-AF65-F5344CB8AC3E}">
        <p14:creationId xmlns:p14="http://schemas.microsoft.com/office/powerpoint/2010/main" val="19697476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8D15E-87E9-5349-B158-CFE66C05D215}" type="datetimeFigureOut">
              <a:rPr lang="en-US" smtClean="0"/>
              <a:t>3/28/2018</a:t>
            </a:fld>
            <a:endParaRPr lang="en-US" dirty="0"/>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3A62B-E237-444C-8C75-101FBDA14FBA}" type="slidenum">
              <a:rPr lang="en-US" smtClean="0"/>
              <a:t>‹#›</a:t>
            </a:fld>
            <a:endParaRPr lang="en-US" dirty="0"/>
          </a:p>
        </p:txBody>
      </p:sp>
    </p:spTree>
    <p:extLst>
      <p:ext uri="{BB962C8B-B14F-4D97-AF65-F5344CB8AC3E}">
        <p14:creationId xmlns:p14="http://schemas.microsoft.com/office/powerpoint/2010/main" val="204331749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alpha val="90195"/>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301B4C-8BCC-4C37-8DA2-3D73C7FEA95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6C41CFE-317E-4AFC-9D95-61EC38E11C2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4C78D14-3C30-4BB9-9707-FFF041CF8B6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C27F9F8-F46B-47A5-B499-6EAAF62C3344}" type="datetimeFigureOut">
              <a:rPr lang="en-US"/>
              <a:pPr>
                <a:defRPr/>
              </a:pPr>
              <a:t>3/28/2018</a:t>
            </a:fld>
            <a:endParaRPr lang="en-US" dirty="0"/>
          </a:p>
        </p:txBody>
      </p:sp>
      <p:sp>
        <p:nvSpPr>
          <p:cNvPr id="5" name="Footer Placeholder 4">
            <a:extLst>
              <a:ext uri="{FF2B5EF4-FFF2-40B4-BE49-F238E27FC236}">
                <a16:creationId xmlns:a16="http://schemas.microsoft.com/office/drawing/2014/main" id="{0E57A222-7C78-4F0B-8121-1ED4C71FF6E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7E07872-ED45-43D0-A9C1-1D43C228342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pPr>
              <a:defRPr/>
            </a:pPr>
            <a:fld id="{7D5F7001-6724-4055-ACE5-53C98BAF5E1B}" type="slidenum">
              <a:rPr lang="en-US" altLang="en-US"/>
              <a:pPr>
                <a:defRPr/>
              </a:pPr>
              <a:t>‹#›</a:t>
            </a:fld>
            <a:endParaRPr lang="en-US" altLang="en-US"/>
          </a:p>
        </p:txBody>
      </p:sp>
    </p:spTree>
    <p:extLst>
      <p:ext uri="{BB962C8B-B14F-4D97-AF65-F5344CB8AC3E}">
        <p14:creationId xmlns:p14="http://schemas.microsoft.com/office/powerpoint/2010/main" val="10030671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45.xml"/><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57.xml"/><Relationship Id="rId5" Type="http://schemas.openxmlformats.org/officeDocument/2006/relationships/image" Target="../media/image51.jpe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tiff"/><Relationship Id="rId2" Type="http://schemas.openxmlformats.org/officeDocument/2006/relationships/notesSlide" Target="../notesSlides/notesSlide20.xml"/><Relationship Id="rId1" Type="http://schemas.openxmlformats.org/officeDocument/2006/relationships/slideLayout" Target="../slideLayouts/slideLayout30.xml"/><Relationship Id="rId6" Type="http://schemas.openxmlformats.org/officeDocument/2006/relationships/image" Target="../media/image11.png"/><Relationship Id="rId11" Type="http://schemas.openxmlformats.org/officeDocument/2006/relationships/image" Target="../media/image16.tiff"/><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tiff"/><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1.png"/><Relationship Id="rId11" Type="http://schemas.openxmlformats.org/officeDocument/2006/relationships/image" Target="../media/image16.tiff"/><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global.nature.org/initiatives/natural-climate-solutions/natures-make-or-break-potential-for-climate-chang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82C8A0-FFAB-44EB-9BE8-868F63E93683}"/>
              </a:ext>
            </a:extLst>
          </p:cNvPr>
          <p:cNvSpPr>
            <a:spLocks noGrp="1"/>
          </p:cNvSpPr>
          <p:nvPr>
            <p:ph type="title"/>
          </p:nvPr>
        </p:nvSpPr>
        <p:spPr/>
        <p:txBody>
          <a:bodyPr/>
          <a:lstStyle/>
          <a:p>
            <a:r>
              <a:rPr lang="en-US" dirty="0">
                <a:solidFill>
                  <a:schemeClr val="bg1"/>
                </a:solidFill>
              </a:rPr>
              <a:t>North America </a:t>
            </a:r>
            <a:br>
              <a:rPr lang="en-US" dirty="0">
                <a:solidFill>
                  <a:schemeClr val="bg1"/>
                </a:solidFill>
              </a:rPr>
            </a:br>
            <a:r>
              <a:rPr lang="en-US" dirty="0">
                <a:solidFill>
                  <a:schemeClr val="bg1"/>
                </a:solidFill>
              </a:rPr>
              <a:t>Strategy</a:t>
            </a:r>
          </a:p>
        </p:txBody>
      </p:sp>
      <p:pic>
        <p:nvPicPr>
          <p:cNvPr id="8" name="Picture 7">
            <a:extLst>
              <a:ext uri="{FF2B5EF4-FFF2-40B4-BE49-F238E27FC236}">
                <a16:creationId xmlns:a16="http://schemas.microsoft.com/office/drawing/2014/main" id="{E4819D79-D8E3-45E0-92D9-32093848CD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1489"/>
            <a:ext cx="12192000" cy="7019489"/>
          </a:xfrm>
          <a:prstGeom prst="rect">
            <a:avLst/>
          </a:prstGeom>
        </p:spPr>
      </p:pic>
      <p:sp>
        <p:nvSpPr>
          <p:cNvPr id="11" name="TextBox 10">
            <a:extLst>
              <a:ext uri="{FF2B5EF4-FFF2-40B4-BE49-F238E27FC236}">
                <a16:creationId xmlns:a16="http://schemas.microsoft.com/office/drawing/2014/main" id="{47AA866C-5DA6-43AE-A155-DFE39BED36F2}"/>
              </a:ext>
            </a:extLst>
          </p:cNvPr>
          <p:cNvSpPr txBox="1"/>
          <p:nvPr/>
        </p:nvSpPr>
        <p:spPr>
          <a:xfrm>
            <a:off x="466592" y="1937375"/>
            <a:ext cx="11258816" cy="1877437"/>
          </a:xfrm>
          <a:prstGeom prst="rect">
            <a:avLst/>
          </a:prstGeom>
          <a:noFill/>
        </p:spPr>
        <p:txBody>
          <a:bodyPr wrap="square" rtlCol="0">
            <a:spAutoFit/>
          </a:bodyPr>
          <a:lstStyle/>
          <a:p>
            <a:pPr algn="ctr"/>
            <a:r>
              <a:rPr lang="en-US" sz="4400" dirty="0">
                <a:solidFill>
                  <a:schemeClr val="bg1"/>
                </a:solidFill>
                <a:latin typeface="+mj-lt"/>
              </a:rPr>
              <a:t>Natural Climate Solutions:</a:t>
            </a:r>
          </a:p>
          <a:p>
            <a:pPr algn="ctr"/>
            <a:r>
              <a:rPr lang="en-US" sz="3600" dirty="0">
                <a:solidFill>
                  <a:schemeClr val="bg1"/>
                </a:solidFill>
                <a:latin typeface="+mj-lt"/>
              </a:rPr>
              <a:t>Using Nature to Mitigate Climate Change &amp; Help Nature &amp; People Adapt   </a:t>
            </a:r>
            <a:endParaRPr lang="en-US" sz="3600" i="1" dirty="0">
              <a:solidFill>
                <a:schemeClr val="bg1"/>
              </a:solidFill>
              <a:latin typeface="+mj-lt"/>
            </a:endParaRPr>
          </a:p>
        </p:txBody>
      </p:sp>
      <p:sp>
        <p:nvSpPr>
          <p:cNvPr id="4" name="Rectangle 3">
            <a:extLst>
              <a:ext uri="{FF2B5EF4-FFF2-40B4-BE49-F238E27FC236}">
                <a16:creationId xmlns:a16="http://schemas.microsoft.com/office/drawing/2014/main" id="{343DDD04-FDFE-4D6E-B77C-3B27C7E3C3F4}"/>
              </a:ext>
            </a:extLst>
          </p:cNvPr>
          <p:cNvSpPr/>
          <p:nvPr/>
        </p:nvSpPr>
        <p:spPr>
          <a:xfrm>
            <a:off x="584157" y="4602942"/>
            <a:ext cx="10363200" cy="2492990"/>
          </a:xfrm>
          <a:prstGeom prst="rect">
            <a:avLst/>
          </a:prstGeom>
        </p:spPr>
        <p:txBody>
          <a:bodyPr wrap="square">
            <a:spAutoFit/>
          </a:bodyPr>
          <a:lstStyle/>
          <a:p>
            <a:pPr lvl="1" algn="ctr"/>
            <a:r>
              <a:rPr lang="en-US" sz="2400" dirty="0">
                <a:solidFill>
                  <a:schemeClr val="bg1"/>
                </a:solidFill>
              </a:rPr>
              <a:t>March 26, 2018</a:t>
            </a:r>
          </a:p>
          <a:p>
            <a:pPr lvl="1" algn="ctr"/>
            <a:r>
              <a:rPr lang="en-US" sz="2400" dirty="0">
                <a:solidFill>
                  <a:schemeClr val="bg1"/>
                </a:solidFill>
              </a:rPr>
              <a:t>Betsy Neely, The Nature Conservancy</a:t>
            </a:r>
          </a:p>
          <a:p>
            <a:pPr algn="ctr"/>
            <a:r>
              <a:rPr lang="en-US" sz="2400" dirty="0">
                <a:solidFill>
                  <a:schemeClr val="bg1"/>
                </a:solidFill>
              </a:rPr>
              <a:t>Ethics and Ecological Economics Forum</a:t>
            </a:r>
          </a:p>
          <a:p>
            <a:pPr algn="ctr"/>
            <a:r>
              <a:rPr lang="en-US" sz="2400" dirty="0">
                <a:solidFill>
                  <a:schemeClr val="bg1"/>
                </a:solidFill>
              </a:rPr>
              <a:t> Denver, Colorado</a:t>
            </a:r>
          </a:p>
          <a:p>
            <a:pPr algn="ctr"/>
            <a:endParaRPr lang="en-US" sz="2800" dirty="0">
              <a:solidFill>
                <a:schemeClr val="bg1"/>
              </a:solidFill>
            </a:endParaRPr>
          </a:p>
          <a:p>
            <a:pPr lvl="1"/>
            <a:endParaRPr lang="en-US" sz="3200" dirty="0">
              <a:solidFill>
                <a:schemeClr val="bg1"/>
              </a:solidFill>
            </a:endParaRPr>
          </a:p>
        </p:txBody>
      </p:sp>
      <p:pic>
        <p:nvPicPr>
          <p:cNvPr id="6" name="Picture 5">
            <a:extLst>
              <a:ext uri="{FF2B5EF4-FFF2-40B4-BE49-F238E27FC236}">
                <a16:creationId xmlns:a16="http://schemas.microsoft.com/office/drawing/2014/main" id="{039E6AC5-BA76-4CE6-AD90-D6DB07E0D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279" y="250305"/>
            <a:ext cx="2325330" cy="853846"/>
          </a:xfrm>
          <a:prstGeom prst="rect">
            <a:avLst/>
          </a:prstGeom>
        </p:spPr>
      </p:pic>
    </p:spTree>
    <p:extLst>
      <p:ext uri="{BB962C8B-B14F-4D97-AF65-F5344CB8AC3E}">
        <p14:creationId xmlns:p14="http://schemas.microsoft.com/office/powerpoint/2010/main" val="988903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6" name="Shape 236" descr="tnccolorado_73492316_cropped.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93669" y="-88300"/>
            <a:ext cx="5525332" cy="7016136"/>
          </a:xfrm>
          <a:prstGeom prst="rect">
            <a:avLst/>
          </a:prstGeom>
          <a:noFill/>
          <a:ln w="28575" cap="flat" cmpd="sng">
            <a:noFill/>
            <a:prstDash val="solid"/>
            <a:round/>
            <a:headEnd type="none" w="med" len="med"/>
            <a:tailEnd type="none" w="med" len="med"/>
          </a:ln>
        </p:spPr>
      </p:pic>
      <p:sp>
        <p:nvSpPr>
          <p:cNvPr id="238" name="Shape 238"/>
          <p:cNvSpPr txBox="1"/>
          <p:nvPr/>
        </p:nvSpPr>
        <p:spPr>
          <a:xfrm>
            <a:off x="10855678" y="6470604"/>
            <a:ext cx="1699899" cy="380000"/>
          </a:xfrm>
          <a:prstGeom prst="rect">
            <a:avLst/>
          </a:prstGeom>
          <a:noFill/>
          <a:ln>
            <a:noFill/>
          </a:ln>
        </p:spPr>
        <p:txBody>
          <a:bodyPr lIns="121900" tIns="121900" rIns="121900" bIns="121900" anchor="t" anchorCtr="0">
            <a:noAutofit/>
          </a:bodyPr>
          <a:lstStyle/>
          <a:p>
            <a:pPr>
              <a:buClr>
                <a:schemeClr val="dk1"/>
              </a:buClr>
              <a:buSzPct val="25000"/>
            </a:pPr>
            <a:r>
              <a:rPr lang="en-US" sz="1467" dirty="0">
                <a:solidFill>
                  <a:schemeClr val="dk1"/>
                </a:solidFill>
                <a:highlight>
                  <a:srgbClr val="FFFFFF"/>
                </a:highlight>
                <a:latin typeface="Georgia"/>
                <a:cs typeface="Georgia"/>
              </a:rPr>
              <a:t>Harold </a:t>
            </a:r>
            <a:r>
              <a:rPr lang="en-US" sz="1467" dirty="0" err="1">
                <a:solidFill>
                  <a:schemeClr val="dk1"/>
                </a:solidFill>
                <a:highlight>
                  <a:srgbClr val="FFFFFF"/>
                </a:highlight>
                <a:latin typeface="Georgia"/>
                <a:cs typeface="Georgia"/>
              </a:rPr>
              <a:t>Malde</a:t>
            </a:r>
            <a:endParaRPr lang="en" sz="1467" dirty="0">
              <a:solidFill>
                <a:schemeClr val="dk1"/>
              </a:solidFill>
              <a:highlight>
                <a:srgbClr val="FFFFFF"/>
              </a:highlight>
              <a:latin typeface="Georgia"/>
              <a:cs typeface="Georgia"/>
            </a:endParaRPr>
          </a:p>
        </p:txBody>
      </p:sp>
      <p:sp>
        <p:nvSpPr>
          <p:cNvPr id="3" name="Text Placeholder 2">
            <a:extLst>
              <a:ext uri="{FF2B5EF4-FFF2-40B4-BE49-F238E27FC236}">
                <a16:creationId xmlns:a16="http://schemas.microsoft.com/office/drawing/2014/main" id="{F9FDF2A9-19FF-4961-998D-9CC58124C513}"/>
              </a:ext>
            </a:extLst>
          </p:cNvPr>
          <p:cNvSpPr>
            <a:spLocks noGrp="1"/>
          </p:cNvSpPr>
          <p:nvPr>
            <p:ph type="body" idx="1"/>
          </p:nvPr>
        </p:nvSpPr>
        <p:spPr>
          <a:xfrm>
            <a:off x="371535" y="818057"/>
            <a:ext cx="5774084" cy="4555200"/>
          </a:xfrm>
        </p:spPr>
        <p:txBody>
          <a:bodyPr>
            <a:normAutofit fontScale="92500" lnSpcReduction="10000"/>
          </a:bodyPr>
          <a:lstStyle/>
          <a:p>
            <a:pPr indent="0">
              <a:buNone/>
            </a:pPr>
            <a:r>
              <a:rPr lang="en-US" i="1" dirty="0">
                <a:solidFill>
                  <a:schemeClr val="tx1">
                    <a:lumMod val="95000"/>
                    <a:lumOff val="5000"/>
                  </a:schemeClr>
                </a:solidFill>
                <a:latin typeface="+mn-lt"/>
                <a:ea typeface="Georgia"/>
                <a:cs typeface="Georgia"/>
                <a:sym typeface="Georgia"/>
              </a:rPr>
              <a:t>“We cannot hit the 2° C or below target through reforms in energy, industry &amp; transportation sections </a:t>
            </a:r>
            <a:r>
              <a:rPr lang="en-US" b="1" i="1" dirty="0">
                <a:solidFill>
                  <a:schemeClr val="tx1">
                    <a:lumMod val="95000"/>
                    <a:lumOff val="5000"/>
                  </a:schemeClr>
                </a:solidFill>
                <a:latin typeface="+mn-lt"/>
                <a:ea typeface="Georgia"/>
                <a:cs typeface="Georgia"/>
                <a:sym typeface="Georgia"/>
              </a:rPr>
              <a:t>alone. </a:t>
            </a:r>
            <a:br>
              <a:rPr lang="en-US" i="1" dirty="0">
                <a:solidFill>
                  <a:schemeClr val="tx1">
                    <a:lumMod val="95000"/>
                    <a:lumOff val="5000"/>
                  </a:schemeClr>
                </a:solidFill>
                <a:latin typeface="+mn-lt"/>
                <a:ea typeface="Georgia"/>
                <a:cs typeface="Georgia"/>
                <a:sym typeface="Georgia"/>
              </a:rPr>
            </a:br>
            <a:endParaRPr lang="en-US" i="1" dirty="0">
              <a:solidFill>
                <a:schemeClr val="tx1">
                  <a:lumMod val="95000"/>
                  <a:lumOff val="5000"/>
                </a:schemeClr>
              </a:solidFill>
              <a:latin typeface="+mn-lt"/>
              <a:ea typeface="Georgia"/>
              <a:cs typeface="Georgia"/>
              <a:sym typeface="Georgia"/>
            </a:endParaRPr>
          </a:p>
          <a:p>
            <a:pPr indent="0">
              <a:buNone/>
            </a:pPr>
            <a:br>
              <a:rPr lang="en-US" i="1" dirty="0">
                <a:solidFill>
                  <a:schemeClr val="tx1">
                    <a:lumMod val="95000"/>
                    <a:lumOff val="5000"/>
                  </a:schemeClr>
                </a:solidFill>
                <a:latin typeface="+mn-lt"/>
                <a:ea typeface="Georgia"/>
                <a:cs typeface="Georgia"/>
                <a:sym typeface="Georgia"/>
              </a:rPr>
            </a:br>
            <a:r>
              <a:rPr lang="en-US" i="1" dirty="0">
                <a:solidFill>
                  <a:schemeClr val="tx1">
                    <a:lumMod val="95000"/>
                    <a:lumOff val="5000"/>
                  </a:schemeClr>
                </a:solidFill>
                <a:latin typeface="+mn-lt"/>
                <a:ea typeface="Georgia"/>
                <a:cs typeface="Georgia"/>
                <a:sym typeface="Georgia"/>
              </a:rPr>
              <a:t>Preventing further loss of nature &amp; investing in NCS are essential to climate stability.</a:t>
            </a:r>
          </a:p>
          <a:p>
            <a:pPr indent="0">
              <a:buNone/>
            </a:pPr>
            <a:br>
              <a:rPr lang="en-US" i="1" dirty="0">
                <a:solidFill>
                  <a:schemeClr val="tx1">
                    <a:lumMod val="95000"/>
                    <a:lumOff val="5000"/>
                  </a:schemeClr>
                </a:solidFill>
                <a:latin typeface="+mn-lt"/>
                <a:ea typeface="Georgia"/>
                <a:cs typeface="Georgia"/>
                <a:sym typeface="Georgia"/>
              </a:rPr>
            </a:br>
            <a:r>
              <a:rPr lang="en-US" i="1" dirty="0">
                <a:solidFill>
                  <a:schemeClr val="tx1">
                    <a:lumMod val="95000"/>
                    <a:lumOff val="5000"/>
                  </a:schemeClr>
                </a:solidFill>
                <a:latin typeface="+mn-lt"/>
                <a:ea typeface="Georgia"/>
                <a:cs typeface="Georgia"/>
                <a:sym typeface="Georgia"/>
              </a:rPr>
              <a:t>The good news is that these opportunities are abundant &amp; have many other benefits.”</a:t>
            </a:r>
            <a:endParaRPr lang="en-US" i="1" dirty="0">
              <a:solidFill>
                <a:schemeClr val="tx1">
                  <a:lumMod val="95000"/>
                  <a:lumOff val="5000"/>
                </a:schemeClr>
              </a:solidFill>
              <a:latin typeface="+mn-lt"/>
            </a:endParaRPr>
          </a:p>
        </p:txBody>
      </p:sp>
      <p:sp>
        <p:nvSpPr>
          <p:cNvPr id="6" name="TextBox 5">
            <a:extLst>
              <a:ext uri="{FF2B5EF4-FFF2-40B4-BE49-F238E27FC236}">
                <a16:creationId xmlns:a16="http://schemas.microsoft.com/office/drawing/2014/main" id="{9B2C2A41-3A17-4017-B808-A200D0CBEA51}"/>
              </a:ext>
            </a:extLst>
          </p:cNvPr>
          <p:cNvSpPr txBox="1"/>
          <p:nvPr/>
        </p:nvSpPr>
        <p:spPr>
          <a:xfrm>
            <a:off x="506776" y="6488668"/>
            <a:ext cx="6286892" cy="369332"/>
          </a:xfrm>
          <a:prstGeom prst="rect">
            <a:avLst/>
          </a:prstGeom>
          <a:noFill/>
        </p:spPr>
        <p:txBody>
          <a:bodyPr wrap="square" rtlCol="0">
            <a:spAutoFit/>
          </a:bodyPr>
          <a:lstStyle/>
          <a:p>
            <a:r>
              <a:rPr lang="en-US" dirty="0"/>
              <a:t>Bronson Griscom, Director, Forest Carbon Science, TNC</a:t>
            </a:r>
          </a:p>
        </p:txBody>
      </p:sp>
    </p:spTree>
    <p:extLst>
      <p:ext uri="{BB962C8B-B14F-4D97-AF65-F5344CB8AC3E}">
        <p14:creationId xmlns:p14="http://schemas.microsoft.com/office/powerpoint/2010/main" val="1794932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913F-3E4D-4871-8381-C95D0167C6D0}"/>
              </a:ext>
            </a:extLst>
          </p:cNvPr>
          <p:cNvSpPr>
            <a:spLocks noGrp="1"/>
          </p:cNvSpPr>
          <p:nvPr>
            <p:ph type="title"/>
          </p:nvPr>
        </p:nvSpPr>
        <p:spPr>
          <a:xfrm>
            <a:off x="156754" y="211567"/>
            <a:ext cx="12035246" cy="763599"/>
          </a:xfrm>
        </p:spPr>
        <p:txBody>
          <a:bodyPr>
            <a:noAutofit/>
          </a:bodyPr>
          <a:lstStyle/>
          <a:p>
            <a:r>
              <a:rPr lang="en-GB" altLang="en-US" sz="4000" dirty="0">
                <a:latin typeface="+mj-lt"/>
              </a:rPr>
              <a:t>Climate Mitigation Potential of 20 Natural Pathways</a:t>
            </a:r>
            <a:endParaRPr lang="en-US" sz="4000" dirty="0">
              <a:latin typeface="+mj-lt"/>
            </a:endParaRPr>
          </a:p>
        </p:txBody>
      </p:sp>
      <p:pic>
        <p:nvPicPr>
          <p:cNvPr id="4" name="Picture 3">
            <a:extLst>
              <a:ext uri="{FF2B5EF4-FFF2-40B4-BE49-F238E27FC236}">
                <a16:creationId xmlns:a16="http://schemas.microsoft.com/office/drawing/2014/main" id="{DB0AD461-7D2A-4C8D-9799-B4F8272796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8521" y="869209"/>
            <a:ext cx="11518917" cy="6354551"/>
          </a:xfrm>
          <a:prstGeom prst="rect">
            <a:avLst/>
          </a:prstGeom>
        </p:spPr>
      </p:pic>
    </p:spTree>
    <p:extLst>
      <p:ext uri="{BB962C8B-B14F-4D97-AF65-F5344CB8AC3E}">
        <p14:creationId xmlns:p14="http://schemas.microsoft.com/office/powerpoint/2010/main" val="3194010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60EA-4A56-47C0-B9D4-4D78B5C6E8DD}"/>
              </a:ext>
            </a:extLst>
          </p:cNvPr>
          <p:cNvSpPr>
            <a:spLocks noGrp="1"/>
          </p:cNvSpPr>
          <p:nvPr>
            <p:ph type="title"/>
          </p:nvPr>
        </p:nvSpPr>
        <p:spPr>
          <a:xfrm>
            <a:off x="0" y="0"/>
            <a:ext cx="12085503" cy="1325563"/>
          </a:xfrm>
        </p:spPr>
        <p:txBody>
          <a:bodyPr>
            <a:normAutofit/>
          </a:bodyPr>
          <a:lstStyle/>
          <a:p>
            <a:pPr algn="ctr"/>
            <a:r>
              <a:rPr lang="en-US" sz="4000" dirty="0">
                <a:solidFill>
                  <a:schemeClr val="tx1"/>
                </a:solidFill>
              </a:rPr>
              <a:t>Top 10 Cost-Effective Natural Climate Solutions</a:t>
            </a:r>
          </a:p>
        </p:txBody>
      </p:sp>
      <p:pic>
        <p:nvPicPr>
          <p:cNvPr id="4" name="Content Placeholder 3">
            <a:extLst>
              <a:ext uri="{FF2B5EF4-FFF2-40B4-BE49-F238E27FC236}">
                <a16:creationId xmlns:a16="http://schemas.microsoft.com/office/drawing/2014/main" id="{414B663C-3351-495C-9CB2-7F76C337198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513387" y="1298853"/>
            <a:ext cx="8775879" cy="5414767"/>
          </a:xfrm>
          <a:prstGeom prst="rect">
            <a:avLst/>
          </a:prstGeom>
          <a:ln>
            <a:solidFill>
              <a:schemeClr val="tx1"/>
            </a:solidFill>
          </a:ln>
        </p:spPr>
      </p:pic>
      <p:sp>
        <p:nvSpPr>
          <p:cNvPr id="5" name="Rectangle 4">
            <a:extLst>
              <a:ext uri="{FF2B5EF4-FFF2-40B4-BE49-F238E27FC236}">
                <a16:creationId xmlns:a16="http://schemas.microsoft.com/office/drawing/2014/main" id="{3D5CC825-83FE-45E2-B5B1-EC0F42B367D4}"/>
              </a:ext>
            </a:extLst>
          </p:cNvPr>
          <p:cNvSpPr/>
          <p:nvPr/>
        </p:nvSpPr>
        <p:spPr>
          <a:xfrm>
            <a:off x="10289266" y="6375066"/>
            <a:ext cx="3465095" cy="338554"/>
          </a:xfrm>
          <a:prstGeom prst="rect">
            <a:avLst/>
          </a:prstGeom>
        </p:spPr>
        <p:txBody>
          <a:bodyPr wrap="square">
            <a:spAutoFit/>
          </a:bodyPr>
          <a:lstStyle/>
          <a:p>
            <a:r>
              <a:rPr lang="en-US" sz="1600" dirty="0"/>
              <a:t>Griscom et al. 2017</a:t>
            </a:r>
          </a:p>
        </p:txBody>
      </p:sp>
    </p:spTree>
    <p:extLst>
      <p:ext uri="{BB962C8B-B14F-4D97-AF65-F5344CB8AC3E}">
        <p14:creationId xmlns:p14="http://schemas.microsoft.com/office/powerpoint/2010/main" val="3983110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A3203-4842-4FBC-AFE6-576FE4AF213A}"/>
              </a:ext>
            </a:extLst>
          </p:cNvPr>
          <p:cNvSpPr>
            <a:spLocks noGrp="1"/>
          </p:cNvSpPr>
          <p:nvPr>
            <p:ph type="title"/>
          </p:nvPr>
        </p:nvSpPr>
        <p:spPr/>
        <p:txBody>
          <a:bodyPr>
            <a:normAutofit/>
          </a:bodyPr>
          <a:lstStyle/>
          <a:p>
            <a:pPr algn="ctr"/>
            <a:r>
              <a:rPr lang="en-US" sz="4000" dirty="0">
                <a:solidFill>
                  <a:schemeClr val="tx1"/>
                </a:solidFill>
              </a:rPr>
              <a:t>North America Priority</a:t>
            </a:r>
            <a:br>
              <a:rPr lang="en-US" sz="4000" dirty="0">
                <a:solidFill>
                  <a:schemeClr val="tx1"/>
                </a:solidFill>
              </a:rPr>
            </a:br>
            <a:r>
              <a:rPr lang="en-US" sz="4000" dirty="0">
                <a:solidFill>
                  <a:schemeClr val="tx1"/>
                </a:solidFill>
              </a:rPr>
              <a:t>Natural Climate Solutions: Mitigation</a:t>
            </a:r>
          </a:p>
        </p:txBody>
      </p:sp>
      <p:pic>
        <p:nvPicPr>
          <p:cNvPr id="5" name="Content Placeholder 4">
            <a:extLst>
              <a:ext uri="{FF2B5EF4-FFF2-40B4-BE49-F238E27FC236}">
                <a16:creationId xmlns:a16="http://schemas.microsoft.com/office/drawing/2014/main" id="{BC6BE6F0-1A6C-4ADC-9DC7-DE8E3C1EC84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044068" y="1985113"/>
            <a:ext cx="6527007" cy="4351338"/>
          </a:xfrm>
        </p:spPr>
      </p:pic>
      <p:sp>
        <p:nvSpPr>
          <p:cNvPr id="6" name="TextBox 5">
            <a:extLst>
              <a:ext uri="{FF2B5EF4-FFF2-40B4-BE49-F238E27FC236}">
                <a16:creationId xmlns:a16="http://schemas.microsoft.com/office/drawing/2014/main" id="{C63E3489-4CD3-4A93-8EAA-9FBE68C387B2}"/>
              </a:ext>
            </a:extLst>
          </p:cNvPr>
          <p:cNvSpPr txBox="1"/>
          <p:nvPr/>
        </p:nvSpPr>
        <p:spPr>
          <a:xfrm>
            <a:off x="308346" y="2339162"/>
            <a:ext cx="4497572" cy="2954655"/>
          </a:xfrm>
          <a:prstGeom prst="rect">
            <a:avLst/>
          </a:prstGeom>
          <a:noFill/>
        </p:spPr>
        <p:txBody>
          <a:bodyPr wrap="square" rtlCol="0">
            <a:spAutoFit/>
          </a:bodyPr>
          <a:lstStyle/>
          <a:p>
            <a:pPr marL="0" lvl="1"/>
            <a:r>
              <a:rPr lang="en-US" sz="2400" dirty="0"/>
              <a:t>Greenhouse gas emissions are reduced annually by 118 MMtCO2e by:</a:t>
            </a:r>
          </a:p>
          <a:p>
            <a:pPr marL="0" lvl="1"/>
            <a:endParaRPr lang="en-US" sz="2400" dirty="0"/>
          </a:p>
          <a:p>
            <a:pPr marL="285750" lvl="0" indent="-285750">
              <a:buFont typeface="Arial" panose="020B0604020202020204" pitchFamily="34" charset="0"/>
              <a:buChar char="•"/>
            </a:pPr>
            <a:r>
              <a:rPr lang="en-US" sz="2400" dirty="0"/>
              <a:t>Improved forest management</a:t>
            </a:r>
          </a:p>
          <a:p>
            <a:pPr marL="285750" lvl="0" indent="-285750">
              <a:buFont typeface="Arial" panose="020B0604020202020204" pitchFamily="34" charset="0"/>
              <a:buChar char="•"/>
            </a:pPr>
            <a:r>
              <a:rPr lang="en-US" sz="2400" dirty="0"/>
              <a:t>Reforestation </a:t>
            </a:r>
          </a:p>
          <a:p>
            <a:pPr marL="285750" lvl="0" indent="-285750">
              <a:buFont typeface="Arial" panose="020B0604020202020204" pitchFamily="34" charset="0"/>
              <a:buChar char="•"/>
            </a:pPr>
            <a:r>
              <a:rPr lang="en-US" sz="2400" dirty="0"/>
              <a:t>Avoided forest conversion</a:t>
            </a:r>
          </a:p>
          <a:p>
            <a:endParaRPr lang="en-US" dirty="0"/>
          </a:p>
        </p:txBody>
      </p:sp>
    </p:spTree>
    <p:extLst>
      <p:ext uri="{BB962C8B-B14F-4D97-AF65-F5344CB8AC3E}">
        <p14:creationId xmlns:p14="http://schemas.microsoft.com/office/powerpoint/2010/main" val="127423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676A-0E57-489C-B9ED-44743AD213CE}"/>
              </a:ext>
            </a:extLst>
          </p:cNvPr>
          <p:cNvSpPr>
            <a:spLocks noGrp="1"/>
          </p:cNvSpPr>
          <p:nvPr>
            <p:ph type="title"/>
          </p:nvPr>
        </p:nvSpPr>
        <p:spPr/>
        <p:txBody>
          <a:bodyPr>
            <a:normAutofit/>
          </a:bodyPr>
          <a:lstStyle/>
          <a:p>
            <a:pPr algn="ctr"/>
            <a:r>
              <a:rPr lang="en-US" sz="4000" dirty="0">
                <a:solidFill>
                  <a:schemeClr val="tx1"/>
                </a:solidFill>
              </a:rPr>
              <a:t>North America Priority</a:t>
            </a:r>
            <a:br>
              <a:rPr lang="en-US" sz="4000" dirty="0">
                <a:solidFill>
                  <a:schemeClr val="tx1"/>
                </a:solidFill>
              </a:rPr>
            </a:br>
            <a:r>
              <a:rPr lang="en-US" sz="4000" dirty="0">
                <a:solidFill>
                  <a:schemeClr val="tx1"/>
                </a:solidFill>
              </a:rPr>
              <a:t>Natural Climate Solutions: Adaptation</a:t>
            </a:r>
            <a:endParaRPr lang="en-US" sz="4000" dirty="0"/>
          </a:p>
        </p:txBody>
      </p:sp>
      <p:sp>
        <p:nvSpPr>
          <p:cNvPr id="3" name="Content Placeholder 2">
            <a:extLst>
              <a:ext uri="{FF2B5EF4-FFF2-40B4-BE49-F238E27FC236}">
                <a16:creationId xmlns:a16="http://schemas.microsoft.com/office/drawing/2014/main" id="{30B9C4EB-EE7F-4F43-91AB-1EC71B230B77}"/>
              </a:ext>
            </a:extLst>
          </p:cNvPr>
          <p:cNvSpPr>
            <a:spLocks noGrp="1"/>
          </p:cNvSpPr>
          <p:nvPr>
            <p:ph idx="1"/>
          </p:nvPr>
        </p:nvSpPr>
        <p:spPr>
          <a:xfrm>
            <a:off x="409354" y="2506662"/>
            <a:ext cx="4859079" cy="4351338"/>
          </a:xfrm>
        </p:spPr>
        <p:txBody>
          <a:bodyPr/>
          <a:lstStyle/>
          <a:p>
            <a:pPr marL="0" indent="0">
              <a:buNone/>
            </a:pPr>
            <a:r>
              <a:rPr lang="en-US" sz="2400" dirty="0"/>
              <a:t>Bring nature-based solutions to communities at risk so that investments in response to climate change become standard practice to:</a:t>
            </a:r>
          </a:p>
          <a:p>
            <a:pPr marL="0" indent="0">
              <a:buNone/>
            </a:pPr>
            <a:endParaRPr lang="en-US" sz="2400" dirty="0"/>
          </a:p>
          <a:p>
            <a:r>
              <a:rPr lang="en-US" sz="2400" dirty="0"/>
              <a:t>prepare for, adapt to &amp;</a:t>
            </a:r>
          </a:p>
          <a:p>
            <a:r>
              <a:rPr lang="en-US" sz="2400" dirty="0"/>
              <a:t>manage the effects of flooding and drought.</a:t>
            </a:r>
          </a:p>
          <a:p>
            <a:pPr marL="0" indent="0">
              <a:buNone/>
            </a:pPr>
            <a:endParaRPr lang="en-US" dirty="0"/>
          </a:p>
        </p:txBody>
      </p:sp>
      <p:pic>
        <p:nvPicPr>
          <p:cNvPr id="4" name="Picture 3">
            <a:extLst>
              <a:ext uri="{FF2B5EF4-FFF2-40B4-BE49-F238E27FC236}">
                <a16:creationId xmlns:a16="http://schemas.microsoft.com/office/drawing/2014/main" id="{405FACD7-312C-47C7-BEB2-EC1BD9DA34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8433" y="2094614"/>
            <a:ext cx="6424143" cy="4553282"/>
          </a:xfrm>
          <a:prstGeom prst="rect">
            <a:avLst/>
          </a:prstGeom>
        </p:spPr>
      </p:pic>
    </p:spTree>
    <p:extLst>
      <p:ext uri="{BB962C8B-B14F-4D97-AF65-F5344CB8AC3E}">
        <p14:creationId xmlns:p14="http://schemas.microsoft.com/office/powerpoint/2010/main" val="3389569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83D5-28A7-4DBD-91AC-C43B19B3FECB}"/>
              </a:ext>
            </a:extLst>
          </p:cNvPr>
          <p:cNvSpPr>
            <a:spLocks noGrp="1"/>
          </p:cNvSpPr>
          <p:nvPr>
            <p:ph type="title"/>
          </p:nvPr>
        </p:nvSpPr>
        <p:spPr>
          <a:xfrm>
            <a:off x="838200" y="156580"/>
            <a:ext cx="10515600" cy="1325563"/>
          </a:xfrm>
        </p:spPr>
        <p:txBody>
          <a:bodyPr>
            <a:normAutofit/>
          </a:bodyPr>
          <a:lstStyle/>
          <a:p>
            <a:pPr algn="ctr"/>
            <a:r>
              <a:rPr lang="en-US" sz="4000" dirty="0">
                <a:solidFill>
                  <a:schemeClr val="tx1"/>
                </a:solidFill>
              </a:rPr>
              <a:t>Natural Climate Solutions: Colorado</a:t>
            </a:r>
          </a:p>
        </p:txBody>
      </p:sp>
      <p:pic>
        <p:nvPicPr>
          <p:cNvPr id="4" name="Content Placeholder 3">
            <a:extLst>
              <a:ext uri="{FF2B5EF4-FFF2-40B4-BE49-F238E27FC236}">
                <a16:creationId xmlns:a16="http://schemas.microsoft.com/office/drawing/2014/main" id="{E229A28E-766C-4FDF-ACCE-EEF58D34C40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39812" y="1482143"/>
            <a:ext cx="2356986" cy="3531738"/>
          </a:xfrm>
          <a:prstGeom prst="rect">
            <a:avLst/>
          </a:prstGeom>
        </p:spPr>
      </p:pic>
      <p:pic>
        <p:nvPicPr>
          <p:cNvPr id="6" name="Picture 5">
            <a:extLst>
              <a:ext uri="{FF2B5EF4-FFF2-40B4-BE49-F238E27FC236}">
                <a16:creationId xmlns:a16="http://schemas.microsoft.com/office/drawing/2014/main" id="{FE568F67-75FE-41DC-9137-7E0333AEE8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9833" y="3992477"/>
            <a:ext cx="3545305" cy="2658979"/>
          </a:xfrm>
          <a:prstGeom prst="rect">
            <a:avLst/>
          </a:prstGeom>
        </p:spPr>
      </p:pic>
      <p:pic>
        <p:nvPicPr>
          <p:cNvPr id="8" name="Picture 7">
            <a:extLst>
              <a:ext uri="{FF2B5EF4-FFF2-40B4-BE49-F238E27FC236}">
                <a16:creationId xmlns:a16="http://schemas.microsoft.com/office/drawing/2014/main" id="{8C0A1EE2-E859-4FE3-8146-500A7421A8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8511" y="1931322"/>
            <a:ext cx="2945211" cy="4387516"/>
          </a:xfrm>
          <a:prstGeom prst="rect">
            <a:avLst/>
          </a:prstGeom>
        </p:spPr>
      </p:pic>
      <p:pic>
        <p:nvPicPr>
          <p:cNvPr id="15" name="Picture 14">
            <a:extLst>
              <a:ext uri="{FF2B5EF4-FFF2-40B4-BE49-F238E27FC236}">
                <a16:creationId xmlns:a16="http://schemas.microsoft.com/office/drawing/2014/main" id="{B0A44B98-F683-4A38-BA9B-FE60E84161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85894" y="1455240"/>
            <a:ext cx="3528259" cy="2537237"/>
          </a:xfrm>
          <a:prstGeom prst="rect">
            <a:avLst/>
          </a:prstGeom>
        </p:spPr>
      </p:pic>
      <p:pic>
        <p:nvPicPr>
          <p:cNvPr id="17" name="Picture 16">
            <a:extLst>
              <a:ext uri="{FF2B5EF4-FFF2-40B4-BE49-F238E27FC236}">
                <a16:creationId xmlns:a16="http://schemas.microsoft.com/office/drawing/2014/main" id="{140DAD23-D0CF-43B2-A1DF-AB19DC5D07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85894" y="4299285"/>
            <a:ext cx="3528259" cy="2352172"/>
          </a:xfrm>
          <a:prstGeom prst="rect">
            <a:avLst/>
          </a:prstGeom>
        </p:spPr>
      </p:pic>
    </p:spTree>
    <p:extLst>
      <p:ext uri="{BB962C8B-B14F-4D97-AF65-F5344CB8AC3E}">
        <p14:creationId xmlns:p14="http://schemas.microsoft.com/office/powerpoint/2010/main" val="33329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E136CB-0C57-4E87-B6C3-C22EB5FCDC08}"/>
              </a:ext>
            </a:extLst>
          </p:cNvPr>
          <p:cNvSpPr>
            <a:spLocks noGrp="1"/>
          </p:cNvSpPr>
          <p:nvPr>
            <p:ph type="body" sz="quarter" idx="14"/>
          </p:nvPr>
        </p:nvSpPr>
        <p:spPr>
          <a:xfrm>
            <a:off x="343025" y="1819095"/>
            <a:ext cx="5571770" cy="4306887"/>
          </a:xfrm>
        </p:spPr>
        <p:txBody>
          <a:bodyPr>
            <a:normAutofit fontScale="92500"/>
          </a:bodyPr>
          <a:lstStyle/>
          <a:p>
            <a:pPr marL="571500" lvl="0" indent="-342900">
              <a:lnSpc>
                <a:spcPct val="100000"/>
              </a:lnSpc>
              <a:spcBef>
                <a:spcPts val="0"/>
              </a:spcBef>
              <a:buClr>
                <a:schemeClr val="dk2"/>
              </a:buClr>
              <a:buFont typeface="+mj-lt"/>
              <a:buAutoNum type="arabicPeriod"/>
            </a:pPr>
            <a:r>
              <a:rPr lang="en-US" sz="2800" dirty="0">
                <a:ea typeface="Georgia"/>
                <a:cs typeface="Georgia"/>
                <a:sym typeface="Georgia"/>
              </a:rPr>
              <a:t>How much carbon is currently sequestered in CO &amp; how much might be sequestered in the future?</a:t>
            </a:r>
          </a:p>
          <a:p>
            <a:pPr marL="342900" lvl="0" indent="-342900">
              <a:lnSpc>
                <a:spcPct val="100000"/>
              </a:lnSpc>
              <a:spcBef>
                <a:spcPts val="0"/>
              </a:spcBef>
              <a:buClr>
                <a:schemeClr val="dk2"/>
              </a:buClr>
              <a:buSzPct val="25000"/>
              <a:buFont typeface="+mj-lt"/>
              <a:buAutoNum type="arabicPeriod"/>
            </a:pPr>
            <a:endParaRPr lang="en-US" sz="2800" dirty="0">
              <a:ea typeface="Georgia"/>
              <a:cs typeface="Georgia"/>
              <a:sym typeface="Georgia"/>
            </a:endParaRPr>
          </a:p>
          <a:p>
            <a:pPr marL="342900" lvl="0" indent="-342900">
              <a:lnSpc>
                <a:spcPct val="100000"/>
              </a:lnSpc>
              <a:spcBef>
                <a:spcPts val="0"/>
              </a:spcBef>
              <a:buClr>
                <a:schemeClr val="dk2"/>
              </a:buClr>
              <a:buSzPct val="25000"/>
              <a:buFont typeface="+mj-lt"/>
              <a:buAutoNum type="arabicPeriod"/>
            </a:pPr>
            <a:endParaRPr lang="en-US" sz="2800" dirty="0">
              <a:ea typeface="Georgia"/>
              <a:cs typeface="Georgia"/>
              <a:sym typeface="Georgia"/>
            </a:endParaRPr>
          </a:p>
          <a:p>
            <a:pPr marL="342900" lvl="0" indent="-342900">
              <a:lnSpc>
                <a:spcPct val="100000"/>
              </a:lnSpc>
              <a:spcBef>
                <a:spcPts val="0"/>
              </a:spcBef>
              <a:buClr>
                <a:schemeClr val="dk2"/>
              </a:buClr>
              <a:buSzPct val="25000"/>
              <a:buFont typeface="+mj-lt"/>
              <a:buAutoNum type="arabicPeriod"/>
            </a:pPr>
            <a:endParaRPr lang="en-US" sz="2800" dirty="0">
              <a:ea typeface="Georgia"/>
              <a:cs typeface="Georgia"/>
              <a:sym typeface="Georgia"/>
            </a:endParaRPr>
          </a:p>
          <a:p>
            <a:pPr marL="571500" lvl="0" indent="-342900">
              <a:lnSpc>
                <a:spcPct val="100000"/>
              </a:lnSpc>
              <a:spcBef>
                <a:spcPts val="0"/>
              </a:spcBef>
              <a:buClr>
                <a:schemeClr val="dk2"/>
              </a:buClr>
              <a:buFont typeface="+mj-lt"/>
              <a:buAutoNum type="arabicPeriod"/>
            </a:pPr>
            <a:r>
              <a:rPr lang="en-US" sz="2800" dirty="0">
                <a:ea typeface="Georgia"/>
                <a:cs typeface="Georgia"/>
                <a:sym typeface="Georgia"/>
              </a:rPr>
              <a:t>What programs &amp; policies have the greatest impact to improve carbon sequestration rates?</a:t>
            </a:r>
          </a:p>
          <a:p>
            <a:endParaRPr lang="en-US" dirty="0"/>
          </a:p>
        </p:txBody>
      </p:sp>
      <p:sp>
        <p:nvSpPr>
          <p:cNvPr id="7" name="Picture Placeholder 6">
            <a:extLst>
              <a:ext uri="{FF2B5EF4-FFF2-40B4-BE49-F238E27FC236}">
                <a16:creationId xmlns:a16="http://schemas.microsoft.com/office/drawing/2014/main" id="{7AFF8663-70B7-453D-BFE0-DC1B78943D56}"/>
              </a:ext>
            </a:extLst>
          </p:cNvPr>
          <p:cNvSpPr>
            <a:spLocks noGrp="1"/>
          </p:cNvSpPr>
          <p:nvPr>
            <p:ph type="pic" sz="quarter" idx="13"/>
          </p:nvPr>
        </p:nvSpPr>
        <p:spPr>
          <a:xfrm>
            <a:off x="6507126" y="0"/>
            <a:ext cx="5684874" cy="6858000"/>
          </a:xfrm>
        </p:spPr>
      </p:sp>
      <p:pic>
        <p:nvPicPr>
          <p:cNvPr id="8" name="Picture 7">
            <a:extLst>
              <a:ext uri="{FF2B5EF4-FFF2-40B4-BE49-F238E27FC236}">
                <a16:creationId xmlns:a16="http://schemas.microsoft.com/office/drawing/2014/main" id="{9B7D86A6-7BC4-4F87-9F3E-2DAA2F559B3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07126" y="17244"/>
            <a:ext cx="5684874" cy="6840756"/>
          </a:xfrm>
          <a:prstGeom prst="rect">
            <a:avLst/>
          </a:prstGeom>
        </p:spPr>
      </p:pic>
      <p:sp>
        <p:nvSpPr>
          <p:cNvPr id="2" name="Rectangle 1">
            <a:extLst>
              <a:ext uri="{FF2B5EF4-FFF2-40B4-BE49-F238E27FC236}">
                <a16:creationId xmlns:a16="http://schemas.microsoft.com/office/drawing/2014/main" id="{574536DE-4E4B-4461-8A5D-CF324B512BDB}"/>
              </a:ext>
            </a:extLst>
          </p:cNvPr>
          <p:cNvSpPr/>
          <p:nvPr/>
        </p:nvSpPr>
        <p:spPr>
          <a:xfrm>
            <a:off x="676991" y="514197"/>
            <a:ext cx="3999511" cy="707886"/>
          </a:xfrm>
          <a:prstGeom prst="rect">
            <a:avLst/>
          </a:prstGeom>
        </p:spPr>
        <p:txBody>
          <a:bodyPr wrap="square">
            <a:spAutoFit/>
          </a:bodyPr>
          <a:lstStyle/>
          <a:p>
            <a:r>
              <a:rPr lang="en-US" sz="4000" dirty="0">
                <a:latin typeface="+mj-lt"/>
                <a:ea typeface="Georgia"/>
                <a:cs typeface="Georgia"/>
                <a:sym typeface="Georgia"/>
              </a:rPr>
              <a:t>Questions</a:t>
            </a:r>
            <a:r>
              <a:rPr lang="en" sz="4000" dirty="0">
                <a:latin typeface="+mj-lt"/>
                <a:ea typeface="Georgia"/>
                <a:cs typeface="Georgia"/>
                <a:sym typeface="Georgia"/>
              </a:rPr>
              <a:t> </a:t>
            </a:r>
            <a:endParaRPr lang="en-US" sz="4000" dirty="0">
              <a:latin typeface="+mj-lt"/>
            </a:endParaRPr>
          </a:p>
        </p:txBody>
      </p:sp>
    </p:spTree>
    <p:extLst>
      <p:ext uri="{BB962C8B-B14F-4D97-AF65-F5344CB8AC3E}">
        <p14:creationId xmlns:p14="http://schemas.microsoft.com/office/powerpoint/2010/main" val="1948557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15601" y="460845"/>
            <a:ext cx="11360799" cy="896120"/>
          </a:xfrm>
          <a:prstGeom prst="rect">
            <a:avLst/>
          </a:prstGeom>
          <a:noFill/>
          <a:ln>
            <a:noFill/>
          </a:ln>
        </p:spPr>
        <p:txBody>
          <a:bodyPr vert="horz" lIns="121900" tIns="121900" rIns="121900" bIns="121900" rtlCol="0" anchor="t" anchorCtr="0">
            <a:noAutofit/>
          </a:bodyPr>
          <a:lstStyle/>
          <a:p>
            <a:pPr>
              <a:buSzPct val="25000"/>
            </a:pPr>
            <a:r>
              <a:rPr lang="en" sz="4000" dirty="0">
                <a:latin typeface="Georgia"/>
                <a:ea typeface="Georgia"/>
                <a:cs typeface="Georgia"/>
                <a:sym typeface="Georgia"/>
              </a:rPr>
              <a:t>Definitions </a:t>
            </a:r>
          </a:p>
        </p:txBody>
      </p:sp>
      <p:sp>
        <p:nvSpPr>
          <p:cNvPr id="115" name="Shape 115"/>
          <p:cNvSpPr txBox="1">
            <a:spLocks noGrp="1"/>
          </p:cNvSpPr>
          <p:nvPr>
            <p:ph type="body" idx="1"/>
          </p:nvPr>
        </p:nvSpPr>
        <p:spPr>
          <a:xfrm>
            <a:off x="153112" y="1791814"/>
            <a:ext cx="5864916" cy="4555200"/>
          </a:xfrm>
          <a:prstGeom prst="rect">
            <a:avLst/>
          </a:prstGeom>
          <a:noFill/>
          <a:ln>
            <a:noFill/>
          </a:ln>
        </p:spPr>
        <p:txBody>
          <a:bodyPr vert="horz" lIns="121900" tIns="121900" rIns="121900" bIns="121900" rtlCol="0" anchor="t" anchorCtr="0">
            <a:noAutofit/>
          </a:bodyPr>
          <a:lstStyle/>
          <a:p>
            <a:pPr marL="304793" indent="0">
              <a:spcAft>
                <a:spcPts val="1333"/>
              </a:spcAft>
              <a:buNone/>
            </a:pPr>
            <a:r>
              <a:rPr lang="en" b="1" i="0" u="none" strike="noStrike" cap="none" dirty="0">
                <a:solidFill>
                  <a:schemeClr val="tx1">
                    <a:lumMod val="95000"/>
                    <a:lumOff val="5000"/>
                  </a:schemeClr>
                </a:solidFill>
                <a:latin typeface="+mn-lt"/>
                <a:ea typeface="Georgia"/>
                <a:cs typeface="Georgia"/>
                <a:sym typeface="Georgia"/>
              </a:rPr>
              <a:t>Stock</a:t>
            </a:r>
            <a:r>
              <a:rPr lang="en" i="0" u="none" strike="noStrike" cap="none" dirty="0">
                <a:solidFill>
                  <a:schemeClr val="tx1">
                    <a:lumMod val="95000"/>
                    <a:lumOff val="5000"/>
                  </a:schemeClr>
                </a:solidFill>
                <a:latin typeface="+mn-lt"/>
                <a:ea typeface="Georgia"/>
                <a:cs typeface="Georgia"/>
                <a:sym typeface="Georgia"/>
              </a:rPr>
              <a:t>: </a:t>
            </a:r>
            <a:r>
              <a:rPr lang="en" dirty="0">
                <a:solidFill>
                  <a:schemeClr val="tx1">
                    <a:lumMod val="95000"/>
                    <a:lumOff val="5000"/>
                  </a:schemeClr>
                </a:solidFill>
                <a:latin typeface="+mn-lt"/>
                <a:ea typeface="Georgia"/>
                <a:cs typeface="Georgia"/>
                <a:sym typeface="Georgia"/>
              </a:rPr>
              <a:t>Amount of carbon stored in a landscape (MT CO2eq)</a:t>
            </a:r>
          </a:p>
          <a:p>
            <a:pPr marL="304793" indent="0">
              <a:lnSpc>
                <a:spcPct val="100000"/>
              </a:lnSpc>
              <a:spcBef>
                <a:spcPts val="2133"/>
              </a:spcBef>
              <a:spcAft>
                <a:spcPts val="1333"/>
              </a:spcAft>
              <a:buNone/>
            </a:pPr>
            <a:r>
              <a:rPr lang="en" b="1" i="0" u="none" strike="noStrike" cap="none" dirty="0">
                <a:solidFill>
                  <a:schemeClr val="tx1">
                    <a:lumMod val="95000"/>
                    <a:lumOff val="5000"/>
                  </a:schemeClr>
                </a:solidFill>
                <a:latin typeface="+mn-lt"/>
                <a:ea typeface="Georgia"/>
                <a:cs typeface="Georgia"/>
                <a:sym typeface="Georgia"/>
              </a:rPr>
              <a:t>Sequestration</a:t>
            </a:r>
            <a:r>
              <a:rPr lang="en" i="0" u="none" strike="noStrike" cap="none" dirty="0">
                <a:solidFill>
                  <a:schemeClr val="tx1">
                    <a:lumMod val="95000"/>
                    <a:lumOff val="5000"/>
                  </a:schemeClr>
                </a:solidFill>
                <a:latin typeface="+mn-lt"/>
                <a:ea typeface="Georgia"/>
                <a:cs typeface="Georgia"/>
                <a:sym typeface="Georgia"/>
              </a:rPr>
              <a:t>: process by which atmospheric carbon dioxide is taken up by plants through photosynthesis </a:t>
            </a:r>
            <a:r>
              <a:rPr lang="en" dirty="0">
                <a:solidFill>
                  <a:schemeClr val="tx1">
                    <a:lumMod val="95000"/>
                    <a:lumOff val="5000"/>
                  </a:schemeClr>
                </a:solidFill>
                <a:latin typeface="+mn-lt"/>
                <a:ea typeface="Georgia"/>
                <a:cs typeface="Georgia"/>
                <a:sym typeface="Georgia"/>
              </a:rPr>
              <a:t>&amp;</a:t>
            </a:r>
            <a:r>
              <a:rPr lang="en" i="0" u="none" strike="noStrike" cap="none" dirty="0">
                <a:solidFill>
                  <a:schemeClr val="tx1">
                    <a:lumMod val="95000"/>
                    <a:lumOff val="5000"/>
                  </a:schemeClr>
                </a:solidFill>
                <a:latin typeface="+mn-lt"/>
                <a:ea typeface="Georgia"/>
                <a:cs typeface="Georgia"/>
                <a:sym typeface="Georgia"/>
              </a:rPr>
              <a:t> stored as carbon in biomass </a:t>
            </a:r>
            <a:r>
              <a:rPr lang="en" dirty="0">
                <a:solidFill>
                  <a:schemeClr val="tx1">
                    <a:lumMod val="95000"/>
                    <a:lumOff val="5000"/>
                  </a:schemeClr>
                </a:solidFill>
                <a:latin typeface="+mn-lt"/>
                <a:ea typeface="Georgia"/>
                <a:cs typeface="Georgia"/>
                <a:sym typeface="Georgia"/>
              </a:rPr>
              <a:t>&amp; </a:t>
            </a:r>
            <a:r>
              <a:rPr lang="en" i="0" u="none" strike="noStrike" cap="none" dirty="0">
                <a:solidFill>
                  <a:schemeClr val="tx1">
                    <a:lumMod val="95000"/>
                    <a:lumOff val="5000"/>
                  </a:schemeClr>
                </a:solidFill>
                <a:latin typeface="+mn-lt"/>
                <a:ea typeface="Georgia"/>
                <a:cs typeface="Georgia"/>
                <a:sym typeface="Georgia"/>
              </a:rPr>
              <a:t>so</a:t>
            </a:r>
            <a:r>
              <a:rPr lang="en" b="0" i="0" u="none" strike="noStrike" cap="none" dirty="0">
                <a:solidFill>
                  <a:schemeClr val="tx1">
                    <a:lumMod val="95000"/>
                    <a:lumOff val="5000"/>
                  </a:schemeClr>
                </a:solidFill>
                <a:latin typeface="+mn-lt"/>
                <a:ea typeface="Georgia"/>
                <a:cs typeface="Georgia"/>
                <a:sym typeface="Georgia"/>
              </a:rPr>
              <a:t>ils</a:t>
            </a:r>
          </a:p>
        </p:txBody>
      </p:sp>
      <p:pic>
        <p:nvPicPr>
          <p:cNvPr id="116" name="Shape 116" descr="IMG_5597-2.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30067" y="-125699"/>
            <a:ext cx="5732132" cy="7067500"/>
          </a:xfrm>
          <a:prstGeom prst="rect">
            <a:avLst/>
          </a:prstGeom>
          <a:noFill/>
          <a:ln w="28575" cap="flat" cmpd="sng">
            <a:solidFill>
              <a:srgbClr val="000000"/>
            </a:solidFill>
            <a:prstDash val="solid"/>
            <a:round/>
            <a:headEnd type="none" w="med" len="med"/>
            <a:tailEnd type="none" w="med" len="med"/>
          </a:ln>
        </p:spPr>
      </p:pic>
    </p:spTree>
    <p:extLst>
      <p:ext uri="{BB962C8B-B14F-4D97-AF65-F5344CB8AC3E}">
        <p14:creationId xmlns:p14="http://schemas.microsoft.com/office/powerpoint/2010/main" val="1798550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descr="Final_CStock2011Baseline.tiff"/>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29012" y="101600"/>
            <a:ext cx="8734000" cy="6858000"/>
          </a:xfrm>
          <a:prstGeom prst="rect">
            <a:avLst/>
          </a:prstGeom>
          <a:noFill/>
          <a:ln>
            <a:noFill/>
          </a:ln>
        </p:spPr>
      </p:pic>
      <p:sp>
        <p:nvSpPr>
          <p:cNvPr id="176" name="Shape 176"/>
          <p:cNvSpPr txBox="1"/>
          <p:nvPr/>
        </p:nvSpPr>
        <p:spPr>
          <a:xfrm>
            <a:off x="5200800" y="6461267"/>
            <a:ext cx="1790400" cy="396800"/>
          </a:xfrm>
          <a:prstGeom prst="rect">
            <a:avLst/>
          </a:prstGeom>
          <a:solidFill>
            <a:srgbClr val="FFFFFF"/>
          </a:solidFill>
          <a:ln>
            <a:noFill/>
          </a:ln>
        </p:spPr>
        <p:txBody>
          <a:bodyPr lIns="121900" tIns="121900" rIns="121900" bIns="121900" anchor="t" anchorCtr="0">
            <a:noAutofit/>
          </a:bodyPr>
          <a:lstStyle/>
          <a:p>
            <a:pPr algn="ctr"/>
            <a:r>
              <a:rPr lang="en" sz="1200"/>
              <a:t>Land Cover Type</a:t>
            </a:r>
          </a:p>
        </p:txBody>
      </p:sp>
      <p:sp>
        <p:nvSpPr>
          <p:cNvPr id="177" name="Shape 177"/>
          <p:cNvSpPr txBox="1"/>
          <p:nvPr/>
        </p:nvSpPr>
        <p:spPr>
          <a:xfrm>
            <a:off x="167" y="-57267"/>
            <a:ext cx="12192000" cy="784000"/>
          </a:xfrm>
          <a:prstGeom prst="rect">
            <a:avLst/>
          </a:prstGeom>
          <a:solidFill>
            <a:srgbClr val="FFFFFF"/>
          </a:solidFill>
          <a:ln>
            <a:noFill/>
          </a:ln>
        </p:spPr>
        <p:txBody>
          <a:bodyPr lIns="121900" tIns="121900" rIns="121900" bIns="121900" anchor="t" anchorCtr="0">
            <a:noAutofit/>
          </a:bodyPr>
          <a:lstStyle/>
          <a:p>
            <a:pPr algn="ctr"/>
            <a:r>
              <a:rPr lang="en" sz="4000" dirty="0">
                <a:latin typeface="Georgia"/>
                <a:ea typeface="Georgia"/>
                <a:cs typeface="Georgia"/>
                <a:sym typeface="Georgia"/>
              </a:rPr>
              <a:t>Carbon Stocks by Land Cover Type - 2011</a:t>
            </a:r>
          </a:p>
        </p:txBody>
      </p:sp>
    </p:spTree>
    <p:extLst>
      <p:ext uri="{BB962C8B-B14F-4D97-AF65-F5344CB8AC3E}">
        <p14:creationId xmlns:p14="http://schemas.microsoft.com/office/powerpoint/2010/main" val="596318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415600" y="1231833"/>
            <a:ext cx="11360800" cy="2312800"/>
          </a:xfrm>
          <a:prstGeom prst="rect">
            <a:avLst/>
          </a:prstGeom>
          <a:noFill/>
          <a:ln>
            <a:noFill/>
          </a:ln>
        </p:spPr>
        <p:txBody>
          <a:bodyPr vert="horz" lIns="121900" tIns="121900" rIns="121900" bIns="121900" rtlCol="0" anchor="t" anchorCtr="0">
            <a:noAutofit/>
          </a:bodyPr>
          <a:lstStyle/>
          <a:p>
            <a:pPr marL="603236" indent="-491054">
              <a:lnSpc>
                <a:spcPct val="100000"/>
              </a:lnSpc>
              <a:spcAft>
                <a:spcPts val="1333"/>
              </a:spcAft>
              <a:buFont typeface="+mj-lt"/>
              <a:buAutoNum type="arabicPeriod"/>
              <a:tabLst>
                <a:tab pos="364058" algn="l"/>
              </a:tabLst>
            </a:pPr>
            <a:r>
              <a:rPr lang="en" i="0" u="none" strike="noStrike" cap="none" dirty="0">
                <a:solidFill>
                  <a:schemeClr val="tx1"/>
                </a:solidFill>
                <a:latin typeface="+mn-lt"/>
                <a:ea typeface="Georgia"/>
                <a:cs typeface="Georgia"/>
                <a:sym typeface="Georgia"/>
              </a:rPr>
              <a:t>C</a:t>
            </a:r>
            <a:r>
              <a:rPr lang="en" dirty="0">
                <a:solidFill>
                  <a:schemeClr val="tx1"/>
                </a:solidFill>
                <a:latin typeface="+mn-lt"/>
                <a:ea typeface="Georgia"/>
                <a:cs typeface="Georgia"/>
                <a:sym typeface="Georgia"/>
              </a:rPr>
              <a:t>olorado</a:t>
            </a:r>
            <a:r>
              <a:rPr lang="en" i="0" u="none" strike="noStrike" cap="none" dirty="0">
                <a:solidFill>
                  <a:schemeClr val="tx1"/>
                </a:solidFill>
                <a:latin typeface="+mn-lt"/>
                <a:ea typeface="Georgia"/>
                <a:cs typeface="Georgia"/>
                <a:sym typeface="Georgia"/>
              </a:rPr>
              <a:t> </a:t>
            </a:r>
            <a:r>
              <a:rPr lang="en" dirty="0">
                <a:solidFill>
                  <a:schemeClr val="tx1"/>
                </a:solidFill>
                <a:latin typeface="+mn-lt"/>
                <a:ea typeface="Georgia"/>
                <a:cs typeface="Georgia"/>
                <a:sym typeface="Georgia"/>
              </a:rPr>
              <a:t>l</a:t>
            </a:r>
            <a:r>
              <a:rPr lang="en" i="0" u="none" strike="noStrike" cap="none" dirty="0">
                <a:solidFill>
                  <a:schemeClr val="tx1"/>
                </a:solidFill>
                <a:latin typeface="+mn-lt"/>
                <a:ea typeface="Georgia"/>
                <a:cs typeface="Georgia"/>
                <a:sym typeface="Georgia"/>
              </a:rPr>
              <a:t>ands </a:t>
            </a:r>
            <a:r>
              <a:rPr lang="en" dirty="0">
                <a:solidFill>
                  <a:schemeClr val="tx1"/>
                </a:solidFill>
                <a:latin typeface="+mn-lt"/>
                <a:ea typeface="Georgia"/>
                <a:cs typeface="Georgia"/>
                <a:sym typeface="Georgia"/>
              </a:rPr>
              <a:t>play a </a:t>
            </a:r>
            <a:r>
              <a:rPr lang="en-US" dirty="0">
                <a:solidFill>
                  <a:schemeClr val="tx1"/>
                </a:solidFill>
                <a:latin typeface="+mn-lt"/>
                <a:ea typeface="Georgia"/>
                <a:cs typeface="Georgia"/>
                <a:sym typeface="Georgia"/>
              </a:rPr>
              <a:t>crucial</a:t>
            </a:r>
            <a:r>
              <a:rPr lang="en" i="0" u="none" strike="noStrike" cap="none" dirty="0">
                <a:solidFill>
                  <a:schemeClr val="tx1"/>
                </a:solidFill>
                <a:latin typeface="+mn-lt"/>
                <a:ea typeface="Georgia"/>
                <a:cs typeface="Georgia"/>
                <a:sym typeface="Georgia"/>
              </a:rPr>
              <a:t> role in mitigating climate change</a:t>
            </a:r>
          </a:p>
          <a:p>
            <a:pPr marL="603236" indent="-491054">
              <a:lnSpc>
                <a:spcPct val="100000"/>
              </a:lnSpc>
              <a:spcAft>
                <a:spcPts val="1333"/>
              </a:spcAft>
              <a:buFont typeface="+mj-lt"/>
              <a:buAutoNum type="arabicPeriod"/>
              <a:tabLst>
                <a:tab pos="364058" algn="l"/>
              </a:tabLst>
            </a:pPr>
            <a:r>
              <a:rPr lang="en-US" dirty="0">
                <a:solidFill>
                  <a:schemeClr val="tx1"/>
                </a:solidFill>
                <a:latin typeface="+mn-lt"/>
                <a:ea typeface="Georgia"/>
                <a:cs typeface="Georgia"/>
                <a:sym typeface="Georgia"/>
              </a:rPr>
              <a:t>Managing lands to improve </a:t>
            </a:r>
            <a:r>
              <a:rPr lang="en" dirty="0">
                <a:solidFill>
                  <a:schemeClr val="tx1"/>
                </a:solidFill>
                <a:latin typeface="+mn-lt"/>
                <a:ea typeface="Georgia"/>
                <a:cs typeface="Georgia"/>
                <a:sym typeface="Georgia"/>
              </a:rPr>
              <a:t>carbon </a:t>
            </a:r>
            <a:r>
              <a:rPr lang="en-US" dirty="0">
                <a:solidFill>
                  <a:schemeClr val="tx1"/>
                </a:solidFill>
                <a:latin typeface="+mn-lt"/>
                <a:ea typeface="Georgia"/>
                <a:cs typeface="Georgia"/>
                <a:sym typeface="Georgia"/>
              </a:rPr>
              <a:t>sequestration can contribute to climate goals (CO goal: reduce emissions by 26% of 2005 levels by 2025)</a:t>
            </a:r>
            <a:endParaRPr lang="en" dirty="0">
              <a:solidFill>
                <a:schemeClr val="tx1"/>
              </a:solidFill>
              <a:latin typeface="+mn-lt"/>
              <a:ea typeface="Georgia"/>
              <a:cs typeface="Georgia"/>
              <a:sym typeface="Georgia"/>
            </a:endParaRPr>
          </a:p>
          <a:p>
            <a:pPr marL="603236" indent="-491054">
              <a:lnSpc>
                <a:spcPct val="100000"/>
              </a:lnSpc>
              <a:spcAft>
                <a:spcPts val="1333"/>
              </a:spcAft>
              <a:buFont typeface="+mj-lt"/>
              <a:buAutoNum type="arabicPeriod"/>
              <a:tabLst>
                <a:tab pos="364058" algn="l"/>
              </a:tabLst>
            </a:pPr>
            <a:r>
              <a:rPr lang="en-US" dirty="0">
                <a:solidFill>
                  <a:schemeClr val="tx1"/>
                </a:solidFill>
                <a:latin typeface="+mn-lt"/>
                <a:ea typeface="Georgia"/>
                <a:cs typeface="Georgia"/>
                <a:sym typeface="Georgia"/>
              </a:rPr>
              <a:t>Seek policies &amp; practices to improve land </a:t>
            </a:r>
            <a:r>
              <a:rPr lang="en" i="0" u="none" strike="noStrike" cap="none" dirty="0">
                <a:solidFill>
                  <a:schemeClr val="tx1"/>
                </a:solidFill>
                <a:latin typeface="+mn-lt"/>
                <a:ea typeface="Georgia"/>
                <a:cs typeface="Georgia"/>
                <a:sym typeface="Georgia"/>
              </a:rPr>
              <a:t>management for carbon</a:t>
            </a:r>
          </a:p>
        </p:txBody>
      </p:sp>
      <p:sp>
        <p:nvSpPr>
          <p:cNvPr id="352" name="Shape 352"/>
          <p:cNvSpPr txBox="1">
            <a:spLocks noGrp="1"/>
          </p:cNvSpPr>
          <p:nvPr>
            <p:ph type="title"/>
          </p:nvPr>
        </p:nvSpPr>
        <p:spPr>
          <a:xfrm>
            <a:off x="455995" y="265163"/>
            <a:ext cx="11360800" cy="763600"/>
          </a:xfrm>
          <a:prstGeom prst="rect">
            <a:avLst/>
          </a:prstGeom>
          <a:noFill/>
          <a:ln>
            <a:noFill/>
          </a:ln>
        </p:spPr>
        <p:txBody>
          <a:bodyPr vert="horz" lIns="121900" tIns="121900" rIns="121900" bIns="121900" rtlCol="0" anchor="t" anchorCtr="0">
            <a:noAutofit/>
          </a:bodyPr>
          <a:lstStyle/>
          <a:p>
            <a:pPr algn="ctr">
              <a:buSzPct val="25000"/>
            </a:pPr>
            <a:r>
              <a:rPr lang="en-US" sz="4000" dirty="0">
                <a:latin typeface="Georgia"/>
                <a:ea typeface="Georgia"/>
                <a:cs typeface="Georgia"/>
                <a:sym typeface="Georgia"/>
              </a:rPr>
              <a:t>Conclusions</a:t>
            </a:r>
            <a:endParaRPr lang="en" sz="4000" dirty="0">
              <a:latin typeface="Georgia"/>
              <a:ea typeface="Georgia"/>
              <a:cs typeface="Georgia"/>
              <a:sym typeface="Georgia"/>
            </a:endParaRPr>
          </a:p>
        </p:txBody>
      </p:sp>
      <p:sp>
        <p:nvSpPr>
          <p:cNvPr id="353" name="Shape 353"/>
          <p:cNvSpPr txBox="1"/>
          <p:nvPr/>
        </p:nvSpPr>
        <p:spPr>
          <a:xfrm>
            <a:off x="0" y="7264141"/>
            <a:ext cx="1953786" cy="539519"/>
          </a:xfrm>
          <a:prstGeom prst="rect">
            <a:avLst/>
          </a:prstGeom>
          <a:noFill/>
          <a:ln>
            <a:noFill/>
          </a:ln>
        </p:spPr>
        <p:txBody>
          <a:bodyPr lIns="121900" tIns="121900" rIns="121900" bIns="121900" anchor="t" anchorCtr="0">
            <a:noAutofit/>
          </a:bodyPr>
          <a:lstStyle/>
          <a:p>
            <a:r>
              <a:rPr lang="en" sz="2400" dirty="0">
                <a:solidFill>
                  <a:schemeClr val="bg1"/>
                </a:solidFill>
              </a:rPr>
              <a:t>John Fielder</a:t>
            </a:r>
          </a:p>
        </p:txBody>
      </p:sp>
      <p:pic>
        <p:nvPicPr>
          <p:cNvPr id="6" name="Shape 276" descr="tnccolorado_38571182_cropped.jpg">
            <a:extLst>
              <a:ext uri="{FF2B5EF4-FFF2-40B4-BE49-F238E27FC236}">
                <a16:creationId xmlns:a16="http://schemas.microsoft.com/office/drawing/2014/main" id="{A8317553-88AA-4FAE-9534-02C5350A3CD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877361"/>
            <a:ext cx="12272790" cy="2980640"/>
          </a:xfrm>
          <a:prstGeom prst="rect">
            <a:avLst/>
          </a:prstGeom>
          <a:noFill/>
          <a:ln w="28575" cap="flat" cmpd="sng">
            <a:noFill/>
            <a:prstDash val="solid"/>
            <a:round/>
            <a:headEnd type="none" w="med" len="med"/>
            <a:tailEnd type="none" w="med" len="med"/>
          </a:ln>
        </p:spPr>
      </p:pic>
    </p:spTree>
    <p:extLst>
      <p:ext uri="{BB962C8B-B14F-4D97-AF65-F5344CB8AC3E}">
        <p14:creationId xmlns:p14="http://schemas.microsoft.com/office/powerpoint/2010/main" val="308567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9505FB-92CA-4546-A865-40FF43A144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7287" y="498634"/>
            <a:ext cx="5365503" cy="6555337"/>
          </a:xfrm>
          <a:prstGeom prst="rect">
            <a:avLst/>
          </a:prstGeom>
        </p:spPr>
      </p:pic>
      <p:sp>
        <p:nvSpPr>
          <p:cNvPr id="5" name="Title 1">
            <a:extLst>
              <a:ext uri="{FF2B5EF4-FFF2-40B4-BE49-F238E27FC236}">
                <a16:creationId xmlns:a16="http://schemas.microsoft.com/office/drawing/2014/main" id="{F7DC75BF-865C-4219-BA20-49D749C1AA78}"/>
              </a:ext>
            </a:extLst>
          </p:cNvPr>
          <p:cNvSpPr txBox="1">
            <a:spLocks/>
          </p:cNvSpPr>
          <p:nvPr/>
        </p:nvSpPr>
        <p:spPr>
          <a:xfrm>
            <a:off x="190129" y="279720"/>
            <a:ext cx="5772661" cy="12090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1"/>
                </a:solidFill>
                <a:latin typeface="Franklin Gothic Book" panose="020B0503020102020204" pitchFamily="34" charset="0"/>
                <a:ea typeface="+mj-ea"/>
                <a:cs typeface="+mj-cs"/>
              </a:defRPr>
            </a:lvl1pPr>
          </a:lstStyle>
          <a:p>
            <a:r>
              <a:rPr lang="en-US" sz="4000" b="0" dirty="0">
                <a:latin typeface="+mj-lt"/>
              </a:rPr>
              <a:t>The Nature Conservancy</a:t>
            </a:r>
          </a:p>
        </p:txBody>
      </p:sp>
      <p:pic>
        <p:nvPicPr>
          <p:cNvPr id="3" name="Picture 2">
            <a:extLst>
              <a:ext uri="{FF2B5EF4-FFF2-40B4-BE49-F238E27FC236}">
                <a16:creationId xmlns:a16="http://schemas.microsoft.com/office/drawing/2014/main" id="{D91F3AA0-F5EA-46F4-B481-ECD527E631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9570" y="0"/>
            <a:ext cx="6052430" cy="6858000"/>
          </a:xfrm>
          <a:prstGeom prst="rect">
            <a:avLst/>
          </a:prstGeom>
        </p:spPr>
      </p:pic>
      <p:pic>
        <p:nvPicPr>
          <p:cNvPr id="4" name="Picture 3">
            <a:extLst>
              <a:ext uri="{FF2B5EF4-FFF2-40B4-BE49-F238E27FC236}">
                <a16:creationId xmlns:a16="http://schemas.microsoft.com/office/drawing/2014/main" id="{17250408-FF8D-49BB-BCEC-F97988D821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9394" y="163826"/>
            <a:ext cx="2202105" cy="636274"/>
          </a:xfrm>
          <a:prstGeom prst="rect">
            <a:avLst/>
          </a:prstGeom>
        </p:spPr>
      </p:pic>
    </p:spTree>
    <p:extLst>
      <p:ext uri="{BB962C8B-B14F-4D97-AF65-F5344CB8AC3E}">
        <p14:creationId xmlns:p14="http://schemas.microsoft.com/office/powerpoint/2010/main" val="2509844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333"/>
            <a:ext cx="12162755" cy="2387600"/>
          </a:xfrm>
        </p:spPr>
        <p:txBody>
          <a:bodyPr>
            <a:normAutofit/>
          </a:bodyPr>
          <a:lstStyle/>
          <a:p>
            <a:r>
              <a:rPr lang="en-US" sz="4000" dirty="0">
                <a:solidFill>
                  <a:schemeClr val="tx1">
                    <a:lumMod val="95000"/>
                    <a:lumOff val="5000"/>
                  </a:schemeClr>
                </a:solidFill>
              </a:rPr>
              <a:t>Climate Impacts &amp; Opportunities Project</a:t>
            </a:r>
          </a:p>
        </p:txBody>
      </p:sp>
      <p:sp>
        <p:nvSpPr>
          <p:cNvPr id="3" name="Subtitle 2"/>
          <p:cNvSpPr>
            <a:spLocks noGrp="1"/>
          </p:cNvSpPr>
          <p:nvPr>
            <p:ph type="subTitle" idx="1"/>
          </p:nvPr>
        </p:nvSpPr>
        <p:spPr>
          <a:xfrm>
            <a:off x="1577163" y="4710113"/>
            <a:ext cx="9144000" cy="1655762"/>
          </a:xfrm>
        </p:spPr>
        <p:txBody>
          <a:bodyPr/>
          <a:lstStyle/>
          <a:p>
            <a:endParaRPr lang="en-US" dirty="0"/>
          </a:p>
        </p:txBody>
      </p:sp>
      <p:sp>
        <p:nvSpPr>
          <p:cNvPr id="7" name="TextBox 6"/>
          <p:cNvSpPr txBox="1"/>
          <p:nvPr/>
        </p:nvSpPr>
        <p:spPr>
          <a:xfrm>
            <a:off x="526485" y="4105346"/>
            <a:ext cx="1050678" cy="369332"/>
          </a:xfrm>
          <a:prstGeom prst="rect">
            <a:avLst/>
          </a:prstGeom>
          <a:noFill/>
        </p:spPr>
        <p:txBody>
          <a:bodyPr wrap="square" rtlCol="0">
            <a:spAutoFit/>
          </a:bodyPr>
          <a:lstStyle/>
          <a:p>
            <a:r>
              <a:rPr lang="en-US" dirty="0">
                <a:solidFill>
                  <a:schemeClr val="bg1"/>
                </a:solidFill>
              </a:rPr>
              <a:t>3-4 C</a:t>
            </a:r>
          </a:p>
        </p:txBody>
      </p:sp>
      <p:pic>
        <p:nvPicPr>
          <p:cNvPr id="9" name="Picture 8">
            <a:extLst>
              <a:ext uri="{FF2B5EF4-FFF2-40B4-BE49-F238E27FC236}">
                <a16:creationId xmlns:a16="http://schemas.microsoft.com/office/drawing/2014/main" id="{71D4C971-862E-433E-8A23-BC7D8F125E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54500"/>
            <a:ext cx="6810301" cy="2603500"/>
          </a:xfrm>
          <a:prstGeom prst="rect">
            <a:avLst/>
          </a:prstGeom>
        </p:spPr>
      </p:pic>
      <p:pic>
        <p:nvPicPr>
          <p:cNvPr id="12" name="Picture 11">
            <a:extLst>
              <a:ext uri="{FF2B5EF4-FFF2-40B4-BE49-F238E27FC236}">
                <a16:creationId xmlns:a16="http://schemas.microsoft.com/office/drawing/2014/main" id="{E175E138-6951-46FA-B91C-E44D7AFDD4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3628"/>
            <a:ext cx="3835400" cy="2553180"/>
          </a:xfrm>
          <a:prstGeom prst="rect">
            <a:avLst/>
          </a:prstGeom>
        </p:spPr>
      </p:pic>
      <p:pic>
        <p:nvPicPr>
          <p:cNvPr id="15" name="Picture 2">
            <a:extLst>
              <a:ext uri="{FF2B5EF4-FFF2-40B4-BE49-F238E27FC236}">
                <a16:creationId xmlns:a16="http://schemas.microsoft.com/office/drawing/2014/main" id="{88AB6EE4-3FE8-4FAA-A6BB-FEF763E4A2B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27926" y="4254500"/>
            <a:ext cx="4064074"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6CAF5816-AD27-4ED6-A17D-07C3F2EC9C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960929" y="4589332"/>
            <a:ext cx="2606941" cy="1930400"/>
          </a:xfrm>
          <a:prstGeom prst="rect">
            <a:avLst/>
          </a:prstGeom>
        </p:spPr>
      </p:pic>
      <p:pic>
        <p:nvPicPr>
          <p:cNvPr id="11" name="Picture 10">
            <a:extLst>
              <a:ext uri="{FF2B5EF4-FFF2-40B4-BE49-F238E27FC236}">
                <a16:creationId xmlns:a16="http://schemas.microsoft.com/office/drawing/2014/main" id="{6EBBD382-410A-4495-8770-2B876903CE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07893" y="13624"/>
            <a:ext cx="2354862" cy="2566419"/>
          </a:xfrm>
          <a:prstGeom prst="rect">
            <a:avLst/>
          </a:prstGeom>
        </p:spPr>
      </p:pic>
      <p:pic>
        <p:nvPicPr>
          <p:cNvPr id="13" name="Picture 12">
            <a:extLst>
              <a:ext uri="{FF2B5EF4-FFF2-40B4-BE49-F238E27FC236}">
                <a16:creationId xmlns:a16="http://schemas.microsoft.com/office/drawing/2014/main" id="{4C5BD9A9-D3B0-450B-B380-F5F4DC9B4AC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05149" y="13628"/>
            <a:ext cx="6402744" cy="2566416"/>
          </a:xfrm>
          <a:prstGeom prst="rect">
            <a:avLst/>
          </a:prstGeom>
        </p:spPr>
      </p:pic>
    </p:spTree>
    <p:extLst>
      <p:ext uri="{BB962C8B-B14F-4D97-AF65-F5344CB8AC3E}">
        <p14:creationId xmlns:p14="http://schemas.microsoft.com/office/powerpoint/2010/main" val="879936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35831916"/>
              </p:ext>
            </p:extLst>
          </p:nvPr>
        </p:nvGraphicFramePr>
        <p:xfrm>
          <a:off x="509667" y="719666"/>
          <a:ext cx="10942818" cy="5905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120687" y="112752"/>
            <a:ext cx="18587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Ecological Response Models</a:t>
            </a:r>
          </a:p>
        </p:txBody>
      </p:sp>
      <p:sp>
        <p:nvSpPr>
          <p:cNvPr id="4" name="TextBox 3"/>
          <p:cNvSpPr txBox="1"/>
          <p:nvPr/>
        </p:nvSpPr>
        <p:spPr>
          <a:xfrm>
            <a:off x="6212140" y="127104"/>
            <a:ext cx="12094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Situation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Analysis</a:t>
            </a:r>
          </a:p>
        </p:txBody>
      </p:sp>
      <p:sp>
        <p:nvSpPr>
          <p:cNvPr id="5" name="TextBox 4"/>
          <p:cNvSpPr txBox="1"/>
          <p:nvPr/>
        </p:nvSpPr>
        <p:spPr>
          <a:xfrm>
            <a:off x="8780652" y="375938"/>
            <a:ext cx="1858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Results Chains</a:t>
            </a:r>
          </a:p>
        </p:txBody>
      </p:sp>
      <p:sp>
        <p:nvSpPr>
          <p:cNvPr id="9" name="TextBox 8"/>
          <p:cNvSpPr txBox="1"/>
          <p:nvPr/>
        </p:nvSpPr>
        <p:spPr>
          <a:xfrm>
            <a:off x="1032576" y="375938"/>
            <a:ext cx="1858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Goals</a:t>
            </a:r>
          </a:p>
        </p:txBody>
      </p:sp>
      <p:sp>
        <p:nvSpPr>
          <p:cNvPr id="10" name="TextBox 9"/>
          <p:cNvSpPr txBox="1"/>
          <p:nvPr/>
        </p:nvSpPr>
        <p:spPr>
          <a:xfrm>
            <a:off x="2601120" y="138499"/>
            <a:ext cx="128689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Climate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Scenarios</a:t>
            </a:r>
          </a:p>
        </p:txBody>
      </p:sp>
    </p:spTree>
    <p:extLst>
      <p:ext uri="{BB962C8B-B14F-4D97-AF65-F5344CB8AC3E}">
        <p14:creationId xmlns:p14="http://schemas.microsoft.com/office/powerpoint/2010/main" val="2808623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90195"/>
          </a:schemeClr>
        </a:solidFill>
        <a:effectLst/>
      </p:bgPr>
    </p:bg>
    <p:spTree>
      <p:nvGrpSpPr>
        <p:cNvPr id="1" name=""/>
        <p:cNvGrpSpPr/>
        <p:nvPr/>
      </p:nvGrpSpPr>
      <p:grpSpPr>
        <a:xfrm>
          <a:off x="0" y="0"/>
          <a:ext cx="0" cy="0"/>
          <a:chOff x="0" y="0"/>
          <a:chExt cx="0" cy="0"/>
        </a:xfrm>
      </p:grpSpPr>
      <p:sp>
        <p:nvSpPr>
          <p:cNvPr id="9219" name="Title 3">
            <a:extLst>
              <a:ext uri="{FF2B5EF4-FFF2-40B4-BE49-F238E27FC236}">
                <a16:creationId xmlns:a16="http://schemas.microsoft.com/office/drawing/2014/main" id="{90C38C92-5688-4B43-B004-C21A0890E11F}"/>
              </a:ext>
            </a:extLst>
          </p:cNvPr>
          <p:cNvSpPr>
            <a:spLocks noGrp="1"/>
          </p:cNvSpPr>
          <p:nvPr>
            <p:ph type="title"/>
          </p:nvPr>
        </p:nvSpPr>
        <p:spPr>
          <a:xfrm>
            <a:off x="517792" y="671513"/>
            <a:ext cx="11093985" cy="914400"/>
          </a:xfrm>
        </p:spPr>
        <p:txBody>
          <a:bodyPr/>
          <a:lstStyle/>
          <a:p>
            <a:r>
              <a:rPr lang="en-US" altLang="en-US" sz="4000" dirty="0">
                <a:latin typeface="Georgia" panose="02040502050405020303" pitchFamily="18" charset="0"/>
              </a:rPr>
              <a:t>Gunnison Climate Working Group </a:t>
            </a:r>
            <a:br>
              <a:rPr lang="en-US" altLang="en-US" sz="3200" dirty="0">
                <a:latin typeface="Georgia" panose="02040502050405020303" pitchFamily="18" charset="0"/>
              </a:rPr>
            </a:br>
            <a:r>
              <a:rPr lang="en-US" altLang="en-US" sz="3200" i="1" dirty="0">
                <a:latin typeface="Georgia" panose="02040502050405020303" pitchFamily="18" charset="0"/>
              </a:rPr>
              <a:t>P</a:t>
            </a:r>
            <a:r>
              <a:rPr lang="en-US" altLang="en-US" sz="2800" i="1" dirty="0">
                <a:latin typeface="Georgia" panose="02040502050405020303" pitchFamily="18" charset="0"/>
              </a:rPr>
              <a:t>reparing for Change in the Gunnison River Basin  </a:t>
            </a:r>
          </a:p>
        </p:txBody>
      </p:sp>
      <p:pic>
        <p:nvPicPr>
          <p:cNvPr id="9220" name="Content Placeholder 4" descr="2. Gunnison Basin map final.jpg">
            <a:extLst>
              <a:ext uri="{FF2B5EF4-FFF2-40B4-BE49-F238E27FC236}">
                <a16:creationId xmlns:a16="http://schemas.microsoft.com/office/drawing/2014/main" id="{52622917-A15D-485C-B204-50A25E6BF7F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479" y="2087696"/>
            <a:ext cx="3591500" cy="465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bneely\Pictures\Gunnison\GCWG Dec 12 2012 Meeting\DSCN2768.JPG">
            <a:extLst>
              <a:ext uri="{FF2B5EF4-FFF2-40B4-BE49-F238E27FC236}">
                <a16:creationId xmlns:a16="http://schemas.microsoft.com/office/drawing/2014/main" id="{BF49F454-8EA3-484A-B586-BB80048C9C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7923" y="2913960"/>
            <a:ext cx="5149088" cy="277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96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Placeholder 4">
            <a:extLst>
              <a:ext uri="{FF2B5EF4-FFF2-40B4-BE49-F238E27FC236}">
                <a16:creationId xmlns:a16="http://schemas.microsoft.com/office/drawing/2014/main" id="{35235FEE-88E1-421E-9FFA-0CBDB1B3C98C}"/>
              </a:ext>
            </a:extLst>
          </p:cNvPr>
          <p:cNvPicPr>
            <a:picLocks noGrp="1" noChangeAspect="1" noChangeArrowheads="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a:xfrm>
            <a:off x="0" y="33339"/>
            <a:ext cx="12285988" cy="7004050"/>
          </a:xfrm>
        </p:spPr>
      </p:pic>
      <p:sp>
        <p:nvSpPr>
          <p:cNvPr id="3" name="Title 2">
            <a:extLst>
              <a:ext uri="{FF2B5EF4-FFF2-40B4-BE49-F238E27FC236}">
                <a16:creationId xmlns:a16="http://schemas.microsoft.com/office/drawing/2014/main" id="{9464C8DE-DA45-48B6-95A3-F0B82F618E09}"/>
              </a:ext>
            </a:extLst>
          </p:cNvPr>
          <p:cNvSpPr>
            <a:spLocks noGrp="1"/>
          </p:cNvSpPr>
          <p:nvPr>
            <p:ph type="title"/>
          </p:nvPr>
        </p:nvSpPr>
        <p:spPr>
          <a:xfrm>
            <a:off x="0" y="143507"/>
            <a:ext cx="12085504" cy="2122487"/>
          </a:xfrm>
          <a:noFill/>
        </p:spPr>
        <p:txBody>
          <a:bodyPr>
            <a:normAutofit fontScale="90000"/>
          </a:bodyPr>
          <a:lstStyle/>
          <a:p>
            <a:pPr>
              <a:defRPr/>
            </a:pPr>
            <a:br>
              <a:rPr lang="en-US" dirty="0">
                <a:solidFill>
                  <a:schemeClr val="bg1"/>
                </a:solidFill>
              </a:rPr>
            </a:br>
            <a:br>
              <a:rPr lang="en-US" dirty="0">
                <a:solidFill>
                  <a:schemeClr val="bg1"/>
                </a:solidFill>
              </a:rPr>
            </a:br>
            <a:r>
              <a:rPr lang="en-US" dirty="0">
                <a:solidFill>
                  <a:schemeClr val="bg1"/>
                </a:solidFill>
                <a:latin typeface="Georgia" panose="02040502050405020303" pitchFamily="18" charset="0"/>
              </a:rPr>
              <a:t>Restore &amp; Build Resilience of Wet Meadows in Sagebrush Steppe</a:t>
            </a:r>
            <a:br>
              <a:rPr lang="en-US" dirty="0">
                <a:solidFill>
                  <a:schemeClr val="bg1"/>
                </a:solidFill>
                <a:latin typeface="Georgia" panose="02040502050405020303" pitchFamily="18" charset="0"/>
              </a:rPr>
            </a:br>
            <a:br>
              <a:rPr lang="en-US" dirty="0">
                <a:solidFill>
                  <a:schemeClr val="bg1"/>
                </a:solidFill>
                <a:latin typeface="Georgia" panose="02040502050405020303" pitchFamily="18" charset="0"/>
              </a:rPr>
            </a:br>
            <a:r>
              <a:rPr lang="en-US" sz="3100" i="1" dirty="0">
                <a:solidFill>
                  <a:schemeClr val="bg1"/>
                </a:solidFill>
                <a:latin typeface="Georgia" panose="02040502050405020303" pitchFamily="18" charset="0"/>
              </a:rPr>
              <a:t>A Collaborative Project of the Gunnison Climate Working Group</a:t>
            </a:r>
            <a:br>
              <a:rPr lang="en-US" sz="3100" b="1" dirty="0">
                <a:solidFill>
                  <a:schemeClr val="bg1"/>
                </a:solidFill>
                <a:latin typeface="Georgia" panose="02040502050405020303" pitchFamily="18" charset="0"/>
              </a:rPr>
            </a:br>
            <a:br>
              <a:rPr lang="en-US" sz="3600" dirty="0">
                <a:solidFill>
                  <a:schemeClr val="bg1"/>
                </a:solidFill>
              </a:rPr>
            </a:br>
            <a:endParaRPr lang="en-US" sz="3600" i="1" dirty="0">
              <a:solidFill>
                <a:schemeClr val="bg1"/>
              </a:solidFill>
            </a:endParaRPr>
          </a:p>
        </p:txBody>
      </p:sp>
      <p:pic>
        <p:nvPicPr>
          <p:cNvPr id="7173" name="Picture 5">
            <a:extLst>
              <a:ext uri="{FF2B5EF4-FFF2-40B4-BE49-F238E27FC236}">
                <a16:creationId xmlns:a16="http://schemas.microsoft.com/office/drawing/2014/main" id="{E0999F36-1F4F-4745-A1D1-8CA1578707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55166" y="6113240"/>
            <a:ext cx="14303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082B9B-FD7D-4828-B88D-AA1B6E69CF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500" y="5051203"/>
            <a:ext cx="2381250" cy="1587500"/>
          </a:xfrm>
          <a:prstGeom prst="rect">
            <a:avLst/>
          </a:prstGeom>
        </p:spPr>
      </p:pic>
    </p:spTree>
    <p:extLst>
      <p:ext uri="{BB962C8B-B14F-4D97-AF65-F5344CB8AC3E}">
        <p14:creationId xmlns:p14="http://schemas.microsoft.com/office/powerpoint/2010/main" val="2393918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56FF62F-E565-4BB2-ADA8-5E57D652AC5C}"/>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38200" y="2058194"/>
            <a:ext cx="5181600" cy="3886200"/>
          </a:xfrm>
        </p:spPr>
      </p:pic>
      <p:sp>
        <p:nvSpPr>
          <p:cNvPr id="2" name="Title 1">
            <a:extLst>
              <a:ext uri="{FF2B5EF4-FFF2-40B4-BE49-F238E27FC236}">
                <a16:creationId xmlns:a16="http://schemas.microsoft.com/office/drawing/2014/main" id="{A9099BE7-ABD2-44D9-A8A6-1DFEA86C2034}"/>
              </a:ext>
            </a:extLst>
          </p:cNvPr>
          <p:cNvSpPr>
            <a:spLocks noGrp="1"/>
          </p:cNvSpPr>
          <p:nvPr>
            <p:ph type="title"/>
          </p:nvPr>
        </p:nvSpPr>
        <p:spPr>
          <a:xfrm>
            <a:off x="1011025" y="409358"/>
            <a:ext cx="10515600" cy="1325563"/>
          </a:xfrm>
        </p:spPr>
        <p:txBody>
          <a:bodyPr/>
          <a:lstStyle/>
          <a:p>
            <a:pPr algn="ctr"/>
            <a:r>
              <a:rPr lang="en-US" dirty="0">
                <a:solidFill>
                  <a:schemeClr val="tx1"/>
                </a:solidFill>
              </a:rPr>
              <a:t> </a:t>
            </a:r>
            <a:r>
              <a:rPr lang="en-US" sz="4000" dirty="0">
                <a:solidFill>
                  <a:schemeClr val="tx1"/>
                </a:solidFill>
              </a:rPr>
              <a:t>Monitor Progress &amp; Share Best Practices </a:t>
            </a:r>
            <a:r>
              <a:rPr lang="en-US" dirty="0">
                <a:solidFill>
                  <a:schemeClr val="tx1"/>
                </a:solidFill>
              </a:rPr>
              <a:t>	</a:t>
            </a:r>
          </a:p>
        </p:txBody>
      </p:sp>
      <p:pic>
        <p:nvPicPr>
          <p:cNvPr id="8" name="Content Placeholder 7">
            <a:extLst>
              <a:ext uri="{FF2B5EF4-FFF2-40B4-BE49-F238E27FC236}">
                <a16:creationId xmlns:a16="http://schemas.microsoft.com/office/drawing/2014/main" id="{C647C022-4A89-49A2-A38A-9318A46ADEA6}"/>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058194"/>
            <a:ext cx="5181600" cy="3886200"/>
          </a:xfrm>
        </p:spPr>
      </p:pic>
      <p:sp>
        <p:nvSpPr>
          <p:cNvPr id="9" name="TextBox 8">
            <a:extLst>
              <a:ext uri="{FF2B5EF4-FFF2-40B4-BE49-F238E27FC236}">
                <a16:creationId xmlns:a16="http://schemas.microsoft.com/office/drawing/2014/main" id="{CE082B9B-D728-4A7F-A397-7E55DF7B4573}"/>
              </a:ext>
            </a:extLst>
          </p:cNvPr>
          <p:cNvSpPr txBox="1"/>
          <p:nvPr/>
        </p:nvSpPr>
        <p:spPr>
          <a:xfrm>
            <a:off x="4823832" y="5582529"/>
            <a:ext cx="1600142" cy="369332"/>
          </a:xfrm>
          <a:prstGeom prst="rect">
            <a:avLst/>
          </a:prstGeom>
          <a:noFill/>
        </p:spPr>
        <p:txBody>
          <a:bodyPr wrap="square" rtlCol="0">
            <a:spAutoFit/>
          </a:bodyPr>
          <a:lstStyle/>
          <a:p>
            <a:r>
              <a:rPr lang="en-US" dirty="0">
                <a:solidFill>
                  <a:schemeClr val="bg1"/>
                </a:solidFill>
              </a:rPr>
              <a:t>8/2/2013</a:t>
            </a:r>
          </a:p>
        </p:txBody>
      </p:sp>
      <p:sp>
        <p:nvSpPr>
          <p:cNvPr id="10" name="TextBox 9">
            <a:extLst>
              <a:ext uri="{FF2B5EF4-FFF2-40B4-BE49-F238E27FC236}">
                <a16:creationId xmlns:a16="http://schemas.microsoft.com/office/drawing/2014/main" id="{20C44E0F-11C0-4F3F-B80B-540009064E66}"/>
              </a:ext>
            </a:extLst>
          </p:cNvPr>
          <p:cNvSpPr txBox="1"/>
          <p:nvPr/>
        </p:nvSpPr>
        <p:spPr>
          <a:xfrm>
            <a:off x="9973559" y="5619944"/>
            <a:ext cx="1330748" cy="369332"/>
          </a:xfrm>
          <a:prstGeom prst="rect">
            <a:avLst/>
          </a:prstGeom>
          <a:noFill/>
        </p:spPr>
        <p:txBody>
          <a:bodyPr wrap="square" rtlCol="0">
            <a:spAutoFit/>
          </a:bodyPr>
          <a:lstStyle/>
          <a:p>
            <a:r>
              <a:rPr lang="en-US" dirty="0">
                <a:solidFill>
                  <a:schemeClr val="bg1"/>
                </a:solidFill>
              </a:rPr>
              <a:t>7/31/2017</a:t>
            </a:r>
          </a:p>
        </p:txBody>
      </p:sp>
      <p:sp>
        <p:nvSpPr>
          <p:cNvPr id="11" name="Freeform: Shape 10">
            <a:extLst>
              <a:ext uri="{FF2B5EF4-FFF2-40B4-BE49-F238E27FC236}">
                <a16:creationId xmlns:a16="http://schemas.microsoft.com/office/drawing/2014/main" id="{920F36E3-9C6E-44BF-99A0-1D673AFB3433}"/>
              </a:ext>
            </a:extLst>
          </p:cNvPr>
          <p:cNvSpPr/>
          <p:nvPr/>
        </p:nvSpPr>
        <p:spPr>
          <a:xfrm>
            <a:off x="6268825" y="2743200"/>
            <a:ext cx="5024486" cy="3186260"/>
          </a:xfrm>
          <a:custGeom>
            <a:avLst/>
            <a:gdLst>
              <a:gd name="connsiteX0" fmla="*/ 4826523 w 5024486"/>
              <a:gd name="connsiteY0" fmla="*/ 0 h 3186260"/>
              <a:gd name="connsiteX1" fmla="*/ 4685121 w 5024486"/>
              <a:gd name="connsiteY1" fmla="*/ 18854 h 3186260"/>
              <a:gd name="connsiteX2" fmla="*/ 4637987 w 5024486"/>
              <a:gd name="connsiteY2" fmla="*/ 28280 h 3186260"/>
              <a:gd name="connsiteX3" fmla="*/ 4524866 w 5024486"/>
              <a:gd name="connsiteY3" fmla="*/ 47134 h 3186260"/>
              <a:gd name="connsiteX4" fmla="*/ 4477732 w 5024486"/>
              <a:gd name="connsiteY4" fmla="*/ 56561 h 3186260"/>
              <a:gd name="connsiteX5" fmla="*/ 4411744 w 5024486"/>
              <a:gd name="connsiteY5" fmla="*/ 75414 h 3186260"/>
              <a:gd name="connsiteX6" fmla="*/ 4185501 w 5024486"/>
              <a:gd name="connsiteY6" fmla="*/ 84841 h 3186260"/>
              <a:gd name="connsiteX7" fmla="*/ 4091233 w 5024486"/>
              <a:gd name="connsiteY7" fmla="*/ 94268 h 3186260"/>
              <a:gd name="connsiteX8" fmla="*/ 3855563 w 5024486"/>
              <a:gd name="connsiteY8" fmla="*/ 103695 h 3186260"/>
              <a:gd name="connsiteX9" fmla="*/ 3827282 w 5024486"/>
              <a:gd name="connsiteY9" fmla="*/ 113122 h 3186260"/>
              <a:gd name="connsiteX10" fmla="*/ 3789575 w 5024486"/>
              <a:gd name="connsiteY10" fmla="*/ 122548 h 3186260"/>
              <a:gd name="connsiteX11" fmla="*/ 3733014 w 5024486"/>
              <a:gd name="connsiteY11" fmla="*/ 141402 h 3186260"/>
              <a:gd name="connsiteX12" fmla="*/ 3572759 w 5024486"/>
              <a:gd name="connsiteY12" fmla="*/ 150829 h 3186260"/>
              <a:gd name="connsiteX13" fmla="*/ 3535051 w 5024486"/>
              <a:gd name="connsiteY13" fmla="*/ 160256 h 3186260"/>
              <a:gd name="connsiteX14" fmla="*/ 3450210 w 5024486"/>
              <a:gd name="connsiteY14" fmla="*/ 188536 h 3186260"/>
              <a:gd name="connsiteX15" fmla="*/ 3421930 w 5024486"/>
              <a:gd name="connsiteY15" fmla="*/ 197963 h 3186260"/>
              <a:gd name="connsiteX16" fmla="*/ 3393649 w 5024486"/>
              <a:gd name="connsiteY16" fmla="*/ 207390 h 3186260"/>
              <a:gd name="connsiteX17" fmla="*/ 3384222 w 5024486"/>
              <a:gd name="connsiteY17" fmla="*/ 235670 h 3186260"/>
              <a:gd name="connsiteX18" fmla="*/ 3261674 w 5024486"/>
              <a:gd name="connsiteY18" fmla="*/ 292231 h 3186260"/>
              <a:gd name="connsiteX19" fmla="*/ 3233394 w 5024486"/>
              <a:gd name="connsiteY19" fmla="*/ 311085 h 3186260"/>
              <a:gd name="connsiteX20" fmla="*/ 3082565 w 5024486"/>
              <a:gd name="connsiteY20" fmla="*/ 320511 h 3186260"/>
              <a:gd name="connsiteX21" fmla="*/ 3016577 w 5024486"/>
              <a:gd name="connsiteY21" fmla="*/ 367645 h 3186260"/>
              <a:gd name="connsiteX22" fmla="*/ 2950589 w 5024486"/>
              <a:gd name="connsiteY22" fmla="*/ 386499 h 3186260"/>
              <a:gd name="connsiteX23" fmla="*/ 2922309 w 5024486"/>
              <a:gd name="connsiteY23" fmla="*/ 395926 h 3186260"/>
              <a:gd name="connsiteX24" fmla="*/ 2894029 w 5024486"/>
              <a:gd name="connsiteY24" fmla="*/ 414779 h 3186260"/>
              <a:gd name="connsiteX25" fmla="*/ 2875175 w 5024486"/>
              <a:gd name="connsiteY25" fmla="*/ 443060 h 3186260"/>
              <a:gd name="connsiteX26" fmla="*/ 2865748 w 5024486"/>
              <a:gd name="connsiteY26" fmla="*/ 471340 h 3186260"/>
              <a:gd name="connsiteX27" fmla="*/ 2837468 w 5024486"/>
              <a:gd name="connsiteY27" fmla="*/ 480767 h 3186260"/>
              <a:gd name="connsiteX28" fmla="*/ 2714919 w 5024486"/>
              <a:gd name="connsiteY28" fmla="*/ 471340 h 3186260"/>
              <a:gd name="connsiteX29" fmla="*/ 2686639 w 5024486"/>
              <a:gd name="connsiteY29" fmla="*/ 461913 h 3186260"/>
              <a:gd name="connsiteX30" fmla="*/ 2450969 w 5024486"/>
              <a:gd name="connsiteY30" fmla="*/ 480767 h 3186260"/>
              <a:gd name="connsiteX31" fmla="*/ 2337847 w 5024486"/>
              <a:gd name="connsiteY31" fmla="*/ 490194 h 3186260"/>
              <a:gd name="connsiteX32" fmla="*/ 2281286 w 5024486"/>
              <a:gd name="connsiteY32" fmla="*/ 509047 h 3186260"/>
              <a:gd name="connsiteX33" fmla="*/ 2205872 w 5024486"/>
              <a:gd name="connsiteY33" fmla="*/ 527901 h 3186260"/>
              <a:gd name="connsiteX34" fmla="*/ 2168165 w 5024486"/>
              <a:gd name="connsiteY34" fmla="*/ 546755 h 3186260"/>
              <a:gd name="connsiteX35" fmla="*/ 2064470 w 5024486"/>
              <a:gd name="connsiteY35" fmla="*/ 556181 h 3186260"/>
              <a:gd name="connsiteX36" fmla="*/ 1979629 w 5024486"/>
              <a:gd name="connsiteY36" fmla="*/ 593889 h 3186260"/>
              <a:gd name="connsiteX37" fmla="*/ 1960775 w 5024486"/>
              <a:gd name="connsiteY37" fmla="*/ 622169 h 3186260"/>
              <a:gd name="connsiteX38" fmla="*/ 1951348 w 5024486"/>
              <a:gd name="connsiteY38" fmla="*/ 650449 h 3186260"/>
              <a:gd name="connsiteX39" fmla="*/ 1894787 w 5024486"/>
              <a:gd name="connsiteY39" fmla="*/ 678730 h 3186260"/>
              <a:gd name="connsiteX40" fmla="*/ 1838227 w 5024486"/>
              <a:gd name="connsiteY40" fmla="*/ 716437 h 3186260"/>
              <a:gd name="connsiteX41" fmla="*/ 1781666 w 5024486"/>
              <a:gd name="connsiteY41" fmla="*/ 735291 h 3186260"/>
              <a:gd name="connsiteX42" fmla="*/ 1725105 w 5024486"/>
              <a:gd name="connsiteY42" fmla="*/ 772998 h 3186260"/>
              <a:gd name="connsiteX43" fmla="*/ 1696824 w 5024486"/>
              <a:gd name="connsiteY43" fmla="*/ 838986 h 3186260"/>
              <a:gd name="connsiteX44" fmla="*/ 1677971 w 5024486"/>
              <a:gd name="connsiteY44" fmla="*/ 867266 h 3186260"/>
              <a:gd name="connsiteX45" fmla="*/ 1640264 w 5024486"/>
              <a:gd name="connsiteY45" fmla="*/ 876693 h 3186260"/>
              <a:gd name="connsiteX46" fmla="*/ 1536569 w 5024486"/>
              <a:gd name="connsiteY46" fmla="*/ 886120 h 3186260"/>
              <a:gd name="connsiteX47" fmla="*/ 1461154 w 5024486"/>
              <a:gd name="connsiteY47" fmla="*/ 904973 h 3186260"/>
              <a:gd name="connsiteX48" fmla="*/ 1432874 w 5024486"/>
              <a:gd name="connsiteY48" fmla="*/ 914400 h 3186260"/>
              <a:gd name="connsiteX49" fmla="*/ 1300899 w 5024486"/>
              <a:gd name="connsiteY49" fmla="*/ 933254 h 3186260"/>
              <a:gd name="connsiteX50" fmla="*/ 1272618 w 5024486"/>
              <a:gd name="connsiteY50" fmla="*/ 942680 h 3186260"/>
              <a:gd name="connsiteX51" fmla="*/ 1244338 w 5024486"/>
              <a:gd name="connsiteY51" fmla="*/ 961534 h 3186260"/>
              <a:gd name="connsiteX52" fmla="*/ 1206631 w 5024486"/>
              <a:gd name="connsiteY52" fmla="*/ 970961 h 3186260"/>
              <a:gd name="connsiteX53" fmla="*/ 1150070 w 5024486"/>
              <a:gd name="connsiteY53" fmla="*/ 989814 h 3186260"/>
              <a:gd name="connsiteX54" fmla="*/ 1074655 w 5024486"/>
              <a:gd name="connsiteY54" fmla="*/ 1018095 h 3186260"/>
              <a:gd name="connsiteX55" fmla="*/ 1036948 w 5024486"/>
              <a:gd name="connsiteY55" fmla="*/ 1036948 h 3186260"/>
              <a:gd name="connsiteX56" fmla="*/ 970961 w 5024486"/>
              <a:gd name="connsiteY56" fmla="*/ 1084082 h 3186260"/>
              <a:gd name="connsiteX57" fmla="*/ 942680 w 5024486"/>
              <a:gd name="connsiteY57" fmla="*/ 1093509 h 3186260"/>
              <a:gd name="connsiteX58" fmla="*/ 886119 w 5024486"/>
              <a:gd name="connsiteY58" fmla="*/ 1131216 h 3186260"/>
              <a:gd name="connsiteX59" fmla="*/ 876693 w 5024486"/>
              <a:gd name="connsiteY59" fmla="*/ 1159497 h 3186260"/>
              <a:gd name="connsiteX60" fmla="*/ 838985 w 5024486"/>
              <a:gd name="connsiteY60" fmla="*/ 1178351 h 3186260"/>
              <a:gd name="connsiteX61" fmla="*/ 810705 w 5024486"/>
              <a:gd name="connsiteY61" fmla="*/ 1197204 h 3186260"/>
              <a:gd name="connsiteX62" fmla="*/ 782424 w 5024486"/>
              <a:gd name="connsiteY62" fmla="*/ 1253765 h 3186260"/>
              <a:gd name="connsiteX63" fmla="*/ 772998 w 5024486"/>
              <a:gd name="connsiteY63" fmla="*/ 1291472 h 3186260"/>
              <a:gd name="connsiteX64" fmla="*/ 716437 w 5024486"/>
              <a:gd name="connsiteY64" fmla="*/ 1319753 h 3186260"/>
              <a:gd name="connsiteX65" fmla="*/ 641022 w 5024486"/>
              <a:gd name="connsiteY65" fmla="*/ 1357460 h 3186260"/>
              <a:gd name="connsiteX66" fmla="*/ 593888 w 5024486"/>
              <a:gd name="connsiteY66" fmla="*/ 1385740 h 3186260"/>
              <a:gd name="connsiteX67" fmla="*/ 527901 w 5024486"/>
              <a:gd name="connsiteY67" fmla="*/ 1404594 h 3186260"/>
              <a:gd name="connsiteX68" fmla="*/ 499620 w 5024486"/>
              <a:gd name="connsiteY68" fmla="*/ 1423447 h 3186260"/>
              <a:gd name="connsiteX69" fmla="*/ 443060 w 5024486"/>
              <a:gd name="connsiteY69" fmla="*/ 1442301 h 3186260"/>
              <a:gd name="connsiteX70" fmla="*/ 377072 w 5024486"/>
              <a:gd name="connsiteY70" fmla="*/ 1527142 h 3186260"/>
              <a:gd name="connsiteX71" fmla="*/ 339365 w 5024486"/>
              <a:gd name="connsiteY71" fmla="*/ 1574276 h 3186260"/>
              <a:gd name="connsiteX72" fmla="*/ 301657 w 5024486"/>
              <a:gd name="connsiteY72" fmla="*/ 1668544 h 3186260"/>
              <a:gd name="connsiteX73" fmla="*/ 273377 w 5024486"/>
              <a:gd name="connsiteY73" fmla="*/ 1696825 h 3186260"/>
              <a:gd name="connsiteX74" fmla="*/ 254523 w 5024486"/>
              <a:gd name="connsiteY74" fmla="*/ 1734532 h 3186260"/>
              <a:gd name="connsiteX75" fmla="*/ 235670 w 5024486"/>
              <a:gd name="connsiteY75" fmla="*/ 1762812 h 3186260"/>
              <a:gd name="connsiteX76" fmla="*/ 216816 w 5024486"/>
              <a:gd name="connsiteY76" fmla="*/ 1828800 h 3186260"/>
              <a:gd name="connsiteX77" fmla="*/ 179109 w 5024486"/>
              <a:gd name="connsiteY77" fmla="*/ 1885361 h 3186260"/>
              <a:gd name="connsiteX78" fmla="*/ 131975 w 5024486"/>
              <a:gd name="connsiteY78" fmla="*/ 1941922 h 3186260"/>
              <a:gd name="connsiteX79" fmla="*/ 113121 w 5024486"/>
              <a:gd name="connsiteY79" fmla="*/ 1970202 h 3186260"/>
              <a:gd name="connsiteX80" fmla="*/ 84841 w 5024486"/>
              <a:gd name="connsiteY80" fmla="*/ 2036190 h 3186260"/>
              <a:gd name="connsiteX81" fmla="*/ 75414 w 5024486"/>
              <a:gd name="connsiteY81" fmla="*/ 2073897 h 3186260"/>
              <a:gd name="connsiteX82" fmla="*/ 56561 w 5024486"/>
              <a:gd name="connsiteY82" fmla="*/ 2168165 h 3186260"/>
              <a:gd name="connsiteX83" fmla="*/ 47134 w 5024486"/>
              <a:gd name="connsiteY83" fmla="*/ 2262433 h 3186260"/>
              <a:gd name="connsiteX84" fmla="*/ 28280 w 5024486"/>
              <a:gd name="connsiteY84" fmla="*/ 2403835 h 3186260"/>
              <a:gd name="connsiteX85" fmla="*/ 37707 w 5024486"/>
              <a:gd name="connsiteY85" fmla="*/ 2573518 h 3186260"/>
              <a:gd name="connsiteX86" fmla="*/ 28280 w 5024486"/>
              <a:gd name="connsiteY86" fmla="*/ 2601798 h 3186260"/>
              <a:gd name="connsiteX87" fmla="*/ 0 w 5024486"/>
              <a:gd name="connsiteY87" fmla="*/ 2630078 h 3186260"/>
              <a:gd name="connsiteX88" fmla="*/ 9427 w 5024486"/>
              <a:gd name="connsiteY88" fmla="*/ 2922309 h 3186260"/>
              <a:gd name="connsiteX89" fmla="*/ 37707 w 5024486"/>
              <a:gd name="connsiteY89" fmla="*/ 2941163 h 3186260"/>
              <a:gd name="connsiteX90" fmla="*/ 65987 w 5024486"/>
              <a:gd name="connsiteY90" fmla="*/ 2969443 h 3186260"/>
              <a:gd name="connsiteX91" fmla="*/ 84841 w 5024486"/>
              <a:gd name="connsiteY91" fmla="*/ 2997724 h 3186260"/>
              <a:gd name="connsiteX92" fmla="*/ 113121 w 5024486"/>
              <a:gd name="connsiteY92" fmla="*/ 3007151 h 3186260"/>
              <a:gd name="connsiteX93" fmla="*/ 150829 w 5024486"/>
              <a:gd name="connsiteY93" fmla="*/ 3054285 h 3186260"/>
              <a:gd name="connsiteX94" fmla="*/ 169682 w 5024486"/>
              <a:gd name="connsiteY94" fmla="*/ 3082565 h 3186260"/>
              <a:gd name="connsiteX95" fmla="*/ 263950 w 5024486"/>
              <a:gd name="connsiteY95" fmla="*/ 3110845 h 3186260"/>
              <a:gd name="connsiteX96" fmla="*/ 763571 w 5024486"/>
              <a:gd name="connsiteY96" fmla="*/ 3110845 h 3186260"/>
              <a:gd name="connsiteX97" fmla="*/ 933253 w 5024486"/>
              <a:gd name="connsiteY97" fmla="*/ 3120272 h 3186260"/>
              <a:gd name="connsiteX98" fmla="*/ 1027521 w 5024486"/>
              <a:gd name="connsiteY98" fmla="*/ 3139126 h 3186260"/>
              <a:gd name="connsiteX99" fmla="*/ 1055802 w 5024486"/>
              <a:gd name="connsiteY99" fmla="*/ 3157979 h 3186260"/>
              <a:gd name="connsiteX100" fmla="*/ 1263191 w 5024486"/>
              <a:gd name="connsiteY100" fmla="*/ 3148553 h 3186260"/>
              <a:gd name="connsiteX101" fmla="*/ 1329179 w 5024486"/>
              <a:gd name="connsiteY101" fmla="*/ 3139126 h 3186260"/>
              <a:gd name="connsiteX102" fmla="*/ 1508288 w 5024486"/>
              <a:gd name="connsiteY102" fmla="*/ 3148553 h 3186260"/>
              <a:gd name="connsiteX103" fmla="*/ 1583703 w 5024486"/>
              <a:gd name="connsiteY103" fmla="*/ 3167406 h 3186260"/>
              <a:gd name="connsiteX104" fmla="*/ 1668544 w 5024486"/>
              <a:gd name="connsiteY104" fmla="*/ 3186260 h 3186260"/>
              <a:gd name="connsiteX105" fmla="*/ 2337847 w 5024486"/>
              <a:gd name="connsiteY105" fmla="*/ 3167406 h 3186260"/>
              <a:gd name="connsiteX106" fmla="*/ 2384981 w 5024486"/>
              <a:gd name="connsiteY106" fmla="*/ 3157979 h 3186260"/>
              <a:gd name="connsiteX107" fmla="*/ 2526383 w 5024486"/>
              <a:gd name="connsiteY107" fmla="*/ 3148553 h 3186260"/>
              <a:gd name="connsiteX108" fmla="*/ 2752627 w 5024486"/>
              <a:gd name="connsiteY108" fmla="*/ 3129699 h 3186260"/>
              <a:gd name="connsiteX109" fmla="*/ 2809187 w 5024486"/>
              <a:gd name="connsiteY109" fmla="*/ 3091992 h 3186260"/>
              <a:gd name="connsiteX110" fmla="*/ 2931736 w 5024486"/>
              <a:gd name="connsiteY110" fmla="*/ 3073138 h 3186260"/>
              <a:gd name="connsiteX111" fmla="*/ 2978870 w 5024486"/>
              <a:gd name="connsiteY111" fmla="*/ 3026004 h 3186260"/>
              <a:gd name="connsiteX112" fmla="*/ 3054284 w 5024486"/>
              <a:gd name="connsiteY112" fmla="*/ 3007151 h 3186260"/>
              <a:gd name="connsiteX113" fmla="*/ 3101418 w 5024486"/>
              <a:gd name="connsiteY113" fmla="*/ 2960016 h 3186260"/>
              <a:gd name="connsiteX114" fmla="*/ 3120272 w 5024486"/>
              <a:gd name="connsiteY114" fmla="*/ 2903456 h 3186260"/>
              <a:gd name="connsiteX115" fmla="*/ 3148552 w 5024486"/>
              <a:gd name="connsiteY115" fmla="*/ 2875175 h 3186260"/>
              <a:gd name="connsiteX116" fmla="*/ 3167406 w 5024486"/>
              <a:gd name="connsiteY116" fmla="*/ 2818614 h 3186260"/>
              <a:gd name="connsiteX117" fmla="*/ 3176833 w 5024486"/>
              <a:gd name="connsiteY117" fmla="*/ 2790334 h 3186260"/>
              <a:gd name="connsiteX118" fmla="*/ 3167406 w 5024486"/>
              <a:gd name="connsiteY118" fmla="*/ 2516957 h 3186260"/>
              <a:gd name="connsiteX119" fmla="*/ 3214540 w 5024486"/>
              <a:gd name="connsiteY119" fmla="*/ 2432115 h 3186260"/>
              <a:gd name="connsiteX120" fmla="*/ 3233394 w 5024486"/>
              <a:gd name="connsiteY120" fmla="*/ 2375555 h 3186260"/>
              <a:gd name="connsiteX121" fmla="*/ 3242820 w 5024486"/>
              <a:gd name="connsiteY121" fmla="*/ 2187019 h 3186260"/>
              <a:gd name="connsiteX122" fmla="*/ 3252247 w 5024486"/>
              <a:gd name="connsiteY122" fmla="*/ 2149311 h 3186260"/>
              <a:gd name="connsiteX123" fmla="*/ 3261674 w 5024486"/>
              <a:gd name="connsiteY123" fmla="*/ 2083324 h 3186260"/>
              <a:gd name="connsiteX124" fmla="*/ 3289954 w 5024486"/>
              <a:gd name="connsiteY124" fmla="*/ 1941922 h 3186260"/>
              <a:gd name="connsiteX125" fmla="*/ 3318235 w 5024486"/>
              <a:gd name="connsiteY125" fmla="*/ 1923068 h 3186260"/>
              <a:gd name="connsiteX126" fmla="*/ 3327662 w 5024486"/>
              <a:gd name="connsiteY126" fmla="*/ 1894788 h 3186260"/>
              <a:gd name="connsiteX127" fmla="*/ 3337088 w 5024486"/>
              <a:gd name="connsiteY127" fmla="*/ 1819373 h 3186260"/>
              <a:gd name="connsiteX128" fmla="*/ 3365369 w 5024486"/>
              <a:gd name="connsiteY128" fmla="*/ 1781666 h 3186260"/>
              <a:gd name="connsiteX129" fmla="*/ 3384222 w 5024486"/>
              <a:gd name="connsiteY129" fmla="*/ 1753386 h 3186260"/>
              <a:gd name="connsiteX130" fmla="*/ 3412503 w 5024486"/>
              <a:gd name="connsiteY130" fmla="*/ 1743959 h 3186260"/>
              <a:gd name="connsiteX131" fmla="*/ 3506771 w 5024486"/>
              <a:gd name="connsiteY131" fmla="*/ 1715678 h 3186260"/>
              <a:gd name="connsiteX132" fmla="*/ 3544478 w 5024486"/>
              <a:gd name="connsiteY132" fmla="*/ 1696825 h 3186260"/>
              <a:gd name="connsiteX133" fmla="*/ 3572759 w 5024486"/>
              <a:gd name="connsiteY133" fmla="*/ 1687398 h 3186260"/>
              <a:gd name="connsiteX134" fmla="*/ 3601039 w 5024486"/>
              <a:gd name="connsiteY134" fmla="*/ 1659118 h 3186260"/>
              <a:gd name="connsiteX135" fmla="*/ 3629319 w 5024486"/>
              <a:gd name="connsiteY135" fmla="*/ 1649691 h 3186260"/>
              <a:gd name="connsiteX136" fmla="*/ 3685880 w 5024486"/>
              <a:gd name="connsiteY136" fmla="*/ 1611984 h 3186260"/>
              <a:gd name="connsiteX137" fmla="*/ 3714161 w 5024486"/>
              <a:gd name="connsiteY137" fmla="*/ 1593130 h 3186260"/>
              <a:gd name="connsiteX138" fmla="*/ 3761295 w 5024486"/>
              <a:gd name="connsiteY138" fmla="*/ 1555423 h 3186260"/>
              <a:gd name="connsiteX139" fmla="*/ 3780148 w 5024486"/>
              <a:gd name="connsiteY139" fmla="*/ 1527142 h 3186260"/>
              <a:gd name="connsiteX140" fmla="*/ 3836709 w 5024486"/>
              <a:gd name="connsiteY140" fmla="*/ 1498862 h 3186260"/>
              <a:gd name="connsiteX141" fmla="*/ 3855563 w 5024486"/>
              <a:gd name="connsiteY141" fmla="*/ 1470581 h 3186260"/>
              <a:gd name="connsiteX142" fmla="*/ 3883843 w 5024486"/>
              <a:gd name="connsiteY142" fmla="*/ 1451728 h 3186260"/>
              <a:gd name="connsiteX143" fmla="*/ 3902697 w 5024486"/>
              <a:gd name="connsiteY143" fmla="*/ 1414021 h 3186260"/>
              <a:gd name="connsiteX144" fmla="*/ 3912123 w 5024486"/>
              <a:gd name="connsiteY144" fmla="*/ 1348033 h 3186260"/>
              <a:gd name="connsiteX145" fmla="*/ 3921550 w 5024486"/>
              <a:gd name="connsiteY145" fmla="*/ 1319753 h 3186260"/>
              <a:gd name="connsiteX146" fmla="*/ 3968684 w 5024486"/>
              <a:gd name="connsiteY146" fmla="*/ 1310326 h 3186260"/>
              <a:gd name="connsiteX147" fmla="*/ 3996965 w 5024486"/>
              <a:gd name="connsiteY147" fmla="*/ 1300899 h 3186260"/>
              <a:gd name="connsiteX148" fmla="*/ 4025245 w 5024486"/>
              <a:gd name="connsiteY148" fmla="*/ 1282045 h 3186260"/>
              <a:gd name="connsiteX149" fmla="*/ 4062952 w 5024486"/>
              <a:gd name="connsiteY149" fmla="*/ 1225485 h 3186260"/>
              <a:gd name="connsiteX150" fmla="*/ 4119513 w 5024486"/>
              <a:gd name="connsiteY150" fmla="*/ 1206631 h 3186260"/>
              <a:gd name="connsiteX151" fmla="*/ 4128940 w 5024486"/>
              <a:gd name="connsiteY151" fmla="*/ 1178351 h 3186260"/>
              <a:gd name="connsiteX152" fmla="*/ 4185501 w 5024486"/>
              <a:gd name="connsiteY152" fmla="*/ 1159497 h 3186260"/>
              <a:gd name="connsiteX153" fmla="*/ 4223208 w 5024486"/>
              <a:gd name="connsiteY153" fmla="*/ 1140643 h 3186260"/>
              <a:gd name="connsiteX154" fmla="*/ 4317476 w 5024486"/>
              <a:gd name="connsiteY154" fmla="*/ 1112363 h 3186260"/>
              <a:gd name="connsiteX155" fmla="*/ 4336330 w 5024486"/>
              <a:gd name="connsiteY155" fmla="*/ 1084082 h 3186260"/>
              <a:gd name="connsiteX156" fmla="*/ 4392890 w 5024486"/>
              <a:gd name="connsiteY156" fmla="*/ 1065229 h 3186260"/>
              <a:gd name="connsiteX157" fmla="*/ 4421171 w 5024486"/>
              <a:gd name="connsiteY157" fmla="*/ 1046375 h 3186260"/>
              <a:gd name="connsiteX158" fmla="*/ 4430598 w 5024486"/>
              <a:gd name="connsiteY158" fmla="*/ 1018095 h 3186260"/>
              <a:gd name="connsiteX159" fmla="*/ 4449451 w 5024486"/>
              <a:gd name="connsiteY159" fmla="*/ 989814 h 3186260"/>
              <a:gd name="connsiteX160" fmla="*/ 4458878 w 5024486"/>
              <a:gd name="connsiteY160" fmla="*/ 942680 h 3186260"/>
              <a:gd name="connsiteX161" fmla="*/ 4468305 w 5024486"/>
              <a:gd name="connsiteY161" fmla="*/ 904973 h 3186260"/>
              <a:gd name="connsiteX162" fmla="*/ 4487159 w 5024486"/>
              <a:gd name="connsiteY162" fmla="*/ 848412 h 3186260"/>
              <a:gd name="connsiteX163" fmla="*/ 4515439 w 5024486"/>
              <a:gd name="connsiteY163" fmla="*/ 829559 h 3186260"/>
              <a:gd name="connsiteX164" fmla="*/ 4543719 w 5024486"/>
              <a:gd name="connsiteY164" fmla="*/ 772998 h 3186260"/>
              <a:gd name="connsiteX165" fmla="*/ 4600280 w 5024486"/>
              <a:gd name="connsiteY165" fmla="*/ 754144 h 3186260"/>
              <a:gd name="connsiteX166" fmla="*/ 4628561 w 5024486"/>
              <a:gd name="connsiteY166" fmla="*/ 744718 h 3186260"/>
              <a:gd name="connsiteX167" fmla="*/ 4647414 w 5024486"/>
              <a:gd name="connsiteY167" fmla="*/ 716437 h 3186260"/>
              <a:gd name="connsiteX168" fmla="*/ 4666268 w 5024486"/>
              <a:gd name="connsiteY168" fmla="*/ 678730 h 3186260"/>
              <a:gd name="connsiteX169" fmla="*/ 4703975 w 5024486"/>
              <a:gd name="connsiteY169" fmla="*/ 659876 h 3186260"/>
              <a:gd name="connsiteX170" fmla="*/ 4760536 w 5024486"/>
              <a:gd name="connsiteY170" fmla="*/ 622169 h 3186260"/>
              <a:gd name="connsiteX171" fmla="*/ 4779389 w 5024486"/>
              <a:gd name="connsiteY171" fmla="*/ 593889 h 3186260"/>
              <a:gd name="connsiteX172" fmla="*/ 4807670 w 5024486"/>
              <a:gd name="connsiteY172" fmla="*/ 537328 h 3186260"/>
              <a:gd name="connsiteX173" fmla="*/ 4835950 w 5024486"/>
              <a:gd name="connsiteY173" fmla="*/ 518474 h 3186260"/>
              <a:gd name="connsiteX174" fmla="*/ 4854804 w 5024486"/>
              <a:gd name="connsiteY174" fmla="*/ 490194 h 3186260"/>
              <a:gd name="connsiteX175" fmla="*/ 4911365 w 5024486"/>
              <a:gd name="connsiteY175" fmla="*/ 443060 h 3186260"/>
              <a:gd name="connsiteX176" fmla="*/ 4958499 w 5024486"/>
              <a:gd name="connsiteY176" fmla="*/ 395926 h 3186260"/>
              <a:gd name="connsiteX177" fmla="*/ 4967926 w 5024486"/>
              <a:gd name="connsiteY177" fmla="*/ 367645 h 3186260"/>
              <a:gd name="connsiteX178" fmla="*/ 5005633 w 5024486"/>
              <a:gd name="connsiteY178" fmla="*/ 311085 h 3186260"/>
              <a:gd name="connsiteX179" fmla="*/ 5015060 w 5024486"/>
              <a:gd name="connsiteY179" fmla="*/ 235670 h 3186260"/>
              <a:gd name="connsiteX180" fmla="*/ 5024486 w 5024486"/>
              <a:gd name="connsiteY180" fmla="*/ 197963 h 3186260"/>
              <a:gd name="connsiteX181" fmla="*/ 5015060 w 5024486"/>
              <a:gd name="connsiteY181" fmla="*/ 75414 h 3186260"/>
              <a:gd name="connsiteX182" fmla="*/ 5005633 w 5024486"/>
              <a:gd name="connsiteY182" fmla="*/ 47134 h 3186260"/>
              <a:gd name="connsiteX183" fmla="*/ 4958499 w 5024486"/>
              <a:gd name="connsiteY183" fmla="*/ 47134 h 318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024486" h="3186260">
                <a:moveTo>
                  <a:pt x="4826523" y="0"/>
                </a:moveTo>
                <a:cubicBezTo>
                  <a:pt x="4788386" y="4767"/>
                  <a:pt x="4724156" y="12348"/>
                  <a:pt x="4685121" y="18854"/>
                </a:cubicBezTo>
                <a:cubicBezTo>
                  <a:pt x="4669317" y="21488"/>
                  <a:pt x="4653766" y="25496"/>
                  <a:pt x="4637987" y="28280"/>
                </a:cubicBezTo>
                <a:cubicBezTo>
                  <a:pt x="4600342" y="34923"/>
                  <a:pt x="4562351" y="39637"/>
                  <a:pt x="4524866" y="47134"/>
                </a:cubicBezTo>
                <a:cubicBezTo>
                  <a:pt x="4509155" y="50276"/>
                  <a:pt x="4493276" y="52675"/>
                  <a:pt x="4477732" y="56561"/>
                </a:cubicBezTo>
                <a:cubicBezTo>
                  <a:pt x="4454538" y="62360"/>
                  <a:pt x="4436434" y="73650"/>
                  <a:pt x="4411744" y="75414"/>
                </a:cubicBezTo>
                <a:cubicBezTo>
                  <a:pt x="4336456" y="80792"/>
                  <a:pt x="4260915" y="81699"/>
                  <a:pt x="4185501" y="84841"/>
                </a:cubicBezTo>
                <a:cubicBezTo>
                  <a:pt x="4154078" y="87983"/>
                  <a:pt x="4122761" y="92466"/>
                  <a:pt x="4091233" y="94268"/>
                </a:cubicBezTo>
                <a:cubicBezTo>
                  <a:pt x="4012742" y="98753"/>
                  <a:pt x="3933983" y="98093"/>
                  <a:pt x="3855563" y="103695"/>
                </a:cubicBezTo>
                <a:cubicBezTo>
                  <a:pt x="3845651" y="104403"/>
                  <a:pt x="3836837" y="110392"/>
                  <a:pt x="3827282" y="113122"/>
                </a:cubicBezTo>
                <a:cubicBezTo>
                  <a:pt x="3814825" y="116681"/>
                  <a:pt x="3801984" y="118825"/>
                  <a:pt x="3789575" y="122548"/>
                </a:cubicBezTo>
                <a:cubicBezTo>
                  <a:pt x="3770540" y="128259"/>
                  <a:pt x="3752853" y="140235"/>
                  <a:pt x="3733014" y="141402"/>
                </a:cubicBezTo>
                <a:lnTo>
                  <a:pt x="3572759" y="150829"/>
                </a:lnTo>
                <a:cubicBezTo>
                  <a:pt x="3560190" y="153971"/>
                  <a:pt x="3547461" y="156533"/>
                  <a:pt x="3535051" y="160256"/>
                </a:cubicBezTo>
                <a:cubicBezTo>
                  <a:pt x="3535004" y="160270"/>
                  <a:pt x="3464373" y="183815"/>
                  <a:pt x="3450210" y="188536"/>
                </a:cubicBezTo>
                <a:lnTo>
                  <a:pt x="3421930" y="197963"/>
                </a:lnTo>
                <a:lnTo>
                  <a:pt x="3393649" y="207390"/>
                </a:lnTo>
                <a:cubicBezTo>
                  <a:pt x="3390507" y="216817"/>
                  <a:pt x="3392258" y="229826"/>
                  <a:pt x="3384222" y="235670"/>
                </a:cubicBezTo>
                <a:cubicBezTo>
                  <a:pt x="3224472" y="351851"/>
                  <a:pt x="3339290" y="253422"/>
                  <a:pt x="3261674" y="292231"/>
                </a:cubicBezTo>
                <a:cubicBezTo>
                  <a:pt x="3251541" y="297298"/>
                  <a:pt x="3244585" y="309318"/>
                  <a:pt x="3233394" y="311085"/>
                </a:cubicBezTo>
                <a:cubicBezTo>
                  <a:pt x="3183636" y="318941"/>
                  <a:pt x="3132841" y="317369"/>
                  <a:pt x="3082565" y="320511"/>
                </a:cubicBezTo>
                <a:cubicBezTo>
                  <a:pt x="3074023" y="326917"/>
                  <a:pt x="3030363" y="360752"/>
                  <a:pt x="3016577" y="367645"/>
                </a:cubicBezTo>
                <a:cubicBezTo>
                  <a:pt x="3001507" y="375180"/>
                  <a:pt x="2964687" y="382471"/>
                  <a:pt x="2950589" y="386499"/>
                </a:cubicBezTo>
                <a:cubicBezTo>
                  <a:pt x="2941035" y="389229"/>
                  <a:pt x="2931197" y="391482"/>
                  <a:pt x="2922309" y="395926"/>
                </a:cubicBezTo>
                <a:cubicBezTo>
                  <a:pt x="2912176" y="400993"/>
                  <a:pt x="2903456" y="408495"/>
                  <a:pt x="2894029" y="414779"/>
                </a:cubicBezTo>
                <a:cubicBezTo>
                  <a:pt x="2887744" y="424206"/>
                  <a:pt x="2880242" y="432926"/>
                  <a:pt x="2875175" y="443060"/>
                </a:cubicBezTo>
                <a:cubicBezTo>
                  <a:pt x="2870731" y="451948"/>
                  <a:pt x="2872774" y="464314"/>
                  <a:pt x="2865748" y="471340"/>
                </a:cubicBezTo>
                <a:cubicBezTo>
                  <a:pt x="2858722" y="478366"/>
                  <a:pt x="2846895" y="477625"/>
                  <a:pt x="2837468" y="480767"/>
                </a:cubicBezTo>
                <a:cubicBezTo>
                  <a:pt x="2796618" y="477625"/>
                  <a:pt x="2755573" y="476422"/>
                  <a:pt x="2714919" y="471340"/>
                </a:cubicBezTo>
                <a:cubicBezTo>
                  <a:pt x="2705059" y="470107"/>
                  <a:pt x="2696569" y="461558"/>
                  <a:pt x="2686639" y="461913"/>
                </a:cubicBezTo>
                <a:cubicBezTo>
                  <a:pt x="2607882" y="464726"/>
                  <a:pt x="2529519" y="474398"/>
                  <a:pt x="2450969" y="480767"/>
                </a:cubicBezTo>
                <a:lnTo>
                  <a:pt x="2337847" y="490194"/>
                </a:lnTo>
                <a:cubicBezTo>
                  <a:pt x="2318993" y="496478"/>
                  <a:pt x="2300566" y="504227"/>
                  <a:pt x="2281286" y="509047"/>
                </a:cubicBezTo>
                <a:cubicBezTo>
                  <a:pt x="2256148" y="515332"/>
                  <a:pt x="2229048" y="516313"/>
                  <a:pt x="2205872" y="527901"/>
                </a:cubicBezTo>
                <a:cubicBezTo>
                  <a:pt x="2193303" y="534186"/>
                  <a:pt x="2181945" y="543999"/>
                  <a:pt x="2168165" y="546755"/>
                </a:cubicBezTo>
                <a:cubicBezTo>
                  <a:pt x="2134131" y="553562"/>
                  <a:pt x="2099035" y="553039"/>
                  <a:pt x="2064470" y="556181"/>
                </a:cubicBezTo>
                <a:cubicBezTo>
                  <a:pt x="1997161" y="578618"/>
                  <a:pt x="2024445" y="564011"/>
                  <a:pt x="1979629" y="593889"/>
                </a:cubicBezTo>
                <a:cubicBezTo>
                  <a:pt x="1973344" y="603316"/>
                  <a:pt x="1965842" y="612036"/>
                  <a:pt x="1960775" y="622169"/>
                </a:cubicBezTo>
                <a:cubicBezTo>
                  <a:pt x="1956331" y="631057"/>
                  <a:pt x="1957555" y="642690"/>
                  <a:pt x="1951348" y="650449"/>
                </a:cubicBezTo>
                <a:cubicBezTo>
                  <a:pt x="1938057" y="667063"/>
                  <a:pt x="1913418" y="672520"/>
                  <a:pt x="1894787" y="678730"/>
                </a:cubicBezTo>
                <a:cubicBezTo>
                  <a:pt x="1875934" y="691299"/>
                  <a:pt x="1859723" y="709271"/>
                  <a:pt x="1838227" y="716437"/>
                </a:cubicBezTo>
                <a:cubicBezTo>
                  <a:pt x="1819373" y="722722"/>
                  <a:pt x="1798202" y="724267"/>
                  <a:pt x="1781666" y="735291"/>
                </a:cubicBezTo>
                <a:lnTo>
                  <a:pt x="1725105" y="772998"/>
                </a:lnTo>
                <a:cubicBezTo>
                  <a:pt x="1714529" y="804726"/>
                  <a:pt x="1715462" y="806369"/>
                  <a:pt x="1696824" y="838986"/>
                </a:cubicBezTo>
                <a:cubicBezTo>
                  <a:pt x="1691203" y="848823"/>
                  <a:pt x="1687398" y="860982"/>
                  <a:pt x="1677971" y="867266"/>
                </a:cubicBezTo>
                <a:cubicBezTo>
                  <a:pt x="1667191" y="874453"/>
                  <a:pt x="1653106" y="874981"/>
                  <a:pt x="1640264" y="876693"/>
                </a:cubicBezTo>
                <a:cubicBezTo>
                  <a:pt x="1605861" y="881280"/>
                  <a:pt x="1571134" y="882978"/>
                  <a:pt x="1536569" y="886120"/>
                </a:cubicBezTo>
                <a:cubicBezTo>
                  <a:pt x="1511431" y="892404"/>
                  <a:pt x="1485736" y="896779"/>
                  <a:pt x="1461154" y="904973"/>
                </a:cubicBezTo>
                <a:cubicBezTo>
                  <a:pt x="1451727" y="908115"/>
                  <a:pt x="1442514" y="911990"/>
                  <a:pt x="1432874" y="914400"/>
                </a:cubicBezTo>
                <a:cubicBezTo>
                  <a:pt x="1384852" y="926406"/>
                  <a:pt x="1353691" y="927388"/>
                  <a:pt x="1300899" y="933254"/>
                </a:cubicBezTo>
                <a:cubicBezTo>
                  <a:pt x="1291472" y="936396"/>
                  <a:pt x="1281506" y="938236"/>
                  <a:pt x="1272618" y="942680"/>
                </a:cubicBezTo>
                <a:cubicBezTo>
                  <a:pt x="1262484" y="947747"/>
                  <a:pt x="1254751" y="957071"/>
                  <a:pt x="1244338" y="961534"/>
                </a:cubicBezTo>
                <a:cubicBezTo>
                  <a:pt x="1232430" y="966638"/>
                  <a:pt x="1219040" y="967238"/>
                  <a:pt x="1206631" y="970961"/>
                </a:cubicBezTo>
                <a:cubicBezTo>
                  <a:pt x="1187596" y="976672"/>
                  <a:pt x="1168924" y="983530"/>
                  <a:pt x="1150070" y="989814"/>
                </a:cubicBezTo>
                <a:cubicBezTo>
                  <a:pt x="1118974" y="1000179"/>
                  <a:pt x="1108472" y="1003065"/>
                  <a:pt x="1074655" y="1018095"/>
                </a:cubicBezTo>
                <a:cubicBezTo>
                  <a:pt x="1061814" y="1023802"/>
                  <a:pt x="1048864" y="1029500"/>
                  <a:pt x="1036948" y="1036948"/>
                </a:cubicBezTo>
                <a:cubicBezTo>
                  <a:pt x="1019860" y="1047628"/>
                  <a:pt x="990910" y="1074108"/>
                  <a:pt x="970961" y="1084082"/>
                </a:cubicBezTo>
                <a:cubicBezTo>
                  <a:pt x="962073" y="1088526"/>
                  <a:pt x="952107" y="1090367"/>
                  <a:pt x="942680" y="1093509"/>
                </a:cubicBezTo>
                <a:cubicBezTo>
                  <a:pt x="923826" y="1106078"/>
                  <a:pt x="893284" y="1109719"/>
                  <a:pt x="886119" y="1131216"/>
                </a:cubicBezTo>
                <a:cubicBezTo>
                  <a:pt x="882977" y="1140643"/>
                  <a:pt x="883719" y="1152471"/>
                  <a:pt x="876693" y="1159497"/>
                </a:cubicBezTo>
                <a:cubicBezTo>
                  <a:pt x="866756" y="1169434"/>
                  <a:pt x="851186" y="1171379"/>
                  <a:pt x="838985" y="1178351"/>
                </a:cubicBezTo>
                <a:cubicBezTo>
                  <a:pt x="829148" y="1183972"/>
                  <a:pt x="820132" y="1190920"/>
                  <a:pt x="810705" y="1197204"/>
                </a:cubicBezTo>
                <a:cubicBezTo>
                  <a:pt x="790049" y="1228188"/>
                  <a:pt x="792180" y="1219617"/>
                  <a:pt x="782424" y="1253765"/>
                </a:cubicBezTo>
                <a:cubicBezTo>
                  <a:pt x="778865" y="1266222"/>
                  <a:pt x="780185" y="1280692"/>
                  <a:pt x="772998" y="1291472"/>
                </a:cubicBezTo>
                <a:cubicBezTo>
                  <a:pt x="762556" y="1307135"/>
                  <a:pt x="732569" y="1314375"/>
                  <a:pt x="716437" y="1319753"/>
                </a:cubicBezTo>
                <a:cubicBezTo>
                  <a:pt x="660127" y="1376061"/>
                  <a:pt x="721298" y="1325350"/>
                  <a:pt x="641022" y="1357460"/>
                </a:cubicBezTo>
                <a:cubicBezTo>
                  <a:pt x="624010" y="1364265"/>
                  <a:pt x="610631" y="1378299"/>
                  <a:pt x="593888" y="1385740"/>
                </a:cubicBezTo>
                <a:cubicBezTo>
                  <a:pt x="539508" y="1409909"/>
                  <a:pt x="573866" y="1381612"/>
                  <a:pt x="527901" y="1404594"/>
                </a:cubicBezTo>
                <a:cubicBezTo>
                  <a:pt x="517767" y="1409661"/>
                  <a:pt x="509973" y="1418846"/>
                  <a:pt x="499620" y="1423447"/>
                </a:cubicBezTo>
                <a:cubicBezTo>
                  <a:pt x="481460" y="1431518"/>
                  <a:pt x="443060" y="1442301"/>
                  <a:pt x="443060" y="1442301"/>
                </a:cubicBezTo>
                <a:cubicBezTo>
                  <a:pt x="397957" y="1509954"/>
                  <a:pt x="421375" y="1482839"/>
                  <a:pt x="377072" y="1527142"/>
                </a:cubicBezTo>
                <a:cubicBezTo>
                  <a:pt x="342692" y="1630283"/>
                  <a:pt x="400278" y="1476815"/>
                  <a:pt x="339365" y="1574276"/>
                </a:cubicBezTo>
                <a:cubicBezTo>
                  <a:pt x="270671" y="1684186"/>
                  <a:pt x="361499" y="1584765"/>
                  <a:pt x="301657" y="1668544"/>
                </a:cubicBezTo>
                <a:cubicBezTo>
                  <a:pt x="293908" y="1679392"/>
                  <a:pt x="281126" y="1685977"/>
                  <a:pt x="273377" y="1696825"/>
                </a:cubicBezTo>
                <a:cubicBezTo>
                  <a:pt x="265209" y="1708260"/>
                  <a:pt x="261495" y="1722331"/>
                  <a:pt x="254523" y="1734532"/>
                </a:cubicBezTo>
                <a:cubicBezTo>
                  <a:pt x="248902" y="1744369"/>
                  <a:pt x="241954" y="1753385"/>
                  <a:pt x="235670" y="1762812"/>
                </a:cubicBezTo>
                <a:cubicBezTo>
                  <a:pt x="233451" y="1771689"/>
                  <a:pt x="222964" y="1817734"/>
                  <a:pt x="216816" y="1828800"/>
                </a:cubicBezTo>
                <a:cubicBezTo>
                  <a:pt x="205812" y="1848608"/>
                  <a:pt x="189243" y="1865094"/>
                  <a:pt x="179109" y="1885361"/>
                </a:cubicBezTo>
                <a:cubicBezTo>
                  <a:pt x="155188" y="1933201"/>
                  <a:pt x="171947" y="1915273"/>
                  <a:pt x="131975" y="1941922"/>
                </a:cubicBezTo>
                <a:cubicBezTo>
                  <a:pt x="125690" y="1951349"/>
                  <a:pt x="117584" y="1959788"/>
                  <a:pt x="113121" y="1970202"/>
                </a:cubicBezTo>
                <a:cubicBezTo>
                  <a:pt x="76596" y="2055428"/>
                  <a:pt x="132177" y="1965186"/>
                  <a:pt x="84841" y="2036190"/>
                </a:cubicBezTo>
                <a:cubicBezTo>
                  <a:pt x="81699" y="2048759"/>
                  <a:pt x="77732" y="2061150"/>
                  <a:pt x="75414" y="2073897"/>
                </a:cubicBezTo>
                <a:cubicBezTo>
                  <a:pt x="58082" y="2169224"/>
                  <a:pt x="75920" y="2110084"/>
                  <a:pt x="56561" y="2168165"/>
                </a:cubicBezTo>
                <a:cubicBezTo>
                  <a:pt x="53419" y="2199588"/>
                  <a:pt x="49993" y="2230983"/>
                  <a:pt x="47134" y="2262433"/>
                </a:cubicBezTo>
                <a:cubicBezTo>
                  <a:pt x="35600" y="2389302"/>
                  <a:pt x="50009" y="2338649"/>
                  <a:pt x="28280" y="2403835"/>
                </a:cubicBezTo>
                <a:cubicBezTo>
                  <a:pt x="31422" y="2460396"/>
                  <a:pt x="37707" y="2516870"/>
                  <a:pt x="37707" y="2573518"/>
                </a:cubicBezTo>
                <a:cubicBezTo>
                  <a:pt x="37707" y="2583455"/>
                  <a:pt x="33792" y="2593530"/>
                  <a:pt x="28280" y="2601798"/>
                </a:cubicBezTo>
                <a:cubicBezTo>
                  <a:pt x="20885" y="2612890"/>
                  <a:pt x="9427" y="2620651"/>
                  <a:pt x="0" y="2630078"/>
                </a:cubicBezTo>
                <a:cubicBezTo>
                  <a:pt x="3142" y="2727488"/>
                  <a:pt x="-2301" y="2825556"/>
                  <a:pt x="9427" y="2922309"/>
                </a:cubicBezTo>
                <a:cubicBezTo>
                  <a:pt x="10790" y="2933556"/>
                  <a:pt x="29003" y="2933910"/>
                  <a:pt x="37707" y="2941163"/>
                </a:cubicBezTo>
                <a:cubicBezTo>
                  <a:pt x="47948" y="2949698"/>
                  <a:pt x="57453" y="2959202"/>
                  <a:pt x="65987" y="2969443"/>
                </a:cubicBezTo>
                <a:cubicBezTo>
                  <a:pt x="73240" y="2978147"/>
                  <a:pt x="75994" y="2990646"/>
                  <a:pt x="84841" y="2997724"/>
                </a:cubicBezTo>
                <a:cubicBezTo>
                  <a:pt x="92600" y="3003931"/>
                  <a:pt x="103694" y="3004009"/>
                  <a:pt x="113121" y="3007151"/>
                </a:cubicBezTo>
                <a:cubicBezTo>
                  <a:pt x="131474" y="3062207"/>
                  <a:pt x="108188" y="3011644"/>
                  <a:pt x="150829" y="3054285"/>
                </a:cubicBezTo>
                <a:cubicBezTo>
                  <a:pt x="158840" y="3062296"/>
                  <a:pt x="161671" y="3074554"/>
                  <a:pt x="169682" y="3082565"/>
                </a:cubicBezTo>
                <a:cubicBezTo>
                  <a:pt x="198263" y="3111146"/>
                  <a:pt x="222414" y="3104912"/>
                  <a:pt x="263950" y="3110845"/>
                </a:cubicBezTo>
                <a:cubicBezTo>
                  <a:pt x="443138" y="3170574"/>
                  <a:pt x="253419" y="3110845"/>
                  <a:pt x="763571" y="3110845"/>
                </a:cubicBezTo>
                <a:cubicBezTo>
                  <a:pt x="820219" y="3110845"/>
                  <a:pt x="876692" y="3117130"/>
                  <a:pt x="933253" y="3120272"/>
                </a:cubicBezTo>
                <a:cubicBezTo>
                  <a:pt x="957576" y="3123747"/>
                  <a:pt x="1001194" y="3125963"/>
                  <a:pt x="1027521" y="3139126"/>
                </a:cubicBezTo>
                <a:cubicBezTo>
                  <a:pt x="1037655" y="3144193"/>
                  <a:pt x="1046375" y="3151695"/>
                  <a:pt x="1055802" y="3157979"/>
                </a:cubicBezTo>
                <a:cubicBezTo>
                  <a:pt x="1124932" y="3154837"/>
                  <a:pt x="1194154" y="3153314"/>
                  <a:pt x="1263191" y="3148553"/>
                </a:cubicBezTo>
                <a:cubicBezTo>
                  <a:pt x="1285358" y="3147024"/>
                  <a:pt x="1306960" y="3139126"/>
                  <a:pt x="1329179" y="3139126"/>
                </a:cubicBezTo>
                <a:cubicBezTo>
                  <a:pt x="1388965" y="3139126"/>
                  <a:pt x="1448585" y="3145411"/>
                  <a:pt x="1508288" y="3148553"/>
                </a:cubicBezTo>
                <a:cubicBezTo>
                  <a:pt x="1558827" y="3165398"/>
                  <a:pt x="1515445" y="3152237"/>
                  <a:pt x="1583703" y="3167406"/>
                </a:cubicBezTo>
                <a:cubicBezTo>
                  <a:pt x="1703518" y="3194032"/>
                  <a:pt x="1526386" y="3157828"/>
                  <a:pt x="1668544" y="3186260"/>
                </a:cubicBezTo>
                <a:cubicBezTo>
                  <a:pt x="1767665" y="3184424"/>
                  <a:pt x="2154294" y="3184093"/>
                  <a:pt x="2337847" y="3167406"/>
                </a:cubicBezTo>
                <a:cubicBezTo>
                  <a:pt x="2353804" y="3165955"/>
                  <a:pt x="2369038" y="3159573"/>
                  <a:pt x="2384981" y="3157979"/>
                </a:cubicBezTo>
                <a:cubicBezTo>
                  <a:pt x="2431985" y="3153279"/>
                  <a:pt x="2479284" y="3152176"/>
                  <a:pt x="2526383" y="3148553"/>
                </a:cubicBezTo>
                <a:lnTo>
                  <a:pt x="2752627" y="3129699"/>
                </a:lnTo>
                <a:cubicBezTo>
                  <a:pt x="2771480" y="3117130"/>
                  <a:pt x="2787205" y="3097488"/>
                  <a:pt x="2809187" y="3091992"/>
                </a:cubicBezTo>
                <a:cubicBezTo>
                  <a:pt x="2874500" y="3075664"/>
                  <a:pt x="2834018" y="3083996"/>
                  <a:pt x="2931736" y="3073138"/>
                </a:cubicBezTo>
                <a:cubicBezTo>
                  <a:pt x="2946819" y="3050513"/>
                  <a:pt x="2951218" y="3036059"/>
                  <a:pt x="2978870" y="3026004"/>
                </a:cubicBezTo>
                <a:cubicBezTo>
                  <a:pt x="3003222" y="3017149"/>
                  <a:pt x="3054284" y="3007151"/>
                  <a:pt x="3054284" y="3007151"/>
                </a:cubicBezTo>
                <a:cubicBezTo>
                  <a:pt x="3080086" y="2989950"/>
                  <a:pt x="3088187" y="2989787"/>
                  <a:pt x="3101418" y="2960016"/>
                </a:cubicBezTo>
                <a:cubicBezTo>
                  <a:pt x="3109489" y="2941856"/>
                  <a:pt x="3106220" y="2917509"/>
                  <a:pt x="3120272" y="2903456"/>
                </a:cubicBezTo>
                <a:lnTo>
                  <a:pt x="3148552" y="2875175"/>
                </a:lnTo>
                <a:lnTo>
                  <a:pt x="3167406" y="2818614"/>
                </a:lnTo>
                <a:lnTo>
                  <a:pt x="3176833" y="2790334"/>
                </a:lnTo>
                <a:cubicBezTo>
                  <a:pt x="3158042" y="2640011"/>
                  <a:pt x="3149933" y="2656742"/>
                  <a:pt x="3167406" y="2516957"/>
                </a:cubicBezTo>
                <a:cubicBezTo>
                  <a:pt x="3173092" y="2471471"/>
                  <a:pt x="3196191" y="2487159"/>
                  <a:pt x="3214540" y="2432115"/>
                </a:cubicBezTo>
                <a:lnTo>
                  <a:pt x="3233394" y="2375555"/>
                </a:lnTo>
                <a:cubicBezTo>
                  <a:pt x="3236536" y="2312710"/>
                  <a:pt x="3237595" y="2249725"/>
                  <a:pt x="3242820" y="2187019"/>
                </a:cubicBezTo>
                <a:cubicBezTo>
                  <a:pt x="3243896" y="2174108"/>
                  <a:pt x="3249929" y="2162058"/>
                  <a:pt x="3252247" y="2149311"/>
                </a:cubicBezTo>
                <a:cubicBezTo>
                  <a:pt x="3256222" y="2127450"/>
                  <a:pt x="3258918" y="2105371"/>
                  <a:pt x="3261674" y="2083324"/>
                </a:cubicBezTo>
                <a:cubicBezTo>
                  <a:pt x="3262192" y="2079183"/>
                  <a:pt x="3269858" y="1955319"/>
                  <a:pt x="3289954" y="1941922"/>
                </a:cubicBezTo>
                <a:lnTo>
                  <a:pt x="3318235" y="1923068"/>
                </a:lnTo>
                <a:cubicBezTo>
                  <a:pt x="3321377" y="1913641"/>
                  <a:pt x="3325885" y="1904564"/>
                  <a:pt x="3327662" y="1894788"/>
                </a:cubicBezTo>
                <a:cubicBezTo>
                  <a:pt x="3332194" y="1869863"/>
                  <a:pt x="3329077" y="1843407"/>
                  <a:pt x="3337088" y="1819373"/>
                </a:cubicBezTo>
                <a:cubicBezTo>
                  <a:pt x="3342056" y="1804468"/>
                  <a:pt x="3356237" y="1794451"/>
                  <a:pt x="3365369" y="1781666"/>
                </a:cubicBezTo>
                <a:cubicBezTo>
                  <a:pt x="3371954" y="1772447"/>
                  <a:pt x="3375375" y="1760463"/>
                  <a:pt x="3384222" y="1753386"/>
                </a:cubicBezTo>
                <a:cubicBezTo>
                  <a:pt x="3391981" y="1747178"/>
                  <a:pt x="3403076" y="1747101"/>
                  <a:pt x="3412503" y="1743959"/>
                </a:cubicBezTo>
                <a:cubicBezTo>
                  <a:pt x="3472247" y="1704129"/>
                  <a:pt x="3404119" y="1743674"/>
                  <a:pt x="3506771" y="1715678"/>
                </a:cubicBezTo>
                <a:cubicBezTo>
                  <a:pt x="3520328" y="1711981"/>
                  <a:pt x="3531562" y="1702360"/>
                  <a:pt x="3544478" y="1696825"/>
                </a:cubicBezTo>
                <a:cubicBezTo>
                  <a:pt x="3553612" y="1692911"/>
                  <a:pt x="3563332" y="1690540"/>
                  <a:pt x="3572759" y="1687398"/>
                </a:cubicBezTo>
                <a:cubicBezTo>
                  <a:pt x="3582186" y="1677971"/>
                  <a:pt x="3589947" y="1666513"/>
                  <a:pt x="3601039" y="1659118"/>
                </a:cubicBezTo>
                <a:cubicBezTo>
                  <a:pt x="3609307" y="1653606"/>
                  <a:pt x="3620633" y="1654517"/>
                  <a:pt x="3629319" y="1649691"/>
                </a:cubicBezTo>
                <a:cubicBezTo>
                  <a:pt x="3649127" y="1638687"/>
                  <a:pt x="3667026" y="1624553"/>
                  <a:pt x="3685880" y="1611984"/>
                </a:cubicBezTo>
                <a:lnTo>
                  <a:pt x="3714161" y="1593130"/>
                </a:lnTo>
                <a:cubicBezTo>
                  <a:pt x="3768191" y="1512081"/>
                  <a:pt x="3696247" y="1607461"/>
                  <a:pt x="3761295" y="1555423"/>
                </a:cubicBezTo>
                <a:cubicBezTo>
                  <a:pt x="3770142" y="1548345"/>
                  <a:pt x="3772137" y="1535153"/>
                  <a:pt x="3780148" y="1527142"/>
                </a:cubicBezTo>
                <a:cubicBezTo>
                  <a:pt x="3798420" y="1508870"/>
                  <a:pt x="3813710" y="1506529"/>
                  <a:pt x="3836709" y="1498862"/>
                </a:cubicBezTo>
                <a:cubicBezTo>
                  <a:pt x="3842994" y="1489435"/>
                  <a:pt x="3847552" y="1478592"/>
                  <a:pt x="3855563" y="1470581"/>
                </a:cubicBezTo>
                <a:cubicBezTo>
                  <a:pt x="3863574" y="1462570"/>
                  <a:pt x="3876590" y="1460431"/>
                  <a:pt x="3883843" y="1451728"/>
                </a:cubicBezTo>
                <a:cubicBezTo>
                  <a:pt x="3892839" y="1440933"/>
                  <a:pt x="3896412" y="1426590"/>
                  <a:pt x="3902697" y="1414021"/>
                </a:cubicBezTo>
                <a:cubicBezTo>
                  <a:pt x="3905839" y="1392025"/>
                  <a:pt x="3907766" y="1369821"/>
                  <a:pt x="3912123" y="1348033"/>
                </a:cubicBezTo>
                <a:cubicBezTo>
                  <a:pt x="3914072" y="1338289"/>
                  <a:pt x="3913282" y="1325265"/>
                  <a:pt x="3921550" y="1319753"/>
                </a:cubicBezTo>
                <a:cubicBezTo>
                  <a:pt x="3934882" y="1310865"/>
                  <a:pt x="3953140" y="1314212"/>
                  <a:pt x="3968684" y="1310326"/>
                </a:cubicBezTo>
                <a:cubicBezTo>
                  <a:pt x="3978324" y="1307916"/>
                  <a:pt x="3987538" y="1304041"/>
                  <a:pt x="3996965" y="1300899"/>
                </a:cubicBezTo>
                <a:cubicBezTo>
                  <a:pt x="4006392" y="1294614"/>
                  <a:pt x="4017784" y="1290571"/>
                  <a:pt x="4025245" y="1282045"/>
                </a:cubicBezTo>
                <a:cubicBezTo>
                  <a:pt x="4040166" y="1264992"/>
                  <a:pt x="4041456" y="1232651"/>
                  <a:pt x="4062952" y="1225485"/>
                </a:cubicBezTo>
                <a:lnTo>
                  <a:pt x="4119513" y="1206631"/>
                </a:lnTo>
                <a:cubicBezTo>
                  <a:pt x="4122655" y="1197204"/>
                  <a:pt x="4120854" y="1184127"/>
                  <a:pt x="4128940" y="1178351"/>
                </a:cubicBezTo>
                <a:cubicBezTo>
                  <a:pt x="4145112" y="1166800"/>
                  <a:pt x="4167726" y="1168385"/>
                  <a:pt x="4185501" y="1159497"/>
                </a:cubicBezTo>
                <a:cubicBezTo>
                  <a:pt x="4198070" y="1153212"/>
                  <a:pt x="4210160" y="1145862"/>
                  <a:pt x="4223208" y="1140643"/>
                </a:cubicBezTo>
                <a:cubicBezTo>
                  <a:pt x="4261453" y="1125345"/>
                  <a:pt x="4280442" y="1121622"/>
                  <a:pt x="4317476" y="1112363"/>
                </a:cubicBezTo>
                <a:cubicBezTo>
                  <a:pt x="4323761" y="1102936"/>
                  <a:pt x="4326722" y="1090087"/>
                  <a:pt x="4336330" y="1084082"/>
                </a:cubicBezTo>
                <a:cubicBezTo>
                  <a:pt x="4353182" y="1073549"/>
                  <a:pt x="4376355" y="1076253"/>
                  <a:pt x="4392890" y="1065229"/>
                </a:cubicBezTo>
                <a:lnTo>
                  <a:pt x="4421171" y="1046375"/>
                </a:lnTo>
                <a:cubicBezTo>
                  <a:pt x="4424313" y="1036948"/>
                  <a:pt x="4426154" y="1026983"/>
                  <a:pt x="4430598" y="1018095"/>
                </a:cubicBezTo>
                <a:cubicBezTo>
                  <a:pt x="4435665" y="1007961"/>
                  <a:pt x="4445473" y="1000422"/>
                  <a:pt x="4449451" y="989814"/>
                </a:cubicBezTo>
                <a:cubicBezTo>
                  <a:pt x="4455077" y="974812"/>
                  <a:pt x="4455402" y="958321"/>
                  <a:pt x="4458878" y="942680"/>
                </a:cubicBezTo>
                <a:cubicBezTo>
                  <a:pt x="4461689" y="930033"/>
                  <a:pt x="4464582" y="917382"/>
                  <a:pt x="4468305" y="904973"/>
                </a:cubicBezTo>
                <a:cubicBezTo>
                  <a:pt x="4474016" y="885938"/>
                  <a:pt x="4470623" y="859436"/>
                  <a:pt x="4487159" y="848412"/>
                </a:cubicBezTo>
                <a:lnTo>
                  <a:pt x="4515439" y="829559"/>
                </a:lnTo>
                <a:cubicBezTo>
                  <a:pt x="4520575" y="814151"/>
                  <a:pt x="4528331" y="782616"/>
                  <a:pt x="4543719" y="772998"/>
                </a:cubicBezTo>
                <a:cubicBezTo>
                  <a:pt x="4560572" y="762465"/>
                  <a:pt x="4581426" y="760428"/>
                  <a:pt x="4600280" y="754144"/>
                </a:cubicBezTo>
                <a:lnTo>
                  <a:pt x="4628561" y="744718"/>
                </a:lnTo>
                <a:cubicBezTo>
                  <a:pt x="4634845" y="735291"/>
                  <a:pt x="4641793" y="726274"/>
                  <a:pt x="4647414" y="716437"/>
                </a:cubicBezTo>
                <a:cubicBezTo>
                  <a:pt x="4654386" y="704236"/>
                  <a:pt x="4656331" y="688667"/>
                  <a:pt x="4666268" y="678730"/>
                </a:cubicBezTo>
                <a:cubicBezTo>
                  <a:pt x="4676205" y="668793"/>
                  <a:pt x="4691925" y="667106"/>
                  <a:pt x="4703975" y="659876"/>
                </a:cubicBezTo>
                <a:cubicBezTo>
                  <a:pt x="4723405" y="648218"/>
                  <a:pt x="4760536" y="622169"/>
                  <a:pt x="4760536" y="622169"/>
                </a:cubicBezTo>
                <a:cubicBezTo>
                  <a:pt x="4766820" y="612742"/>
                  <a:pt x="4774322" y="604022"/>
                  <a:pt x="4779389" y="593889"/>
                </a:cubicBezTo>
                <a:cubicBezTo>
                  <a:pt x="4794724" y="563219"/>
                  <a:pt x="4780653" y="564345"/>
                  <a:pt x="4807670" y="537328"/>
                </a:cubicBezTo>
                <a:cubicBezTo>
                  <a:pt x="4815681" y="529317"/>
                  <a:pt x="4826523" y="524759"/>
                  <a:pt x="4835950" y="518474"/>
                </a:cubicBezTo>
                <a:cubicBezTo>
                  <a:pt x="4842235" y="509047"/>
                  <a:pt x="4846793" y="498205"/>
                  <a:pt x="4854804" y="490194"/>
                </a:cubicBezTo>
                <a:cubicBezTo>
                  <a:pt x="4928943" y="416055"/>
                  <a:pt x="4834162" y="535704"/>
                  <a:pt x="4911365" y="443060"/>
                </a:cubicBezTo>
                <a:cubicBezTo>
                  <a:pt x="4950645" y="395924"/>
                  <a:pt x="4906649" y="430491"/>
                  <a:pt x="4958499" y="395926"/>
                </a:cubicBezTo>
                <a:cubicBezTo>
                  <a:pt x="4961641" y="386499"/>
                  <a:pt x="4963100" y="376331"/>
                  <a:pt x="4967926" y="367645"/>
                </a:cubicBezTo>
                <a:cubicBezTo>
                  <a:pt x="4978930" y="347838"/>
                  <a:pt x="5005633" y="311085"/>
                  <a:pt x="5005633" y="311085"/>
                </a:cubicBezTo>
                <a:cubicBezTo>
                  <a:pt x="5008775" y="285947"/>
                  <a:pt x="5010895" y="260659"/>
                  <a:pt x="5015060" y="235670"/>
                </a:cubicBezTo>
                <a:cubicBezTo>
                  <a:pt x="5017190" y="222890"/>
                  <a:pt x="5024486" y="210919"/>
                  <a:pt x="5024486" y="197963"/>
                </a:cubicBezTo>
                <a:cubicBezTo>
                  <a:pt x="5024486" y="156993"/>
                  <a:pt x="5020142" y="116068"/>
                  <a:pt x="5015060" y="75414"/>
                </a:cubicBezTo>
                <a:cubicBezTo>
                  <a:pt x="5013828" y="65554"/>
                  <a:pt x="5014521" y="51578"/>
                  <a:pt x="5005633" y="47134"/>
                </a:cubicBezTo>
                <a:cubicBezTo>
                  <a:pt x="4991580" y="40108"/>
                  <a:pt x="4974210" y="47134"/>
                  <a:pt x="4958499" y="47134"/>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Shape 12">
            <a:extLst>
              <a:ext uri="{FF2B5EF4-FFF2-40B4-BE49-F238E27FC236}">
                <a16:creationId xmlns:a16="http://schemas.microsoft.com/office/drawing/2014/main" id="{BFBDA9B6-B9EC-48AF-9E2B-CA8F2FD7C664}"/>
              </a:ext>
            </a:extLst>
          </p:cNvPr>
          <p:cNvSpPr/>
          <p:nvPr/>
        </p:nvSpPr>
        <p:spPr>
          <a:xfrm>
            <a:off x="1027522" y="2704739"/>
            <a:ext cx="4723389" cy="2621405"/>
          </a:xfrm>
          <a:custGeom>
            <a:avLst/>
            <a:gdLst>
              <a:gd name="connsiteX0" fmla="*/ 4666268 w 4723389"/>
              <a:gd name="connsiteY0" fmla="*/ 10181 h 2621405"/>
              <a:gd name="connsiteX1" fmla="*/ 4619134 w 4723389"/>
              <a:gd name="connsiteY1" fmla="*/ 754 h 2621405"/>
              <a:gd name="connsiteX2" fmla="*/ 4590853 w 4723389"/>
              <a:gd name="connsiteY2" fmla="*/ 10181 h 2621405"/>
              <a:gd name="connsiteX3" fmla="*/ 4543719 w 4723389"/>
              <a:gd name="connsiteY3" fmla="*/ 19607 h 2621405"/>
              <a:gd name="connsiteX4" fmla="*/ 4402317 w 4723389"/>
              <a:gd name="connsiteY4" fmla="*/ 47888 h 2621405"/>
              <a:gd name="connsiteX5" fmla="*/ 4336330 w 4723389"/>
              <a:gd name="connsiteY5" fmla="*/ 57315 h 2621405"/>
              <a:gd name="connsiteX6" fmla="*/ 4308049 w 4723389"/>
              <a:gd name="connsiteY6" fmla="*/ 76168 h 2621405"/>
              <a:gd name="connsiteX7" fmla="*/ 4279769 w 4723389"/>
              <a:gd name="connsiteY7" fmla="*/ 85595 h 2621405"/>
              <a:gd name="connsiteX8" fmla="*/ 4176074 w 4723389"/>
              <a:gd name="connsiteY8" fmla="*/ 104449 h 2621405"/>
              <a:gd name="connsiteX9" fmla="*/ 4138367 w 4723389"/>
              <a:gd name="connsiteY9" fmla="*/ 113875 h 2621405"/>
              <a:gd name="connsiteX10" fmla="*/ 4091233 w 4723389"/>
              <a:gd name="connsiteY10" fmla="*/ 123302 h 2621405"/>
              <a:gd name="connsiteX11" fmla="*/ 4062952 w 4723389"/>
              <a:gd name="connsiteY11" fmla="*/ 132729 h 2621405"/>
              <a:gd name="connsiteX12" fmla="*/ 3874416 w 4723389"/>
              <a:gd name="connsiteY12" fmla="*/ 151583 h 2621405"/>
              <a:gd name="connsiteX13" fmla="*/ 3799002 w 4723389"/>
              <a:gd name="connsiteY13" fmla="*/ 170436 h 2621405"/>
              <a:gd name="connsiteX14" fmla="*/ 3742441 w 4723389"/>
              <a:gd name="connsiteY14" fmla="*/ 208143 h 2621405"/>
              <a:gd name="connsiteX15" fmla="*/ 3714160 w 4723389"/>
              <a:gd name="connsiteY15" fmla="*/ 217570 h 2621405"/>
              <a:gd name="connsiteX16" fmla="*/ 3638746 w 4723389"/>
              <a:gd name="connsiteY16" fmla="*/ 255277 h 2621405"/>
              <a:gd name="connsiteX17" fmla="*/ 3591612 w 4723389"/>
              <a:gd name="connsiteY17" fmla="*/ 264704 h 2621405"/>
              <a:gd name="connsiteX18" fmla="*/ 3374796 w 4723389"/>
              <a:gd name="connsiteY18" fmla="*/ 292985 h 2621405"/>
              <a:gd name="connsiteX19" fmla="*/ 3016577 w 4723389"/>
              <a:gd name="connsiteY19" fmla="*/ 340119 h 2621405"/>
              <a:gd name="connsiteX20" fmla="*/ 2884602 w 4723389"/>
              <a:gd name="connsiteY20" fmla="*/ 349546 h 2621405"/>
              <a:gd name="connsiteX21" fmla="*/ 2828041 w 4723389"/>
              <a:gd name="connsiteY21" fmla="*/ 368399 h 2621405"/>
              <a:gd name="connsiteX22" fmla="*/ 2667785 w 4723389"/>
              <a:gd name="connsiteY22" fmla="*/ 377826 h 2621405"/>
              <a:gd name="connsiteX23" fmla="*/ 2611224 w 4723389"/>
              <a:gd name="connsiteY23" fmla="*/ 396680 h 2621405"/>
              <a:gd name="connsiteX24" fmla="*/ 2582944 w 4723389"/>
              <a:gd name="connsiteY24" fmla="*/ 406106 h 2621405"/>
              <a:gd name="connsiteX25" fmla="*/ 2262433 w 4723389"/>
              <a:gd name="connsiteY25" fmla="*/ 434387 h 2621405"/>
              <a:gd name="connsiteX26" fmla="*/ 2205872 w 4723389"/>
              <a:gd name="connsiteY26" fmla="*/ 453240 h 2621405"/>
              <a:gd name="connsiteX27" fmla="*/ 2149311 w 4723389"/>
              <a:gd name="connsiteY27" fmla="*/ 490948 h 2621405"/>
              <a:gd name="connsiteX28" fmla="*/ 2139884 w 4723389"/>
              <a:gd name="connsiteY28" fmla="*/ 519228 h 2621405"/>
              <a:gd name="connsiteX29" fmla="*/ 2111604 w 4723389"/>
              <a:gd name="connsiteY29" fmla="*/ 538082 h 2621405"/>
              <a:gd name="connsiteX30" fmla="*/ 2045616 w 4723389"/>
              <a:gd name="connsiteY30" fmla="*/ 575789 h 2621405"/>
              <a:gd name="connsiteX31" fmla="*/ 2036189 w 4723389"/>
              <a:gd name="connsiteY31" fmla="*/ 604069 h 2621405"/>
              <a:gd name="connsiteX32" fmla="*/ 2007909 w 4723389"/>
              <a:gd name="connsiteY32" fmla="*/ 622923 h 2621405"/>
              <a:gd name="connsiteX33" fmla="*/ 1951348 w 4723389"/>
              <a:gd name="connsiteY33" fmla="*/ 660630 h 2621405"/>
              <a:gd name="connsiteX34" fmla="*/ 1923068 w 4723389"/>
              <a:gd name="connsiteY34" fmla="*/ 679484 h 2621405"/>
              <a:gd name="connsiteX35" fmla="*/ 1904214 w 4723389"/>
              <a:gd name="connsiteY35" fmla="*/ 707764 h 2621405"/>
              <a:gd name="connsiteX36" fmla="*/ 1847653 w 4723389"/>
              <a:gd name="connsiteY36" fmla="*/ 726618 h 2621405"/>
              <a:gd name="connsiteX37" fmla="*/ 1809946 w 4723389"/>
              <a:gd name="connsiteY37" fmla="*/ 783179 h 2621405"/>
              <a:gd name="connsiteX38" fmla="*/ 1772239 w 4723389"/>
              <a:gd name="connsiteY38" fmla="*/ 839739 h 2621405"/>
              <a:gd name="connsiteX39" fmla="*/ 1753385 w 4723389"/>
              <a:gd name="connsiteY39" fmla="*/ 868020 h 2621405"/>
              <a:gd name="connsiteX40" fmla="*/ 1743958 w 4723389"/>
              <a:gd name="connsiteY40" fmla="*/ 896300 h 2621405"/>
              <a:gd name="connsiteX41" fmla="*/ 1696824 w 4723389"/>
              <a:gd name="connsiteY41" fmla="*/ 990568 h 2621405"/>
              <a:gd name="connsiteX42" fmla="*/ 1630837 w 4723389"/>
              <a:gd name="connsiteY42" fmla="*/ 1028275 h 2621405"/>
              <a:gd name="connsiteX43" fmla="*/ 1564849 w 4723389"/>
              <a:gd name="connsiteY43" fmla="*/ 1075409 h 2621405"/>
              <a:gd name="connsiteX44" fmla="*/ 1527142 w 4723389"/>
              <a:gd name="connsiteY44" fmla="*/ 1094263 h 2621405"/>
              <a:gd name="connsiteX45" fmla="*/ 1470581 w 4723389"/>
              <a:gd name="connsiteY45" fmla="*/ 1113117 h 2621405"/>
              <a:gd name="connsiteX46" fmla="*/ 1414020 w 4723389"/>
              <a:gd name="connsiteY46" fmla="*/ 1150824 h 2621405"/>
              <a:gd name="connsiteX47" fmla="*/ 1319752 w 4723389"/>
              <a:gd name="connsiteY47" fmla="*/ 1160251 h 2621405"/>
              <a:gd name="connsiteX48" fmla="*/ 1253765 w 4723389"/>
              <a:gd name="connsiteY48" fmla="*/ 1179104 h 2621405"/>
              <a:gd name="connsiteX49" fmla="*/ 1140643 w 4723389"/>
              <a:gd name="connsiteY49" fmla="*/ 1188531 h 2621405"/>
              <a:gd name="connsiteX50" fmla="*/ 980387 w 4723389"/>
              <a:gd name="connsiteY50" fmla="*/ 1226238 h 2621405"/>
              <a:gd name="connsiteX51" fmla="*/ 952107 w 4723389"/>
              <a:gd name="connsiteY51" fmla="*/ 1235665 h 2621405"/>
              <a:gd name="connsiteX52" fmla="*/ 933253 w 4723389"/>
              <a:gd name="connsiteY52" fmla="*/ 1263946 h 2621405"/>
              <a:gd name="connsiteX53" fmla="*/ 904973 w 4723389"/>
              <a:gd name="connsiteY53" fmla="*/ 1358214 h 2621405"/>
              <a:gd name="connsiteX54" fmla="*/ 886119 w 4723389"/>
              <a:gd name="connsiteY54" fmla="*/ 1386494 h 2621405"/>
              <a:gd name="connsiteX55" fmla="*/ 867266 w 4723389"/>
              <a:gd name="connsiteY55" fmla="*/ 1424201 h 2621405"/>
              <a:gd name="connsiteX56" fmla="*/ 838985 w 4723389"/>
              <a:gd name="connsiteY56" fmla="*/ 1443055 h 2621405"/>
              <a:gd name="connsiteX57" fmla="*/ 801278 w 4723389"/>
              <a:gd name="connsiteY57" fmla="*/ 1499616 h 2621405"/>
              <a:gd name="connsiteX58" fmla="*/ 791851 w 4723389"/>
              <a:gd name="connsiteY58" fmla="*/ 1527896 h 2621405"/>
              <a:gd name="connsiteX59" fmla="*/ 763571 w 4723389"/>
              <a:gd name="connsiteY59" fmla="*/ 1556176 h 2621405"/>
              <a:gd name="connsiteX60" fmla="*/ 707010 w 4723389"/>
              <a:gd name="connsiteY60" fmla="*/ 1575030 h 2621405"/>
              <a:gd name="connsiteX61" fmla="*/ 622169 w 4723389"/>
              <a:gd name="connsiteY61" fmla="*/ 1612737 h 2621405"/>
              <a:gd name="connsiteX62" fmla="*/ 565608 w 4723389"/>
              <a:gd name="connsiteY62" fmla="*/ 1631591 h 2621405"/>
              <a:gd name="connsiteX63" fmla="*/ 509047 w 4723389"/>
              <a:gd name="connsiteY63" fmla="*/ 1669298 h 2621405"/>
              <a:gd name="connsiteX64" fmla="*/ 490193 w 4723389"/>
              <a:gd name="connsiteY64" fmla="*/ 1697579 h 2621405"/>
              <a:gd name="connsiteX65" fmla="*/ 433633 w 4723389"/>
              <a:gd name="connsiteY65" fmla="*/ 1735286 h 2621405"/>
              <a:gd name="connsiteX66" fmla="*/ 367645 w 4723389"/>
              <a:gd name="connsiteY66" fmla="*/ 1754139 h 2621405"/>
              <a:gd name="connsiteX67" fmla="*/ 339365 w 4723389"/>
              <a:gd name="connsiteY67" fmla="*/ 1763566 h 2621405"/>
              <a:gd name="connsiteX68" fmla="*/ 301657 w 4723389"/>
              <a:gd name="connsiteY68" fmla="*/ 1829554 h 2621405"/>
              <a:gd name="connsiteX69" fmla="*/ 292231 w 4723389"/>
              <a:gd name="connsiteY69" fmla="*/ 1933249 h 2621405"/>
              <a:gd name="connsiteX70" fmla="*/ 282804 w 4723389"/>
              <a:gd name="connsiteY70" fmla="*/ 1961529 h 2621405"/>
              <a:gd name="connsiteX71" fmla="*/ 207389 w 4723389"/>
              <a:gd name="connsiteY71" fmla="*/ 2027517 h 2621405"/>
              <a:gd name="connsiteX72" fmla="*/ 179109 w 4723389"/>
              <a:gd name="connsiteY72" fmla="*/ 2065224 h 2621405"/>
              <a:gd name="connsiteX73" fmla="*/ 141402 w 4723389"/>
              <a:gd name="connsiteY73" fmla="*/ 2121785 h 2621405"/>
              <a:gd name="connsiteX74" fmla="*/ 122548 w 4723389"/>
              <a:gd name="connsiteY74" fmla="*/ 2187772 h 2621405"/>
              <a:gd name="connsiteX75" fmla="*/ 94268 w 4723389"/>
              <a:gd name="connsiteY75" fmla="*/ 2216053 h 2621405"/>
              <a:gd name="connsiteX76" fmla="*/ 75414 w 4723389"/>
              <a:gd name="connsiteY76" fmla="*/ 2272614 h 2621405"/>
              <a:gd name="connsiteX77" fmla="*/ 65987 w 4723389"/>
              <a:gd name="connsiteY77" fmla="*/ 2300894 h 2621405"/>
              <a:gd name="connsiteX78" fmla="*/ 37707 w 4723389"/>
              <a:gd name="connsiteY78" fmla="*/ 2329174 h 2621405"/>
              <a:gd name="connsiteX79" fmla="*/ 28280 w 4723389"/>
              <a:gd name="connsiteY79" fmla="*/ 2376308 h 2621405"/>
              <a:gd name="connsiteX80" fmla="*/ 18853 w 4723389"/>
              <a:gd name="connsiteY80" fmla="*/ 2404589 h 2621405"/>
              <a:gd name="connsiteX81" fmla="*/ 0 w 4723389"/>
              <a:gd name="connsiteY81" fmla="*/ 2480003 h 2621405"/>
              <a:gd name="connsiteX82" fmla="*/ 37707 w 4723389"/>
              <a:gd name="connsiteY82" fmla="*/ 2583698 h 2621405"/>
              <a:gd name="connsiteX83" fmla="*/ 94268 w 4723389"/>
              <a:gd name="connsiteY83" fmla="*/ 2593125 h 2621405"/>
              <a:gd name="connsiteX84" fmla="*/ 131975 w 4723389"/>
              <a:gd name="connsiteY84" fmla="*/ 2602552 h 2621405"/>
              <a:gd name="connsiteX85" fmla="*/ 188536 w 4723389"/>
              <a:gd name="connsiteY85" fmla="*/ 2621405 h 2621405"/>
              <a:gd name="connsiteX86" fmla="*/ 273377 w 4723389"/>
              <a:gd name="connsiteY86" fmla="*/ 2611979 h 2621405"/>
              <a:gd name="connsiteX87" fmla="*/ 386499 w 4723389"/>
              <a:gd name="connsiteY87" fmla="*/ 2602552 h 2621405"/>
              <a:gd name="connsiteX88" fmla="*/ 452486 w 4723389"/>
              <a:gd name="connsiteY88" fmla="*/ 2593125 h 2621405"/>
              <a:gd name="connsiteX89" fmla="*/ 509047 w 4723389"/>
              <a:gd name="connsiteY89" fmla="*/ 2574271 h 2621405"/>
              <a:gd name="connsiteX90" fmla="*/ 537327 w 4723389"/>
              <a:gd name="connsiteY90" fmla="*/ 2564845 h 2621405"/>
              <a:gd name="connsiteX91" fmla="*/ 565608 w 4723389"/>
              <a:gd name="connsiteY91" fmla="*/ 2545991 h 2621405"/>
              <a:gd name="connsiteX92" fmla="*/ 612742 w 4723389"/>
              <a:gd name="connsiteY92" fmla="*/ 2508284 h 2621405"/>
              <a:gd name="connsiteX93" fmla="*/ 669303 w 4723389"/>
              <a:gd name="connsiteY93" fmla="*/ 2489430 h 2621405"/>
              <a:gd name="connsiteX94" fmla="*/ 735290 w 4723389"/>
              <a:gd name="connsiteY94" fmla="*/ 2461150 h 2621405"/>
              <a:gd name="connsiteX95" fmla="*/ 1008668 w 4723389"/>
              <a:gd name="connsiteY95" fmla="*/ 2442296 h 2621405"/>
              <a:gd name="connsiteX96" fmla="*/ 1065229 w 4723389"/>
              <a:gd name="connsiteY96" fmla="*/ 2423442 h 2621405"/>
              <a:gd name="connsiteX97" fmla="*/ 1140643 w 4723389"/>
              <a:gd name="connsiteY97" fmla="*/ 2376308 h 2621405"/>
              <a:gd name="connsiteX98" fmla="*/ 1168923 w 4723389"/>
              <a:gd name="connsiteY98" fmla="*/ 2357455 h 2621405"/>
              <a:gd name="connsiteX99" fmla="*/ 1197204 w 4723389"/>
              <a:gd name="connsiteY99" fmla="*/ 2348028 h 2621405"/>
              <a:gd name="connsiteX100" fmla="*/ 1263191 w 4723389"/>
              <a:gd name="connsiteY100" fmla="*/ 2319748 h 2621405"/>
              <a:gd name="connsiteX101" fmla="*/ 1357459 w 4723389"/>
              <a:gd name="connsiteY101" fmla="*/ 2291467 h 2621405"/>
              <a:gd name="connsiteX102" fmla="*/ 1414020 w 4723389"/>
              <a:gd name="connsiteY102" fmla="*/ 2263187 h 2621405"/>
              <a:gd name="connsiteX103" fmla="*/ 1442301 w 4723389"/>
              <a:gd name="connsiteY103" fmla="*/ 2244333 h 2621405"/>
              <a:gd name="connsiteX104" fmla="*/ 1489435 w 4723389"/>
              <a:gd name="connsiteY104" fmla="*/ 2234906 h 2621405"/>
              <a:gd name="connsiteX105" fmla="*/ 1527142 w 4723389"/>
              <a:gd name="connsiteY105" fmla="*/ 2216053 h 2621405"/>
              <a:gd name="connsiteX106" fmla="*/ 1583703 w 4723389"/>
              <a:gd name="connsiteY106" fmla="*/ 2178346 h 2621405"/>
              <a:gd name="connsiteX107" fmla="*/ 1687398 w 4723389"/>
              <a:gd name="connsiteY107" fmla="*/ 2159492 h 2621405"/>
              <a:gd name="connsiteX108" fmla="*/ 1762812 w 4723389"/>
              <a:gd name="connsiteY108" fmla="*/ 2140638 h 2621405"/>
              <a:gd name="connsiteX109" fmla="*/ 1819373 w 4723389"/>
              <a:gd name="connsiteY109" fmla="*/ 2121785 h 2621405"/>
              <a:gd name="connsiteX110" fmla="*/ 1847653 w 4723389"/>
              <a:gd name="connsiteY110" fmla="*/ 2112358 h 2621405"/>
              <a:gd name="connsiteX111" fmla="*/ 1904214 w 4723389"/>
              <a:gd name="connsiteY111" fmla="*/ 2065224 h 2621405"/>
              <a:gd name="connsiteX112" fmla="*/ 1941921 w 4723389"/>
              <a:gd name="connsiteY112" fmla="*/ 2055797 h 2621405"/>
              <a:gd name="connsiteX113" fmla="*/ 1970202 w 4723389"/>
              <a:gd name="connsiteY113" fmla="*/ 2046370 h 2621405"/>
              <a:gd name="connsiteX114" fmla="*/ 2055043 w 4723389"/>
              <a:gd name="connsiteY114" fmla="*/ 1980383 h 2621405"/>
              <a:gd name="connsiteX115" fmla="*/ 2139884 w 4723389"/>
              <a:gd name="connsiteY115" fmla="*/ 1914395 h 2621405"/>
              <a:gd name="connsiteX116" fmla="*/ 2168165 w 4723389"/>
              <a:gd name="connsiteY116" fmla="*/ 1904968 h 2621405"/>
              <a:gd name="connsiteX117" fmla="*/ 2196445 w 4723389"/>
              <a:gd name="connsiteY117" fmla="*/ 1886115 h 2621405"/>
              <a:gd name="connsiteX118" fmla="*/ 2243579 w 4723389"/>
              <a:gd name="connsiteY118" fmla="*/ 1876688 h 2621405"/>
              <a:gd name="connsiteX119" fmla="*/ 2281286 w 4723389"/>
              <a:gd name="connsiteY119" fmla="*/ 1867261 h 2621405"/>
              <a:gd name="connsiteX120" fmla="*/ 2328420 w 4723389"/>
              <a:gd name="connsiteY120" fmla="*/ 1857834 h 2621405"/>
              <a:gd name="connsiteX121" fmla="*/ 2356701 w 4723389"/>
              <a:gd name="connsiteY121" fmla="*/ 1848407 h 2621405"/>
              <a:gd name="connsiteX122" fmla="*/ 2422688 w 4723389"/>
              <a:gd name="connsiteY122" fmla="*/ 1829554 h 2621405"/>
              <a:gd name="connsiteX123" fmla="*/ 2479249 w 4723389"/>
              <a:gd name="connsiteY123" fmla="*/ 1782420 h 2621405"/>
              <a:gd name="connsiteX124" fmla="*/ 2516956 w 4723389"/>
              <a:gd name="connsiteY124" fmla="*/ 1772993 h 2621405"/>
              <a:gd name="connsiteX125" fmla="*/ 2601798 w 4723389"/>
              <a:gd name="connsiteY125" fmla="*/ 1744713 h 2621405"/>
              <a:gd name="connsiteX126" fmla="*/ 2630078 w 4723389"/>
              <a:gd name="connsiteY126" fmla="*/ 1725859 h 2621405"/>
              <a:gd name="connsiteX127" fmla="*/ 2714919 w 4723389"/>
              <a:gd name="connsiteY127" fmla="*/ 1707005 h 2621405"/>
              <a:gd name="connsiteX128" fmla="*/ 2856321 w 4723389"/>
              <a:gd name="connsiteY128" fmla="*/ 1659871 h 2621405"/>
              <a:gd name="connsiteX129" fmla="*/ 2912882 w 4723389"/>
              <a:gd name="connsiteY129" fmla="*/ 1641018 h 2621405"/>
              <a:gd name="connsiteX130" fmla="*/ 2941163 w 4723389"/>
              <a:gd name="connsiteY130" fmla="*/ 1612737 h 2621405"/>
              <a:gd name="connsiteX131" fmla="*/ 2988297 w 4723389"/>
              <a:gd name="connsiteY131" fmla="*/ 1556176 h 2621405"/>
              <a:gd name="connsiteX132" fmla="*/ 3026004 w 4723389"/>
              <a:gd name="connsiteY132" fmla="*/ 1546750 h 2621405"/>
              <a:gd name="connsiteX133" fmla="*/ 3054284 w 4723389"/>
              <a:gd name="connsiteY133" fmla="*/ 1527896 h 2621405"/>
              <a:gd name="connsiteX134" fmla="*/ 3073138 w 4723389"/>
              <a:gd name="connsiteY134" fmla="*/ 1499616 h 2621405"/>
              <a:gd name="connsiteX135" fmla="*/ 3101418 w 4723389"/>
              <a:gd name="connsiteY135" fmla="*/ 1461908 h 2621405"/>
              <a:gd name="connsiteX136" fmla="*/ 3157979 w 4723389"/>
              <a:gd name="connsiteY136" fmla="*/ 1405348 h 2621405"/>
              <a:gd name="connsiteX137" fmla="*/ 3214540 w 4723389"/>
              <a:gd name="connsiteY137" fmla="*/ 1386494 h 2621405"/>
              <a:gd name="connsiteX138" fmla="*/ 3252247 w 4723389"/>
              <a:gd name="connsiteY138" fmla="*/ 1358214 h 2621405"/>
              <a:gd name="connsiteX139" fmla="*/ 3280527 w 4723389"/>
              <a:gd name="connsiteY139" fmla="*/ 1348787 h 2621405"/>
              <a:gd name="connsiteX140" fmla="*/ 3346515 w 4723389"/>
              <a:gd name="connsiteY140" fmla="*/ 1329933 h 2621405"/>
              <a:gd name="connsiteX141" fmla="*/ 3412503 w 4723389"/>
              <a:gd name="connsiteY141" fmla="*/ 1292226 h 2621405"/>
              <a:gd name="connsiteX142" fmla="*/ 3440783 w 4723389"/>
              <a:gd name="connsiteY142" fmla="*/ 1273372 h 2621405"/>
              <a:gd name="connsiteX143" fmla="*/ 3469064 w 4723389"/>
              <a:gd name="connsiteY143" fmla="*/ 1263946 h 2621405"/>
              <a:gd name="connsiteX144" fmla="*/ 3525624 w 4723389"/>
              <a:gd name="connsiteY144" fmla="*/ 1226238 h 2621405"/>
              <a:gd name="connsiteX145" fmla="*/ 3601039 w 4723389"/>
              <a:gd name="connsiteY145" fmla="*/ 1207385 h 2621405"/>
              <a:gd name="connsiteX146" fmla="*/ 3648173 w 4723389"/>
              <a:gd name="connsiteY146" fmla="*/ 1122543 h 2621405"/>
              <a:gd name="connsiteX147" fmla="*/ 3667026 w 4723389"/>
              <a:gd name="connsiteY147" fmla="*/ 1094263 h 2621405"/>
              <a:gd name="connsiteX148" fmla="*/ 3761294 w 4723389"/>
              <a:gd name="connsiteY148" fmla="*/ 1065983 h 2621405"/>
              <a:gd name="connsiteX149" fmla="*/ 3808429 w 4723389"/>
              <a:gd name="connsiteY149" fmla="*/ 1018849 h 2621405"/>
              <a:gd name="connsiteX150" fmla="*/ 3817855 w 4723389"/>
              <a:gd name="connsiteY150" fmla="*/ 990568 h 2621405"/>
              <a:gd name="connsiteX151" fmla="*/ 3902697 w 4723389"/>
              <a:gd name="connsiteY151" fmla="*/ 915154 h 2621405"/>
              <a:gd name="connsiteX152" fmla="*/ 3921550 w 4723389"/>
              <a:gd name="connsiteY152" fmla="*/ 886873 h 2621405"/>
              <a:gd name="connsiteX153" fmla="*/ 3959257 w 4723389"/>
              <a:gd name="connsiteY153" fmla="*/ 877447 h 2621405"/>
              <a:gd name="connsiteX154" fmla="*/ 3987538 w 4723389"/>
              <a:gd name="connsiteY154" fmla="*/ 858593 h 2621405"/>
              <a:gd name="connsiteX155" fmla="*/ 3996965 w 4723389"/>
              <a:gd name="connsiteY155" fmla="*/ 820886 h 2621405"/>
              <a:gd name="connsiteX156" fmla="*/ 4034672 w 4723389"/>
              <a:gd name="connsiteY156" fmla="*/ 764325 h 2621405"/>
              <a:gd name="connsiteX157" fmla="*/ 4053525 w 4723389"/>
              <a:gd name="connsiteY157" fmla="*/ 736045 h 2621405"/>
              <a:gd name="connsiteX158" fmla="*/ 4072379 w 4723389"/>
              <a:gd name="connsiteY158" fmla="*/ 707764 h 2621405"/>
              <a:gd name="connsiteX159" fmla="*/ 4100659 w 4723389"/>
              <a:gd name="connsiteY159" fmla="*/ 641776 h 2621405"/>
              <a:gd name="connsiteX160" fmla="*/ 4119513 w 4723389"/>
              <a:gd name="connsiteY160" fmla="*/ 613496 h 2621405"/>
              <a:gd name="connsiteX161" fmla="*/ 4147793 w 4723389"/>
              <a:gd name="connsiteY161" fmla="*/ 604069 h 2621405"/>
              <a:gd name="connsiteX162" fmla="*/ 4194927 w 4723389"/>
              <a:gd name="connsiteY162" fmla="*/ 556935 h 2621405"/>
              <a:gd name="connsiteX163" fmla="*/ 4213781 w 4723389"/>
              <a:gd name="connsiteY163" fmla="*/ 528655 h 2621405"/>
              <a:gd name="connsiteX164" fmla="*/ 4242062 w 4723389"/>
              <a:gd name="connsiteY164" fmla="*/ 500374 h 2621405"/>
              <a:gd name="connsiteX165" fmla="*/ 4270342 w 4723389"/>
              <a:gd name="connsiteY165" fmla="*/ 462667 h 2621405"/>
              <a:gd name="connsiteX166" fmla="*/ 4326903 w 4723389"/>
              <a:gd name="connsiteY166" fmla="*/ 434387 h 2621405"/>
              <a:gd name="connsiteX167" fmla="*/ 4336330 w 4723389"/>
              <a:gd name="connsiteY167" fmla="*/ 377826 h 2621405"/>
              <a:gd name="connsiteX168" fmla="*/ 4402317 w 4723389"/>
              <a:gd name="connsiteY168" fmla="*/ 330692 h 2621405"/>
              <a:gd name="connsiteX169" fmla="*/ 4430598 w 4723389"/>
              <a:gd name="connsiteY169" fmla="*/ 302412 h 2621405"/>
              <a:gd name="connsiteX170" fmla="*/ 4458878 w 4723389"/>
              <a:gd name="connsiteY170" fmla="*/ 292985 h 2621405"/>
              <a:gd name="connsiteX171" fmla="*/ 4515439 w 4723389"/>
              <a:gd name="connsiteY171" fmla="*/ 264704 h 2621405"/>
              <a:gd name="connsiteX172" fmla="*/ 4543719 w 4723389"/>
              <a:gd name="connsiteY172" fmla="*/ 236424 h 2621405"/>
              <a:gd name="connsiteX173" fmla="*/ 4572000 w 4723389"/>
              <a:gd name="connsiteY173" fmla="*/ 226997 h 2621405"/>
              <a:gd name="connsiteX174" fmla="*/ 4600280 w 4723389"/>
              <a:gd name="connsiteY174" fmla="*/ 208143 h 2621405"/>
              <a:gd name="connsiteX175" fmla="*/ 4637987 w 4723389"/>
              <a:gd name="connsiteY175" fmla="*/ 170436 h 2621405"/>
              <a:gd name="connsiteX176" fmla="*/ 4647414 w 4723389"/>
              <a:gd name="connsiteY176" fmla="*/ 142156 h 2621405"/>
              <a:gd name="connsiteX177" fmla="*/ 4703975 w 4723389"/>
              <a:gd name="connsiteY177" fmla="*/ 113875 h 2621405"/>
              <a:gd name="connsiteX178" fmla="*/ 4722829 w 4723389"/>
              <a:gd name="connsiteY178" fmla="*/ 85595 h 2621405"/>
              <a:gd name="connsiteX179" fmla="*/ 4666268 w 4723389"/>
              <a:gd name="connsiteY179" fmla="*/ 10181 h 262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4723389" h="2621405">
                <a:moveTo>
                  <a:pt x="4666268" y="10181"/>
                </a:moveTo>
                <a:cubicBezTo>
                  <a:pt x="4648985" y="-3959"/>
                  <a:pt x="4635156" y="754"/>
                  <a:pt x="4619134" y="754"/>
                </a:cubicBezTo>
                <a:cubicBezTo>
                  <a:pt x="4609197" y="754"/>
                  <a:pt x="4600493" y="7771"/>
                  <a:pt x="4590853" y="10181"/>
                </a:cubicBezTo>
                <a:cubicBezTo>
                  <a:pt x="4575309" y="14067"/>
                  <a:pt x="4559430" y="16465"/>
                  <a:pt x="4543719" y="19607"/>
                </a:cubicBezTo>
                <a:cubicBezTo>
                  <a:pt x="4482501" y="60420"/>
                  <a:pt x="4531589" y="34280"/>
                  <a:pt x="4402317" y="47888"/>
                </a:cubicBezTo>
                <a:cubicBezTo>
                  <a:pt x="4380220" y="50214"/>
                  <a:pt x="4358326" y="54173"/>
                  <a:pt x="4336330" y="57315"/>
                </a:cubicBezTo>
                <a:cubicBezTo>
                  <a:pt x="4326903" y="63599"/>
                  <a:pt x="4318183" y="71101"/>
                  <a:pt x="4308049" y="76168"/>
                </a:cubicBezTo>
                <a:cubicBezTo>
                  <a:pt x="4299161" y="80612"/>
                  <a:pt x="4289323" y="82865"/>
                  <a:pt x="4279769" y="85595"/>
                </a:cubicBezTo>
                <a:cubicBezTo>
                  <a:pt x="4223649" y="101630"/>
                  <a:pt x="4249498" y="91100"/>
                  <a:pt x="4176074" y="104449"/>
                </a:cubicBezTo>
                <a:cubicBezTo>
                  <a:pt x="4163327" y="106767"/>
                  <a:pt x="4151014" y="111065"/>
                  <a:pt x="4138367" y="113875"/>
                </a:cubicBezTo>
                <a:cubicBezTo>
                  <a:pt x="4122726" y="117351"/>
                  <a:pt x="4106777" y="119416"/>
                  <a:pt x="4091233" y="123302"/>
                </a:cubicBezTo>
                <a:cubicBezTo>
                  <a:pt x="4081593" y="125712"/>
                  <a:pt x="4072696" y="130780"/>
                  <a:pt x="4062952" y="132729"/>
                </a:cubicBezTo>
                <a:cubicBezTo>
                  <a:pt x="4005873" y="144145"/>
                  <a:pt x="3927906" y="147468"/>
                  <a:pt x="3874416" y="151583"/>
                </a:cubicBezTo>
                <a:cubicBezTo>
                  <a:pt x="3861353" y="154195"/>
                  <a:pt x="3815310" y="161376"/>
                  <a:pt x="3799002" y="170436"/>
                </a:cubicBezTo>
                <a:cubicBezTo>
                  <a:pt x="3779194" y="181440"/>
                  <a:pt x="3761295" y="195574"/>
                  <a:pt x="3742441" y="208143"/>
                </a:cubicBezTo>
                <a:cubicBezTo>
                  <a:pt x="3734173" y="213655"/>
                  <a:pt x="3723206" y="213458"/>
                  <a:pt x="3714160" y="217570"/>
                </a:cubicBezTo>
                <a:cubicBezTo>
                  <a:pt x="3688574" y="229200"/>
                  <a:pt x="3666305" y="249765"/>
                  <a:pt x="3638746" y="255277"/>
                </a:cubicBezTo>
                <a:cubicBezTo>
                  <a:pt x="3623035" y="258419"/>
                  <a:pt x="3607438" y="262205"/>
                  <a:pt x="3591612" y="264704"/>
                </a:cubicBezTo>
                <a:cubicBezTo>
                  <a:pt x="3482943" y="281863"/>
                  <a:pt x="3470844" y="282313"/>
                  <a:pt x="3374796" y="292985"/>
                </a:cubicBezTo>
                <a:cubicBezTo>
                  <a:pt x="3234529" y="386495"/>
                  <a:pt x="3340883" y="329984"/>
                  <a:pt x="3016577" y="340119"/>
                </a:cubicBezTo>
                <a:cubicBezTo>
                  <a:pt x="2972585" y="343261"/>
                  <a:pt x="2928218" y="343004"/>
                  <a:pt x="2884602" y="349546"/>
                </a:cubicBezTo>
                <a:cubicBezTo>
                  <a:pt x="2864948" y="352494"/>
                  <a:pt x="2847880" y="367232"/>
                  <a:pt x="2828041" y="368399"/>
                </a:cubicBezTo>
                <a:lnTo>
                  <a:pt x="2667785" y="377826"/>
                </a:lnTo>
                <a:lnTo>
                  <a:pt x="2611224" y="396680"/>
                </a:lnTo>
                <a:cubicBezTo>
                  <a:pt x="2601797" y="399822"/>
                  <a:pt x="2592745" y="404472"/>
                  <a:pt x="2582944" y="406106"/>
                </a:cubicBezTo>
                <a:cubicBezTo>
                  <a:pt x="2401563" y="436337"/>
                  <a:pt x="2508010" y="423224"/>
                  <a:pt x="2262433" y="434387"/>
                </a:cubicBezTo>
                <a:cubicBezTo>
                  <a:pt x="2243579" y="440671"/>
                  <a:pt x="2222408" y="442216"/>
                  <a:pt x="2205872" y="453240"/>
                </a:cubicBezTo>
                <a:lnTo>
                  <a:pt x="2149311" y="490948"/>
                </a:lnTo>
                <a:cubicBezTo>
                  <a:pt x="2146169" y="500375"/>
                  <a:pt x="2146091" y="511469"/>
                  <a:pt x="2139884" y="519228"/>
                </a:cubicBezTo>
                <a:cubicBezTo>
                  <a:pt x="2132806" y="528075"/>
                  <a:pt x="2121441" y="532461"/>
                  <a:pt x="2111604" y="538082"/>
                </a:cubicBezTo>
                <a:cubicBezTo>
                  <a:pt x="2027874" y="585928"/>
                  <a:pt x="2114525" y="529850"/>
                  <a:pt x="2045616" y="575789"/>
                </a:cubicBezTo>
                <a:cubicBezTo>
                  <a:pt x="2042474" y="585216"/>
                  <a:pt x="2042396" y="596310"/>
                  <a:pt x="2036189" y="604069"/>
                </a:cubicBezTo>
                <a:cubicBezTo>
                  <a:pt x="2029111" y="612916"/>
                  <a:pt x="2016613" y="615670"/>
                  <a:pt x="2007909" y="622923"/>
                </a:cubicBezTo>
                <a:cubicBezTo>
                  <a:pt x="1960835" y="662152"/>
                  <a:pt x="2001048" y="644063"/>
                  <a:pt x="1951348" y="660630"/>
                </a:cubicBezTo>
                <a:cubicBezTo>
                  <a:pt x="1941921" y="666915"/>
                  <a:pt x="1931079" y="671473"/>
                  <a:pt x="1923068" y="679484"/>
                </a:cubicBezTo>
                <a:cubicBezTo>
                  <a:pt x="1915057" y="687495"/>
                  <a:pt x="1913821" y="701759"/>
                  <a:pt x="1904214" y="707764"/>
                </a:cubicBezTo>
                <a:cubicBezTo>
                  <a:pt x="1887361" y="718297"/>
                  <a:pt x="1847653" y="726618"/>
                  <a:pt x="1847653" y="726618"/>
                </a:cubicBezTo>
                <a:cubicBezTo>
                  <a:pt x="1829624" y="780702"/>
                  <a:pt x="1851136" y="730220"/>
                  <a:pt x="1809946" y="783179"/>
                </a:cubicBezTo>
                <a:cubicBezTo>
                  <a:pt x="1796035" y="801065"/>
                  <a:pt x="1784808" y="820886"/>
                  <a:pt x="1772239" y="839739"/>
                </a:cubicBezTo>
                <a:cubicBezTo>
                  <a:pt x="1765954" y="849166"/>
                  <a:pt x="1756968" y="857272"/>
                  <a:pt x="1753385" y="868020"/>
                </a:cubicBezTo>
                <a:cubicBezTo>
                  <a:pt x="1750243" y="877447"/>
                  <a:pt x="1746688" y="886746"/>
                  <a:pt x="1743958" y="896300"/>
                </a:cubicBezTo>
                <a:cubicBezTo>
                  <a:pt x="1733951" y="931324"/>
                  <a:pt x="1733123" y="966368"/>
                  <a:pt x="1696824" y="990568"/>
                </a:cubicBezTo>
                <a:cubicBezTo>
                  <a:pt x="1627930" y="1036499"/>
                  <a:pt x="1714550" y="980440"/>
                  <a:pt x="1630837" y="1028275"/>
                </a:cubicBezTo>
                <a:cubicBezTo>
                  <a:pt x="1584314" y="1054859"/>
                  <a:pt x="1618788" y="1041697"/>
                  <a:pt x="1564849" y="1075409"/>
                </a:cubicBezTo>
                <a:cubicBezTo>
                  <a:pt x="1552932" y="1082857"/>
                  <a:pt x="1540190" y="1089044"/>
                  <a:pt x="1527142" y="1094263"/>
                </a:cubicBezTo>
                <a:cubicBezTo>
                  <a:pt x="1508690" y="1101644"/>
                  <a:pt x="1487117" y="1102093"/>
                  <a:pt x="1470581" y="1113117"/>
                </a:cubicBezTo>
                <a:cubicBezTo>
                  <a:pt x="1451727" y="1125686"/>
                  <a:pt x="1436567" y="1148569"/>
                  <a:pt x="1414020" y="1150824"/>
                </a:cubicBezTo>
                <a:lnTo>
                  <a:pt x="1319752" y="1160251"/>
                </a:lnTo>
                <a:cubicBezTo>
                  <a:pt x="1300972" y="1166511"/>
                  <a:pt x="1272699" y="1176737"/>
                  <a:pt x="1253765" y="1179104"/>
                </a:cubicBezTo>
                <a:cubicBezTo>
                  <a:pt x="1216219" y="1183797"/>
                  <a:pt x="1178350" y="1185389"/>
                  <a:pt x="1140643" y="1188531"/>
                </a:cubicBezTo>
                <a:cubicBezTo>
                  <a:pt x="1088551" y="1198950"/>
                  <a:pt x="1028626" y="1210158"/>
                  <a:pt x="980387" y="1226238"/>
                </a:cubicBezTo>
                <a:lnTo>
                  <a:pt x="952107" y="1235665"/>
                </a:lnTo>
                <a:cubicBezTo>
                  <a:pt x="945822" y="1245092"/>
                  <a:pt x="937716" y="1253532"/>
                  <a:pt x="933253" y="1263946"/>
                </a:cubicBezTo>
                <a:cubicBezTo>
                  <a:pt x="917446" y="1300828"/>
                  <a:pt x="930315" y="1320202"/>
                  <a:pt x="904973" y="1358214"/>
                </a:cubicBezTo>
                <a:cubicBezTo>
                  <a:pt x="898688" y="1367641"/>
                  <a:pt x="891740" y="1376657"/>
                  <a:pt x="886119" y="1386494"/>
                </a:cubicBezTo>
                <a:cubicBezTo>
                  <a:pt x="879147" y="1398695"/>
                  <a:pt x="876262" y="1413406"/>
                  <a:pt x="867266" y="1424201"/>
                </a:cubicBezTo>
                <a:cubicBezTo>
                  <a:pt x="860013" y="1432905"/>
                  <a:pt x="848412" y="1436770"/>
                  <a:pt x="838985" y="1443055"/>
                </a:cubicBezTo>
                <a:cubicBezTo>
                  <a:pt x="826416" y="1461909"/>
                  <a:pt x="808444" y="1478120"/>
                  <a:pt x="801278" y="1499616"/>
                </a:cubicBezTo>
                <a:cubicBezTo>
                  <a:pt x="798136" y="1509043"/>
                  <a:pt x="797363" y="1519628"/>
                  <a:pt x="791851" y="1527896"/>
                </a:cubicBezTo>
                <a:cubicBezTo>
                  <a:pt x="784456" y="1538988"/>
                  <a:pt x="775225" y="1549702"/>
                  <a:pt x="763571" y="1556176"/>
                </a:cubicBezTo>
                <a:cubicBezTo>
                  <a:pt x="746198" y="1565827"/>
                  <a:pt x="725864" y="1568745"/>
                  <a:pt x="707010" y="1575030"/>
                </a:cubicBezTo>
                <a:cubicBezTo>
                  <a:pt x="662194" y="1604908"/>
                  <a:pt x="689479" y="1590301"/>
                  <a:pt x="622169" y="1612737"/>
                </a:cubicBezTo>
                <a:cubicBezTo>
                  <a:pt x="622168" y="1612737"/>
                  <a:pt x="565609" y="1631590"/>
                  <a:pt x="565608" y="1631591"/>
                </a:cubicBezTo>
                <a:lnTo>
                  <a:pt x="509047" y="1669298"/>
                </a:lnTo>
                <a:cubicBezTo>
                  <a:pt x="502762" y="1678725"/>
                  <a:pt x="498720" y="1690118"/>
                  <a:pt x="490193" y="1697579"/>
                </a:cubicBezTo>
                <a:cubicBezTo>
                  <a:pt x="473140" y="1712500"/>
                  <a:pt x="455129" y="1728121"/>
                  <a:pt x="433633" y="1735286"/>
                </a:cubicBezTo>
                <a:cubicBezTo>
                  <a:pt x="365818" y="1757891"/>
                  <a:pt x="450511" y="1730463"/>
                  <a:pt x="367645" y="1754139"/>
                </a:cubicBezTo>
                <a:cubicBezTo>
                  <a:pt x="358091" y="1756869"/>
                  <a:pt x="348792" y="1760424"/>
                  <a:pt x="339365" y="1763566"/>
                </a:cubicBezTo>
                <a:cubicBezTo>
                  <a:pt x="329247" y="1778743"/>
                  <a:pt x="305074" y="1812470"/>
                  <a:pt x="301657" y="1829554"/>
                </a:cubicBezTo>
                <a:cubicBezTo>
                  <a:pt x="294850" y="1863588"/>
                  <a:pt x="297139" y="1898890"/>
                  <a:pt x="292231" y="1933249"/>
                </a:cubicBezTo>
                <a:cubicBezTo>
                  <a:pt x="290826" y="1943086"/>
                  <a:pt x="288580" y="1953443"/>
                  <a:pt x="282804" y="1961529"/>
                </a:cubicBezTo>
                <a:cubicBezTo>
                  <a:pt x="246085" y="2012935"/>
                  <a:pt x="248624" y="1986282"/>
                  <a:pt x="207389" y="2027517"/>
                </a:cubicBezTo>
                <a:cubicBezTo>
                  <a:pt x="196280" y="2038626"/>
                  <a:pt x="188536" y="2052655"/>
                  <a:pt x="179109" y="2065224"/>
                </a:cubicBezTo>
                <a:cubicBezTo>
                  <a:pt x="149676" y="2153521"/>
                  <a:pt x="197893" y="2022924"/>
                  <a:pt x="141402" y="2121785"/>
                </a:cubicBezTo>
                <a:cubicBezTo>
                  <a:pt x="128830" y="2143787"/>
                  <a:pt x="136636" y="2166640"/>
                  <a:pt x="122548" y="2187772"/>
                </a:cubicBezTo>
                <a:cubicBezTo>
                  <a:pt x="115153" y="2198865"/>
                  <a:pt x="103695" y="2206626"/>
                  <a:pt x="94268" y="2216053"/>
                </a:cubicBezTo>
                <a:lnTo>
                  <a:pt x="75414" y="2272614"/>
                </a:lnTo>
                <a:cubicBezTo>
                  <a:pt x="72272" y="2282041"/>
                  <a:pt x="73013" y="2293868"/>
                  <a:pt x="65987" y="2300894"/>
                </a:cubicBezTo>
                <a:lnTo>
                  <a:pt x="37707" y="2329174"/>
                </a:lnTo>
                <a:cubicBezTo>
                  <a:pt x="34565" y="2344885"/>
                  <a:pt x="32166" y="2360764"/>
                  <a:pt x="28280" y="2376308"/>
                </a:cubicBezTo>
                <a:cubicBezTo>
                  <a:pt x="25870" y="2385948"/>
                  <a:pt x="21263" y="2394949"/>
                  <a:pt x="18853" y="2404589"/>
                </a:cubicBezTo>
                <a:lnTo>
                  <a:pt x="0" y="2480003"/>
                </a:lnTo>
                <a:cubicBezTo>
                  <a:pt x="5659" y="2530939"/>
                  <a:pt x="-12252" y="2567045"/>
                  <a:pt x="37707" y="2583698"/>
                </a:cubicBezTo>
                <a:cubicBezTo>
                  <a:pt x="55840" y="2589742"/>
                  <a:pt x="75525" y="2589376"/>
                  <a:pt x="94268" y="2593125"/>
                </a:cubicBezTo>
                <a:cubicBezTo>
                  <a:pt x="106972" y="2595666"/>
                  <a:pt x="119566" y="2598829"/>
                  <a:pt x="131975" y="2602552"/>
                </a:cubicBezTo>
                <a:cubicBezTo>
                  <a:pt x="151010" y="2608263"/>
                  <a:pt x="188536" y="2621405"/>
                  <a:pt x="188536" y="2621405"/>
                </a:cubicBezTo>
                <a:lnTo>
                  <a:pt x="273377" y="2611979"/>
                </a:lnTo>
                <a:cubicBezTo>
                  <a:pt x="311045" y="2608392"/>
                  <a:pt x="348869" y="2606513"/>
                  <a:pt x="386499" y="2602552"/>
                </a:cubicBezTo>
                <a:cubicBezTo>
                  <a:pt x="408596" y="2600226"/>
                  <a:pt x="430490" y="2596267"/>
                  <a:pt x="452486" y="2593125"/>
                </a:cubicBezTo>
                <a:lnTo>
                  <a:pt x="509047" y="2574271"/>
                </a:lnTo>
                <a:lnTo>
                  <a:pt x="537327" y="2564845"/>
                </a:lnTo>
                <a:cubicBezTo>
                  <a:pt x="546754" y="2558560"/>
                  <a:pt x="556544" y="2552789"/>
                  <a:pt x="565608" y="2545991"/>
                </a:cubicBezTo>
                <a:cubicBezTo>
                  <a:pt x="581704" y="2533919"/>
                  <a:pt x="595078" y="2517919"/>
                  <a:pt x="612742" y="2508284"/>
                </a:cubicBezTo>
                <a:cubicBezTo>
                  <a:pt x="630189" y="2498767"/>
                  <a:pt x="651528" y="2498318"/>
                  <a:pt x="669303" y="2489430"/>
                </a:cubicBezTo>
                <a:cubicBezTo>
                  <a:pt x="687879" y="2480142"/>
                  <a:pt x="713490" y="2465114"/>
                  <a:pt x="735290" y="2461150"/>
                </a:cubicBezTo>
                <a:cubicBezTo>
                  <a:pt x="816579" y="2446371"/>
                  <a:pt x="941022" y="2445517"/>
                  <a:pt x="1008668" y="2442296"/>
                </a:cubicBezTo>
                <a:cubicBezTo>
                  <a:pt x="1027522" y="2436011"/>
                  <a:pt x="1048376" y="2433975"/>
                  <a:pt x="1065229" y="2423442"/>
                </a:cubicBezTo>
                <a:cubicBezTo>
                  <a:pt x="1090367" y="2407731"/>
                  <a:pt x="1115978" y="2392751"/>
                  <a:pt x="1140643" y="2376308"/>
                </a:cubicBezTo>
                <a:cubicBezTo>
                  <a:pt x="1150070" y="2370024"/>
                  <a:pt x="1158790" y="2362522"/>
                  <a:pt x="1168923" y="2357455"/>
                </a:cubicBezTo>
                <a:cubicBezTo>
                  <a:pt x="1177811" y="2353011"/>
                  <a:pt x="1187777" y="2351170"/>
                  <a:pt x="1197204" y="2348028"/>
                </a:cubicBezTo>
                <a:cubicBezTo>
                  <a:pt x="1254514" y="2309820"/>
                  <a:pt x="1193622" y="2345836"/>
                  <a:pt x="1263191" y="2319748"/>
                </a:cubicBezTo>
                <a:cubicBezTo>
                  <a:pt x="1350881" y="2286865"/>
                  <a:pt x="1242308" y="2310659"/>
                  <a:pt x="1357459" y="2291467"/>
                </a:cubicBezTo>
                <a:cubicBezTo>
                  <a:pt x="1438519" y="2237430"/>
                  <a:pt x="1335954" y="2302221"/>
                  <a:pt x="1414020" y="2263187"/>
                </a:cubicBezTo>
                <a:cubicBezTo>
                  <a:pt x="1424154" y="2258120"/>
                  <a:pt x="1431693" y="2248311"/>
                  <a:pt x="1442301" y="2244333"/>
                </a:cubicBezTo>
                <a:cubicBezTo>
                  <a:pt x="1457303" y="2238707"/>
                  <a:pt x="1473724" y="2238048"/>
                  <a:pt x="1489435" y="2234906"/>
                </a:cubicBezTo>
                <a:cubicBezTo>
                  <a:pt x="1502004" y="2228622"/>
                  <a:pt x="1515092" y="2223283"/>
                  <a:pt x="1527142" y="2216053"/>
                </a:cubicBezTo>
                <a:cubicBezTo>
                  <a:pt x="1546572" y="2204395"/>
                  <a:pt x="1561720" y="2183842"/>
                  <a:pt x="1583703" y="2178346"/>
                </a:cubicBezTo>
                <a:cubicBezTo>
                  <a:pt x="1642966" y="2163530"/>
                  <a:pt x="1608584" y="2170751"/>
                  <a:pt x="1687398" y="2159492"/>
                </a:cubicBezTo>
                <a:cubicBezTo>
                  <a:pt x="1773190" y="2130894"/>
                  <a:pt x="1637707" y="2174757"/>
                  <a:pt x="1762812" y="2140638"/>
                </a:cubicBezTo>
                <a:cubicBezTo>
                  <a:pt x="1781985" y="2135409"/>
                  <a:pt x="1800519" y="2128069"/>
                  <a:pt x="1819373" y="2121785"/>
                </a:cubicBezTo>
                <a:lnTo>
                  <a:pt x="1847653" y="2112358"/>
                </a:lnTo>
                <a:cubicBezTo>
                  <a:pt x="1864641" y="2095370"/>
                  <a:pt x="1881246" y="2075067"/>
                  <a:pt x="1904214" y="2065224"/>
                </a:cubicBezTo>
                <a:cubicBezTo>
                  <a:pt x="1916122" y="2060120"/>
                  <a:pt x="1929464" y="2059356"/>
                  <a:pt x="1941921" y="2055797"/>
                </a:cubicBezTo>
                <a:cubicBezTo>
                  <a:pt x="1951476" y="2053067"/>
                  <a:pt x="1960775" y="2049512"/>
                  <a:pt x="1970202" y="2046370"/>
                </a:cubicBezTo>
                <a:cubicBezTo>
                  <a:pt x="2033789" y="1982783"/>
                  <a:pt x="2001468" y="1998240"/>
                  <a:pt x="2055043" y="1980383"/>
                </a:cubicBezTo>
                <a:cubicBezTo>
                  <a:pt x="2079445" y="1955981"/>
                  <a:pt x="2106055" y="1925671"/>
                  <a:pt x="2139884" y="1914395"/>
                </a:cubicBezTo>
                <a:cubicBezTo>
                  <a:pt x="2149311" y="1911253"/>
                  <a:pt x="2159277" y="1909412"/>
                  <a:pt x="2168165" y="1904968"/>
                </a:cubicBezTo>
                <a:cubicBezTo>
                  <a:pt x="2178298" y="1899901"/>
                  <a:pt x="2185837" y="1890093"/>
                  <a:pt x="2196445" y="1886115"/>
                </a:cubicBezTo>
                <a:cubicBezTo>
                  <a:pt x="2211447" y="1880489"/>
                  <a:pt x="2227938" y="1880164"/>
                  <a:pt x="2243579" y="1876688"/>
                </a:cubicBezTo>
                <a:cubicBezTo>
                  <a:pt x="2256226" y="1873877"/>
                  <a:pt x="2268639" y="1870072"/>
                  <a:pt x="2281286" y="1867261"/>
                </a:cubicBezTo>
                <a:cubicBezTo>
                  <a:pt x="2296927" y="1863785"/>
                  <a:pt x="2312876" y="1861720"/>
                  <a:pt x="2328420" y="1857834"/>
                </a:cubicBezTo>
                <a:cubicBezTo>
                  <a:pt x="2338060" y="1855424"/>
                  <a:pt x="2347146" y="1851137"/>
                  <a:pt x="2356701" y="1848407"/>
                </a:cubicBezTo>
                <a:cubicBezTo>
                  <a:pt x="2439550" y="1824737"/>
                  <a:pt x="2354888" y="1852155"/>
                  <a:pt x="2422688" y="1829554"/>
                </a:cubicBezTo>
                <a:cubicBezTo>
                  <a:pt x="2439676" y="1812566"/>
                  <a:pt x="2456281" y="1792263"/>
                  <a:pt x="2479249" y="1782420"/>
                </a:cubicBezTo>
                <a:cubicBezTo>
                  <a:pt x="2491157" y="1777316"/>
                  <a:pt x="2504825" y="1777542"/>
                  <a:pt x="2516956" y="1772993"/>
                </a:cubicBezTo>
                <a:cubicBezTo>
                  <a:pt x="2606159" y="1739541"/>
                  <a:pt x="2498511" y="1765369"/>
                  <a:pt x="2601798" y="1744713"/>
                </a:cubicBezTo>
                <a:cubicBezTo>
                  <a:pt x="2611225" y="1738428"/>
                  <a:pt x="2619330" y="1729442"/>
                  <a:pt x="2630078" y="1725859"/>
                </a:cubicBezTo>
                <a:cubicBezTo>
                  <a:pt x="2698423" y="1703077"/>
                  <a:pt x="2667476" y="1728570"/>
                  <a:pt x="2714919" y="1707005"/>
                </a:cubicBezTo>
                <a:cubicBezTo>
                  <a:pt x="2824102" y="1657376"/>
                  <a:pt x="2751526" y="1674842"/>
                  <a:pt x="2856321" y="1659871"/>
                </a:cubicBezTo>
                <a:cubicBezTo>
                  <a:pt x="2875175" y="1653587"/>
                  <a:pt x="2898829" y="1655071"/>
                  <a:pt x="2912882" y="1641018"/>
                </a:cubicBezTo>
                <a:cubicBezTo>
                  <a:pt x="2922309" y="1631591"/>
                  <a:pt x="2932306" y="1622701"/>
                  <a:pt x="2941163" y="1612737"/>
                </a:cubicBezTo>
                <a:cubicBezTo>
                  <a:pt x="2957468" y="1594394"/>
                  <a:pt x="2968925" y="1571243"/>
                  <a:pt x="2988297" y="1556176"/>
                </a:cubicBezTo>
                <a:cubicBezTo>
                  <a:pt x="2998524" y="1548222"/>
                  <a:pt x="3013435" y="1549892"/>
                  <a:pt x="3026004" y="1546750"/>
                </a:cubicBezTo>
                <a:cubicBezTo>
                  <a:pt x="3035431" y="1540465"/>
                  <a:pt x="3046273" y="1535907"/>
                  <a:pt x="3054284" y="1527896"/>
                </a:cubicBezTo>
                <a:cubicBezTo>
                  <a:pt x="3062295" y="1519885"/>
                  <a:pt x="3066553" y="1508835"/>
                  <a:pt x="3073138" y="1499616"/>
                </a:cubicBezTo>
                <a:cubicBezTo>
                  <a:pt x="3082270" y="1486831"/>
                  <a:pt x="3090908" y="1473586"/>
                  <a:pt x="3101418" y="1461908"/>
                </a:cubicBezTo>
                <a:cubicBezTo>
                  <a:pt x="3119255" y="1442090"/>
                  <a:pt x="3132684" y="1413780"/>
                  <a:pt x="3157979" y="1405348"/>
                </a:cubicBezTo>
                <a:lnTo>
                  <a:pt x="3214540" y="1386494"/>
                </a:lnTo>
                <a:cubicBezTo>
                  <a:pt x="3227109" y="1377067"/>
                  <a:pt x="3238606" y="1366009"/>
                  <a:pt x="3252247" y="1358214"/>
                </a:cubicBezTo>
                <a:cubicBezTo>
                  <a:pt x="3260874" y="1353284"/>
                  <a:pt x="3270973" y="1351517"/>
                  <a:pt x="3280527" y="1348787"/>
                </a:cubicBezTo>
                <a:cubicBezTo>
                  <a:pt x="3363385" y="1325113"/>
                  <a:pt x="3278710" y="1352535"/>
                  <a:pt x="3346515" y="1329933"/>
                </a:cubicBezTo>
                <a:cubicBezTo>
                  <a:pt x="3400243" y="1276207"/>
                  <a:pt x="3346035" y="1320713"/>
                  <a:pt x="3412503" y="1292226"/>
                </a:cubicBezTo>
                <a:cubicBezTo>
                  <a:pt x="3422916" y="1287763"/>
                  <a:pt x="3430649" y="1278439"/>
                  <a:pt x="3440783" y="1273372"/>
                </a:cubicBezTo>
                <a:cubicBezTo>
                  <a:pt x="3449671" y="1268928"/>
                  <a:pt x="3459637" y="1267088"/>
                  <a:pt x="3469064" y="1263946"/>
                </a:cubicBezTo>
                <a:cubicBezTo>
                  <a:pt x="3487917" y="1251377"/>
                  <a:pt x="3503641" y="1231733"/>
                  <a:pt x="3525624" y="1226238"/>
                </a:cubicBezTo>
                <a:lnTo>
                  <a:pt x="3601039" y="1207385"/>
                </a:lnTo>
                <a:cubicBezTo>
                  <a:pt x="3617632" y="1157607"/>
                  <a:pt x="3604954" y="1187372"/>
                  <a:pt x="3648173" y="1122543"/>
                </a:cubicBezTo>
                <a:cubicBezTo>
                  <a:pt x="3654457" y="1113116"/>
                  <a:pt x="3656278" y="1097846"/>
                  <a:pt x="3667026" y="1094263"/>
                </a:cubicBezTo>
                <a:cubicBezTo>
                  <a:pt x="3735878" y="1071312"/>
                  <a:pt x="3704307" y="1080229"/>
                  <a:pt x="3761294" y="1065983"/>
                </a:cubicBezTo>
                <a:cubicBezTo>
                  <a:pt x="3789573" y="1047130"/>
                  <a:pt x="3792719" y="1050270"/>
                  <a:pt x="3808429" y="1018849"/>
                </a:cubicBezTo>
                <a:cubicBezTo>
                  <a:pt x="3812873" y="1009961"/>
                  <a:pt x="3811754" y="998412"/>
                  <a:pt x="3817855" y="990568"/>
                </a:cubicBezTo>
                <a:cubicBezTo>
                  <a:pt x="3852625" y="945863"/>
                  <a:pt x="3864894" y="940355"/>
                  <a:pt x="3902697" y="915154"/>
                </a:cubicBezTo>
                <a:cubicBezTo>
                  <a:pt x="3908981" y="905727"/>
                  <a:pt x="3912123" y="893158"/>
                  <a:pt x="3921550" y="886873"/>
                </a:cubicBezTo>
                <a:cubicBezTo>
                  <a:pt x="3932330" y="879686"/>
                  <a:pt x="3947349" y="882550"/>
                  <a:pt x="3959257" y="877447"/>
                </a:cubicBezTo>
                <a:cubicBezTo>
                  <a:pt x="3969671" y="872984"/>
                  <a:pt x="3978111" y="864878"/>
                  <a:pt x="3987538" y="858593"/>
                </a:cubicBezTo>
                <a:cubicBezTo>
                  <a:pt x="3990680" y="846024"/>
                  <a:pt x="3991171" y="832474"/>
                  <a:pt x="3996965" y="820886"/>
                </a:cubicBezTo>
                <a:cubicBezTo>
                  <a:pt x="4007099" y="800619"/>
                  <a:pt x="4022103" y="783179"/>
                  <a:pt x="4034672" y="764325"/>
                </a:cubicBezTo>
                <a:lnTo>
                  <a:pt x="4053525" y="736045"/>
                </a:lnTo>
                <a:cubicBezTo>
                  <a:pt x="4059810" y="726618"/>
                  <a:pt x="4068796" y="718512"/>
                  <a:pt x="4072379" y="707764"/>
                </a:cubicBezTo>
                <a:cubicBezTo>
                  <a:pt x="4082954" y="676040"/>
                  <a:pt x="4082024" y="674388"/>
                  <a:pt x="4100659" y="641776"/>
                </a:cubicBezTo>
                <a:cubicBezTo>
                  <a:pt x="4106280" y="631939"/>
                  <a:pt x="4110666" y="620574"/>
                  <a:pt x="4119513" y="613496"/>
                </a:cubicBezTo>
                <a:cubicBezTo>
                  <a:pt x="4127272" y="607289"/>
                  <a:pt x="4138366" y="607211"/>
                  <a:pt x="4147793" y="604069"/>
                </a:cubicBezTo>
                <a:cubicBezTo>
                  <a:pt x="4198070" y="528656"/>
                  <a:pt x="4132082" y="619780"/>
                  <a:pt x="4194927" y="556935"/>
                </a:cubicBezTo>
                <a:cubicBezTo>
                  <a:pt x="4202938" y="548924"/>
                  <a:pt x="4206528" y="537359"/>
                  <a:pt x="4213781" y="528655"/>
                </a:cubicBezTo>
                <a:cubicBezTo>
                  <a:pt x="4222316" y="518413"/>
                  <a:pt x="4233386" y="510496"/>
                  <a:pt x="4242062" y="500374"/>
                </a:cubicBezTo>
                <a:cubicBezTo>
                  <a:pt x="4252287" y="488445"/>
                  <a:pt x="4259233" y="473776"/>
                  <a:pt x="4270342" y="462667"/>
                </a:cubicBezTo>
                <a:cubicBezTo>
                  <a:pt x="4288615" y="444394"/>
                  <a:pt x="4303903" y="442054"/>
                  <a:pt x="4326903" y="434387"/>
                </a:cubicBezTo>
                <a:cubicBezTo>
                  <a:pt x="4330045" y="415533"/>
                  <a:pt x="4327048" y="394534"/>
                  <a:pt x="4336330" y="377826"/>
                </a:cubicBezTo>
                <a:cubicBezTo>
                  <a:pt x="4342183" y="367290"/>
                  <a:pt x="4390471" y="340564"/>
                  <a:pt x="4402317" y="330692"/>
                </a:cubicBezTo>
                <a:cubicBezTo>
                  <a:pt x="4412559" y="322157"/>
                  <a:pt x="4419505" y="309807"/>
                  <a:pt x="4430598" y="302412"/>
                </a:cubicBezTo>
                <a:cubicBezTo>
                  <a:pt x="4438866" y="296900"/>
                  <a:pt x="4449990" y="297429"/>
                  <a:pt x="4458878" y="292985"/>
                </a:cubicBezTo>
                <a:cubicBezTo>
                  <a:pt x="4531971" y="256437"/>
                  <a:pt x="4444357" y="288398"/>
                  <a:pt x="4515439" y="264704"/>
                </a:cubicBezTo>
                <a:cubicBezTo>
                  <a:pt x="4524866" y="255277"/>
                  <a:pt x="4532627" y="243819"/>
                  <a:pt x="4543719" y="236424"/>
                </a:cubicBezTo>
                <a:cubicBezTo>
                  <a:pt x="4551987" y="230912"/>
                  <a:pt x="4563112" y="231441"/>
                  <a:pt x="4572000" y="226997"/>
                </a:cubicBezTo>
                <a:cubicBezTo>
                  <a:pt x="4582133" y="221930"/>
                  <a:pt x="4590853" y="214428"/>
                  <a:pt x="4600280" y="208143"/>
                </a:cubicBezTo>
                <a:cubicBezTo>
                  <a:pt x="4625419" y="132730"/>
                  <a:pt x="4587711" y="220712"/>
                  <a:pt x="4637987" y="170436"/>
                </a:cubicBezTo>
                <a:cubicBezTo>
                  <a:pt x="4645013" y="163410"/>
                  <a:pt x="4641207" y="149915"/>
                  <a:pt x="4647414" y="142156"/>
                </a:cubicBezTo>
                <a:cubicBezTo>
                  <a:pt x="4660705" y="125542"/>
                  <a:pt x="4685344" y="120085"/>
                  <a:pt x="4703975" y="113875"/>
                </a:cubicBezTo>
                <a:cubicBezTo>
                  <a:pt x="4710260" y="104448"/>
                  <a:pt x="4721888" y="96885"/>
                  <a:pt x="4722829" y="85595"/>
                </a:cubicBezTo>
                <a:cubicBezTo>
                  <a:pt x="4728932" y="12358"/>
                  <a:pt x="4683551" y="24321"/>
                  <a:pt x="4666268" y="10181"/>
                </a:cubicBezTo>
                <a:close/>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13C4F49B-83CB-4111-B0AF-C0FC4536A8B6}"/>
              </a:ext>
            </a:extLst>
          </p:cNvPr>
          <p:cNvSpPr txBox="1"/>
          <p:nvPr/>
        </p:nvSpPr>
        <p:spPr>
          <a:xfrm>
            <a:off x="1606264" y="6071885"/>
            <a:ext cx="10075510" cy="461665"/>
          </a:xfrm>
          <a:prstGeom prst="rect">
            <a:avLst/>
          </a:prstGeom>
          <a:noFill/>
        </p:spPr>
        <p:txBody>
          <a:bodyPr wrap="square" rtlCol="0">
            <a:spAutoFit/>
          </a:bodyPr>
          <a:lstStyle/>
          <a:p>
            <a:r>
              <a:rPr lang="en-US" sz="2400" dirty="0"/>
              <a:t>Restore &amp; Build Resilience of Wet Meadows in Sagebrush Landscape</a:t>
            </a:r>
          </a:p>
        </p:txBody>
      </p:sp>
      <p:sp>
        <p:nvSpPr>
          <p:cNvPr id="3" name="TextBox 2">
            <a:extLst>
              <a:ext uri="{FF2B5EF4-FFF2-40B4-BE49-F238E27FC236}">
                <a16:creationId xmlns:a16="http://schemas.microsoft.com/office/drawing/2014/main" id="{FE91E1A2-740A-4FB9-A653-48B925BAF384}"/>
              </a:ext>
            </a:extLst>
          </p:cNvPr>
          <p:cNvSpPr txBox="1"/>
          <p:nvPr/>
        </p:nvSpPr>
        <p:spPr>
          <a:xfrm>
            <a:off x="10175929" y="6488668"/>
            <a:ext cx="2355742" cy="369332"/>
          </a:xfrm>
          <a:prstGeom prst="rect">
            <a:avLst/>
          </a:prstGeom>
          <a:noFill/>
        </p:spPr>
        <p:txBody>
          <a:bodyPr wrap="square" rtlCol="0">
            <a:spAutoFit/>
          </a:bodyPr>
          <a:lstStyle/>
          <a:p>
            <a:r>
              <a:rPr lang="en-US" dirty="0"/>
              <a:t>Rondeau, CNHP</a:t>
            </a:r>
          </a:p>
        </p:txBody>
      </p:sp>
    </p:spTree>
    <p:extLst>
      <p:ext uri="{BB962C8B-B14F-4D97-AF65-F5344CB8AC3E}">
        <p14:creationId xmlns:p14="http://schemas.microsoft.com/office/powerpoint/2010/main" val="2961419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3974-1C9B-443E-81F7-8849824E05F9}"/>
              </a:ext>
            </a:extLst>
          </p:cNvPr>
          <p:cNvSpPr>
            <a:spLocks noGrp="1"/>
          </p:cNvSpPr>
          <p:nvPr>
            <p:ph type="title"/>
          </p:nvPr>
        </p:nvSpPr>
        <p:spPr>
          <a:xfrm>
            <a:off x="867696" y="199543"/>
            <a:ext cx="10515600" cy="1325563"/>
          </a:xfrm>
        </p:spPr>
        <p:txBody>
          <a:bodyPr>
            <a:normAutofit/>
          </a:bodyPr>
          <a:lstStyle/>
          <a:p>
            <a:pPr algn="ctr"/>
            <a:r>
              <a:rPr lang="en-US" sz="4000" dirty="0">
                <a:solidFill>
                  <a:schemeClr val="tx1"/>
                </a:solidFill>
              </a:rPr>
              <a:t>Scaling Up for Greater Impact</a:t>
            </a:r>
          </a:p>
        </p:txBody>
      </p:sp>
      <p:pic>
        <p:nvPicPr>
          <p:cNvPr id="11" name="Picture Placeholder 5">
            <a:extLst>
              <a:ext uri="{FF2B5EF4-FFF2-40B4-BE49-F238E27FC236}">
                <a16:creationId xmlns:a16="http://schemas.microsoft.com/office/drawing/2014/main" id="{C4FC44B9-9317-43D2-A6AB-C19403129F3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289771" y="1855384"/>
            <a:ext cx="2945656" cy="3358468"/>
          </a:xfrm>
          <a:prstGeom prst="rect">
            <a:avLst/>
          </a:prstGeom>
          <a:ln w="19050">
            <a:noFill/>
            <a:miter lim="800000"/>
            <a:headEnd/>
            <a:tailEnd/>
          </a:ln>
        </p:spPr>
      </p:pic>
      <p:sp>
        <p:nvSpPr>
          <p:cNvPr id="12" name="Rectangle 11">
            <a:extLst>
              <a:ext uri="{FF2B5EF4-FFF2-40B4-BE49-F238E27FC236}">
                <a16:creationId xmlns:a16="http://schemas.microsoft.com/office/drawing/2014/main" id="{A5467C30-2080-4DCF-9916-993446A9D878}"/>
              </a:ext>
            </a:extLst>
          </p:cNvPr>
          <p:cNvSpPr/>
          <p:nvPr/>
        </p:nvSpPr>
        <p:spPr>
          <a:xfrm>
            <a:off x="6474315" y="5275265"/>
            <a:ext cx="3292440" cy="338554"/>
          </a:xfrm>
          <a:prstGeom prst="rect">
            <a:avLst/>
          </a:prstGeom>
        </p:spPr>
        <p:txBody>
          <a:bodyPr wrap="square">
            <a:spAutoFit/>
          </a:bodyPr>
          <a:lstStyle/>
          <a:p>
            <a:pPr algn="ctr">
              <a:spcBef>
                <a:spcPct val="0"/>
              </a:spcBef>
              <a:buFontTx/>
              <a:buNone/>
            </a:pPr>
            <a:r>
              <a:rPr lang="en-US" altLang="en-US" sz="1600" dirty="0">
                <a:solidFill>
                  <a:schemeClr val="bg1"/>
                </a:solidFill>
                <a:latin typeface="Arial" panose="020B0604020202020204" pitchFamily="34" charset="0"/>
              </a:rPr>
              <a:t>Grant, UGRD</a:t>
            </a:r>
            <a:endParaRPr lang="en-US" sz="1600" dirty="0"/>
          </a:p>
        </p:txBody>
      </p:sp>
      <p:pic>
        <p:nvPicPr>
          <p:cNvPr id="14" name="Picture 4">
            <a:extLst>
              <a:ext uri="{FF2B5EF4-FFF2-40B4-BE49-F238E27FC236}">
                <a16:creationId xmlns:a16="http://schemas.microsoft.com/office/drawing/2014/main" id="{42542328-6026-468A-ADF7-58F6E8BB12C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8967" y="2677183"/>
            <a:ext cx="2772182" cy="33404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71D98E91-F2BC-4D8A-953E-6DDEBAF96C4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2821" y="1691242"/>
            <a:ext cx="3399852" cy="224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Content Placeholder 4">
            <a:extLst>
              <a:ext uri="{FF2B5EF4-FFF2-40B4-BE49-F238E27FC236}">
                <a16:creationId xmlns:a16="http://schemas.microsoft.com/office/drawing/2014/main" id="{D9A96B7D-5CC6-4335-A2E9-99FF5E3310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46083" y="2901059"/>
            <a:ext cx="2931263" cy="3512329"/>
          </a:xfrm>
          <a:prstGeom prst="rect">
            <a:avLst/>
          </a:prstGeom>
          <a:ln>
            <a:solidFill>
              <a:schemeClr val="tx1"/>
            </a:solidFill>
          </a:ln>
        </p:spPr>
      </p:pic>
      <p:pic>
        <p:nvPicPr>
          <p:cNvPr id="23" name="Picture 3">
            <a:extLst>
              <a:ext uri="{FF2B5EF4-FFF2-40B4-BE49-F238E27FC236}">
                <a16:creationId xmlns:a16="http://schemas.microsoft.com/office/drawing/2014/main" id="{BD17B412-1C5B-4BF5-8672-6C55CE80910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74698" y="4288713"/>
            <a:ext cx="3286068" cy="246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3471E3C0-BF56-40D5-AEFB-10BB3DCDECD8}"/>
              </a:ext>
            </a:extLst>
          </p:cNvPr>
          <p:cNvSpPr txBox="1"/>
          <p:nvPr/>
        </p:nvSpPr>
        <p:spPr>
          <a:xfrm>
            <a:off x="4448949" y="6356923"/>
            <a:ext cx="2025366" cy="646331"/>
          </a:xfrm>
          <a:prstGeom prst="rect">
            <a:avLst/>
          </a:prstGeom>
          <a:noFill/>
        </p:spPr>
        <p:txBody>
          <a:bodyPr wrap="square" rtlCol="0">
            <a:spAutoFit/>
          </a:bodyPr>
          <a:lstStyle/>
          <a:p>
            <a:r>
              <a:rPr lang="en-US" dirty="0"/>
              <a:t>Rondeau, CNHP</a:t>
            </a:r>
          </a:p>
          <a:p>
            <a:endParaRPr lang="en-US" dirty="0"/>
          </a:p>
        </p:txBody>
      </p:sp>
    </p:spTree>
    <p:extLst>
      <p:ext uri="{BB962C8B-B14F-4D97-AF65-F5344CB8AC3E}">
        <p14:creationId xmlns:p14="http://schemas.microsoft.com/office/powerpoint/2010/main" val="1456707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6958" y="846154"/>
            <a:ext cx="5181600" cy="530985"/>
          </a:xfrm>
        </p:spPr>
        <p:txBody>
          <a:bodyPr>
            <a:noAutofit/>
          </a:bodyPr>
          <a:lstStyle/>
          <a:p>
            <a:br>
              <a:rPr lang="en-US" sz="4400" dirty="0"/>
            </a:br>
            <a:r>
              <a:rPr lang="en-US" sz="4000" dirty="0">
                <a:solidFill>
                  <a:schemeClr val="tx1">
                    <a:lumMod val="95000"/>
                    <a:lumOff val="5000"/>
                  </a:schemeClr>
                </a:solidFill>
              </a:rPr>
              <a:t>Reforestation </a:t>
            </a:r>
          </a:p>
        </p:txBody>
      </p:sp>
      <p:sp>
        <p:nvSpPr>
          <p:cNvPr id="6" name="Text Placeholder 10"/>
          <p:cNvSpPr txBox="1">
            <a:spLocks/>
          </p:cNvSpPr>
          <p:nvPr/>
        </p:nvSpPr>
        <p:spPr>
          <a:xfrm>
            <a:off x="250574" y="2463892"/>
            <a:ext cx="5666232" cy="2752985"/>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Tx/>
              <a:buNone/>
              <a:defRPr lang="en-US" sz="1800" b="0" i="0" kern="1200" smtClean="0">
                <a:solidFill>
                  <a:schemeClr val="tx1"/>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b="0" i="0" kern="1200" dirty="0" smtClean="0">
                <a:solidFill>
                  <a:srgbClr val="000000"/>
                </a:solidFill>
                <a:effectLst/>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solidFill>
                <a:srgbClr val="000000"/>
              </a:solidFill>
              <a:latin typeface="Open Sans"/>
            </a:endParaRPr>
          </a:p>
          <a:p>
            <a:r>
              <a:rPr lang="it-IT" sz="3000" dirty="0">
                <a:solidFill>
                  <a:srgbClr val="000000"/>
                </a:solidFill>
                <a:latin typeface="+mn-lt"/>
              </a:rPr>
              <a:t>Scope feasibility of accelerated reforestation of severely burned areas</a:t>
            </a:r>
          </a:p>
          <a:p>
            <a:endParaRPr lang="it-IT" sz="3000" dirty="0">
              <a:solidFill>
                <a:srgbClr val="000000"/>
              </a:solidFill>
              <a:latin typeface="+mn-lt"/>
            </a:endParaRPr>
          </a:p>
          <a:p>
            <a:r>
              <a:rPr lang="it-IT" sz="3000" dirty="0">
                <a:solidFill>
                  <a:srgbClr val="000000"/>
                </a:solidFill>
                <a:latin typeface="+mn-lt"/>
              </a:rPr>
              <a:t>Benefits: carbon storage, forest resilience, wildlife habitat, flood control</a:t>
            </a:r>
          </a:p>
          <a:p>
            <a:endParaRPr lang="it-IT" sz="2400" dirty="0">
              <a:solidFill>
                <a:srgbClr val="000000"/>
              </a:solidFill>
              <a:latin typeface="+mn-lt"/>
            </a:endParaRPr>
          </a:p>
          <a:p>
            <a:endParaRPr lang="it-IT" dirty="0">
              <a:solidFill>
                <a:srgbClr val="000000"/>
              </a:solidFill>
              <a:latin typeface="Open Sans"/>
            </a:endParaRPr>
          </a:p>
          <a:p>
            <a:pPr marL="342900" indent="-342900">
              <a:buAutoNum type="arabicPeriod"/>
            </a:pPr>
            <a:endParaRPr lang="it-IT" dirty="0"/>
          </a:p>
          <a:p>
            <a:pPr marL="342900" indent="-342900">
              <a:buAutoNum type="arabicPeriod"/>
            </a:pPr>
            <a:endParaRPr lang="it-IT" dirty="0"/>
          </a:p>
        </p:txBody>
      </p:sp>
      <p:pic>
        <p:nvPicPr>
          <p:cNvPr id="1026" name="Picture 2" descr="Julio Cruz on Thursday works on the Forest Service's plan to plant about 150,000 trees on land ravaged by the Hayman fire in the Pike National Forest. The plan also aims to protect Front Range water supplies.">
            <a:extLst>
              <a:ext uri="{FF2B5EF4-FFF2-40B4-BE49-F238E27FC236}">
                <a16:creationId xmlns:a16="http://schemas.microsoft.com/office/drawing/2014/main" id="{31D42736-1158-474D-BDDF-0691A9B5293F}"/>
              </a:ext>
            </a:extLst>
          </p:cNvPr>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6285053" y="0"/>
            <a:ext cx="590694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EFC47FC-986B-4CBE-A662-E10EA3776A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5053" y="4152487"/>
            <a:ext cx="1805586" cy="2705513"/>
          </a:xfrm>
          <a:prstGeom prst="rect">
            <a:avLst/>
          </a:prstGeom>
        </p:spPr>
      </p:pic>
    </p:spTree>
    <p:extLst>
      <p:ext uri="{BB962C8B-B14F-4D97-AF65-F5344CB8AC3E}">
        <p14:creationId xmlns:p14="http://schemas.microsoft.com/office/powerpoint/2010/main" val="3099616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0E6F-A39B-42D9-8153-696180FCE8B1}"/>
              </a:ext>
            </a:extLst>
          </p:cNvPr>
          <p:cNvSpPr>
            <a:spLocks noGrp="1"/>
          </p:cNvSpPr>
          <p:nvPr>
            <p:ph type="title"/>
          </p:nvPr>
        </p:nvSpPr>
        <p:spPr>
          <a:xfrm>
            <a:off x="825137" y="629741"/>
            <a:ext cx="10515600" cy="1325563"/>
          </a:xfrm>
        </p:spPr>
        <p:txBody>
          <a:bodyPr>
            <a:normAutofit/>
          </a:bodyPr>
          <a:lstStyle/>
          <a:p>
            <a:r>
              <a:rPr lang="en-US" sz="4000" dirty="0">
                <a:solidFill>
                  <a:schemeClr val="tx1"/>
                </a:solidFill>
              </a:rPr>
              <a:t>Moving the Needle</a:t>
            </a:r>
          </a:p>
        </p:txBody>
      </p:sp>
      <p:sp>
        <p:nvSpPr>
          <p:cNvPr id="3" name="Content Placeholder 2">
            <a:extLst>
              <a:ext uri="{FF2B5EF4-FFF2-40B4-BE49-F238E27FC236}">
                <a16:creationId xmlns:a16="http://schemas.microsoft.com/office/drawing/2014/main" id="{609EB450-E21A-4473-A2BE-0DA2CD3D630D}"/>
              </a:ext>
            </a:extLst>
          </p:cNvPr>
          <p:cNvSpPr>
            <a:spLocks noGrp="1"/>
          </p:cNvSpPr>
          <p:nvPr>
            <p:ph idx="1"/>
          </p:nvPr>
        </p:nvSpPr>
        <p:spPr>
          <a:xfrm>
            <a:off x="403226" y="2193925"/>
            <a:ext cx="6921500" cy="4351338"/>
          </a:xfrm>
        </p:spPr>
        <p:txBody>
          <a:bodyPr/>
          <a:lstStyle/>
          <a:p>
            <a:pPr marL="514350" lvl="0" indent="-514350">
              <a:buFont typeface="+mj-lt"/>
              <a:buAutoNum type="arabicPeriod"/>
            </a:pPr>
            <a:r>
              <a:rPr lang="en-US" dirty="0"/>
              <a:t>Statewide collaborative cross-boundary climate initiative</a:t>
            </a:r>
          </a:p>
          <a:p>
            <a:pPr marL="514350" lvl="0" indent="-514350">
              <a:buFont typeface="+mj-lt"/>
              <a:buAutoNum type="arabicPeriod"/>
            </a:pPr>
            <a:endParaRPr lang="en-US" dirty="0"/>
          </a:p>
          <a:p>
            <a:pPr marL="514350" lvl="0" indent="-514350">
              <a:buFont typeface="+mj-lt"/>
              <a:buAutoNum type="arabicPeriod"/>
            </a:pPr>
            <a:r>
              <a:rPr lang="en-US" dirty="0"/>
              <a:t>CO Climate Summit</a:t>
            </a:r>
          </a:p>
          <a:p>
            <a:pPr lvl="1"/>
            <a:r>
              <a:rPr lang="en-US" dirty="0"/>
              <a:t>Natural climate solutions</a:t>
            </a:r>
          </a:p>
          <a:p>
            <a:pPr lvl="1"/>
            <a:r>
              <a:rPr lang="en-US" dirty="0"/>
              <a:t>Adaptation</a:t>
            </a:r>
          </a:p>
          <a:p>
            <a:pPr lvl="1"/>
            <a:r>
              <a:rPr lang="en-US" dirty="0"/>
              <a:t>Mitigation</a:t>
            </a:r>
          </a:p>
          <a:p>
            <a:pPr marL="514350" lvl="0" indent="-514350">
              <a:buFont typeface="+mj-lt"/>
              <a:buAutoNum type="arabicPeriod"/>
            </a:pPr>
            <a:endParaRPr lang="en-US" dirty="0"/>
          </a:p>
          <a:p>
            <a:pPr marL="514350" lvl="0" indent="-514350">
              <a:buFont typeface="+mj-lt"/>
              <a:buAutoNum type="arabicPeriod"/>
            </a:pPr>
            <a:endParaRPr lang="en-US" dirty="0"/>
          </a:p>
          <a:p>
            <a:pPr marL="514350" lvl="0" indent="-514350">
              <a:buFont typeface="+mj-lt"/>
              <a:buAutoNum type="arabicPeriod"/>
            </a:pPr>
            <a:endParaRPr lang="en-US" dirty="0"/>
          </a:p>
        </p:txBody>
      </p:sp>
      <p:pic>
        <p:nvPicPr>
          <p:cNvPr id="8" name="Picture 7">
            <a:extLst>
              <a:ext uri="{FF2B5EF4-FFF2-40B4-BE49-F238E27FC236}">
                <a16:creationId xmlns:a16="http://schemas.microsoft.com/office/drawing/2014/main" id="{F8B86CA5-0863-4F74-B9CD-1056EE325A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1046" y="3556000"/>
            <a:ext cx="4072654" cy="3085218"/>
          </a:xfrm>
          <a:prstGeom prst="rect">
            <a:avLst/>
          </a:prstGeom>
          <a:ln>
            <a:solidFill>
              <a:schemeClr val="tx1"/>
            </a:solidFill>
          </a:ln>
        </p:spPr>
      </p:pic>
      <p:sp>
        <p:nvSpPr>
          <p:cNvPr id="9" name="TextBox 8">
            <a:extLst>
              <a:ext uri="{FF2B5EF4-FFF2-40B4-BE49-F238E27FC236}">
                <a16:creationId xmlns:a16="http://schemas.microsoft.com/office/drawing/2014/main" id="{6FD69D88-7D38-4477-99A8-B0DE14D13C87}"/>
              </a:ext>
            </a:extLst>
          </p:cNvPr>
          <p:cNvSpPr txBox="1"/>
          <p:nvPr/>
        </p:nvSpPr>
        <p:spPr>
          <a:xfrm>
            <a:off x="8100978" y="6614857"/>
            <a:ext cx="5448300" cy="338554"/>
          </a:xfrm>
          <a:prstGeom prst="rect">
            <a:avLst/>
          </a:prstGeom>
          <a:noFill/>
        </p:spPr>
        <p:txBody>
          <a:bodyPr wrap="square" rtlCol="0">
            <a:spAutoFit/>
          </a:bodyPr>
          <a:lstStyle/>
          <a:p>
            <a:r>
              <a:rPr lang="en-US" sz="1600" dirty="0"/>
              <a:t>4</a:t>
            </a:r>
            <a:r>
              <a:rPr lang="en-US" sz="1600" baseline="30000" dirty="0"/>
              <a:t>th</a:t>
            </a:r>
            <a:r>
              <a:rPr lang="en-US" sz="1600" dirty="0"/>
              <a:t> National Climate Assessment 2017</a:t>
            </a:r>
          </a:p>
        </p:txBody>
      </p:sp>
      <p:pic>
        <p:nvPicPr>
          <p:cNvPr id="4" name="Picture 3">
            <a:extLst>
              <a:ext uri="{FF2B5EF4-FFF2-40B4-BE49-F238E27FC236}">
                <a16:creationId xmlns:a16="http://schemas.microsoft.com/office/drawing/2014/main" id="{E01DA6B8-4387-4DB1-A885-8DE365CBB4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1046" y="189051"/>
            <a:ext cx="4060391" cy="3232422"/>
          </a:xfrm>
          <a:prstGeom prst="rect">
            <a:avLst/>
          </a:prstGeom>
          <a:ln>
            <a:solidFill>
              <a:schemeClr val="tx1"/>
            </a:solidFill>
          </a:ln>
        </p:spPr>
      </p:pic>
    </p:spTree>
    <p:extLst>
      <p:ext uri="{BB962C8B-B14F-4D97-AF65-F5344CB8AC3E}">
        <p14:creationId xmlns:p14="http://schemas.microsoft.com/office/powerpoint/2010/main" val="870452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287D-3C00-4795-A9C4-D2596D645E14}"/>
              </a:ext>
            </a:extLst>
          </p:cNvPr>
          <p:cNvSpPr>
            <a:spLocks noGrp="1"/>
          </p:cNvSpPr>
          <p:nvPr>
            <p:ph type="title"/>
          </p:nvPr>
        </p:nvSpPr>
        <p:spPr/>
        <p:txBody>
          <a:bodyPr/>
          <a:lstStyle/>
          <a:p>
            <a:r>
              <a:rPr lang="en-US" dirty="0"/>
              <a:t>OTHER SLIDES</a:t>
            </a:r>
          </a:p>
        </p:txBody>
      </p:sp>
      <p:pic>
        <p:nvPicPr>
          <p:cNvPr id="8" name="Content Placeholder 7">
            <a:extLst>
              <a:ext uri="{FF2B5EF4-FFF2-40B4-BE49-F238E27FC236}">
                <a16:creationId xmlns:a16="http://schemas.microsoft.com/office/drawing/2014/main" id="{148507DE-E0E0-4BD4-A9CB-A1389F78EFD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722100" y="1102947"/>
            <a:ext cx="4050800" cy="1170434"/>
          </a:xfrm>
        </p:spPr>
      </p:pic>
      <p:pic>
        <p:nvPicPr>
          <p:cNvPr id="4" name="Picture 3">
            <a:extLst>
              <a:ext uri="{FF2B5EF4-FFF2-40B4-BE49-F238E27FC236}">
                <a16:creationId xmlns:a16="http://schemas.microsoft.com/office/drawing/2014/main" id="{76C83DFE-EE6C-4873-A651-D13C429A93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81" y="-38222"/>
            <a:ext cx="12191999" cy="7714736"/>
          </a:xfrm>
          <a:prstGeom prst="rect">
            <a:avLst/>
          </a:prstGeom>
        </p:spPr>
      </p:pic>
      <p:sp>
        <p:nvSpPr>
          <p:cNvPr id="5" name="TextBox 4">
            <a:extLst>
              <a:ext uri="{FF2B5EF4-FFF2-40B4-BE49-F238E27FC236}">
                <a16:creationId xmlns:a16="http://schemas.microsoft.com/office/drawing/2014/main" id="{DF1170DE-4E18-47CD-A90A-A297E5069E77}"/>
              </a:ext>
            </a:extLst>
          </p:cNvPr>
          <p:cNvSpPr txBox="1"/>
          <p:nvPr/>
        </p:nvSpPr>
        <p:spPr>
          <a:xfrm>
            <a:off x="4175758" y="230192"/>
            <a:ext cx="6979922" cy="769441"/>
          </a:xfrm>
          <a:prstGeom prst="rect">
            <a:avLst/>
          </a:prstGeom>
          <a:noFill/>
        </p:spPr>
        <p:txBody>
          <a:bodyPr wrap="square" rtlCol="0">
            <a:spAutoFit/>
          </a:bodyPr>
          <a:lstStyle/>
          <a:p>
            <a:r>
              <a:rPr lang="en-US" sz="4400" dirty="0">
                <a:latin typeface="+mj-lt"/>
              </a:rPr>
              <a:t>Questions?   </a:t>
            </a:r>
          </a:p>
        </p:txBody>
      </p:sp>
      <p:sp>
        <p:nvSpPr>
          <p:cNvPr id="6" name="TextBox 5">
            <a:extLst>
              <a:ext uri="{FF2B5EF4-FFF2-40B4-BE49-F238E27FC236}">
                <a16:creationId xmlns:a16="http://schemas.microsoft.com/office/drawing/2014/main" id="{C7A8A812-3E5F-4CE9-836B-04D763A43BBB}"/>
              </a:ext>
            </a:extLst>
          </p:cNvPr>
          <p:cNvSpPr txBox="1"/>
          <p:nvPr/>
        </p:nvSpPr>
        <p:spPr>
          <a:xfrm>
            <a:off x="1143000" y="2055817"/>
            <a:ext cx="9207499" cy="4493538"/>
          </a:xfrm>
          <a:prstGeom prst="rect">
            <a:avLst/>
          </a:prstGeom>
          <a:noFill/>
        </p:spPr>
        <p:txBody>
          <a:bodyPr wrap="square" rtlCol="0">
            <a:spAutoFit/>
          </a:bodyPr>
          <a:lstStyle/>
          <a:p>
            <a:pPr algn="ctr"/>
            <a:r>
              <a:rPr lang="en-US" sz="4400" dirty="0">
                <a:solidFill>
                  <a:schemeClr val="bg1"/>
                </a:solidFill>
              </a:rPr>
              <a:t>Thank you! </a:t>
            </a:r>
          </a:p>
          <a:p>
            <a:pPr algn="ctr"/>
            <a:endParaRPr lang="en-US" sz="3600" dirty="0">
              <a:solidFill>
                <a:schemeClr val="bg1"/>
              </a:solidFill>
            </a:endParaRPr>
          </a:p>
          <a:p>
            <a:pPr algn="ctr"/>
            <a:r>
              <a:rPr lang="en-US" sz="2400" dirty="0">
                <a:solidFill>
                  <a:schemeClr val="bg1"/>
                </a:solidFill>
              </a:rPr>
              <a:t>Betsy Neely</a:t>
            </a:r>
          </a:p>
          <a:p>
            <a:pPr algn="ctr"/>
            <a:r>
              <a:rPr lang="en-US" sz="2400" dirty="0">
                <a:solidFill>
                  <a:schemeClr val="bg1"/>
                </a:solidFill>
              </a:rPr>
              <a:t>bneely@tnc.org</a:t>
            </a:r>
          </a:p>
          <a:p>
            <a:pPr algn="ctr"/>
            <a:r>
              <a:rPr lang="en-US" sz="2400" dirty="0">
                <a:solidFill>
                  <a:schemeClr val="bg1"/>
                </a:solidFill>
              </a:rPr>
              <a:t>720-974-7015</a:t>
            </a:r>
          </a:p>
          <a:p>
            <a:pPr algn="ctr"/>
            <a:r>
              <a:rPr lang="en-US" sz="2400" dirty="0">
                <a:solidFill>
                  <a:schemeClr val="bg1"/>
                </a:solidFill>
              </a:rPr>
              <a:t>The Nature Conservancy</a:t>
            </a:r>
          </a:p>
          <a:p>
            <a:pPr algn="ctr"/>
            <a:endParaRPr lang="en-US" sz="2400" dirty="0">
              <a:solidFill>
                <a:schemeClr val="bg1"/>
              </a:solidFill>
            </a:endParaRPr>
          </a:p>
          <a:p>
            <a:pPr algn="ctr"/>
            <a:r>
              <a:rPr lang="en-US" sz="2400" dirty="0">
                <a:solidFill>
                  <a:schemeClr val="bg1"/>
                </a:solidFill>
              </a:rPr>
              <a:t>www.nature.org/Colorado </a:t>
            </a:r>
          </a:p>
          <a:p>
            <a:pPr algn="ctr"/>
            <a:r>
              <a:rPr lang="en-US" sz="2400" dirty="0">
                <a:solidFill>
                  <a:schemeClr val="bg1"/>
                </a:solidFill>
              </a:rPr>
              <a:t>https://global.nature.org/initiatives/natural-climate-solution</a:t>
            </a:r>
          </a:p>
          <a:p>
            <a:pPr algn="ctr"/>
            <a:endParaRPr lang="en-US" sz="2000" dirty="0">
              <a:solidFill>
                <a:schemeClr val="bg1"/>
              </a:solidFill>
            </a:endParaRPr>
          </a:p>
          <a:p>
            <a:pPr algn="ctr"/>
            <a:endParaRPr lang="en-US" dirty="0"/>
          </a:p>
        </p:txBody>
      </p:sp>
      <p:pic>
        <p:nvPicPr>
          <p:cNvPr id="13" name="Picture 12">
            <a:extLst>
              <a:ext uri="{FF2B5EF4-FFF2-40B4-BE49-F238E27FC236}">
                <a16:creationId xmlns:a16="http://schemas.microsoft.com/office/drawing/2014/main" id="{BBF71B80-33B1-4741-80B2-5D80AFC7F2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50802" y="78277"/>
            <a:ext cx="2348157" cy="678474"/>
          </a:xfrm>
          <a:prstGeom prst="rect">
            <a:avLst/>
          </a:prstGeom>
        </p:spPr>
      </p:pic>
    </p:spTree>
    <p:extLst>
      <p:ext uri="{BB962C8B-B14F-4D97-AF65-F5344CB8AC3E}">
        <p14:creationId xmlns:p14="http://schemas.microsoft.com/office/powerpoint/2010/main" val="346139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3A3B-24B3-4ABA-BB53-DD6E282E84BF}"/>
              </a:ext>
            </a:extLst>
          </p:cNvPr>
          <p:cNvSpPr>
            <a:spLocks noGrp="1"/>
          </p:cNvSpPr>
          <p:nvPr>
            <p:ph type="title"/>
          </p:nvPr>
        </p:nvSpPr>
        <p:spPr/>
        <p:txBody>
          <a:bodyPr/>
          <a:lstStyle/>
          <a:p>
            <a:r>
              <a:rPr lang="en-US" dirty="0"/>
              <a:t>OTHER SLIDES</a:t>
            </a:r>
          </a:p>
        </p:txBody>
      </p:sp>
      <p:sp>
        <p:nvSpPr>
          <p:cNvPr id="3" name="Content Placeholder 2">
            <a:extLst>
              <a:ext uri="{FF2B5EF4-FFF2-40B4-BE49-F238E27FC236}">
                <a16:creationId xmlns:a16="http://schemas.microsoft.com/office/drawing/2014/main" id="{1A75FE82-FDE3-4C5B-B18F-BCB41C1CF02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37307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8035" y="137331"/>
            <a:ext cx="5943965" cy="3606688"/>
          </a:xfrm>
          <a:prstGeom prst="rect">
            <a:avLst/>
          </a:prstGeom>
          <a:noFill/>
          <a:ln>
            <a:noFill/>
          </a:ln>
        </p:spPr>
      </p:pic>
      <p:sp>
        <p:nvSpPr>
          <p:cNvPr id="5" name="TextBox 4"/>
          <p:cNvSpPr txBox="1"/>
          <p:nvPr/>
        </p:nvSpPr>
        <p:spPr>
          <a:xfrm>
            <a:off x="180109" y="571633"/>
            <a:ext cx="827116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0" cap="none" spc="0" normalizeH="0" baseline="0" noProof="0" dirty="0">
                <a:ln>
                  <a:noFill/>
                </a:ln>
                <a:solidFill>
                  <a:prstClr val="white"/>
                </a:solidFill>
                <a:effectLst/>
                <a:uLnTx/>
                <a:uFillTx/>
                <a:latin typeface="Georgia" panose="02040502050405020303" pitchFamily="18" charset="0"/>
              </a:rPr>
              <a:t>Mission</a:t>
            </a:r>
            <a:r>
              <a:rPr kumimoji="0" lang="en-US" sz="3200" b="1" i="0" u="none" strike="noStrike" kern="0" cap="none" spc="0" normalizeH="0" baseline="0" noProof="0" dirty="0">
                <a:ln>
                  <a:noFill/>
                </a:ln>
                <a:solidFill>
                  <a:prstClr val="white"/>
                </a:solidFill>
                <a:effectLst/>
                <a:uLnTx/>
                <a:uFillTx/>
                <a:latin typeface="Times New Roman"/>
                <a:ea typeface="+mn-ea"/>
                <a:cs typeface="+mn-cs"/>
              </a:rPr>
              <a:t>: </a:t>
            </a:r>
            <a:r>
              <a:rPr kumimoji="0" lang="en-US" sz="2800" b="0" i="0" u="none" strike="noStrike" kern="0" cap="none" spc="0" normalizeH="0" baseline="0" noProof="0" dirty="0">
                <a:ln>
                  <a:noFill/>
                </a:ln>
                <a:solidFill>
                  <a:prstClr val="white"/>
                </a:solidFill>
                <a:effectLst/>
                <a:uLnTx/>
                <a:uFillTx/>
                <a:latin typeface="+mj-lt"/>
                <a:ea typeface="+mn-ea"/>
                <a:cs typeface="+mn-cs"/>
              </a:rPr>
              <a:t>conserve the lands </a:t>
            </a:r>
            <a:r>
              <a:rPr lang="en-US" sz="2800" kern="0" dirty="0">
                <a:solidFill>
                  <a:prstClr val="white"/>
                </a:solidFill>
                <a:latin typeface="+mj-lt"/>
              </a:rPr>
              <a:t>&amp;</a:t>
            </a:r>
            <a:r>
              <a:rPr kumimoji="0" lang="en-US" sz="2800" b="0" i="0" u="none" strike="noStrike" kern="0" cap="none" spc="0" normalizeH="0" baseline="0" noProof="0" dirty="0">
                <a:ln>
                  <a:noFill/>
                </a:ln>
                <a:solidFill>
                  <a:prstClr val="white"/>
                </a:solidFill>
                <a:effectLst/>
                <a:uLnTx/>
                <a:uFillTx/>
                <a:latin typeface="+mj-lt"/>
                <a:ea typeface="+mn-ea"/>
                <a:cs typeface="+mn-cs"/>
              </a:rPr>
              <a:t> waters on which all life depends.</a:t>
            </a:r>
          </a:p>
        </p:txBody>
      </p:sp>
      <p:sp>
        <p:nvSpPr>
          <p:cNvPr id="23" name="TextBox 22"/>
          <p:cNvSpPr txBox="1"/>
          <p:nvPr/>
        </p:nvSpPr>
        <p:spPr>
          <a:xfrm>
            <a:off x="180109" y="2339253"/>
            <a:ext cx="849283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0" cap="none" spc="0" normalizeH="0" baseline="0" noProof="0" dirty="0">
                <a:ln>
                  <a:noFill/>
                </a:ln>
                <a:solidFill>
                  <a:prstClr val="white"/>
                </a:solidFill>
                <a:effectLst/>
                <a:uLnTx/>
                <a:uFillTx/>
                <a:latin typeface="Georgia" panose="02040502050405020303" pitchFamily="18" charset="0"/>
              </a:rPr>
              <a:t>Vision</a:t>
            </a:r>
            <a:r>
              <a:rPr kumimoji="0" lang="en-US" sz="3200" b="1" i="0" u="none" strike="noStrike" kern="0" cap="none" spc="0" normalizeH="0" baseline="0" noProof="0" dirty="0">
                <a:ln>
                  <a:noFill/>
                </a:ln>
                <a:solidFill>
                  <a:prstClr val="white"/>
                </a:solidFill>
                <a:effectLst/>
                <a:uLnTx/>
                <a:uFillTx/>
                <a:latin typeface="Times New Roman"/>
                <a:ea typeface="+mn-ea"/>
                <a:cs typeface="+mn-cs"/>
              </a:rPr>
              <a:t>: </a:t>
            </a:r>
            <a:r>
              <a:rPr kumimoji="0" lang="en-US" sz="2800" b="0" i="0" u="none" strike="noStrike" kern="0" cap="none" spc="0" normalizeH="0" baseline="0" noProof="0" dirty="0">
                <a:ln>
                  <a:noFill/>
                </a:ln>
                <a:solidFill>
                  <a:prstClr val="white"/>
                </a:solidFill>
                <a:effectLst/>
                <a:uLnTx/>
                <a:uFillTx/>
                <a:latin typeface="+mj-lt"/>
                <a:ea typeface="+mn-ea"/>
                <a:cs typeface="+mn-cs"/>
              </a:rPr>
              <a:t>we envision a world where the diversity of life thrives, people act to conserve nature for its own sake</a:t>
            </a:r>
            <a:r>
              <a:rPr lang="en-US" sz="2800" kern="0" dirty="0">
                <a:solidFill>
                  <a:prstClr val="white"/>
                </a:solidFill>
                <a:latin typeface="+mj-lt"/>
              </a:rPr>
              <a:t> &amp;</a:t>
            </a:r>
            <a:r>
              <a:rPr kumimoji="0" lang="en-US" sz="2800" b="0" i="0" u="none" strike="noStrike" kern="0" cap="none" spc="0" normalizeH="0" baseline="0" noProof="0" dirty="0">
                <a:ln>
                  <a:noFill/>
                </a:ln>
                <a:solidFill>
                  <a:prstClr val="white"/>
                </a:solidFill>
                <a:effectLst/>
                <a:uLnTx/>
                <a:uFillTx/>
                <a:latin typeface="+mj-lt"/>
                <a:ea typeface="+mn-ea"/>
                <a:cs typeface="+mn-cs"/>
              </a:rPr>
              <a:t> for its ability to enrich and fulfill our lives.</a:t>
            </a:r>
          </a:p>
        </p:txBody>
      </p:sp>
      <p:sp>
        <p:nvSpPr>
          <p:cNvPr id="24" name="TextBox 23"/>
          <p:cNvSpPr txBox="1"/>
          <p:nvPr/>
        </p:nvSpPr>
        <p:spPr>
          <a:xfrm>
            <a:off x="180109" y="4570177"/>
            <a:ext cx="11042073"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0" cap="none" spc="0" normalizeH="0" baseline="0" noProof="0" dirty="0">
                <a:ln>
                  <a:noFill/>
                </a:ln>
                <a:solidFill>
                  <a:prstClr val="white"/>
                </a:solidFill>
                <a:effectLst/>
                <a:uLnTx/>
                <a:uFillTx/>
                <a:latin typeface="Georgia" panose="02040502050405020303" pitchFamily="18" charset="0"/>
              </a:rPr>
              <a:t>Shared Conservation Agenda</a:t>
            </a:r>
            <a:r>
              <a:rPr kumimoji="0" lang="en-US" sz="3200" b="1" i="0" u="none" strike="noStrike" kern="0" cap="none" spc="0" normalizeH="0" baseline="0" noProof="0" dirty="0">
                <a:ln>
                  <a:noFill/>
                </a:ln>
                <a:solidFill>
                  <a:prstClr val="white"/>
                </a:solidFill>
                <a:effectLst/>
                <a:uLnTx/>
                <a:uFillTx/>
                <a:latin typeface="Georgia" panose="02040502050405020303" pitchFamily="18" charset="0"/>
              </a:rPr>
              <a:t>:</a:t>
            </a:r>
            <a:r>
              <a:rPr kumimoji="0" lang="en-US" sz="3200" b="1" i="0" u="none" strike="noStrike" kern="0" cap="none" spc="0" normalizeH="0" noProof="0" dirty="0">
                <a:ln>
                  <a:noFill/>
                </a:ln>
                <a:solidFill>
                  <a:prstClr val="white"/>
                </a:solidFill>
                <a:effectLst/>
                <a:uLnTx/>
                <a:uFillTx/>
                <a:latin typeface="Georgia" panose="02040502050405020303" pitchFamily="18" charset="0"/>
              </a:rPr>
              <a:t> </a:t>
            </a:r>
            <a:r>
              <a:rPr lang="en-US" sz="2800" kern="0" dirty="0">
                <a:solidFill>
                  <a:prstClr val="white"/>
                </a:solidFill>
                <a:latin typeface="+mj-lt"/>
              </a:rPr>
              <a:t>f</a:t>
            </a:r>
            <a:r>
              <a:rPr kumimoji="0" lang="en-US" sz="2800" u="none" strike="noStrike" kern="0" cap="none" spc="0" normalizeH="0" baseline="0" noProof="0" dirty="0" err="1">
                <a:ln>
                  <a:noFill/>
                </a:ln>
                <a:solidFill>
                  <a:prstClr val="white"/>
                </a:solidFill>
                <a:effectLst/>
                <a:uLnTx/>
                <a:uFillTx/>
                <a:latin typeface="+mj-lt"/>
              </a:rPr>
              <a:t>ocus</a:t>
            </a:r>
            <a:r>
              <a:rPr kumimoji="0" lang="en-US" sz="2800" u="none" strike="noStrike" kern="0" cap="none" spc="0" normalizeH="0" baseline="0" noProof="0" dirty="0">
                <a:ln>
                  <a:noFill/>
                </a:ln>
                <a:solidFill>
                  <a:prstClr val="white"/>
                </a:solidFill>
                <a:effectLst/>
                <a:uLnTx/>
                <a:uFillTx/>
                <a:latin typeface="+mj-lt"/>
              </a:rPr>
              <a:t> all of our energy, passion, innovation </a:t>
            </a:r>
            <a:r>
              <a:rPr lang="en-US" sz="2800" kern="0" dirty="0">
                <a:solidFill>
                  <a:prstClr val="white"/>
                </a:solidFill>
                <a:latin typeface="+mj-lt"/>
              </a:rPr>
              <a:t>&amp;</a:t>
            </a:r>
            <a:r>
              <a:rPr kumimoji="0" lang="en-US" sz="2800" u="none" strike="noStrike" kern="0" cap="none" spc="0" normalizeH="0" baseline="0" noProof="0" dirty="0">
                <a:ln>
                  <a:noFill/>
                </a:ln>
                <a:solidFill>
                  <a:prstClr val="white"/>
                </a:solidFill>
                <a:effectLst/>
                <a:uLnTx/>
                <a:uFillTx/>
                <a:latin typeface="+mj-lt"/>
              </a:rPr>
              <a:t> experimentation on solving the biggest challenges facing our mission so that we can move at a pace </a:t>
            </a:r>
            <a:r>
              <a:rPr lang="en-US" sz="2800" kern="0" dirty="0">
                <a:solidFill>
                  <a:prstClr val="white"/>
                </a:solidFill>
                <a:latin typeface="+mj-lt"/>
              </a:rPr>
              <a:t>&amp;</a:t>
            </a:r>
            <a:r>
              <a:rPr kumimoji="0" lang="en-US" sz="2800" u="none" strike="noStrike" kern="0" cap="none" spc="0" normalizeH="0" baseline="0" noProof="0" dirty="0">
                <a:ln>
                  <a:noFill/>
                </a:ln>
                <a:solidFill>
                  <a:prstClr val="white"/>
                </a:solidFill>
                <a:effectLst/>
                <a:uLnTx/>
                <a:uFillTx/>
                <a:latin typeface="+mj-lt"/>
              </a:rPr>
              <a:t> scale that matters.</a:t>
            </a:r>
          </a:p>
        </p:txBody>
      </p:sp>
    </p:spTree>
    <p:extLst>
      <p:ext uri="{BB962C8B-B14F-4D97-AF65-F5344CB8AC3E}">
        <p14:creationId xmlns:p14="http://schemas.microsoft.com/office/powerpoint/2010/main" val="346276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500"/>
                                        <p:tgtEl>
                                          <p:spTgt spid="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fade">
                                      <p:cBhvr>
                                        <p:cTn id="2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798" y="277091"/>
            <a:ext cx="11610109" cy="15465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a:ea typeface="+mn-ea"/>
                <a:cs typeface="Arial"/>
              </a:rPr>
              <a:t>What is Standing in the Way of a Future where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a:ea typeface="+mn-ea"/>
                <a:cs typeface="Arial"/>
              </a:rPr>
              <a:t>People and Nature Thrive Together?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a:ea typeface="+mn-ea"/>
                <a:cs typeface="Arial"/>
              </a:rPr>
              <a:t>8 GLOBAL CHALLENGES</a:t>
            </a:r>
          </a:p>
        </p:txBody>
      </p:sp>
      <p:pic>
        <p:nvPicPr>
          <p:cNvPr id="8" name="Picture 7"/>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rot="10800000" flipV="1">
            <a:off x="543844" y="1915217"/>
            <a:ext cx="738468" cy="738791"/>
          </a:xfrm>
          <a:prstGeom prst="ellipse">
            <a:avLst/>
          </a:prstGeom>
        </p:spPr>
      </p:pic>
      <p:sp>
        <p:nvSpPr>
          <p:cNvPr id="4" name="TextBox 3"/>
          <p:cNvSpPr txBox="1"/>
          <p:nvPr/>
        </p:nvSpPr>
        <p:spPr>
          <a:xfrm>
            <a:off x="1690251" y="2085810"/>
            <a:ext cx="34220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Climate Change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Mitigation and Adaptation</a:t>
            </a:r>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4325" y="2887262"/>
            <a:ext cx="734505" cy="735091"/>
          </a:xfrm>
          <a:prstGeom prst="ellipse">
            <a:avLst/>
          </a:prstGeom>
          <a:noFill/>
          <a:ln>
            <a:noFill/>
          </a:ln>
        </p:spPr>
      </p:pic>
      <p:sp>
        <p:nvSpPr>
          <p:cNvPr id="11" name="TextBox 10"/>
          <p:cNvSpPr txBox="1"/>
          <p:nvPr/>
        </p:nvSpPr>
        <p:spPr>
          <a:xfrm>
            <a:off x="1690251" y="3150035"/>
            <a:ext cx="56803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High Agricultural Inputs</a:t>
            </a:r>
          </a:p>
        </p:txBody>
      </p:sp>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0670" y="3853786"/>
            <a:ext cx="663493" cy="663505"/>
          </a:xfrm>
          <a:prstGeom prst="ellipse">
            <a:avLst/>
          </a:prstGeom>
          <a:noFill/>
          <a:ln>
            <a:noFill/>
          </a:ln>
        </p:spPr>
      </p:pic>
      <p:sp>
        <p:nvSpPr>
          <p:cNvPr id="13" name="TextBox 12"/>
          <p:cNvSpPr txBox="1"/>
          <p:nvPr/>
        </p:nvSpPr>
        <p:spPr>
          <a:xfrm>
            <a:off x="1690251" y="3875664"/>
            <a:ext cx="390698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Wood Products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Connected Air &amp; Water Pollution</a:t>
            </a:r>
          </a:p>
        </p:txBody>
      </p:sp>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r="-69"/>
          <a:stretch/>
        </p:blipFill>
        <p:spPr>
          <a:xfrm>
            <a:off x="569830" y="4783654"/>
            <a:ext cx="663493" cy="672573"/>
          </a:xfrm>
          <a:prstGeom prst="ellipse">
            <a:avLst/>
          </a:prstGeom>
          <a:noFill/>
          <a:ln>
            <a:noFill/>
          </a:ln>
        </p:spPr>
      </p:pic>
      <p:sp>
        <p:nvSpPr>
          <p:cNvPr id="15" name="TextBox 14"/>
          <p:cNvSpPr txBox="1"/>
          <p:nvPr/>
        </p:nvSpPr>
        <p:spPr>
          <a:xfrm>
            <a:off x="1690251" y="5002524"/>
            <a:ext cx="4100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Deficient Sanitation &amp; Wastewater</a:t>
            </a:r>
          </a:p>
        </p:txBody>
      </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3844" y="5722591"/>
            <a:ext cx="715469" cy="687275"/>
          </a:xfrm>
          <a:prstGeom prst="ellipse">
            <a:avLst/>
          </a:prstGeom>
          <a:noFill/>
          <a:ln>
            <a:noFill/>
          </a:ln>
        </p:spPr>
      </p:pic>
      <p:sp>
        <p:nvSpPr>
          <p:cNvPr id="18" name="TextBox 17"/>
          <p:cNvSpPr txBox="1"/>
          <p:nvPr/>
        </p:nvSpPr>
        <p:spPr>
          <a:xfrm>
            <a:off x="1690251" y="5890934"/>
            <a:ext cx="4100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Energy Expansion &amp; Sprawl</a:t>
            </a:r>
          </a:p>
        </p:txBody>
      </p:sp>
      <p:pic>
        <p:nvPicPr>
          <p:cNvPr id="19" name="Picture 1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80507" y="2371984"/>
            <a:ext cx="751923" cy="750255"/>
          </a:xfrm>
          <a:prstGeom prst="ellipse">
            <a:avLst/>
          </a:prstGeom>
          <a:noFill/>
          <a:ln>
            <a:noFill/>
          </a:ln>
        </p:spPr>
      </p:pic>
      <p:sp>
        <p:nvSpPr>
          <p:cNvPr id="20" name="TextBox 19"/>
          <p:cNvSpPr txBox="1"/>
          <p:nvPr/>
        </p:nvSpPr>
        <p:spPr>
          <a:xfrm>
            <a:off x="7778558" y="2569021"/>
            <a:ext cx="36160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Expanding Footprint of Cities</a:t>
            </a:r>
          </a:p>
        </p:txBody>
      </p:sp>
      <p:pic>
        <p:nvPicPr>
          <p:cNvPr id="22" name="Picture 2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277364" y="3434654"/>
            <a:ext cx="751923" cy="751081"/>
          </a:xfrm>
          <a:prstGeom prst="ellipse">
            <a:avLst/>
          </a:prstGeom>
        </p:spPr>
      </p:pic>
      <p:sp>
        <p:nvSpPr>
          <p:cNvPr id="25" name="TextBox 24"/>
          <p:cNvSpPr txBox="1"/>
          <p:nvPr/>
        </p:nvSpPr>
        <p:spPr>
          <a:xfrm>
            <a:off x="7786250" y="3622353"/>
            <a:ext cx="36160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Invasive Species</a:t>
            </a:r>
          </a:p>
        </p:txBody>
      </p:sp>
      <p:pic>
        <p:nvPicPr>
          <p:cNvPr id="26" name="Picture 25"/>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313894" y="4443095"/>
            <a:ext cx="765771" cy="765232"/>
          </a:xfrm>
          <a:prstGeom prst="ellipse">
            <a:avLst/>
          </a:prstGeom>
          <a:noFill/>
          <a:ln>
            <a:noFill/>
          </a:ln>
        </p:spPr>
      </p:pic>
      <p:pic>
        <p:nvPicPr>
          <p:cNvPr id="27" name="Picture 2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00583" y="5668911"/>
            <a:ext cx="799006" cy="79463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8" name="TextBox 27"/>
          <p:cNvSpPr txBox="1"/>
          <p:nvPr/>
        </p:nvSpPr>
        <p:spPr>
          <a:xfrm>
            <a:off x="7786250" y="4694748"/>
            <a:ext cx="36160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Unsustainable Fisheries</a:t>
            </a:r>
          </a:p>
        </p:txBody>
      </p:sp>
      <p:sp>
        <p:nvSpPr>
          <p:cNvPr id="29" name="TextBox 28"/>
          <p:cNvSpPr txBox="1"/>
          <p:nvPr/>
        </p:nvSpPr>
        <p:spPr>
          <a:xfrm>
            <a:off x="8298868" y="5732162"/>
            <a:ext cx="36160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Forests &amp; Fire Suppression – U.S. Only</a:t>
            </a:r>
          </a:p>
        </p:txBody>
      </p:sp>
    </p:spTree>
    <p:extLst>
      <p:ext uri="{BB962C8B-B14F-4D97-AF65-F5344CB8AC3E}">
        <p14:creationId xmlns:p14="http://schemas.microsoft.com/office/powerpoint/2010/main" val="328037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908AF5-D401-4A79-AC73-52BE8AA1248F}"/>
              </a:ext>
            </a:extLst>
          </p:cNvPr>
          <p:cNvSpPr>
            <a:spLocks noGrp="1"/>
          </p:cNvSpPr>
          <p:nvPr>
            <p:ph type="ctrTitle"/>
          </p:nvPr>
        </p:nvSpPr>
        <p:spPr>
          <a:xfrm>
            <a:off x="5167051" y="657776"/>
            <a:ext cx="6873448" cy="1008828"/>
          </a:xfrm>
        </p:spPr>
        <p:txBody>
          <a:bodyPr>
            <a:normAutofit fontScale="90000"/>
          </a:bodyPr>
          <a:lstStyle/>
          <a:p>
            <a:r>
              <a:rPr lang="en-US" sz="1800" dirty="0">
                <a:solidFill>
                  <a:srgbClr val="E6A901"/>
                </a:solidFill>
              </a:rPr>
              <a:t>Tackle Climate Change /</a:t>
            </a:r>
            <a:br>
              <a:rPr lang="en-US" sz="2000" b="0" dirty="0"/>
            </a:br>
            <a:r>
              <a:rPr lang="en-US" sz="1800" dirty="0"/>
              <a:t>Make the Case for Natural Climate Solutions</a:t>
            </a:r>
            <a:br>
              <a:rPr lang="en-US" sz="2200" dirty="0"/>
            </a:br>
            <a:br>
              <a:rPr lang="en-US" sz="2200" dirty="0"/>
            </a:br>
            <a:endParaRPr lang="en-US" sz="2200" dirty="0"/>
          </a:p>
        </p:txBody>
      </p:sp>
      <p:sp>
        <p:nvSpPr>
          <p:cNvPr id="9" name="Rectangle 8">
            <a:extLst>
              <a:ext uri="{FF2B5EF4-FFF2-40B4-BE49-F238E27FC236}">
                <a16:creationId xmlns:a16="http://schemas.microsoft.com/office/drawing/2014/main" id="{439FD7C7-6300-4CA9-8672-871EBD83B18B}"/>
              </a:ext>
            </a:extLst>
          </p:cNvPr>
          <p:cNvSpPr/>
          <p:nvPr/>
        </p:nvSpPr>
        <p:spPr>
          <a:xfrm>
            <a:off x="5167051" y="1204939"/>
            <a:ext cx="3525324" cy="523220"/>
          </a:xfrm>
          <a:prstGeom prst="rect">
            <a:avLst/>
          </a:prstGeom>
        </p:spPr>
        <p:txBody>
          <a:bodyPr wrap="none">
            <a:spAutoFit/>
          </a:bodyPr>
          <a:lstStyle/>
          <a:p>
            <a:r>
              <a:rPr lang="en-US" sz="2800" b="1" dirty="0">
                <a:solidFill>
                  <a:schemeClr val="bg1">
                    <a:lumMod val="50000"/>
                  </a:schemeClr>
                </a:solidFill>
                <a:latin typeface="Franklin Gothic Book" panose="020B0503020102020204" pitchFamily="34" charset="0"/>
                <a:ea typeface="+mj-ea"/>
                <a:cs typeface="+mj-cs"/>
              </a:rPr>
              <a:t>Reforestation in Brazil</a:t>
            </a:r>
            <a:endParaRPr lang="en-US" sz="2000" dirty="0">
              <a:solidFill>
                <a:schemeClr val="bg1">
                  <a:lumMod val="50000"/>
                </a:schemeClr>
              </a:solidFill>
            </a:endParaRPr>
          </a:p>
        </p:txBody>
      </p:sp>
      <p:pic>
        <p:nvPicPr>
          <p:cNvPr id="11" name="Picture Placeholder 10">
            <a:extLst>
              <a:ext uri="{FF2B5EF4-FFF2-40B4-BE49-F238E27FC236}">
                <a16:creationId xmlns:a16="http://schemas.microsoft.com/office/drawing/2014/main" id="{09015C33-4379-40F0-B674-981AE871B5F0}"/>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0" y="0"/>
            <a:ext cx="4559854" cy="6858000"/>
          </a:xfrm>
        </p:spPr>
      </p:pic>
      <p:sp>
        <p:nvSpPr>
          <p:cNvPr id="13" name="Rectangle 12">
            <a:extLst>
              <a:ext uri="{FF2B5EF4-FFF2-40B4-BE49-F238E27FC236}">
                <a16:creationId xmlns:a16="http://schemas.microsoft.com/office/drawing/2014/main" id="{C60DECCE-4A55-42B9-B48A-B71C075663CA}"/>
              </a:ext>
            </a:extLst>
          </p:cNvPr>
          <p:cNvSpPr/>
          <p:nvPr/>
        </p:nvSpPr>
        <p:spPr>
          <a:xfrm>
            <a:off x="6106215" y="3516920"/>
            <a:ext cx="1011815" cy="338554"/>
          </a:xfrm>
          <a:prstGeom prst="rect">
            <a:avLst/>
          </a:prstGeom>
        </p:spPr>
        <p:txBody>
          <a:bodyPr wrap="none">
            <a:spAutoFit/>
          </a:bodyPr>
          <a:lstStyle/>
          <a:p>
            <a:r>
              <a:rPr lang="en-US" sz="1600" dirty="0">
                <a:solidFill>
                  <a:srgbClr val="E6A901"/>
                </a:solidFill>
                <a:latin typeface="Franklin Gothic Book" panose="020B0503020102020204" pitchFamily="34" charset="0"/>
              </a:rPr>
              <a:t>The</a:t>
            </a:r>
            <a:r>
              <a:rPr lang="en-US" sz="1600" b="1" dirty="0">
                <a:solidFill>
                  <a:srgbClr val="E6A901"/>
                </a:solidFill>
                <a:latin typeface="Franklin Gothic Book" panose="020B0503020102020204" pitchFamily="34" charset="0"/>
              </a:rPr>
              <a:t> IDEA </a:t>
            </a:r>
            <a:endParaRPr lang="en-US" sz="2000" b="1" dirty="0">
              <a:solidFill>
                <a:srgbClr val="E6A901"/>
              </a:solidFill>
            </a:endParaRPr>
          </a:p>
        </p:txBody>
      </p:sp>
      <p:sp>
        <p:nvSpPr>
          <p:cNvPr id="14" name="Rectangle 13">
            <a:extLst>
              <a:ext uri="{FF2B5EF4-FFF2-40B4-BE49-F238E27FC236}">
                <a16:creationId xmlns:a16="http://schemas.microsoft.com/office/drawing/2014/main" id="{638E111A-88E9-4B49-A0A8-79FC82D0AADE}"/>
              </a:ext>
            </a:extLst>
          </p:cNvPr>
          <p:cNvSpPr/>
          <p:nvPr/>
        </p:nvSpPr>
        <p:spPr>
          <a:xfrm>
            <a:off x="6106215" y="4825308"/>
            <a:ext cx="1157368" cy="338554"/>
          </a:xfrm>
          <a:prstGeom prst="rect">
            <a:avLst/>
          </a:prstGeom>
        </p:spPr>
        <p:txBody>
          <a:bodyPr wrap="none">
            <a:spAutoFit/>
          </a:bodyPr>
          <a:lstStyle/>
          <a:p>
            <a:r>
              <a:rPr lang="en-US" sz="1600" dirty="0">
                <a:solidFill>
                  <a:srgbClr val="E6A901"/>
                </a:solidFill>
                <a:latin typeface="Franklin Gothic Book" panose="020B0503020102020204" pitchFamily="34" charset="0"/>
              </a:rPr>
              <a:t>The</a:t>
            </a:r>
            <a:r>
              <a:rPr lang="en-US" sz="1600" b="1" dirty="0">
                <a:solidFill>
                  <a:srgbClr val="E6A901"/>
                </a:solidFill>
                <a:latin typeface="Franklin Gothic Book" panose="020B0503020102020204" pitchFamily="34" charset="0"/>
              </a:rPr>
              <a:t> PLACE </a:t>
            </a:r>
            <a:endParaRPr lang="en-US" sz="2000" b="1" dirty="0">
              <a:solidFill>
                <a:srgbClr val="E6A901"/>
              </a:solidFill>
            </a:endParaRPr>
          </a:p>
        </p:txBody>
      </p:sp>
      <p:sp>
        <p:nvSpPr>
          <p:cNvPr id="17" name="Rectangle 16">
            <a:extLst>
              <a:ext uri="{FF2B5EF4-FFF2-40B4-BE49-F238E27FC236}">
                <a16:creationId xmlns:a16="http://schemas.microsoft.com/office/drawing/2014/main" id="{C155ABAD-6DB0-43CF-85A5-27E99692DF48}"/>
              </a:ext>
            </a:extLst>
          </p:cNvPr>
          <p:cNvSpPr/>
          <p:nvPr/>
        </p:nvSpPr>
        <p:spPr>
          <a:xfrm>
            <a:off x="6106215" y="2213767"/>
            <a:ext cx="1842364" cy="338554"/>
          </a:xfrm>
          <a:prstGeom prst="rect">
            <a:avLst/>
          </a:prstGeom>
        </p:spPr>
        <p:txBody>
          <a:bodyPr wrap="none">
            <a:spAutoFit/>
          </a:bodyPr>
          <a:lstStyle/>
          <a:p>
            <a:r>
              <a:rPr lang="en-US" sz="1600" dirty="0">
                <a:solidFill>
                  <a:srgbClr val="E6A901"/>
                </a:solidFill>
                <a:latin typeface="Franklin Gothic Book" panose="020B0503020102020204" pitchFamily="34" charset="0"/>
              </a:rPr>
              <a:t>The</a:t>
            </a:r>
            <a:r>
              <a:rPr lang="en-US" sz="1600" b="1" dirty="0">
                <a:solidFill>
                  <a:srgbClr val="E6A901"/>
                </a:solidFill>
                <a:latin typeface="Franklin Gothic Book" panose="020B0503020102020204" pitchFamily="34" charset="0"/>
              </a:rPr>
              <a:t> OPPORTUNITY </a:t>
            </a:r>
            <a:endParaRPr lang="en-US" sz="2000" b="1" dirty="0">
              <a:solidFill>
                <a:srgbClr val="E6A901"/>
              </a:solidFill>
            </a:endParaRPr>
          </a:p>
        </p:txBody>
      </p:sp>
      <p:sp>
        <p:nvSpPr>
          <p:cNvPr id="19" name="Rectangle 18">
            <a:extLst>
              <a:ext uri="{FF2B5EF4-FFF2-40B4-BE49-F238E27FC236}">
                <a16:creationId xmlns:a16="http://schemas.microsoft.com/office/drawing/2014/main" id="{61ADFD2C-B1DD-4D86-A339-1099FF5BDF88}"/>
              </a:ext>
            </a:extLst>
          </p:cNvPr>
          <p:cNvSpPr/>
          <p:nvPr/>
        </p:nvSpPr>
        <p:spPr>
          <a:xfrm>
            <a:off x="6115007" y="2510696"/>
            <a:ext cx="4708469" cy="715581"/>
          </a:xfrm>
          <a:prstGeom prst="rect">
            <a:avLst/>
          </a:prstGeom>
        </p:spPr>
        <p:txBody>
          <a:bodyPr wrap="square">
            <a:spAutoFit/>
          </a:bodyPr>
          <a:lstStyle/>
          <a:p>
            <a:pPr lvl="0" defTabSz="914400">
              <a:lnSpc>
                <a:spcPct val="90000"/>
              </a:lnSpc>
              <a:spcBef>
                <a:spcPts val="1000"/>
              </a:spcBef>
            </a:pPr>
            <a:r>
              <a:rPr lang="en-US" sz="1500" b="1" dirty="0">
                <a:solidFill>
                  <a:prstClr val="black"/>
                </a:solidFill>
                <a:latin typeface="Franklin Gothic Book" panose="020B0503020102020204" pitchFamily="34" charset="0"/>
              </a:rPr>
              <a:t>Reforestation is the biggest untapped opportunity </a:t>
            </a:r>
            <a:r>
              <a:rPr lang="en-US" sz="1500" dirty="0">
                <a:solidFill>
                  <a:prstClr val="black"/>
                </a:solidFill>
                <a:latin typeface="Franklin Gothic Book" panose="020B0503020102020204" pitchFamily="34" charset="0"/>
              </a:rPr>
              <a:t>to solve climate change with the potential to sequester the equivalent of half of global transportation emissions.</a:t>
            </a:r>
          </a:p>
        </p:txBody>
      </p:sp>
      <p:sp>
        <p:nvSpPr>
          <p:cNvPr id="21" name="Rectangle 20">
            <a:extLst>
              <a:ext uri="{FF2B5EF4-FFF2-40B4-BE49-F238E27FC236}">
                <a16:creationId xmlns:a16="http://schemas.microsoft.com/office/drawing/2014/main" id="{17AD806A-BDBB-44C0-AD37-BEB2C4128E04}"/>
              </a:ext>
            </a:extLst>
          </p:cNvPr>
          <p:cNvSpPr/>
          <p:nvPr/>
        </p:nvSpPr>
        <p:spPr>
          <a:xfrm>
            <a:off x="6115007" y="3808122"/>
            <a:ext cx="4864254" cy="707886"/>
          </a:xfrm>
          <a:prstGeom prst="rect">
            <a:avLst/>
          </a:prstGeom>
        </p:spPr>
        <p:txBody>
          <a:bodyPr wrap="square">
            <a:spAutoFit/>
          </a:bodyPr>
          <a:lstStyle/>
          <a:p>
            <a:pPr lvl="0" defTabSz="914400">
              <a:lnSpc>
                <a:spcPts val="1600"/>
              </a:lnSpc>
              <a:spcBef>
                <a:spcPts val="1000"/>
              </a:spcBef>
            </a:pPr>
            <a:r>
              <a:rPr lang="en-US" sz="1500" dirty="0">
                <a:solidFill>
                  <a:prstClr val="black"/>
                </a:solidFill>
                <a:latin typeface="Franklin Gothic Book" panose="020B0503020102020204" pitchFamily="34" charset="0"/>
              </a:rPr>
              <a:t>Help countries around the world turn bold climate commitments into action by demonstrating how </a:t>
            </a:r>
            <a:r>
              <a:rPr lang="en-US" sz="1500" b="1" dirty="0">
                <a:solidFill>
                  <a:prstClr val="black"/>
                </a:solidFill>
                <a:latin typeface="Franklin Gothic Book" panose="020B0503020102020204" pitchFamily="34" charset="0"/>
              </a:rPr>
              <a:t>reforestation can create jobs and grow the economy.</a:t>
            </a:r>
          </a:p>
        </p:txBody>
      </p:sp>
      <p:sp>
        <p:nvSpPr>
          <p:cNvPr id="23" name="Rectangle 22">
            <a:extLst>
              <a:ext uri="{FF2B5EF4-FFF2-40B4-BE49-F238E27FC236}">
                <a16:creationId xmlns:a16="http://schemas.microsoft.com/office/drawing/2014/main" id="{3A57FDDD-47AE-490A-9326-04A910469981}"/>
              </a:ext>
            </a:extLst>
          </p:cNvPr>
          <p:cNvSpPr/>
          <p:nvPr/>
        </p:nvSpPr>
        <p:spPr>
          <a:xfrm>
            <a:off x="6115007" y="5119118"/>
            <a:ext cx="5036974" cy="715581"/>
          </a:xfrm>
          <a:prstGeom prst="rect">
            <a:avLst/>
          </a:prstGeom>
        </p:spPr>
        <p:txBody>
          <a:bodyPr wrap="square">
            <a:spAutoFit/>
          </a:bodyPr>
          <a:lstStyle/>
          <a:p>
            <a:pPr lvl="0" defTabSz="914400">
              <a:lnSpc>
                <a:spcPct val="90000"/>
              </a:lnSpc>
              <a:spcBef>
                <a:spcPts val="1000"/>
              </a:spcBef>
            </a:pPr>
            <a:r>
              <a:rPr lang="en-US" sz="1500" dirty="0">
                <a:solidFill>
                  <a:prstClr val="black"/>
                </a:solidFill>
                <a:latin typeface="Franklin Gothic Book" panose="020B0503020102020204" pitchFamily="34" charset="0"/>
              </a:rPr>
              <a:t>Reforesting </a:t>
            </a:r>
            <a:r>
              <a:rPr lang="en-US" sz="1500" b="1" dirty="0">
                <a:solidFill>
                  <a:prstClr val="black"/>
                </a:solidFill>
                <a:latin typeface="Franklin Gothic Book" panose="020B0503020102020204" pitchFamily="34" charset="0"/>
              </a:rPr>
              <a:t>150,000 hectares in Brazil’s Serra da </a:t>
            </a:r>
            <a:r>
              <a:rPr lang="en-US" sz="1500" b="1" dirty="0" err="1">
                <a:solidFill>
                  <a:prstClr val="black"/>
                </a:solidFill>
                <a:latin typeface="Franklin Gothic Book" panose="020B0503020102020204" pitchFamily="34" charset="0"/>
              </a:rPr>
              <a:t>Mantiqueira</a:t>
            </a:r>
            <a:r>
              <a:rPr lang="en-US" sz="1500" b="1" dirty="0">
                <a:solidFill>
                  <a:prstClr val="black"/>
                </a:solidFill>
                <a:latin typeface="Franklin Gothic Book" panose="020B0503020102020204" pitchFamily="34" charset="0"/>
              </a:rPr>
              <a:t> region</a:t>
            </a:r>
            <a:r>
              <a:rPr lang="en-US" sz="1500" dirty="0">
                <a:solidFill>
                  <a:prstClr val="black"/>
                </a:solidFill>
                <a:latin typeface="Franklin Gothic Book" panose="020B0503020102020204" pitchFamily="34" charset="0"/>
              </a:rPr>
              <a:t> could make the case needed to accelerate restoration globally.</a:t>
            </a:r>
          </a:p>
        </p:txBody>
      </p:sp>
      <p:sp>
        <p:nvSpPr>
          <p:cNvPr id="24" name="Isosceles Triangle 23">
            <a:extLst>
              <a:ext uri="{FF2B5EF4-FFF2-40B4-BE49-F238E27FC236}">
                <a16:creationId xmlns:a16="http://schemas.microsoft.com/office/drawing/2014/main" id="{7C526F4D-9F89-41F5-BC2A-7174A41EBDD1}"/>
              </a:ext>
            </a:extLst>
          </p:cNvPr>
          <p:cNvSpPr/>
          <p:nvPr/>
        </p:nvSpPr>
        <p:spPr>
          <a:xfrm rot="5400000">
            <a:off x="5918451" y="2341506"/>
            <a:ext cx="180583" cy="83076"/>
          </a:xfrm>
          <a:prstGeom prst="triangle">
            <a:avLst/>
          </a:prstGeom>
          <a:solidFill>
            <a:srgbClr val="E6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F9065B47-EE47-4EE5-B2D9-C2B0A68A50E3}"/>
              </a:ext>
            </a:extLst>
          </p:cNvPr>
          <p:cNvSpPr/>
          <p:nvPr/>
        </p:nvSpPr>
        <p:spPr>
          <a:xfrm rot="5400000">
            <a:off x="5915445" y="3644659"/>
            <a:ext cx="180583" cy="83076"/>
          </a:xfrm>
          <a:prstGeom prst="triangle">
            <a:avLst/>
          </a:prstGeom>
          <a:solidFill>
            <a:srgbClr val="E6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BE57B562-ED0D-41E4-BBA2-6C6CAAF99A63}"/>
              </a:ext>
            </a:extLst>
          </p:cNvPr>
          <p:cNvSpPr/>
          <p:nvPr/>
        </p:nvSpPr>
        <p:spPr>
          <a:xfrm rot="5400000">
            <a:off x="5915445" y="4953047"/>
            <a:ext cx="180583" cy="83076"/>
          </a:xfrm>
          <a:prstGeom prst="triangle">
            <a:avLst/>
          </a:prstGeom>
          <a:solidFill>
            <a:srgbClr val="E6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920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908AF5-D401-4A79-AC73-52BE8AA1248F}"/>
              </a:ext>
            </a:extLst>
          </p:cNvPr>
          <p:cNvSpPr>
            <a:spLocks noGrp="1"/>
          </p:cNvSpPr>
          <p:nvPr>
            <p:ph type="ctrTitle"/>
          </p:nvPr>
        </p:nvSpPr>
        <p:spPr>
          <a:xfrm>
            <a:off x="5167051" y="657776"/>
            <a:ext cx="6873448" cy="1008828"/>
          </a:xfrm>
        </p:spPr>
        <p:txBody>
          <a:bodyPr>
            <a:normAutofit fontScale="90000"/>
          </a:bodyPr>
          <a:lstStyle/>
          <a:p>
            <a:r>
              <a:rPr lang="en-US" sz="1800" dirty="0">
                <a:solidFill>
                  <a:srgbClr val="E6A901"/>
                </a:solidFill>
              </a:rPr>
              <a:t>Tackle Climate Change /</a:t>
            </a:r>
            <a:br>
              <a:rPr lang="en-US" sz="2000" b="0" dirty="0">
                <a:solidFill>
                  <a:srgbClr val="E6A901"/>
                </a:solidFill>
              </a:rPr>
            </a:br>
            <a:r>
              <a:rPr lang="en-US" sz="1800" dirty="0"/>
              <a:t>Inspire Climate Action</a:t>
            </a:r>
            <a:br>
              <a:rPr lang="en-US" sz="2200" dirty="0"/>
            </a:br>
            <a:br>
              <a:rPr lang="en-US" sz="2200" dirty="0"/>
            </a:br>
            <a:endParaRPr lang="en-US" sz="2200" dirty="0"/>
          </a:p>
        </p:txBody>
      </p:sp>
      <p:sp>
        <p:nvSpPr>
          <p:cNvPr id="9" name="Rectangle 8">
            <a:extLst>
              <a:ext uri="{FF2B5EF4-FFF2-40B4-BE49-F238E27FC236}">
                <a16:creationId xmlns:a16="http://schemas.microsoft.com/office/drawing/2014/main" id="{439FD7C7-6300-4CA9-8672-871EBD83B18B}"/>
              </a:ext>
            </a:extLst>
          </p:cNvPr>
          <p:cNvSpPr/>
          <p:nvPr/>
        </p:nvSpPr>
        <p:spPr>
          <a:xfrm>
            <a:off x="5167051" y="1204939"/>
            <a:ext cx="5618589" cy="523220"/>
          </a:xfrm>
          <a:prstGeom prst="rect">
            <a:avLst/>
          </a:prstGeom>
        </p:spPr>
        <p:txBody>
          <a:bodyPr wrap="none">
            <a:spAutoFit/>
          </a:bodyPr>
          <a:lstStyle/>
          <a:p>
            <a:r>
              <a:rPr lang="en-US" sz="2800" b="1" dirty="0">
                <a:solidFill>
                  <a:schemeClr val="bg1">
                    <a:lumMod val="50000"/>
                  </a:schemeClr>
                </a:solidFill>
                <a:latin typeface="Franklin Gothic Book" panose="020B0503020102020204" pitchFamily="34" charset="0"/>
                <a:ea typeface="+mj-ea"/>
                <a:cs typeface="+mj-cs"/>
              </a:rPr>
              <a:t>Climate Policy and Action in the U.S.</a:t>
            </a:r>
          </a:p>
        </p:txBody>
      </p:sp>
      <p:pic>
        <p:nvPicPr>
          <p:cNvPr id="6" name="Picture 5">
            <a:extLst>
              <a:ext uri="{FF2B5EF4-FFF2-40B4-BE49-F238E27FC236}">
                <a16:creationId xmlns:a16="http://schemas.microsoft.com/office/drawing/2014/main" id="{232CF799-7B4C-4F6B-B781-6BEEB3E764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01437"/>
            <a:ext cx="4559853" cy="3066501"/>
          </a:xfrm>
          <a:prstGeom prst="rect">
            <a:avLst/>
          </a:prstGeom>
        </p:spPr>
      </p:pic>
      <p:pic>
        <p:nvPicPr>
          <p:cNvPr id="8" name="Picture 7">
            <a:extLst>
              <a:ext uri="{FF2B5EF4-FFF2-40B4-BE49-F238E27FC236}">
                <a16:creationId xmlns:a16="http://schemas.microsoft.com/office/drawing/2014/main" id="{E9B53C68-BA6E-43EA-9E31-3234B9C159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818"/>
          <a:stretch/>
        </p:blipFill>
        <p:spPr>
          <a:xfrm>
            <a:off x="0" y="-41096"/>
            <a:ext cx="4559853" cy="3801437"/>
          </a:xfrm>
          <a:prstGeom prst="rect">
            <a:avLst/>
          </a:prstGeom>
        </p:spPr>
      </p:pic>
      <p:sp>
        <p:nvSpPr>
          <p:cNvPr id="7" name="Rectangle 6">
            <a:extLst>
              <a:ext uri="{FF2B5EF4-FFF2-40B4-BE49-F238E27FC236}">
                <a16:creationId xmlns:a16="http://schemas.microsoft.com/office/drawing/2014/main" id="{BA8C0BDE-348E-4233-8E75-DD6F9A7595B2}"/>
              </a:ext>
            </a:extLst>
          </p:cNvPr>
          <p:cNvSpPr/>
          <p:nvPr/>
        </p:nvSpPr>
        <p:spPr>
          <a:xfrm>
            <a:off x="6106215" y="3376248"/>
            <a:ext cx="1037463" cy="338554"/>
          </a:xfrm>
          <a:prstGeom prst="rect">
            <a:avLst/>
          </a:prstGeom>
        </p:spPr>
        <p:txBody>
          <a:bodyPr wrap="none">
            <a:spAutoFit/>
          </a:bodyPr>
          <a:lstStyle/>
          <a:p>
            <a:r>
              <a:rPr lang="en-US" sz="1600" dirty="0">
                <a:solidFill>
                  <a:srgbClr val="E6A901"/>
                </a:solidFill>
                <a:latin typeface="Franklin Gothic Book" panose="020B0503020102020204" pitchFamily="34" charset="0"/>
              </a:rPr>
              <a:t>The</a:t>
            </a:r>
            <a:r>
              <a:rPr lang="en-US" sz="1600" b="1" dirty="0">
                <a:solidFill>
                  <a:srgbClr val="E6A901"/>
                </a:solidFill>
                <a:latin typeface="Franklin Gothic Book" panose="020B0503020102020204" pitchFamily="34" charset="0"/>
              </a:rPr>
              <a:t> IDEA </a:t>
            </a:r>
            <a:endParaRPr lang="en-US" sz="2000" b="1" dirty="0">
              <a:solidFill>
                <a:srgbClr val="E6A901"/>
              </a:solidFill>
            </a:endParaRPr>
          </a:p>
        </p:txBody>
      </p:sp>
      <p:sp>
        <p:nvSpPr>
          <p:cNvPr id="10" name="Rectangle 9">
            <a:extLst>
              <a:ext uri="{FF2B5EF4-FFF2-40B4-BE49-F238E27FC236}">
                <a16:creationId xmlns:a16="http://schemas.microsoft.com/office/drawing/2014/main" id="{62954285-E17D-4C7E-B2CD-3945357C71BE}"/>
              </a:ext>
            </a:extLst>
          </p:cNvPr>
          <p:cNvSpPr/>
          <p:nvPr/>
        </p:nvSpPr>
        <p:spPr>
          <a:xfrm>
            <a:off x="6106215" y="4684636"/>
            <a:ext cx="1183016" cy="338554"/>
          </a:xfrm>
          <a:prstGeom prst="rect">
            <a:avLst/>
          </a:prstGeom>
        </p:spPr>
        <p:txBody>
          <a:bodyPr wrap="none">
            <a:spAutoFit/>
          </a:bodyPr>
          <a:lstStyle/>
          <a:p>
            <a:r>
              <a:rPr lang="en-US" sz="1600" dirty="0">
                <a:solidFill>
                  <a:srgbClr val="E6A901"/>
                </a:solidFill>
                <a:latin typeface="Franklin Gothic Book" panose="020B0503020102020204" pitchFamily="34" charset="0"/>
              </a:rPr>
              <a:t>The </a:t>
            </a:r>
            <a:r>
              <a:rPr lang="en-US" sz="1600" b="1" dirty="0">
                <a:solidFill>
                  <a:srgbClr val="E6A901"/>
                </a:solidFill>
                <a:latin typeface="Franklin Gothic Book" panose="020B0503020102020204" pitchFamily="34" charset="0"/>
              </a:rPr>
              <a:t>PLACE </a:t>
            </a:r>
            <a:endParaRPr lang="en-US" sz="2000" b="1" dirty="0">
              <a:solidFill>
                <a:srgbClr val="E6A901"/>
              </a:solidFill>
            </a:endParaRPr>
          </a:p>
        </p:txBody>
      </p:sp>
      <p:sp>
        <p:nvSpPr>
          <p:cNvPr id="11" name="Rectangle 10">
            <a:extLst>
              <a:ext uri="{FF2B5EF4-FFF2-40B4-BE49-F238E27FC236}">
                <a16:creationId xmlns:a16="http://schemas.microsoft.com/office/drawing/2014/main" id="{F3CC90CC-7C88-4263-B81E-2FB586499FC0}"/>
              </a:ext>
            </a:extLst>
          </p:cNvPr>
          <p:cNvSpPr/>
          <p:nvPr/>
        </p:nvSpPr>
        <p:spPr>
          <a:xfrm>
            <a:off x="6106215" y="2213767"/>
            <a:ext cx="1842364" cy="338554"/>
          </a:xfrm>
          <a:prstGeom prst="rect">
            <a:avLst/>
          </a:prstGeom>
        </p:spPr>
        <p:txBody>
          <a:bodyPr wrap="none">
            <a:spAutoFit/>
          </a:bodyPr>
          <a:lstStyle/>
          <a:p>
            <a:r>
              <a:rPr lang="en-US" sz="1600" dirty="0">
                <a:solidFill>
                  <a:srgbClr val="E6A901"/>
                </a:solidFill>
                <a:latin typeface="Franklin Gothic Book" panose="020B0503020102020204" pitchFamily="34" charset="0"/>
              </a:rPr>
              <a:t>The</a:t>
            </a:r>
            <a:r>
              <a:rPr lang="en-US" sz="1600" b="1" dirty="0">
                <a:solidFill>
                  <a:srgbClr val="E6A901"/>
                </a:solidFill>
                <a:latin typeface="Franklin Gothic Book" panose="020B0503020102020204" pitchFamily="34" charset="0"/>
              </a:rPr>
              <a:t> OPPORTUNITY </a:t>
            </a:r>
            <a:endParaRPr lang="en-US" sz="2000" b="1" dirty="0">
              <a:solidFill>
                <a:srgbClr val="E6A901"/>
              </a:solidFill>
            </a:endParaRPr>
          </a:p>
        </p:txBody>
      </p:sp>
      <p:sp>
        <p:nvSpPr>
          <p:cNvPr id="12" name="Rectangle 11">
            <a:extLst>
              <a:ext uri="{FF2B5EF4-FFF2-40B4-BE49-F238E27FC236}">
                <a16:creationId xmlns:a16="http://schemas.microsoft.com/office/drawing/2014/main" id="{D9468907-E8DC-4D5F-BF10-C01F13F1AD34}"/>
              </a:ext>
            </a:extLst>
          </p:cNvPr>
          <p:cNvSpPr/>
          <p:nvPr/>
        </p:nvSpPr>
        <p:spPr>
          <a:xfrm>
            <a:off x="6115007" y="2510696"/>
            <a:ext cx="4470931" cy="843821"/>
          </a:xfrm>
          <a:prstGeom prst="rect">
            <a:avLst/>
          </a:prstGeom>
        </p:spPr>
        <p:txBody>
          <a:bodyPr wrap="square">
            <a:spAutoFit/>
          </a:bodyPr>
          <a:lstStyle/>
          <a:p>
            <a:pPr defTabSz="914400">
              <a:lnSpc>
                <a:spcPct val="90000"/>
              </a:lnSpc>
              <a:spcBef>
                <a:spcPts val="1000"/>
              </a:spcBef>
            </a:pPr>
            <a:r>
              <a:rPr lang="en-US" sz="1500" dirty="0">
                <a:solidFill>
                  <a:prstClr val="black"/>
                </a:solidFill>
                <a:latin typeface="Franklin Gothic Book" panose="020B0503020102020204" pitchFamily="34" charset="0"/>
              </a:rPr>
              <a:t>Reduce greenhouse gas emissions by informing policy and </a:t>
            </a:r>
            <a:r>
              <a:rPr lang="en-US" sz="1500" b="1" dirty="0">
                <a:solidFill>
                  <a:prstClr val="black"/>
                </a:solidFill>
                <a:latin typeface="Franklin Gothic Book" panose="020B0503020102020204" pitchFamily="34" charset="0"/>
              </a:rPr>
              <a:t>investing in nature-based solutions.</a:t>
            </a:r>
          </a:p>
          <a:p>
            <a:pPr lvl="0" defTabSz="914400">
              <a:lnSpc>
                <a:spcPct val="90000"/>
              </a:lnSpc>
              <a:spcBef>
                <a:spcPts val="1000"/>
              </a:spcBef>
            </a:pPr>
            <a:endParaRPr lang="en-US" sz="1500" dirty="0">
              <a:solidFill>
                <a:prstClr val="black"/>
              </a:solidFill>
              <a:latin typeface="Franklin Gothic Book" panose="020B0503020102020204" pitchFamily="34" charset="0"/>
            </a:endParaRPr>
          </a:p>
        </p:txBody>
      </p:sp>
      <p:sp>
        <p:nvSpPr>
          <p:cNvPr id="13" name="Rectangle 12">
            <a:extLst>
              <a:ext uri="{FF2B5EF4-FFF2-40B4-BE49-F238E27FC236}">
                <a16:creationId xmlns:a16="http://schemas.microsoft.com/office/drawing/2014/main" id="{5367A9C0-CA92-4290-A45A-F96668CE4B49}"/>
              </a:ext>
            </a:extLst>
          </p:cNvPr>
          <p:cNvSpPr/>
          <p:nvPr/>
        </p:nvSpPr>
        <p:spPr>
          <a:xfrm>
            <a:off x="6115007" y="3667450"/>
            <a:ext cx="5077600" cy="1051570"/>
          </a:xfrm>
          <a:prstGeom prst="rect">
            <a:avLst/>
          </a:prstGeom>
        </p:spPr>
        <p:txBody>
          <a:bodyPr wrap="square">
            <a:spAutoFit/>
          </a:bodyPr>
          <a:lstStyle/>
          <a:p>
            <a:pPr defTabSz="914400">
              <a:lnSpc>
                <a:spcPct val="90000"/>
              </a:lnSpc>
              <a:spcBef>
                <a:spcPts val="1000"/>
              </a:spcBef>
            </a:pPr>
            <a:r>
              <a:rPr lang="en-US" sz="1500" dirty="0">
                <a:solidFill>
                  <a:prstClr val="black"/>
                </a:solidFill>
                <a:latin typeface="Franklin Gothic Book" panose="020B0503020102020204" pitchFamily="34" charset="0"/>
              </a:rPr>
              <a:t>Harness local knowledge and relationships in each of TNC’s U.S. state programs to promote clean energy, generate bipartisan support and </a:t>
            </a:r>
            <a:r>
              <a:rPr lang="en-US" sz="1500" b="1" dirty="0">
                <a:solidFill>
                  <a:prstClr val="black"/>
                </a:solidFill>
                <a:latin typeface="Franklin Gothic Book" panose="020B0503020102020204" pitchFamily="34" charset="0"/>
              </a:rPr>
              <a:t>reduce emissions nationwide.</a:t>
            </a:r>
          </a:p>
          <a:p>
            <a:pPr lvl="0" defTabSz="914400">
              <a:lnSpc>
                <a:spcPct val="90000"/>
              </a:lnSpc>
              <a:spcBef>
                <a:spcPts val="1000"/>
              </a:spcBef>
            </a:pPr>
            <a:endParaRPr lang="en-US" sz="1500" b="1" dirty="0">
              <a:solidFill>
                <a:prstClr val="black"/>
              </a:solidFill>
              <a:latin typeface="Franklin Gothic Book" panose="020B0503020102020204" pitchFamily="34" charset="0"/>
            </a:endParaRPr>
          </a:p>
        </p:txBody>
      </p:sp>
      <p:sp>
        <p:nvSpPr>
          <p:cNvPr id="14" name="Rectangle 13">
            <a:extLst>
              <a:ext uri="{FF2B5EF4-FFF2-40B4-BE49-F238E27FC236}">
                <a16:creationId xmlns:a16="http://schemas.microsoft.com/office/drawing/2014/main" id="{88019B25-997A-49BB-9740-70D4D02CC2A4}"/>
              </a:ext>
            </a:extLst>
          </p:cNvPr>
          <p:cNvSpPr/>
          <p:nvPr/>
        </p:nvSpPr>
        <p:spPr>
          <a:xfrm>
            <a:off x="6115007" y="4978446"/>
            <a:ext cx="4778662" cy="1259319"/>
          </a:xfrm>
          <a:prstGeom prst="rect">
            <a:avLst/>
          </a:prstGeom>
        </p:spPr>
        <p:txBody>
          <a:bodyPr wrap="square">
            <a:spAutoFit/>
          </a:bodyPr>
          <a:lstStyle/>
          <a:p>
            <a:pPr defTabSz="914400">
              <a:lnSpc>
                <a:spcPct val="90000"/>
              </a:lnSpc>
              <a:spcBef>
                <a:spcPts val="1000"/>
              </a:spcBef>
            </a:pPr>
            <a:r>
              <a:rPr lang="en-US" sz="1500" b="1" dirty="0">
                <a:solidFill>
                  <a:prstClr val="black"/>
                </a:solidFill>
                <a:latin typeface="Franklin Gothic Book" panose="020B0503020102020204" pitchFamily="34" charset="0"/>
              </a:rPr>
              <a:t>TNC’s California program </a:t>
            </a:r>
            <a:r>
              <a:rPr lang="en-US" sz="1500" dirty="0">
                <a:solidFill>
                  <a:prstClr val="black"/>
                </a:solidFill>
                <a:latin typeface="Franklin Gothic Book" panose="020B0503020102020204" pitchFamily="34" charset="0"/>
              </a:rPr>
              <a:t>is bringing innovative on-the- ground conservation solutions together with advocacy efforts to reduce emissions, sequester carbon and adapt to climate change. </a:t>
            </a:r>
          </a:p>
          <a:p>
            <a:pPr lvl="0" defTabSz="914400">
              <a:lnSpc>
                <a:spcPct val="90000"/>
              </a:lnSpc>
              <a:spcBef>
                <a:spcPts val="1000"/>
              </a:spcBef>
            </a:pPr>
            <a:endParaRPr lang="en-US" sz="1500" dirty="0">
              <a:solidFill>
                <a:prstClr val="black"/>
              </a:solidFill>
              <a:latin typeface="Franklin Gothic Book" panose="020B0503020102020204" pitchFamily="34" charset="0"/>
            </a:endParaRPr>
          </a:p>
        </p:txBody>
      </p:sp>
      <p:sp>
        <p:nvSpPr>
          <p:cNvPr id="15" name="Isosceles Triangle 14">
            <a:extLst>
              <a:ext uri="{FF2B5EF4-FFF2-40B4-BE49-F238E27FC236}">
                <a16:creationId xmlns:a16="http://schemas.microsoft.com/office/drawing/2014/main" id="{DF44DA50-D5A5-48D2-BBB4-B4248EE1C567}"/>
              </a:ext>
            </a:extLst>
          </p:cNvPr>
          <p:cNvSpPr/>
          <p:nvPr/>
        </p:nvSpPr>
        <p:spPr>
          <a:xfrm rot="5400000">
            <a:off x="5918451" y="2341506"/>
            <a:ext cx="180583" cy="83076"/>
          </a:xfrm>
          <a:prstGeom prst="triangle">
            <a:avLst/>
          </a:prstGeom>
          <a:solidFill>
            <a:srgbClr val="E6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C1884694-8C91-4D40-BE4E-7674080EC124}"/>
              </a:ext>
            </a:extLst>
          </p:cNvPr>
          <p:cNvSpPr/>
          <p:nvPr/>
        </p:nvSpPr>
        <p:spPr>
          <a:xfrm rot="5400000">
            <a:off x="5915445" y="3503987"/>
            <a:ext cx="180583" cy="83076"/>
          </a:xfrm>
          <a:prstGeom prst="triangle">
            <a:avLst/>
          </a:prstGeom>
          <a:solidFill>
            <a:srgbClr val="E6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9177948B-39F3-4A77-8294-CCAF62687C33}"/>
              </a:ext>
            </a:extLst>
          </p:cNvPr>
          <p:cNvSpPr/>
          <p:nvPr/>
        </p:nvSpPr>
        <p:spPr>
          <a:xfrm rot="5400000">
            <a:off x="5915445" y="4812375"/>
            <a:ext cx="180583" cy="83076"/>
          </a:xfrm>
          <a:prstGeom prst="triangle">
            <a:avLst/>
          </a:prstGeom>
          <a:solidFill>
            <a:srgbClr val="E6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725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30196B21-1083-4801-9476-6553C9730C41}"/>
              </a:ext>
            </a:extLst>
          </p:cNvPr>
          <p:cNvSpPr txBox="1">
            <a:spLocks noChangeArrowheads="1"/>
          </p:cNvSpPr>
          <p:nvPr/>
        </p:nvSpPr>
        <p:spPr bwMode="auto">
          <a:xfrm>
            <a:off x="137604" y="263596"/>
            <a:ext cx="11854150" cy="640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4000" dirty="0">
                <a:latin typeface="+mj-lt"/>
              </a:rPr>
              <a:t>Climate Mitigation Potential of 20 Natural Pathways</a:t>
            </a:r>
            <a:r>
              <a:rPr lang="en-GB" altLang="en-US" sz="1451" b="1" dirty="0">
                <a:latin typeface="Arial" panose="020B0604020202020204" pitchFamily="34" charset="0"/>
              </a:rPr>
              <a:t>. </a:t>
            </a:r>
          </a:p>
        </p:txBody>
      </p:sp>
      <p:pic>
        <p:nvPicPr>
          <p:cNvPr id="3075" name="Picture 3">
            <a:extLst>
              <a:ext uri="{FF2B5EF4-FFF2-40B4-BE49-F238E27FC236}">
                <a16:creationId xmlns:a16="http://schemas.microsoft.com/office/drawing/2014/main" id="{2F2D46CB-F4A3-458B-B212-3ACD9F72B3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3685" y="1046602"/>
            <a:ext cx="8277385" cy="55795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C5A098EC-AF45-47F4-A720-34D42BAD4688}"/>
              </a:ext>
            </a:extLst>
          </p:cNvPr>
          <p:cNvSpPr txBox="1">
            <a:spLocks noChangeArrowheads="1"/>
          </p:cNvSpPr>
          <p:nvPr/>
        </p:nvSpPr>
        <p:spPr bwMode="auto">
          <a:xfrm>
            <a:off x="9177913" y="6626160"/>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dirty="0">
                <a:latin typeface="Arial" panose="020B0604020202020204" pitchFamily="34" charset="0"/>
              </a:rPr>
              <a:t>Griscom et al. PNAS 2017;114:11645-11650</a:t>
            </a:r>
          </a:p>
        </p:txBody>
      </p:sp>
    </p:spTree>
    <p:extLst>
      <p:ext uri="{BB962C8B-B14F-4D97-AF65-F5344CB8AC3E}">
        <p14:creationId xmlns:p14="http://schemas.microsoft.com/office/powerpoint/2010/main" val="1201003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798" y="277091"/>
            <a:ext cx="11610109" cy="15465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a:ln>
                  <a:noFill/>
                </a:ln>
                <a:solidFill>
                  <a:prstClr val="white"/>
                </a:solidFill>
                <a:effectLst/>
                <a:uLnTx/>
                <a:uFillTx/>
                <a:latin typeface="Georgia" panose="02040502050405020303" pitchFamily="18" charset="0"/>
                <a:cs typeface="Arial"/>
              </a:rPr>
              <a:t>What is Standing in the Way of a Future where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a:ln>
                  <a:noFill/>
                </a:ln>
                <a:solidFill>
                  <a:prstClr val="white"/>
                </a:solidFill>
                <a:effectLst/>
                <a:uLnTx/>
                <a:uFillTx/>
                <a:latin typeface="Georgia" panose="02040502050405020303" pitchFamily="18" charset="0"/>
                <a:cs typeface="Arial"/>
              </a:rPr>
              <a:t>People and Nature Thrive Together?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i="0" u="none" strike="noStrike" kern="0" cap="none" spc="0" normalizeH="0" baseline="0" noProof="0" dirty="0">
              <a:ln>
                <a:noFill/>
              </a:ln>
              <a:solidFill>
                <a:prstClr val="white"/>
              </a:solidFill>
              <a:effectLst/>
              <a:uLnTx/>
              <a:uFillTx/>
              <a:latin typeface="Georgia" panose="02040502050405020303" pitchFamily="18" charset="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a:ln>
                  <a:noFill/>
                </a:ln>
                <a:solidFill>
                  <a:prstClr val="white"/>
                </a:solidFill>
                <a:effectLst/>
                <a:uLnTx/>
                <a:uFillTx/>
                <a:latin typeface="Georgia" panose="02040502050405020303" pitchFamily="18" charset="0"/>
                <a:cs typeface="Arial"/>
              </a:rPr>
              <a:t>8 GLOBAL CHALLENGES</a:t>
            </a:r>
          </a:p>
        </p:txBody>
      </p:sp>
      <p:pic>
        <p:nvPicPr>
          <p:cNvPr id="8" name="Picture 7"/>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rot="10800000" flipV="1">
            <a:off x="543844" y="1915217"/>
            <a:ext cx="738468" cy="738791"/>
          </a:xfrm>
          <a:prstGeom prst="ellipse">
            <a:avLst/>
          </a:prstGeom>
        </p:spPr>
      </p:pic>
      <p:sp>
        <p:nvSpPr>
          <p:cNvPr id="4" name="TextBox 3"/>
          <p:cNvSpPr txBox="1"/>
          <p:nvPr/>
        </p:nvSpPr>
        <p:spPr>
          <a:xfrm>
            <a:off x="1690251" y="2085810"/>
            <a:ext cx="34220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Climate Change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Mitigation and Adaptation</a:t>
            </a:r>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4325" y="2887262"/>
            <a:ext cx="734505" cy="735091"/>
          </a:xfrm>
          <a:prstGeom prst="ellipse">
            <a:avLst/>
          </a:prstGeom>
          <a:noFill/>
          <a:ln>
            <a:noFill/>
          </a:ln>
        </p:spPr>
      </p:pic>
      <p:sp>
        <p:nvSpPr>
          <p:cNvPr id="11" name="TextBox 10"/>
          <p:cNvSpPr txBox="1"/>
          <p:nvPr/>
        </p:nvSpPr>
        <p:spPr>
          <a:xfrm>
            <a:off x="1690251" y="3150035"/>
            <a:ext cx="56803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High Agricultural Inputs</a:t>
            </a:r>
          </a:p>
        </p:txBody>
      </p:sp>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0670" y="3853786"/>
            <a:ext cx="663493" cy="663505"/>
          </a:xfrm>
          <a:prstGeom prst="ellipse">
            <a:avLst/>
          </a:prstGeom>
          <a:noFill/>
          <a:ln>
            <a:noFill/>
          </a:ln>
        </p:spPr>
      </p:pic>
      <p:sp>
        <p:nvSpPr>
          <p:cNvPr id="13" name="TextBox 12"/>
          <p:cNvSpPr txBox="1"/>
          <p:nvPr/>
        </p:nvSpPr>
        <p:spPr>
          <a:xfrm>
            <a:off x="1690251" y="3875664"/>
            <a:ext cx="390698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Wood Products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Connected Air &amp; Water Pollution</a:t>
            </a:r>
          </a:p>
        </p:txBody>
      </p:sp>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r="-69"/>
          <a:stretch/>
        </p:blipFill>
        <p:spPr>
          <a:xfrm>
            <a:off x="569830" y="4783654"/>
            <a:ext cx="663493" cy="672573"/>
          </a:xfrm>
          <a:prstGeom prst="ellipse">
            <a:avLst/>
          </a:prstGeom>
          <a:noFill/>
          <a:ln>
            <a:noFill/>
          </a:ln>
        </p:spPr>
      </p:pic>
      <p:sp>
        <p:nvSpPr>
          <p:cNvPr id="15" name="TextBox 14"/>
          <p:cNvSpPr txBox="1"/>
          <p:nvPr/>
        </p:nvSpPr>
        <p:spPr>
          <a:xfrm>
            <a:off x="1690251" y="5002524"/>
            <a:ext cx="4100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Deficient Sanitation &amp; Wastewater</a:t>
            </a:r>
          </a:p>
        </p:txBody>
      </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3844" y="5722591"/>
            <a:ext cx="715469" cy="687275"/>
          </a:xfrm>
          <a:prstGeom prst="ellipse">
            <a:avLst/>
          </a:prstGeom>
          <a:noFill/>
          <a:ln>
            <a:noFill/>
          </a:ln>
        </p:spPr>
      </p:pic>
      <p:sp>
        <p:nvSpPr>
          <p:cNvPr id="18" name="TextBox 17"/>
          <p:cNvSpPr txBox="1"/>
          <p:nvPr/>
        </p:nvSpPr>
        <p:spPr>
          <a:xfrm>
            <a:off x="1690251" y="5890934"/>
            <a:ext cx="4100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Energy Expansion &amp; Sprawl</a:t>
            </a:r>
          </a:p>
        </p:txBody>
      </p:sp>
      <p:pic>
        <p:nvPicPr>
          <p:cNvPr id="19" name="Picture 1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80507" y="2371984"/>
            <a:ext cx="751923" cy="750255"/>
          </a:xfrm>
          <a:prstGeom prst="ellipse">
            <a:avLst/>
          </a:prstGeom>
          <a:noFill/>
          <a:ln>
            <a:noFill/>
          </a:ln>
        </p:spPr>
      </p:pic>
      <p:sp>
        <p:nvSpPr>
          <p:cNvPr id="20" name="TextBox 19"/>
          <p:cNvSpPr txBox="1"/>
          <p:nvPr/>
        </p:nvSpPr>
        <p:spPr>
          <a:xfrm>
            <a:off x="7778558" y="2569021"/>
            <a:ext cx="36160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Expanding Footprint of Cities</a:t>
            </a:r>
          </a:p>
        </p:txBody>
      </p:sp>
      <p:pic>
        <p:nvPicPr>
          <p:cNvPr id="22" name="Picture 2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277364" y="3434654"/>
            <a:ext cx="751923" cy="751081"/>
          </a:xfrm>
          <a:prstGeom prst="ellipse">
            <a:avLst/>
          </a:prstGeom>
        </p:spPr>
      </p:pic>
      <p:sp>
        <p:nvSpPr>
          <p:cNvPr id="25" name="TextBox 24"/>
          <p:cNvSpPr txBox="1"/>
          <p:nvPr/>
        </p:nvSpPr>
        <p:spPr>
          <a:xfrm>
            <a:off x="7786250" y="3622353"/>
            <a:ext cx="36160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Invasive Species</a:t>
            </a:r>
          </a:p>
        </p:txBody>
      </p:sp>
      <p:pic>
        <p:nvPicPr>
          <p:cNvPr id="26" name="Picture 25"/>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313894" y="4443095"/>
            <a:ext cx="765771" cy="765232"/>
          </a:xfrm>
          <a:prstGeom prst="ellipse">
            <a:avLst/>
          </a:prstGeom>
          <a:noFill/>
          <a:ln>
            <a:noFill/>
          </a:ln>
        </p:spPr>
      </p:pic>
      <p:pic>
        <p:nvPicPr>
          <p:cNvPr id="27" name="Picture 2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00583" y="5668911"/>
            <a:ext cx="799006" cy="79463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8" name="TextBox 27"/>
          <p:cNvSpPr txBox="1"/>
          <p:nvPr/>
        </p:nvSpPr>
        <p:spPr>
          <a:xfrm>
            <a:off x="7786250" y="4694748"/>
            <a:ext cx="36160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Unsustainable Fisheries</a:t>
            </a:r>
          </a:p>
        </p:txBody>
      </p:sp>
      <p:sp>
        <p:nvSpPr>
          <p:cNvPr id="29" name="TextBox 28"/>
          <p:cNvSpPr txBox="1"/>
          <p:nvPr/>
        </p:nvSpPr>
        <p:spPr>
          <a:xfrm>
            <a:off x="8298868" y="5732162"/>
            <a:ext cx="36160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Arial"/>
              </a:rPr>
              <a:t>Forests &amp; Fire Suppression – U.S. Only</a:t>
            </a:r>
          </a:p>
        </p:txBody>
      </p:sp>
    </p:spTree>
    <p:extLst>
      <p:ext uri="{BB962C8B-B14F-4D97-AF65-F5344CB8AC3E}">
        <p14:creationId xmlns:p14="http://schemas.microsoft.com/office/powerpoint/2010/main" val="282748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28A5503-C7B4-464B-A145-93E187747CAA}"/>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l="-32263" t="-2757" r="-32263"/>
          <a:stretch/>
        </p:blipFill>
        <p:spPr>
          <a:xfrm>
            <a:off x="522513" y="653143"/>
            <a:ext cx="11468461" cy="6451009"/>
          </a:xfrm>
        </p:spPr>
      </p:pic>
      <p:sp>
        <p:nvSpPr>
          <p:cNvPr id="7" name="Arrow: Right 6">
            <a:extLst>
              <a:ext uri="{FF2B5EF4-FFF2-40B4-BE49-F238E27FC236}">
                <a16:creationId xmlns:a16="http://schemas.microsoft.com/office/drawing/2014/main" id="{17E8ED87-9DC2-4C52-BDAF-94A06CF5F5E1}"/>
              </a:ext>
            </a:extLst>
          </p:cNvPr>
          <p:cNvSpPr/>
          <p:nvPr/>
        </p:nvSpPr>
        <p:spPr>
          <a:xfrm rot="1278907">
            <a:off x="2143232" y="2256635"/>
            <a:ext cx="1158245" cy="787379"/>
          </a:xfrm>
          <a:prstGeom prst="rightArrow">
            <a:avLst/>
          </a:prstGeom>
          <a:solidFill>
            <a:srgbClr val="E6B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EAE0E89-5CA6-4576-8B2F-B64C91917D6E}"/>
              </a:ext>
            </a:extLst>
          </p:cNvPr>
          <p:cNvSpPr txBox="1"/>
          <p:nvPr/>
        </p:nvSpPr>
        <p:spPr>
          <a:xfrm>
            <a:off x="244241" y="147365"/>
            <a:ext cx="11750040" cy="707886"/>
          </a:xfrm>
          <a:prstGeom prst="rect">
            <a:avLst/>
          </a:prstGeom>
          <a:noFill/>
        </p:spPr>
        <p:txBody>
          <a:bodyPr wrap="square" rtlCol="0">
            <a:spAutoFit/>
          </a:bodyPr>
          <a:lstStyle/>
          <a:p>
            <a:pPr algn="ctr"/>
            <a:r>
              <a:rPr lang="en-US" sz="4000" dirty="0">
                <a:latin typeface="+mj-lt"/>
              </a:rPr>
              <a:t>Global Priorities </a:t>
            </a:r>
          </a:p>
        </p:txBody>
      </p:sp>
      <p:pic>
        <p:nvPicPr>
          <p:cNvPr id="6" name="Picture 18">
            <a:extLst>
              <a:ext uri="{FF2B5EF4-FFF2-40B4-BE49-F238E27FC236}">
                <a16:creationId xmlns:a16="http://schemas.microsoft.com/office/drawing/2014/main" id="{D306088A-CEF3-41B1-97D0-56F6494888D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513" y="105728"/>
            <a:ext cx="157321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151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110C95-2ECA-4E78-B702-021691C6DB32}"/>
              </a:ext>
            </a:extLst>
          </p:cNvPr>
          <p:cNvSpPr txBox="1"/>
          <p:nvPr/>
        </p:nvSpPr>
        <p:spPr>
          <a:xfrm>
            <a:off x="1232323" y="2617329"/>
            <a:ext cx="4364245" cy="2862322"/>
          </a:xfrm>
          <a:prstGeom prst="rect">
            <a:avLst/>
          </a:prstGeom>
          <a:noFill/>
        </p:spPr>
        <p:txBody>
          <a:bodyPr wrap="square" rtlCol="0">
            <a:spAutoFit/>
          </a:bodyPr>
          <a:lstStyle/>
          <a:p>
            <a:pPr lvl="0" defTabSz="457200">
              <a:lnSpc>
                <a:spcPts val="1800"/>
              </a:lnSpc>
              <a:defRPr/>
            </a:pPr>
            <a:r>
              <a:rPr lang="en-US" sz="1600" dirty="0">
                <a:solidFill>
                  <a:prstClr val="black"/>
                </a:solidFill>
                <a:latin typeface="Franklin Gothic Medium" panose="020B0603020102020204" pitchFamily="34" charset="0"/>
              </a:rPr>
              <a:t>​</a:t>
            </a:r>
            <a:r>
              <a:rPr lang="en-US" b="1" dirty="0">
                <a:solidFill>
                  <a:prstClr val="black"/>
                </a:solidFill>
              </a:rPr>
              <a:t>Climate Action  </a:t>
            </a:r>
          </a:p>
          <a:p>
            <a:pPr lvl="0" defTabSz="457200">
              <a:lnSpc>
                <a:spcPts val="1800"/>
              </a:lnSpc>
              <a:defRPr/>
            </a:pPr>
            <a:r>
              <a:rPr lang="en-US" dirty="0">
                <a:solidFill>
                  <a:prstClr val="black"/>
                </a:solidFill>
              </a:rPr>
              <a:t>Reduce US emissions by at least 26% from 2005 levels with policies in place for steeper reductions.</a:t>
            </a:r>
            <a:endParaRPr kumimoji="0" lang="en-US" i="0" u="none" strike="noStrike" kern="1200" cap="none" spc="0" normalizeH="0" baseline="0" noProof="0" dirty="0">
              <a:ln>
                <a:noFill/>
              </a:ln>
              <a:solidFill>
                <a:prstClr val="black"/>
              </a:solidFill>
              <a:effectLst/>
              <a:uLnTx/>
              <a:uFillTx/>
            </a:endParaRPr>
          </a:p>
          <a:p>
            <a:pPr lvl="0" defTabSz="457200">
              <a:lnSpc>
                <a:spcPts val="1800"/>
              </a:lnSpc>
              <a:defRPr/>
            </a:pPr>
            <a:endParaRPr lang="en-US" dirty="0">
              <a:solidFill>
                <a:prstClr val="black"/>
              </a:solidFill>
            </a:endParaRPr>
          </a:p>
          <a:p>
            <a:pPr defTabSz="457200">
              <a:lnSpc>
                <a:spcPts val="1800"/>
              </a:lnSpc>
              <a:defRPr/>
            </a:pPr>
            <a:endParaRPr lang="en-US" dirty="0">
              <a:solidFill>
                <a:prstClr val="black"/>
              </a:solidFill>
            </a:endParaRPr>
          </a:p>
          <a:p>
            <a:pPr defTabSz="457200">
              <a:lnSpc>
                <a:spcPts val="1800"/>
              </a:lnSpc>
              <a:defRPr/>
            </a:pPr>
            <a:r>
              <a:rPr lang="en-US" b="1" dirty="0">
                <a:solidFill>
                  <a:prstClr val="black"/>
                </a:solidFill>
              </a:rPr>
              <a:t>Natural Climate Solutions - Mitigation</a:t>
            </a:r>
          </a:p>
          <a:p>
            <a:pPr defTabSz="457200">
              <a:lnSpc>
                <a:spcPts val="1800"/>
              </a:lnSpc>
              <a:defRPr/>
            </a:pPr>
            <a:r>
              <a:rPr lang="en-US" dirty="0">
                <a:solidFill>
                  <a:prstClr val="black"/>
                </a:solidFill>
              </a:rPr>
              <a:t>Reduce GHG emissions annually by 118 MMtCO2e by avoided forest conversion, reforestation &amp;  improved forest management.  </a:t>
            </a:r>
          </a:p>
          <a:p>
            <a:pPr lvl="0" defTabSz="457200">
              <a:lnSpc>
                <a:spcPts val="1800"/>
              </a:lnSpc>
              <a:defRPr/>
            </a:pPr>
            <a:endParaRPr lang="en-US" sz="1600" dirty="0">
              <a:solidFill>
                <a:prstClr val="black"/>
              </a:solidFill>
              <a:latin typeface="Franklin Gothic Medium" panose="020B0603020102020204" pitchFamily="34" charset="0"/>
            </a:endParaRPr>
          </a:p>
        </p:txBody>
      </p:sp>
      <p:sp>
        <p:nvSpPr>
          <p:cNvPr id="27" name="Title 1">
            <a:extLst>
              <a:ext uri="{FF2B5EF4-FFF2-40B4-BE49-F238E27FC236}">
                <a16:creationId xmlns:a16="http://schemas.microsoft.com/office/drawing/2014/main" id="{18C5151E-3CCD-4026-9A40-94C8ACE4D9C4}"/>
              </a:ext>
            </a:extLst>
          </p:cNvPr>
          <p:cNvSpPr txBox="1">
            <a:spLocks/>
          </p:cNvSpPr>
          <p:nvPr/>
        </p:nvSpPr>
        <p:spPr>
          <a:xfrm>
            <a:off x="2555913" y="774241"/>
            <a:ext cx="6533002" cy="8303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1"/>
                </a:solidFill>
                <a:latin typeface="Franklin Gothic Book" panose="020B0503020102020204" pitchFamily="34" charset="0"/>
                <a:ea typeface="+mj-ea"/>
                <a:cs typeface="+mj-cs"/>
              </a:defRPr>
            </a:lvl1pPr>
          </a:lstStyle>
          <a:p>
            <a:pPr marL="0" marR="0" lvl="0" indent="0" algn="ctr" defTabSz="914400" rtl="0" eaLnBrk="1" fontAlgn="auto" latinLnBrk="0" hangingPunct="1">
              <a:lnSpc>
                <a:spcPts val="2600"/>
              </a:lnSpc>
              <a:spcBef>
                <a:spcPct val="0"/>
              </a:spcBef>
              <a:spcAft>
                <a:spcPts val="0"/>
              </a:spcAft>
              <a:buClrTx/>
              <a:buSzTx/>
              <a:buFontTx/>
              <a:buNone/>
              <a:tabLst/>
              <a:defRPr/>
            </a:pPr>
            <a:r>
              <a:rPr kumimoji="0" lang="en-US" sz="4000" b="0" i="0" u="none" strike="noStrike" kern="1200" cap="none" spc="0" normalizeH="0" baseline="0" noProof="0" dirty="0">
                <a:ln>
                  <a:noFill/>
                </a:ln>
                <a:effectLst/>
                <a:uLnTx/>
                <a:uFillTx/>
                <a:latin typeface="+mj-lt"/>
                <a:ea typeface="+mj-ea"/>
                <a:cs typeface="+mj-cs"/>
              </a:rPr>
              <a:t>Tackle Climate Change</a:t>
            </a:r>
          </a:p>
        </p:txBody>
      </p:sp>
      <p:sp>
        <p:nvSpPr>
          <p:cNvPr id="20" name="TextBox 19">
            <a:extLst>
              <a:ext uri="{FF2B5EF4-FFF2-40B4-BE49-F238E27FC236}">
                <a16:creationId xmlns:a16="http://schemas.microsoft.com/office/drawing/2014/main" id="{FE77B6CA-80A5-476F-9C1B-1CFDDD01F1F3}"/>
              </a:ext>
            </a:extLst>
          </p:cNvPr>
          <p:cNvSpPr txBox="1"/>
          <p:nvPr/>
        </p:nvSpPr>
        <p:spPr>
          <a:xfrm>
            <a:off x="6433851" y="2634192"/>
            <a:ext cx="4968607" cy="2862322"/>
          </a:xfrm>
          <a:prstGeom prst="rect">
            <a:avLst/>
          </a:prstGeom>
          <a:noFill/>
        </p:spPr>
        <p:txBody>
          <a:bodyPr wrap="square" rtlCol="0">
            <a:spAutoFit/>
          </a:bodyPr>
          <a:lstStyle/>
          <a:p>
            <a:pPr defTabSz="457200">
              <a:lnSpc>
                <a:spcPts val="1800"/>
              </a:lnSpc>
              <a:defRPr/>
            </a:pPr>
            <a:r>
              <a:rPr lang="en-US" sz="1600" dirty="0">
                <a:solidFill>
                  <a:prstClr val="black"/>
                </a:solidFill>
                <a:latin typeface="Franklin Gothic Medium" panose="020B0603020102020204" pitchFamily="34" charset="0"/>
              </a:rPr>
              <a:t>​</a:t>
            </a:r>
            <a:r>
              <a:rPr lang="en-US" b="1" dirty="0">
                <a:solidFill>
                  <a:prstClr val="black"/>
                </a:solidFill>
              </a:rPr>
              <a:t>Energy and Infrastructure</a:t>
            </a:r>
          </a:p>
          <a:p>
            <a:pPr defTabSz="457200">
              <a:lnSpc>
                <a:spcPts val="1800"/>
              </a:lnSpc>
              <a:defRPr/>
            </a:pPr>
            <a:r>
              <a:rPr lang="en-US" dirty="0">
                <a:solidFill>
                  <a:prstClr val="black"/>
                </a:solidFill>
              </a:rPr>
              <a:t>Double renewable energy compared to 2016 with at least 75% of new projects &amp; infrastructure deployed in low-impact areas.</a:t>
            </a:r>
          </a:p>
          <a:p>
            <a:pPr lvl="0" defTabSz="457200">
              <a:lnSpc>
                <a:spcPts val="1800"/>
              </a:lnSpc>
              <a:defRPr/>
            </a:pPr>
            <a:endParaRPr lang="en-US" dirty="0">
              <a:solidFill>
                <a:prstClr val="black"/>
              </a:solidFill>
            </a:endParaRPr>
          </a:p>
          <a:p>
            <a:pPr lvl="0" defTabSz="457200">
              <a:lnSpc>
                <a:spcPts val="1800"/>
              </a:lnSpc>
              <a:defRPr/>
            </a:pPr>
            <a:endParaRPr lang="en-US" b="1" dirty="0">
              <a:solidFill>
                <a:prstClr val="black"/>
              </a:solidFill>
            </a:endParaRPr>
          </a:p>
          <a:p>
            <a:pPr lvl="0" defTabSz="457200">
              <a:lnSpc>
                <a:spcPts val="1800"/>
              </a:lnSpc>
              <a:defRPr/>
            </a:pPr>
            <a:r>
              <a:rPr lang="en-US" b="1" dirty="0">
                <a:solidFill>
                  <a:prstClr val="black"/>
                </a:solidFill>
              </a:rPr>
              <a:t>Natural Climate Solutions - Adaptation</a:t>
            </a:r>
          </a:p>
          <a:p>
            <a:pPr lvl="0" defTabSz="457200">
              <a:lnSpc>
                <a:spcPts val="1800"/>
              </a:lnSpc>
              <a:defRPr/>
            </a:pPr>
            <a:r>
              <a:rPr lang="en-US" dirty="0">
                <a:solidFill>
                  <a:prstClr val="black"/>
                </a:solidFill>
              </a:rPr>
              <a:t>Influence decision-making &amp; bring nature-based solutions to enough communities at risk that investments become standard practice, to prepare for, adapt to &amp; manage the effects of flooding &amp; drought.</a:t>
            </a:r>
            <a:endParaRPr kumimoji="0" lang="en-US" b="0" i="0" u="none" strike="noStrike" kern="1200" cap="none" spc="0" normalizeH="0" baseline="0" noProof="0" dirty="0">
              <a:ln>
                <a:noFill/>
              </a:ln>
              <a:solidFill>
                <a:prstClr val="black"/>
              </a:solidFill>
              <a:effectLst/>
              <a:uLnTx/>
              <a:uFillTx/>
              <a:ea typeface="+mn-ea"/>
              <a:cs typeface="+mn-cs"/>
            </a:endParaRPr>
          </a:p>
        </p:txBody>
      </p:sp>
      <p:sp>
        <p:nvSpPr>
          <p:cNvPr id="21" name="Rectangle 20">
            <a:extLst>
              <a:ext uri="{FF2B5EF4-FFF2-40B4-BE49-F238E27FC236}">
                <a16:creationId xmlns:a16="http://schemas.microsoft.com/office/drawing/2014/main" id="{0C593BFD-840C-4DB9-B526-CB61D6D22A83}"/>
              </a:ext>
            </a:extLst>
          </p:cNvPr>
          <p:cNvSpPr/>
          <p:nvPr/>
        </p:nvSpPr>
        <p:spPr>
          <a:xfrm>
            <a:off x="1984665" y="1411829"/>
            <a:ext cx="7675499" cy="58477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300" normalizeH="0" baseline="0" noProof="0" dirty="0">
                <a:ln>
                  <a:noFill/>
                </a:ln>
                <a:effectLst/>
                <a:uLnTx/>
                <a:uFillTx/>
                <a:latin typeface="+mj-lt"/>
                <a:ea typeface="+mn-ea"/>
                <a:cs typeface="+mn-cs"/>
              </a:rPr>
              <a:t>North America Priority Strategies </a:t>
            </a:r>
            <a:endParaRPr kumimoji="0" lang="en-US" sz="3200" b="0" i="0" u="none" strike="noStrike" kern="1200" cap="none" spc="0" normalizeH="0" baseline="0" noProof="0" dirty="0">
              <a:ln>
                <a:noFill/>
              </a:ln>
              <a:effectLst/>
              <a:uLnTx/>
              <a:uFillTx/>
              <a:latin typeface="+mj-lt"/>
              <a:ea typeface="+mn-ea"/>
              <a:cs typeface="+mn-cs"/>
            </a:endParaRPr>
          </a:p>
        </p:txBody>
      </p:sp>
      <p:pic>
        <p:nvPicPr>
          <p:cNvPr id="9" name="Picture 18">
            <a:extLst>
              <a:ext uri="{FF2B5EF4-FFF2-40B4-BE49-F238E27FC236}">
                <a16:creationId xmlns:a16="http://schemas.microsoft.com/office/drawing/2014/main" id="{997A715F-1D46-4130-9FCF-621265BA9E8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349" y="0"/>
            <a:ext cx="157321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62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BABA680-7E32-400C-A536-95A8D4228EE5}"/>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p:spPr>
      </p:pic>
      <p:sp>
        <p:nvSpPr>
          <p:cNvPr id="2" name="Title 1">
            <a:extLst>
              <a:ext uri="{FF2B5EF4-FFF2-40B4-BE49-F238E27FC236}">
                <a16:creationId xmlns:a16="http://schemas.microsoft.com/office/drawing/2014/main" id="{B28E1244-60A5-4F0E-B2A4-E8C35253C831}"/>
              </a:ext>
            </a:extLst>
          </p:cNvPr>
          <p:cNvSpPr>
            <a:spLocks noGrp="1"/>
          </p:cNvSpPr>
          <p:nvPr>
            <p:ph type="title"/>
          </p:nvPr>
        </p:nvSpPr>
        <p:spPr>
          <a:xfrm>
            <a:off x="207264" y="1480077"/>
            <a:ext cx="11777472" cy="1325563"/>
          </a:xfrm>
        </p:spPr>
        <p:txBody>
          <a:bodyPr>
            <a:normAutofit/>
          </a:bodyPr>
          <a:lstStyle/>
          <a:p>
            <a:pPr algn="ctr"/>
            <a:r>
              <a:rPr lang="en-US" dirty="0">
                <a:solidFill>
                  <a:schemeClr val="bg1"/>
                </a:solidFill>
              </a:rPr>
              <a:t>Natural Climate Solutions</a:t>
            </a:r>
          </a:p>
        </p:txBody>
      </p:sp>
      <p:sp>
        <p:nvSpPr>
          <p:cNvPr id="3" name="TextBox 2">
            <a:extLst>
              <a:ext uri="{FF2B5EF4-FFF2-40B4-BE49-F238E27FC236}">
                <a16:creationId xmlns:a16="http://schemas.microsoft.com/office/drawing/2014/main" id="{528FB289-0E2B-4830-897E-D5FE269952FD}"/>
              </a:ext>
            </a:extLst>
          </p:cNvPr>
          <p:cNvSpPr txBox="1"/>
          <p:nvPr/>
        </p:nvSpPr>
        <p:spPr>
          <a:xfrm>
            <a:off x="848299" y="3208091"/>
            <a:ext cx="10994834" cy="2677656"/>
          </a:xfrm>
          <a:prstGeom prst="rect">
            <a:avLst/>
          </a:prstGeom>
          <a:noFill/>
        </p:spPr>
        <p:txBody>
          <a:bodyPr wrap="square" rtlCol="0">
            <a:spAutoFit/>
          </a:bodyPr>
          <a:lstStyle/>
          <a:p>
            <a:r>
              <a:rPr lang="en-US" sz="2800" dirty="0">
                <a:solidFill>
                  <a:schemeClr val="bg1"/>
                </a:solidFill>
              </a:rPr>
              <a:t>Restoring, conserving &amp; better managing forests, grasslands, farmlands &amp; wetlands</a:t>
            </a:r>
          </a:p>
          <a:p>
            <a:endParaRPr lang="en-US" sz="2800" dirty="0">
              <a:solidFill>
                <a:schemeClr val="bg1"/>
              </a:solidFill>
            </a:endParaRPr>
          </a:p>
          <a:p>
            <a:r>
              <a:rPr lang="en-US" sz="2800" dirty="0">
                <a:solidFill>
                  <a:schemeClr val="bg1"/>
                </a:solidFill>
              </a:rPr>
              <a:t>Could deliver 37% of carbon reductions needed by 2030 to keep warming below 2°C &amp; help nature &amp; people adapt</a:t>
            </a:r>
          </a:p>
          <a:p>
            <a:pPr algn="ctr"/>
            <a:endParaRPr lang="en-US" sz="2800" dirty="0">
              <a:solidFill>
                <a:schemeClr val="bg1"/>
              </a:solidFill>
            </a:endParaRPr>
          </a:p>
        </p:txBody>
      </p:sp>
      <p:sp>
        <p:nvSpPr>
          <p:cNvPr id="5" name="Rectangle 4">
            <a:extLst>
              <a:ext uri="{FF2B5EF4-FFF2-40B4-BE49-F238E27FC236}">
                <a16:creationId xmlns:a16="http://schemas.microsoft.com/office/drawing/2014/main" id="{E37F3E2D-E894-4F4A-91EC-F898411D437A}"/>
              </a:ext>
            </a:extLst>
          </p:cNvPr>
          <p:cNvSpPr/>
          <p:nvPr/>
        </p:nvSpPr>
        <p:spPr>
          <a:xfrm>
            <a:off x="9111917" y="6341096"/>
            <a:ext cx="3641558" cy="369332"/>
          </a:xfrm>
          <a:prstGeom prst="rect">
            <a:avLst/>
          </a:prstGeom>
        </p:spPr>
        <p:txBody>
          <a:bodyPr wrap="square">
            <a:spAutoFit/>
          </a:bodyPr>
          <a:lstStyle/>
          <a:p>
            <a:r>
              <a:rPr lang="en-US" dirty="0">
                <a:solidFill>
                  <a:schemeClr val="bg1"/>
                </a:solidFill>
              </a:rPr>
              <a:t>Griscom et al. 2017 PNAS</a:t>
            </a:r>
          </a:p>
        </p:txBody>
      </p:sp>
    </p:spTree>
    <p:extLst>
      <p:ext uri="{BB962C8B-B14F-4D97-AF65-F5344CB8AC3E}">
        <p14:creationId xmlns:p14="http://schemas.microsoft.com/office/powerpoint/2010/main" val="1418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BABA680-7E32-400C-A536-95A8D4228EE5}"/>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p:spPr>
      </p:pic>
      <p:sp>
        <p:nvSpPr>
          <p:cNvPr id="2" name="Title 1">
            <a:extLst>
              <a:ext uri="{FF2B5EF4-FFF2-40B4-BE49-F238E27FC236}">
                <a16:creationId xmlns:a16="http://schemas.microsoft.com/office/drawing/2014/main" id="{B28E1244-60A5-4F0E-B2A4-E8C35253C831}"/>
              </a:ext>
            </a:extLst>
          </p:cNvPr>
          <p:cNvSpPr>
            <a:spLocks noGrp="1"/>
          </p:cNvSpPr>
          <p:nvPr>
            <p:ph type="title"/>
          </p:nvPr>
        </p:nvSpPr>
        <p:spPr>
          <a:xfrm>
            <a:off x="207264" y="1182204"/>
            <a:ext cx="11777472" cy="1325563"/>
          </a:xfrm>
        </p:spPr>
        <p:txBody>
          <a:bodyPr>
            <a:normAutofit fontScale="90000"/>
          </a:bodyPr>
          <a:lstStyle/>
          <a:p>
            <a:pPr algn="ctr"/>
            <a:r>
              <a:rPr lang="en-US" dirty="0">
                <a:solidFill>
                  <a:schemeClr val="tx1"/>
                </a:solidFill>
              </a:rPr>
              <a:t>Natural Climate Solutions</a:t>
            </a:r>
            <a:br>
              <a:rPr lang="en-US" dirty="0">
                <a:solidFill>
                  <a:schemeClr val="bg1"/>
                </a:solidFill>
              </a:rPr>
            </a:br>
            <a:br>
              <a:rPr lang="en-US" dirty="0">
                <a:solidFill>
                  <a:schemeClr val="bg1"/>
                </a:solidFill>
              </a:rPr>
            </a:br>
            <a:br>
              <a:rPr lang="en-US" dirty="0">
                <a:solidFill>
                  <a:schemeClr val="bg1"/>
                </a:solidFill>
              </a:rPr>
            </a:br>
            <a:r>
              <a:rPr lang="en-US" sz="3600" dirty="0">
                <a:solidFill>
                  <a:schemeClr val="bg1"/>
                </a:solidFill>
                <a:hlinkClick r:id="rId4"/>
              </a:rPr>
              <a:t>https://global.nature.org/initiatives/natural-climate-solutions/natures-make-or-break-potential-for-climate-change</a:t>
            </a:r>
            <a:r>
              <a:rPr lang="en-US" sz="3600" dirty="0">
                <a:solidFill>
                  <a:schemeClr val="bg1"/>
                </a:solidFill>
              </a:rPr>
              <a:t> </a:t>
            </a:r>
          </a:p>
        </p:txBody>
      </p:sp>
      <p:sp>
        <p:nvSpPr>
          <p:cNvPr id="5" name="Rectangle 4">
            <a:extLst>
              <a:ext uri="{FF2B5EF4-FFF2-40B4-BE49-F238E27FC236}">
                <a16:creationId xmlns:a16="http://schemas.microsoft.com/office/drawing/2014/main" id="{E37F3E2D-E894-4F4A-91EC-F898411D437A}"/>
              </a:ext>
            </a:extLst>
          </p:cNvPr>
          <p:cNvSpPr/>
          <p:nvPr/>
        </p:nvSpPr>
        <p:spPr>
          <a:xfrm>
            <a:off x="9111917" y="6341096"/>
            <a:ext cx="3641558" cy="369332"/>
          </a:xfrm>
          <a:prstGeom prst="rect">
            <a:avLst/>
          </a:prstGeom>
        </p:spPr>
        <p:txBody>
          <a:bodyPr wrap="square">
            <a:spAutoFit/>
          </a:bodyPr>
          <a:lstStyle/>
          <a:p>
            <a:r>
              <a:rPr lang="en-US" dirty="0">
                <a:solidFill>
                  <a:schemeClr val="bg1"/>
                </a:solidFill>
              </a:rPr>
              <a:t>Griscom et al. 2017 PNAS</a:t>
            </a:r>
          </a:p>
        </p:txBody>
      </p:sp>
    </p:spTree>
    <p:extLst>
      <p:ext uri="{BB962C8B-B14F-4D97-AF65-F5344CB8AC3E}">
        <p14:creationId xmlns:p14="http://schemas.microsoft.com/office/powerpoint/2010/main" val="297968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5F83D5A-A62B-4F48-A2BB-52BFA5DBFF15}"/>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1288973" y="1208412"/>
            <a:ext cx="10455007" cy="5880941"/>
          </a:xfrm>
          <a:prstGeom prst="rect">
            <a:avLst/>
          </a:prstGeom>
        </p:spPr>
      </p:pic>
      <p:sp>
        <p:nvSpPr>
          <p:cNvPr id="3" name="Title 2">
            <a:extLst>
              <a:ext uri="{FF2B5EF4-FFF2-40B4-BE49-F238E27FC236}">
                <a16:creationId xmlns:a16="http://schemas.microsoft.com/office/drawing/2014/main" id="{20A56594-D555-4452-9A01-EE6633F1F4F1}"/>
              </a:ext>
            </a:extLst>
          </p:cNvPr>
          <p:cNvSpPr>
            <a:spLocks noGrp="1"/>
          </p:cNvSpPr>
          <p:nvPr>
            <p:ph type="title"/>
          </p:nvPr>
        </p:nvSpPr>
        <p:spPr>
          <a:xfrm>
            <a:off x="0" y="0"/>
            <a:ext cx="12192000" cy="1325563"/>
          </a:xfrm>
        </p:spPr>
        <p:txBody>
          <a:bodyPr>
            <a:normAutofit/>
          </a:bodyPr>
          <a:lstStyle/>
          <a:p>
            <a:pPr algn="ctr"/>
            <a:r>
              <a:rPr lang="en-US" sz="4000" dirty="0">
                <a:solidFill>
                  <a:schemeClr val="tx1"/>
                </a:solidFill>
              </a:rPr>
              <a:t>Rapid decarbonization of energy sector alone is insufficient</a:t>
            </a:r>
          </a:p>
        </p:txBody>
      </p:sp>
    </p:spTree>
    <p:extLst>
      <p:ext uri="{BB962C8B-B14F-4D97-AF65-F5344CB8AC3E}">
        <p14:creationId xmlns:p14="http://schemas.microsoft.com/office/powerpoint/2010/main" val="3591828370"/>
      </p:ext>
    </p:extLst>
  </p:cSld>
  <p:clrMapOvr>
    <a:masterClrMapping/>
  </p:clrMapOvr>
</p:sld>
</file>

<file path=ppt/theme/theme1.xml><?xml version="1.0" encoding="utf-8"?>
<a:theme xmlns:a="http://schemas.openxmlformats.org/drawingml/2006/main" name="Office Theme">
  <a:themeElements>
    <a:clrScheme name="COFO-BOT-FY17">
      <a:dk1>
        <a:sysClr val="windowText" lastClr="000000"/>
      </a:dk1>
      <a:lt1>
        <a:sysClr val="window" lastClr="FFFFFF"/>
      </a:lt1>
      <a:dk2>
        <a:srgbClr val="7D7B65"/>
      </a:dk2>
      <a:lt2>
        <a:srgbClr val="E7E6E6"/>
      </a:lt2>
      <a:accent1>
        <a:srgbClr val="00703C"/>
      </a:accent1>
      <a:accent2>
        <a:srgbClr val="0096D6"/>
      </a:accent2>
      <a:accent3>
        <a:srgbClr val="A5A5A5"/>
      </a:accent3>
      <a:accent4>
        <a:srgbClr val="49A942"/>
      </a:accent4>
      <a:accent5>
        <a:srgbClr val="F3901D"/>
      </a:accent5>
      <a:accent6>
        <a:srgbClr val="90214A"/>
      </a:accent6>
      <a:hlink>
        <a:srgbClr val="0563C1"/>
      </a:hlink>
      <a:folHlink>
        <a:srgbClr val="954F72"/>
      </a:folHlink>
    </a:clrScheme>
    <a:fontScheme name="COFO-BOT-FY17">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17_COFO_BOT-CommitteeTemplate" id="{9E068F82-D7FF-459C-9377-B361A79B2136}" vid="{CF563AB7-C903-4025-BA57-8A969FB7896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000" dirty="0" smtClean="0">
            <a:solidFill>
              <a:schemeClr val="bg1"/>
            </a:solidFill>
            <a:latin typeface="Arial"/>
            <a:cs typeface="Arial"/>
          </a:defRPr>
        </a:defPPr>
      </a:lst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FY17_COFO_BOT-CommitteeTemplate</Template>
  <TotalTime>4406</TotalTime>
  <Words>1869</Words>
  <Application>Microsoft Office PowerPoint</Application>
  <PresentationFormat>Widescreen</PresentationFormat>
  <Paragraphs>240</Paragraphs>
  <Slides>33</Slides>
  <Notes>22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33</vt:i4>
      </vt:variant>
    </vt:vector>
  </HeadingPairs>
  <TitlesOfParts>
    <vt:vector size="47" baseType="lpstr">
      <vt:lpstr>Arial</vt:lpstr>
      <vt:lpstr>Calibri</vt:lpstr>
      <vt:lpstr>Calibri Light</vt:lpstr>
      <vt:lpstr>Franklin Gothic Book</vt:lpstr>
      <vt:lpstr>Franklin Gothic Medium</vt:lpstr>
      <vt:lpstr>Georgia</vt:lpstr>
      <vt:lpstr>msgothic</vt:lpstr>
      <vt:lpstr>Open Sans</vt:lpstr>
      <vt:lpstr>Times New Roman</vt:lpstr>
      <vt:lpstr>Wingdings</vt:lpstr>
      <vt:lpstr>Office Theme</vt:lpstr>
      <vt:lpstr>1_Office Theme</vt:lpstr>
      <vt:lpstr>4_Office Theme</vt:lpstr>
      <vt:lpstr>2_Office Theme</vt:lpstr>
      <vt:lpstr>North America  Strategy</vt:lpstr>
      <vt:lpstr>PowerPoint Presentation</vt:lpstr>
      <vt:lpstr>PowerPoint Presentation</vt:lpstr>
      <vt:lpstr>PowerPoint Presentation</vt:lpstr>
      <vt:lpstr>PowerPoint Presentation</vt:lpstr>
      <vt:lpstr>PowerPoint Presentation</vt:lpstr>
      <vt:lpstr>Natural Climate Solutions</vt:lpstr>
      <vt:lpstr>Natural Climate Solutions   https://global.nature.org/initiatives/natural-climate-solutions/natures-make-or-break-potential-for-climate-change </vt:lpstr>
      <vt:lpstr>Rapid decarbonization of energy sector alone is insufficient</vt:lpstr>
      <vt:lpstr>PowerPoint Presentation</vt:lpstr>
      <vt:lpstr>Climate Mitigation Potential of 20 Natural Pathways</vt:lpstr>
      <vt:lpstr>Top 10 Cost-Effective Natural Climate Solutions</vt:lpstr>
      <vt:lpstr>North America Priority Natural Climate Solutions: Mitigation</vt:lpstr>
      <vt:lpstr>North America Priority Natural Climate Solutions: Adaptation</vt:lpstr>
      <vt:lpstr>Natural Climate Solutions: Colorado</vt:lpstr>
      <vt:lpstr>PowerPoint Presentation</vt:lpstr>
      <vt:lpstr>Definitions </vt:lpstr>
      <vt:lpstr>PowerPoint Presentation</vt:lpstr>
      <vt:lpstr>Conclusions</vt:lpstr>
      <vt:lpstr>Climate Impacts &amp; Opportunities Project</vt:lpstr>
      <vt:lpstr>PowerPoint Presentation</vt:lpstr>
      <vt:lpstr>Gunnison Climate Working Group  Preparing for Change in the Gunnison River Basin  </vt:lpstr>
      <vt:lpstr>  Restore &amp; Build Resilience of Wet Meadows in Sagebrush Steppe  A Collaborative Project of the Gunnison Climate Working Group  </vt:lpstr>
      <vt:lpstr> Monitor Progress &amp; Share Best Practices  </vt:lpstr>
      <vt:lpstr>Scaling Up for Greater Impact</vt:lpstr>
      <vt:lpstr> Reforestation </vt:lpstr>
      <vt:lpstr>Moving the Needle</vt:lpstr>
      <vt:lpstr>OTHER SLIDES</vt:lpstr>
      <vt:lpstr>OTHER SLIDES</vt:lpstr>
      <vt:lpstr>PowerPoint Presentation</vt:lpstr>
      <vt:lpstr>Tackle Climate Change / Make the Case for Natural Climate Solutions  </vt:lpstr>
      <vt:lpstr>Tackle Climate Change / Inspire Climate Action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Lauryn Wachs</dc:creator>
  <cp:lastModifiedBy>Paul E. Belanger</cp:lastModifiedBy>
  <cp:revision>229</cp:revision>
  <cp:lastPrinted>2018-03-08T00:05:33Z</cp:lastPrinted>
  <dcterms:created xsi:type="dcterms:W3CDTF">2017-11-29T23:09:32Z</dcterms:created>
  <dcterms:modified xsi:type="dcterms:W3CDTF">2018-03-28T15:33:18Z</dcterms:modified>
</cp:coreProperties>
</file>