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DB7D4-3AA1-4BCC-B025-E8BDF0911F8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4FDE9-0028-40F7-9363-755D1727C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16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BBD19F7E-CAC7-42FC-9210-B0F55850C4D3}" type="slidenum">
              <a:rPr lang="en-US" smtClean="0">
                <a:solidFill>
                  <a:schemeClr val="tx1"/>
                </a:solidFill>
                <a:latin typeface="Arial" charset="0"/>
              </a:rPr>
              <a:pPr eaLnBrk="1" hangingPunct="1"/>
              <a:t>1</a:t>
            </a:fld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92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07E9A-E539-49F2-B127-2958E47C0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CD3EFA-8B03-4A4E-9D66-9034C0E41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D3F8E-8025-44F1-8BA0-EFC7CF3FA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8CB9-2D6D-49A3-BAED-E0AC092D4BF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F051C-2159-46E8-BD16-0B513E62A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CFD4C-1C8C-4728-A32D-0E86AC324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F83D-5DC2-4CF7-BBB9-E1BF3AEB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7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F85F2-93BF-4F23-B6E8-D9323359E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6775B-662E-46DE-B3C5-414405FDE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4C8FB-9694-427E-AFD4-E4EC93E55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8CB9-2D6D-49A3-BAED-E0AC092D4BF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65693-0B39-4137-9484-FBB79F15D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CD0C6-CF1D-4279-A01A-1818946B3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F83D-5DC2-4CF7-BBB9-E1BF3AEB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8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761603-B353-47F5-A060-7AF099AC9C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4BA416-C500-4CAE-B446-4F4BB3F2E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E8913-B30A-43A8-A56E-75551B13D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8CB9-2D6D-49A3-BAED-E0AC092D4BF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E0EC8-3826-4A85-BAE1-71D7D3A30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37B81-609A-44C1-9DCC-48BA88E03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F83D-5DC2-4CF7-BBB9-E1BF3AEB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0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81DCF-BACA-47DE-A26F-30033B5C4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3C5CF-CFE3-40E1-BB38-2D0203DE8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C67C0-1E85-4A56-A503-A30D9F23B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8CB9-2D6D-49A3-BAED-E0AC092D4BF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63CED-8B1B-4094-B3BD-AA34F37CC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E51F1-7312-4423-BDEE-60645FAC5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F83D-5DC2-4CF7-BBB9-E1BF3AEB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8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9C88C-79AB-4462-B9F0-844851242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BA916-A7CB-426A-AB15-4DF8DE9C0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F4082-960E-4EFA-869D-CD750B7C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8CB9-2D6D-49A3-BAED-E0AC092D4BF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5E7B6-7A6E-4B0F-AD90-873F25375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77560-B247-4934-A5CE-13B1F9B29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F83D-5DC2-4CF7-BBB9-E1BF3AEB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4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03BD4-9EDB-468E-840D-7A0310AFA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B8A20-6E7E-41EB-9EC1-B17E27F9E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C5F5D-44BE-41E3-A7A4-45873D552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365519-403F-48F6-9A2C-72B1F4DD8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8CB9-2D6D-49A3-BAED-E0AC092D4BF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EB2D1-CEEC-4362-B2A8-DAA925D57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8CF12-ADE9-45E2-B435-75E096565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F83D-5DC2-4CF7-BBB9-E1BF3AEB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8955D-7543-447A-8EC0-7554475BC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9FBFB-7542-47EB-BC75-C57B61C22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E0155-CD1A-49ED-84AF-1BE1401E3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BCFD07-3D66-4A99-B376-79E71E57C1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5B19C8-C3E7-4BEC-A025-3FD6BC62D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7FBAD6-B1E9-4344-A8B4-260064B0A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8CB9-2D6D-49A3-BAED-E0AC092D4BF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90730F-DDA4-43F0-BD2F-D648C3E32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8E6BC7-07D4-46C2-B64F-FA1B39051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F83D-5DC2-4CF7-BBB9-E1BF3AEB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6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BD04C-2936-4A4D-A7F2-6B81A6F74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9E1028-4065-4517-B477-BAECD9621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8CB9-2D6D-49A3-BAED-E0AC092D4BF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A8CFC-655C-42BE-9175-A15A31BAC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E548A-F7CB-43C4-BC82-9B0E1A3DB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F83D-5DC2-4CF7-BBB9-E1BF3AEB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5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4B8604-8748-47AD-A15F-464C76206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8CB9-2D6D-49A3-BAED-E0AC092D4BF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D79368-DEB5-41F1-BF6B-9F080A1C9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685D8-2BA1-404D-B1E7-B4FDAA59B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F83D-5DC2-4CF7-BBB9-E1BF3AEB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1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132F8-FB46-483F-B4CC-3FA8542B1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272A7-6BF9-4E8C-B92F-F377B379D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BED21-6035-4D6F-AA54-E7A2837E1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D3BB5-0111-431C-B1FF-E380CB628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8CB9-2D6D-49A3-BAED-E0AC092D4BF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6AD51-57CD-4206-A26A-6F179B42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A5F75-2C09-4E2D-A6BB-AEAB3A56A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F83D-5DC2-4CF7-BBB9-E1BF3AEB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0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A78F-372B-45B8-9A42-BC4576E9B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A70563-7A79-4DDA-9EFE-385C765768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E3E17-1640-4E99-8CFD-E20ADEC4B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7B0DA-CE37-4764-BBD9-6D1314B7E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8CB9-2D6D-49A3-BAED-E0AC092D4BF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3D08C-69A5-4E42-861B-8AD5F718A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F3321-ACE2-4A67-A4CE-2DE116B07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F83D-5DC2-4CF7-BBB9-E1BF3AEB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4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54127B-0563-4BCE-BA74-087BD332C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B5768-5AEC-43A9-9F62-B9DE938F1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194DE-C5BC-424D-AA14-9F9495DD60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48CB9-2D6D-49A3-BAED-E0AC092D4BF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98ED7-27C8-4E54-953B-FF3600C573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34C4D-BB44-41AB-8299-F7F80BABC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EF83D-5DC2-4CF7-BBB9-E1BF3AEB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74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 bwMode="auto">
          <a:xfrm>
            <a:off x="1928091" y="1572504"/>
            <a:ext cx="5104734" cy="486758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091" y="90517"/>
            <a:ext cx="8229600" cy="1143000"/>
          </a:xfrm>
          <a:ln>
            <a:noFill/>
          </a:ln>
        </p:spPr>
        <p:txBody>
          <a:bodyPr/>
          <a:lstStyle/>
          <a:p>
            <a:pPr>
              <a:tabLst>
                <a:tab pos="2005013" algn="l"/>
              </a:tabLst>
            </a:pPr>
            <a:r>
              <a:rPr lang="en-US" sz="3200" dirty="0"/>
              <a:t>The CO</a:t>
            </a:r>
            <a:r>
              <a:rPr lang="en-US" sz="3200" baseline="-25000" dirty="0"/>
              <a:t>2</a:t>
            </a:r>
            <a:r>
              <a:rPr lang="en-US" sz="3200" dirty="0"/>
              <a:t> greenhouse gas effect is concentrated in the polar regions ! ! !</a:t>
            </a:r>
          </a:p>
        </p:txBody>
      </p:sp>
      <p:pic>
        <p:nvPicPr>
          <p:cNvPr id="40964" name="Picture 8" descr="BlueMarbleW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74000" y1="53250" x2="74000" y2="52750"/>
                        <a14:foregroundMark x1="73833" y1="52750" x2="73333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58" y="1331883"/>
            <a:ext cx="8153400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065" name="Picture 9" descr="BlueMarbleH20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21333" y1="51000" x2="25667" y2="55250"/>
                        <a14:foregroundMark x1="23500" y1="46250" x2="27500" y2="36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88" y="1331883"/>
            <a:ext cx="8153400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066" name="Picture 10" descr="BlueMarbleH20CO2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75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58" y="1303339"/>
            <a:ext cx="8077200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068" name="Text Box 12"/>
          <p:cNvSpPr txBox="1">
            <a:spLocks noChangeArrowheads="1"/>
          </p:cNvSpPr>
          <p:nvPr/>
        </p:nvSpPr>
        <p:spPr bwMode="auto">
          <a:xfrm>
            <a:off x="7081549" y="1538318"/>
            <a:ext cx="3505200" cy="45243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The large H</a:t>
            </a:r>
            <a:r>
              <a:rPr lang="en-US" sz="2400" baseline="-25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O</a:t>
            </a:r>
          </a:p>
          <a:p>
            <a:pPr eaLnBrk="1" hangingPunct="1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greenhouse effect</a:t>
            </a:r>
          </a:p>
          <a:p>
            <a:pPr eaLnBrk="1" hangingPunct="1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is controlled by temperature – </a:t>
            </a:r>
          </a:p>
          <a:p>
            <a:pPr eaLnBrk="1" hangingPunct="1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H</a:t>
            </a:r>
            <a:r>
              <a:rPr lang="en-US" sz="2400" baseline="-25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O saturation doubles with every </a:t>
            </a:r>
          </a:p>
          <a:p>
            <a:pPr eaLnBrk="1" hangingPunct="1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10°C Increase</a:t>
            </a:r>
          </a:p>
          <a:p>
            <a:pPr eaLnBrk="1" hangingPunct="1"/>
            <a:endParaRPr lang="en-US" sz="2400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  <a:p>
            <a:pPr eaLnBrk="1" hangingPunct="1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As a result It is concentrated in </a:t>
            </a:r>
          </a:p>
          <a:p>
            <a:pPr eaLnBrk="1" hangingPunct="1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the lower atmosphere </a:t>
            </a:r>
          </a:p>
          <a:p>
            <a:pPr eaLnBrk="1" hangingPunct="1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of the tropics</a:t>
            </a:r>
          </a:p>
        </p:txBody>
      </p:sp>
      <p:grpSp>
        <p:nvGrpSpPr>
          <p:cNvPr id="173072" name="Group 16"/>
          <p:cNvGrpSpPr>
            <a:grpSpLocks/>
          </p:cNvGrpSpPr>
          <p:nvPr/>
        </p:nvGrpSpPr>
        <p:grpSpPr bwMode="auto">
          <a:xfrm>
            <a:off x="7239001" y="3200401"/>
            <a:ext cx="3190299" cy="1938338"/>
            <a:chOff x="3660" y="1872"/>
            <a:chExt cx="1764" cy="1221"/>
          </a:xfrm>
          <a:noFill/>
        </p:grpSpPr>
        <p:sp>
          <p:nvSpPr>
            <p:cNvPr id="40970" name="Rectangle 15"/>
            <p:cNvSpPr>
              <a:spLocks noChangeArrowheads="1"/>
            </p:cNvSpPr>
            <p:nvPr/>
          </p:nvSpPr>
          <p:spPr bwMode="auto">
            <a:xfrm>
              <a:off x="3888" y="2140"/>
              <a:ext cx="102" cy="23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71" name="Text Box 14"/>
            <p:cNvSpPr txBox="1">
              <a:spLocks noChangeArrowheads="1"/>
            </p:cNvSpPr>
            <p:nvPr/>
          </p:nvSpPr>
          <p:spPr bwMode="auto">
            <a:xfrm>
              <a:off x="3660" y="1872"/>
              <a:ext cx="1764" cy="1221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  <a:latin typeface="Arial" charset="0"/>
                </a:rPr>
                <a:t>CO</a:t>
              </a:r>
              <a:r>
                <a:rPr lang="en-US" sz="2400" baseline="-25000" dirty="0">
                  <a:solidFill>
                    <a:schemeClr val="tx1"/>
                  </a:solidFill>
                  <a:latin typeface="Arial" charset="0"/>
                </a:rPr>
                <a:t>2  </a:t>
              </a:r>
              <a:r>
                <a:rPr lang="en-US" sz="2400" dirty="0">
                  <a:solidFill>
                    <a:schemeClr val="tx1"/>
                  </a:solidFill>
                  <a:latin typeface="Arial" charset="0"/>
                </a:rPr>
                <a:t>and other Greenhouse gases are evenly distributed throughout the atmosphere</a:t>
              </a:r>
              <a:r>
                <a:rPr lang="en-US" baseline="-25000" dirty="0">
                  <a:solidFill>
                    <a:schemeClr val="tx1"/>
                  </a:solidFill>
                  <a:latin typeface="Arial" charset="0"/>
                </a:rPr>
                <a:t>	</a:t>
              </a: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010400" y="1447801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Particularly in the Arctic 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6691" y="304801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Earth and its atmosphere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9808" y="309003"/>
            <a:ext cx="9110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most potent greenhouse gas is H</a:t>
            </a:r>
            <a:r>
              <a:rPr lang="en-US" sz="3200" baseline="-25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  - vapor</a:t>
            </a:r>
          </a:p>
        </p:txBody>
      </p:sp>
    </p:spTree>
    <p:extLst>
      <p:ext uri="{BB962C8B-B14F-4D97-AF65-F5344CB8AC3E}">
        <p14:creationId xmlns:p14="http://schemas.microsoft.com/office/powerpoint/2010/main" val="94488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3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173068" grpId="0"/>
      <p:bldP spid="173068" grpId="1"/>
      <p:bldP spid="4" grpId="0"/>
      <p:bldP spid="6" grpId="0"/>
      <p:bldP spid="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78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The CO2 greenhouse gas effect is concentrated in the polar regions ! !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CO2 greenhouse gas effect is concentrated in the polar regions ! ! !</dc:title>
  <dc:creator>Paul E. Belanger</dc:creator>
  <cp:lastModifiedBy>Paul E. Belanger</cp:lastModifiedBy>
  <cp:revision>2</cp:revision>
  <dcterms:created xsi:type="dcterms:W3CDTF">2019-01-24T17:36:13Z</dcterms:created>
  <dcterms:modified xsi:type="dcterms:W3CDTF">2019-01-24T17:42:09Z</dcterms:modified>
</cp:coreProperties>
</file>