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369" r:id="rId3"/>
    <p:sldId id="346" r:id="rId4"/>
    <p:sldId id="354" r:id="rId5"/>
    <p:sldId id="352" r:id="rId6"/>
    <p:sldId id="367" r:id="rId7"/>
    <p:sldId id="348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8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14EB8-7319-4080-867C-DDD47B8BAC3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80917-783F-4F6F-9609-0910B9EE6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2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4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3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7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9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1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1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194F-A0B5-4D7F-9B64-50044482287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climatestudygroup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enverclimatestudygroup.com/wp-content/uploads/2014/07/SLIDES-Climate-Change-Solutions-What-you-thought-you-knew-is-obsolete-Joe-Romm.pptx" TargetMode="External"/><Relationship Id="rId5" Type="http://schemas.openxmlformats.org/officeDocument/2006/relationships/hyperlink" Target="mailto:pebelanger@glassdesignresources.com" TargetMode="External"/><Relationship Id="rId4" Type="http://schemas.openxmlformats.org/officeDocument/2006/relationships/hyperlink" Target="https://www.facebook.com/denverclimatestudygroup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3_carbon_fixation" TargetMode="External"/><Relationship Id="rId2" Type="http://schemas.openxmlformats.org/officeDocument/2006/relationships/hyperlink" Target="http://en.wikipedia.org/wiki/Photosynthetic_efficien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g_pdXzWXVA" TargetMode="External"/><Relationship Id="rId5" Type="http://schemas.openxmlformats.org/officeDocument/2006/relationships/hyperlink" Target="http://www.cropsreview.com/types-of-photosynthesis.html" TargetMode="External"/><Relationship Id="rId4" Type="http://schemas.openxmlformats.org/officeDocument/2006/relationships/hyperlink" Target="http://en.m.wikipedia.org/wiki/C4_carbon_fixatio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pantimes.co.jp/life/2016/08/06/environment/climate-change-threatens-nations-agriculture/#.V_-Am-ArK03" TargetMode="External"/><Relationship Id="rId2" Type="http://schemas.openxmlformats.org/officeDocument/2006/relationships/hyperlink" Target="http://www.biochar-international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X3zhZ6ETWI" TargetMode="External"/><Relationship Id="rId4" Type="http://schemas.openxmlformats.org/officeDocument/2006/relationships/hyperlink" Target="http://www.ithaka-institut.org/e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9204917708/members/" TargetMode="External"/><Relationship Id="rId2" Type="http://schemas.openxmlformats.org/officeDocument/2006/relationships/hyperlink" Target="https://www.facebook.com/International-Biochar-Initiative-151512738198724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climatestudygroup.com/" TargetMode="External"/><Relationship Id="rId2" Type="http://schemas.openxmlformats.org/officeDocument/2006/relationships/hyperlink" Target="http://denverclimatestudygroup.com/wp-content/uploads/2014/07/email-fromRonLarsonbiocharexpert-1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ebelanger@glassdesignresources.com" TargetMode="External"/><Relationship Id="rId4" Type="http://schemas.openxmlformats.org/officeDocument/2006/relationships/hyperlink" Target="https://www.facebook.com/denverclimatestudygroup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enverclimatestudygroup.com/?page_id=2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climatestudygroup.com/wp-content/uploads/2014/10/NAS-PREFACE-TO-CLIMATE-INTERVENTION-REPORTS.pdf" TargetMode="External"/><Relationship Id="rId2" Type="http://schemas.openxmlformats.org/officeDocument/2006/relationships/hyperlink" Target="http://denverclimatestudygroup.com/?page_id=6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p.edu/read/18805" TargetMode="External"/><Relationship Id="rId4" Type="http://schemas.openxmlformats.org/officeDocument/2006/relationships/hyperlink" Target="http://www.nap.edu/read/1898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egative_carbon_dioxide_emission" TargetMode="External"/><Relationship Id="rId13" Type="http://schemas.openxmlformats.org/officeDocument/2006/relationships/hyperlink" Target="https://en.wikipedia.org/wiki/Fertility_(soil)" TargetMode="External"/><Relationship Id="rId18" Type="http://schemas.openxmlformats.org/officeDocument/2006/relationships/hyperlink" Target="https://en.wikipedia.org/wiki/Carbon" TargetMode="External"/><Relationship Id="rId3" Type="http://schemas.openxmlformats.org/officeDocument/2006/relationships/hyperlink" Target="https://en.wikipedia.org/wiki/Charcoal" TargetMode="External"/><Relationship Id="rId7" Type="http://schemas.openxmlformats.org/officeDocument/2006/relationships/hyperlink" Target="https://en.wikipedia.org/wiki/Carbon_sequestration" TargetMode="External"/><Relationship Id="rId12" Type="http://schemas.openxmlformats.org/officeDocument/2006/relationships/hyperlink" Target="https://en.wikipedia.org/wiki/Biochar#cite_note-DOI10.1038.2Fncomms1053-3" TargetMode="External"/><Relationship Id="rId17" Type="http://schemas.openxmlformats.org/officeDocument/2006/relationships/hyperlink" Target="https://en.wikipedia.org/wiki/Biochar#cite_note-5" TargetMode="External"/><Relationship Id="rId2" Type="http://schemas.openxmlformats.org/officeDocument/2006/relationships/hyperlink" Target="https://en.wikipedia.org/wiki/Biochar" TargetMode="External"/><Relationship Id="rId16" Type="http://schemas.openxmlformats.org/officeDocument/2006/relationships/hyperlink" Target="https://en.wikipedia.org/wiki/Forests" TargetMode="Externa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yrolysis" TargetMode="External"/><Relationship Id="rId11" Type="http://schemas.openxmlformats.org/officeDocument/2006/relationships/hyperlink" Target="https://en.wikipedia.org/wiki/Biochar#cite_note-RoyalSociety-2" TargetMode="External"/><Relationship Id="rId5" Type="http://schemas.openxmlformats.org/officeDocument/2006/relationships/hyperlink" Target="https://en.wikipedia.org/wiki/Biomass" TargetMode="External"/><Relationship Id="rId15" Type="http://schemas.openxmlformats.org/officeDocument/2006/relationships/hyperlink" Target="https://en.wikipedia.org/wiki/Biochar#cite_note-4" TargetMode="External"/><Relationship Id="rId10" Type="http://schemas.openxmlformats.org/officeDocument/2006/relationships/hyperlink" Target="https://en.wikipedia.org/wiki/Climate_change" TargetMode="External"/><Relationship Id="rId19" Type="http://schemas.openxmlformats.org/officeDocument/2006/relationships/image" Target="../media/image1.jpeg"/><Relationship Id="rId4" Type="http://schemas.openxmlformats.org/officeDocument/2006/relationships/hyperlink" Target="https://en.wikipedia.org/wiki/Soil_conditioner" TargetMode="External"/><Relationship Id="rId9" Type="http://schemas.openxmlformats.org/officeDocument/2006/relationships/hyperlink" Target="https://en.wikipedia.org/wiki/Biochar#cite_note-indep1-1" TargetMode="External"/><Relationship Id="rId14" Type="http://schemas.openxmlformats.org/officeDocument/2006/relationships/hyperlink" Target="https://en.wikipedia.org/wiki/Acidic_soi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JPJsYZLU_sM?t=53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5" y="266006"/>
            <a:ext cx="11787187" cy="2936731"/>
          </a:xfrm>
        </p:spPr>
        <p:txBody>
          <a:bodyPr>
            <a:noAutofit/>
          </a:bodyPr>
          <a:lstStyle/>
          <a:p>
            <a:br>
              <a:rPr lang="en-US" sz="3600" b="1" dirty="0"/>
            </a:br>
            <a:r>
              <a:rPr lang="en-US" sz="3600" b="1" dirty="0"/>
              <a:t>BIOCHAR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for Bayard Breeding: Achieving food sustainability in the future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Paul Belanger, Ph.D. – Geologist/</a:t>
            </a:r>
            <a:r>
              <a:rPr lang="en-US" sz="3600" b="1" dirty="0" err="1"/>
              <a:t>Paleoclimatologist</a:t>
            </a:r>
            <a:br>
              <a:rPr lang="en-US" sz="3600" b="1" dirty="0"/>
            </a:br>
            <a:r>
              <a:rPr lang="en-US" sz="3600" b="1" dirty="0"/>
              <a:t>10/13/2016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http://www.denverclimatestudygroup.com/Biochar/Terra_Pr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34" y="3351643"/>
            <a:ext cx="4021166" cy="285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96317" y="4332882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459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http://denverclimatestudygroup.com/</a:t>
            </a:r>
            <a:r>
              <a:rPr lang="en-US" b="1" dirty="0">
                <a:solidFill>
                  <a:srgbClr val="C459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on Facebook </a:t>
            </a:r>
            <a:r>
              <a:rPr lang="en-US" b="1" dirty="0">
                <a:solidFill>
                  <a:srgbClr val="C459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https://www.facebook.com/denverclimatestudygroup/</a:t>
            </a:r>
            <a:r>
              <a:rPr lang="en-US" b="1" dirty="0">
                <a:solidFill>
                  <a:srgbClr val="C459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pebelanger@glassdesignresources.com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9359" y="62066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454545"/>
                </a:solidFill>
                <a:latin typeface="Oxygen"/>
              </a:rPr>
              <a:t>– </a:t>
            </a:r>
            <a:r>
              <a:rPr lang="en-US" b="1" dirty="0">
                <a:solidFill>
                  <a:srgbClr val="009BA0"/>
                </a:solidFill>
                <a:latin typeface="Oxygen"/>
                <a:hlinkClick r:id="rId6"/>
              </a:rPr>
              <a:t>slides-climate-change-solutions-what-you-thought-you-knew-is-obsolete-joe-romm</a:t>
            </a:r>
            <a:r>
              <a:rPr lang="en-US" b="1" dirty="0">
                <a:solidFill>
                  <a:srgbClr val="454545"/>
                </a:solidFill>
                <a:latin typeface="Oxygen"/>
              </a:rPr>
              <a:t> PPTX</a:t>
            </a:r>
            <a:endParaRPr lang="en-US" b="1" i="0" dirty="0">
              <a:solidFill>
                <a:srgbClr val="454545"/>
              </a:solidFill>
              <a:effectLst/>
              <a:latin typeface="Oxygen"/>
            </a:endParaRPr>
          </a:p>
        </p:txBody>
      </p:sp>
    </p:spTree>
    <p:extLst>
      <p:ext uri="{BB962C8B-B14F-4D97-AF65-F5344CB8AC3E}">
        <p14:creationId xmlns:p14="http://schemas.microsoft.com/office/powerpoint/2010/main" val="969494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About C3, C4 and Cam Photosynthesis and Plants:</a:t>
            </a:r>
          </a:p>
          <a:p>
            <a:r>
              <a:rPr lang="en-US" b="1" dirty="0"/>
              <a:t>Photosynthetic efficiency:  </a:t>
            </a:r>
            <a:r>
              <a:rPr lang="en-US" b="1" dirty="0">
                <a:hlinkClick r:id="rId2"/>
              </a:rPr>
              <a:t>http://en.wikipedia.org/wiki/Photosynthetic_efficiency</a:t>
            </a:r>
            <a:endParaRPr lang="en-US" b="1" dirty="0"/>
          </a:p>
          <a:p>
            <a:r>
              <a:rPr lang="en-US" b="1" dirty="0"/>
              <a:t>C3 carbon fixation:</a:t>
            </a:r>
            <a:r>
              <a:rPr lang="en-US" b="1" dirty="0">
                <a:hlinkClick r:id="rId3"/>
              </a:rPr>
              <a:t> http://en.wikipedia.org/wiki/C3_carbon_fixation</a:t>
            </a:r>
            <a:endParaRPr lang="en-US" b="1" dirty="0"/>
          </a:p>
          <a:p>
            <a:r>
              <a:rPr lang="en-US" b="1" dirty="0"/>
              <a:t>C4 carbon </a:t>
            </a:r>
            <a:r>
              <a:rPr lang="en-US" b="1" dirty="0" err="1"/>
              <a:t>fixation:</a:t>
            </a:r>
            <a:r>
              <a:rPr lang="en-US" b="1" dirty="0" err="1">
                <a:hlinkClick r:id="rId4"/>
              </a:rPr>
              <a:t>http</a:t>
            </a:r>
            <a:r>
              <a:rPr lang="en-US" b="1" dirty="0">
                <a:hlinkClick r:id="rId4"/>
              </a:rPr>
              <a:t>://en.m.wikipedia.org/wiki/C4_carbon_fixation</a:t>
            </a:r>
            <a:endParaRPr lang="en-US" b="1" dirty="0"/>
          </a:p>
          <a:p>
            <a:r>
              <a:rPr lang="en-US" b="1" dirty="0"/>
              <a:t>Summary table comparison: </a:t>
            </a:r>
            <a:r>
              <a:rPr lang="en-US" b="1" dirty="0">
                <a:hlinkClick r:id="rId5"/>
              </a:rPr>
              <a:t>http://www.cropsreview.com/types-of-photosynthesis.html</a:t>
            </a:r>
            <a:endParaRPr lang="en-US" b="1" dirty="0"/>
          </a:p>
          <a:p>
            <a:r>
              <a:rPr lang="en-US" b="1" dirty="0"/>
              <a:t>C3 C4 CAM Photosynthesis video: </a:t>
            </a:r>
            <a:r>
              <a:rPr lang="en-US" b="1" dirty="0">
                <a:hlinkClick r:id="rId6"/>
              </a:rPr>
              <a:t>https://www.youtube.com/watch?v=Yg_pdXzWXVA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6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negative fuel cycle: Biochar and biofuels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denverclimatestudygroup.com/wp-content/uploads/2014/07/carbon-negative-fuel-c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02" y="1690688"/>
            <a:ext cx="9277865" cy="56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51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Enhancement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87" y="1825625"/>
            <a:ext cx="8832310" cy="494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56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Core Technologies: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426" y="1387668"/>
            <a:ext cx="9689941" cy="54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64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464"/>
            <a:ext cx="4562475" cy="3971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1423215"/>
            <a:ext cx="74199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85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817" y="266271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CARBON NEGATIVE BENEFITS:</a:t>
            </a:r>
            <a:br>
              <a:rPr lang="en-US" sz="3200" b="1" dirty="0"/>
            </a:br>
            <a:r>
              <a:rPr lang="en-US" sz="3200" b="1" dirty="0"/>
              <a:t>	- Sequester CO2</a:t>
            </a:r>
            <a:br>
              <a:rPr lang="en-US" sz="3200" b="1" dirty="0"/>
            </a:br>
            <a:r>
              <a:rPr lang="en-US" sz="3200" b="1" dirty="0"/>
              <a:t>	- create Biofuels</a:t>
            </a:r>
            <a:br>
              <a:rPr lang="en-US" sz="3200" b="1" dirty="0"/>
            </a:br>
            <a:endParaRPr lang="en-US" sz="3200" dirty="0"/>
          </a:p>
        </p:txBody>
      </p:sp>
      <p:pic>
        <p:nvPicPr>
          <p:cNvPr id="2050" name="Picture 2" descr="http://denverclimatestudygroup.com/wp-content/uploads/2014/07/coolplanet-claim-for-carbon-negativit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38" y="1160958"/>
            <a:ext cx="7553382" cy="56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06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Other resources: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Organizations / web pages</a:t>
            </a:r>
          </a:p>
          <a:p>
            <a:pPr lvl="1"/>
            <a:r>
              <a:rPr lang="en-US" dirty="0"/>
              <a:t>International Biochar Initiative </a:t>
            </a:r>
            <a:r>
              <a:rPr lang="en-US" dirty="0">
                <a:hlinkClick r:id="rId2"/>
              </a:rPr>
              <a:t>http://www.biochar-international.org/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Climate change threatens nation’s agriculture: Dark clouds cast gloom over future domestic food production as global temperatures rise: </a:t>
            </a:r>
            <a:r>
              <a:rPr lang="en-US" dirty="0">
                <a:hlinkClick r:id="rId3"/>
              </a:rPr>
              <a:t>http://www.japantimes.co.jp/life/2016/08/06/environment/climate-change-threatens-nations-agriculture/#.V_-Am-ArK03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Ithaka</a:t>
            </a:r>
            <a:r>
              <a:rPr lang="en-US" dirty="0"/>
              <a:t> institute for carbon intelligence: </a:t>
            </a:r>
            <a:r>
              <a:rPr lang="en-US" dirty="0">
                <a:hlinkClick r:id="rId4"/>
              </a:rPr>
              <a:t>http://www.ithaka-institut.org/en/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Does Biochar Deliver Carbon-Negative Energy? </a:t>
            </a:r>
            <a:r>
              <a:rPr lang="en-US" dirty="0">
                <a:hlinkClick r:id="rId5"/>
              </a:rPr>
              <a:t>https://www.youtube.com/watch?v=pX3zhZ6ETWI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4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Facebook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International Biochar Initiative: </a:t>
            </a:r>
            <a:r>
              <a:rPr lang="en-US" dirty="0">
                <a:hlinkClick r:id="rId2"/>
              </a:rPr>
              <a:t>https://www.facebook.com/International-Biochar-Initiative-151512738198724/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BioChar</a:t>
            </a:r>
            <a:r>
              <a:rPr lang="en-US" dirty="0"/>
              <a:t> Will Change The World! </a:t>
            </a:r>
            <a:r>
              <a:rPr lang="en-US" dirty="0">
                <a:hlinkClick r:id="rId3"/>
              </a:rPr>
              <a:t>https://www.facebook.com/groups/49204917708/members/</a:t>
            </a:r>
            <a:r>
              <a:rPr lang="en-US" dirty="0"/>
              <a:t> </a:t>
            </a:r>
          </a:p>
          <a:p>
            <a:endParaRPr lang="en-US" sz="2400" b="1" dirty="0"/>
          </a:p>
          <a:p>
            <a:r>
              <a:rPr lang="en-US" sz="2400" b="1" dirty="0"/>
              <a:t>google TED TALKs BY:</a:t>
            </a:r>
          </a:p>
          <a:p>
            <a:pPr lvl="1"/>
            <a:r>
              <a:rPr lang="en-US" sz="2000" dirty="0"/>
              <a:t>LOPA BRUJNES</a:t>
            </a:r>
          </a:p>
          <a:p>
            <a:pPr lvl="1"/>
            <a:r>
              <a:rPr lang="en-US" sz="2000" dirty="0"/>
              <a:t>Robert Lerner</a:t>
            </a:r>
          </a:p>
          <a:p>
            <a:pPr lvl="1"/>
            <a:r>
              <a:rPr lang="en-US" sz="2000" dirty="0"/>
              <a:t>Josiah Hunt</a:t>
            </a:r>
          </a:p>
          <a:p>
            <a:r>
              <a:rPr lang="en-US" sz="2400" b="1" dirty="0"/>
              <a:t>Lists: various – maybe I’ll update later; google in meantime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2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73" y="2089543"/>
            <a:ext cx="112020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Acknowledgement: Ron Larson, Ph.D.</a:t>
            </a:r>
          </a:p>
          <a:p>
            <a:pPr lvl="0"/>
            <a:r>
              <a:rPr lang="en-US" sz="2400" dirty="0"/>
              <a:t>A note from Ron Larson: </a:t>
            </a:r>
            <a:r>
              <a:rPr lang="en-US" sz="2400" dirty="0">
                <a:hlinkClick r:id="rId2"/>
              </a:rPr>
              <a:t>http://denverclimatestudygroup.com/wp-content/uploads/2014/07/email-fromRonLarsonbiocharexpert-1.pdf</a:t>
            </a:r>
            <a:r>
              <a:rPr lang="en-US" sz="2400" dirty="0"/>
              <a:t> 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Is it Gloom and Doom? NO! IT’S A CHALLENGE, and humanity has always been challenged and we are an adaptable species that has met the challenge over and over again!</a:t>
            </a:r>
          </a:p>
          <a:p>
            <a:pPr marL="457200" lvl="0" indent="-457200">
              <a:buFont typeface="+mj-lt"/>
              <a:buAutoNum type="arabicPeriod" startAt="5"/>
            </a:pP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873189" y="4972889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C459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http://denverclimatestudygroup.com/</a:t>
            </a:r>
            <a:r>
              <a:rPr lang="en-US" b="1" dirty="0">
                <a:solidFill>
                  <a:srgbClr val="C459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on Facebook </a:t>
            </a:r>
            <a:r>
              <a:rPr lang="en-US" b="1" u="sng" dirty="0">
                <a:solidFill>
                  <a:srgbClr val="C459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https://www.facebook.com/denverclimatestudygroup/</a:t>
            </a:r>
            <a:r>
              <a:rPr lang="en-US" b="1" dirty="0">
                <a:solidFill>
                  <a:srgbClr val="C459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u="sng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pebelanger@glassdesignresources.com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4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Acknowledgement: Ron Larson, Ph.D.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6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085" y="1788705"/>
            <a:ext cx="10515600" cy="1325563"/>
          </a:xfrm>
        </p:spPr>
        <p:txBody>
          <a:bodyPr/>
          <a:lstStyle/>
          <a:p>
            <a:r>
              <a:rPr lang="en-US" dirty="0"/>
              <a:t>Biochar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11359"/>
            <a:ext cx="10515600" cy="19464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Web page BIOCHAR: </a:t>
            </a:r>
            <a:r>
              <a:rPr lang="en-US" dirty="0">
                <a:hlinkClick r:id="rId2"/>
              </a:rPr>
              <a:t>http://denverclimatestudygroup.com/?page_id=28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170" name="Picture 2" descr="http://www.denverclimatestudygroup.com/Biochar/Terra_Pr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84" y="3884593"/>
            <a:ext cx="4021166" cy="285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18616"/>
            <a:ext cx="816512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In context of GEOENGINEERING: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Solar Radiation management (SRM)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&amp; Carbon Dioxide Removal (CDR)</a:t>
            </a:r>
          </a:p>
        </p:txBody>
      </p:sp>
    </p:spTree>
    <p:extLst>
      <p:ext uri="{BB962C8B-B14F-4D97-AF65-F5344CB8AC3E}">
        <p14:creationId xmlns:p14="http://schemas.microsoft.com/office/powerpoint/2010/main" val="294984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temperatur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88" y="1202937"/>
            <a:ext cx="44386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3" descr="carbo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377" y="1064522"/>
            <a:ext cx="5131427" cy="269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4" descr="geo engine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28" y="4063316"/>
            <a:ext cx="44386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40059" y="114846"/>
            <a:ext cx="31645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SRM VS. CDR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126019" y="4476936"/>
            <a:ext cx="444178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 and adaptation – 7.1 3.35 minutes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8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SEE February 15, 2016 discussion on EEE tab: </a:t>
            </a:r>
            <a:r>
              <a:rPr lang="en-US" dirty="0">
                <a:hlinkClick r:id="rId2"/>
              </a:rPr>
              <a:t>http://denverclimatestudygroup.com/?page_id=683</a:t>
            </a:r>
            <a:r>
              <a:rPr lang="en-US" dirty="0"/>
              <a:t> </a:t>
            </a:r>
          </a:p>
          <a:p>
            <a:r>
              <a:rPr lang="en-US" b="1" dirty="0"/>
              <a:t>NAS Climate Intervention: Preface and links (</a:t>
            </a:r>
            <a:r>
              <a:rPr lang="en-US" b="1" dirty="0">
                <a:hlinkClick r:id="rId3"/>
              </a:rPr>
              <a:t>Click here</a:t>
            </a:r>
            <a:r>
              <a:rPr lang="en-US" b="1" dirty="0"/>
              <a:t>); detailed reports below:</a:t>
            </a:r>
          </a:p>
          <a:p>
            <a:pPr lvl="1"/>
            <a:r>
              <a:rPr lang="en-US" b="1" cap="all" dirty="0"/>
              <a:t>NATIONAL ACADEMY OF SCIENCES ONLINE: </a:t>
            </a:r>
            <a:r>
              <a:rPr lang="en-US" b="1" i="1" cap="all" dirty="0"/>
              <a:t>CLIMATE INTERVENTION: REFLECTING SUNLIGHT TO COOL EARTH</a:t>
            </a:r>
            <a:r>
              <a:rPr lang="en-US" b="1" cap="all" dirty="0"/>
              <a:t> (2015), AT </a:t>
            </a:r>
            <a:r>
              <a:rPr lang="en-US" b="1" cap="all" dirty="0">
                <a:hlinkClick r:id="rId4"/>
              </a:rPr>
              <a:t>HTTP://WWW.NAP.EDU/READ/18988</a:t>
            </a:r>
            <a:r>
              <a:rPr lang="en-US" b="1" cap="all" dirty="0"/>
              <a:t>;</a:t>
            </a:r>
            <a:endParaRPr lang="en-US" cap="all" dirty="0"/>
          </a:p>
          <a:p>
            <a:pPr lvl="1"/>
            <a:r>
              <a:rPr lang="en-US" b="1" cap="all" dirty="0"/>
              <a:t>AND </a:t>
            </a:r>
            <a:r>
              <a:rPr lang="en-US" b="1" i="1" cap="all" dirty="0"/>
              <a:t>CLIMATE INTERVENTION: </a:t>
            </a:r>
            <a:r>
              <a:rPr lang="en-US" b="1" cap="all" dirty="0"/>
              <a:t>CARBON DIOXIDE REMOVAL AND RELIABLE SEQUESTRATION (2015), AT </a:t>
            </a:r>
            <a:r>
              <a:rPr lang="en-US" b="1" cap="all" dirty="0">
                <a:hlinkClick r:id="rId5"/>
              </a:rPr>
              <a:t>HTTP://WWW.NAP.EDU/READ/18805</a:t>
            </a:r>
            <a:r>
              <a:rPr lang="en-US" b="1" cap="all" dirty="0"/>
              <a:t>.</a:t>
            </a:r>
            <a:endParaRPr lang="en-US" cap="al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7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6043"/>
            <a:ext cx="11787187" cy="2936731"/>
          </a:xfrm>
        </p:spPr>
        <p:txBody>
          <a:bodyPr>
            <a:noAutofit/>
          </a:bodyPr>
          <a:lstStyle/>
          <a:p>
            <a:br>
              <a:rPr lang="en-US" sz="3600" b="1" dirty="0"/>
            </a:br>
            <a:r>
              <a:rPr lang="en-US" sz="3600" b="1" dirty="0"/>
              <a:t>BIOCHAR’s dual role: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Soil enhancement &amp;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Atmospheric CO2 at the same time</a:t>
            </a:r>
            <a:br>
              <a:rPr lang="en-US" sz="3600" b="1" dirty="0"/>
            </a:b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6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59" y="2726795"/>
            <a:ext cx="12000441" cy="4351338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https://en.wikipedia.org/wiki/Biochar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/>
              <a:t>Biochar</a:t>
            </a:r>
            <a:r>
              <a:rPr lang="en-US" dirty="0"/>
              <a:t> is </a:t>
            </a:r>
            <a:r>
              <a:rPr lang="en-US" dirty="0">
                <a:hlinkClick r:id="rId3" tooltip="Charcoal"/>
              </a:rPr>
              <a:t>charcoal</a:t>
            </a:r>
            <a:r>
              <a:rPr lang="en-US" dirty="0"/>
              <a:t> used as a </a:t>
            </a:r>
            <a:r>
              <a:rPr lang="en-US" dirty="0">
                <a:hlinkClick r:id="rId4" tooltip="Soil conditioner"/>
              </a:rPr>
              <a:t>soil amendment</a:t>
            </a:r>
            <a:r>
              <a:rPr lang="en-US" dirty="0"/>
              <a:t>. Like most charcoal, biochar is made from </a:t>
            </a:r>
            <a:r>
              <a:rPr lang="en-US" dirty="0">
                <a:hlinkClick r:id="rId5" tooltip="Biomass"/>
              </a:rPr>
              <a:t>biomass</a:t>
            </a:r>
            <a:r>
              <a:rPr lang="en-US" dirty="0"/>
              <a:t> via </a:t>
            </a:r>
            <a:r>
              <a:rPr lang="en-US" dirty="0">
                <a:hlinkClick r:id="rId6" tooltip="Pyrolysis"/>
              </a:rPr>
              <a:t>pyrolysis</a:t>
            </a:r>
            <a:r>
              <a:rPr lang="en-US" dirty="0"/>
              <a:t>. Biochar is under investigation as an approach to </a:t>
            </a:r>
            <a:r>
              <a:rPr lang="en-US" dirty="0">
                <a:hlinkClick r:id="rId7" tooltip="Carbon sequestration"/>
              </a:rPr>
              <a:t>carbon sequestration</a:t>
            </a:r>
            <a:r>
              <a:rPr lang="en-US" dirty="0"/>
              <a:t> to produce </a:t>
            </a:r>
            <a:r>
              <a:rPr lang="en-US" dirty="0">
                <a:hlinkClick r:id="rId8" tooltip="Negative carbon dioxide emission"/>
              </a:rPr>
              <a:t>negative carbon dioxide emissions</a:t>
            </a:r>
            <a:r>
              <a:rPr lang="en-US" dirty="0"/>
              <a:t>.</a:t>
            </a:r>
            <a:r>
              <a:rPr lang="en-US" baseline="30000" dirty="0">
                <a:hlinkClick r:id="rId9"/>
              </a:rPr>
              <a:t>[1]</a:t>
            </a:r>
            <a:r>
              <a:rPr lang="en-US" dirty="0"/>
              <a:t> Biochar thus has the potential to help mitigate </a:t>
            </a:r>
            <a:r>
              <a:rPr lang="en-US" dirty="0">
                <a:hlinkClick r:id="rId10" tooltip="Climate change"/>
              </a:rPr>
              <a:t>climate change</a:t>
            </a:r>
            <a:r>
              <a:rPr lang="en-US" dirty="0"/>
              <a:t> via carbon sequestration.</a:t>
            </a:r>
            <a:r>
              <a:rPr lang="en-US" baseline="30000" dirty="0">
                <a:hlinkClick r:id="rId11"/>
              </a:rPr>
              <a:t>[2]</a:t>
            </a:r>
            <a:r>
              <a:rPr lang="en-US" baseline="30000" dirty="0">
                <a:hlinkClick r:id="rId12"/>
              </a:rPr>
              <a:t>[3]</a:t>
            </a:r>
            <a:r>
              <a:rPr lang="en-US" dirty="0"/>
              <a:t> Independently, biochar can increase </a:t>
            </a:r>
            <a:r>
              <a:rPr lang="en-US" dirty="0">
                <a:hlinkClick r:id="rId13" tooltip="Fertility (soil)"/>
              </a:rPr>
              <a:t>soil fertility</a:t>
            </a:r>
            <a:r>
              <a:rPr lang="en-US" dirty="0"/>
              <a:t> </a:t>
            </a:r>
            <a:r>
              <a:rPr lang="en-US" dirty="0" err="1"/>
              <a:t>of</a:t>
            </a:r>
            <a:r>
              <a:rPr lang="en-US" dirty="0" err="1">
                <a:hlinkClick r:id="rId14" tooltip="Acidic soil"/>
              </a:rPr>
              <a:t>acidic</a:t>
            </a:r>
            <a:r>
              <a:rPr lang="en-US" dirty="0">
                <a:hlinkClick r:id="rId14" tooltip="Acidic soil"/>
              </a:rPr>
              <a:t> soils</a:t>
            </a:r>
            <a:r>
              <a:rPr lang="en-US" dirty="0"/>
              <a:t> (low pH soils), increase agricultural productivity, and provide protection against some foliar and soil-borne diseases.</a:t>
            </a:r>
            <a:r>
              <a:rPr lang="en-US" baseline="30000" dirty="0">
                <a:hlinkClick r:id="rId15"/>
              </a:rPr>
              <a:t>[4]</a:t>
            </a:r>
            <a:r>
              <a:rPr lang="en-US" dirty="0"/>
              <a:t> Furthermore, biochar reduces pressure on </a:t>
            </a:r>
            <a:r>
              <a:rPr lang="en-US" dirty="0">
                <a:hlinkClick r:id="rId16" tooltip="Forests"/>
              </a:rPr>
              <a:t>forests</a:t>
            </a:r>
            <a:r>
              <a:rPr lang="en-US" dirty="0"/>
              <a:t>.</a:t>
            </a:r>
            <a:r>
              <a:rPr lang="en-US" baseline="30000" dirty="0">
                <a:hlinkClick r:id="rId17"/>
              </a:rPr>
              <a:t>[5]</a:t>
            </a:r>
            <a:r>
              <a:rPr lang="en-US" dirty="0"/>
              <a:t> Biochar is a stable solid, rich in </a:t>
            </a:r>
            <a:r>
              <a:rPr lang="en-US" dirty="0">
                <a:hlinkClick r:id="rId18" tooltip="Carbon"/>
              </a:rPr>
              <a:t>carbon</a:t>
            </a:r>
            <a:r>
              <a:rPr lang="en-US" dirty="0"/>
              <a:t>, and can endure in soil for thousands of years.</a:t>
            </a:r>
            <a:r>
              <a:rPr lang="en-US" baseline="30000" dirty="0">
                <a:hlinkClick r:id="rId9"/>
              </a:rPr>
              <a:t>[1]</a:t>
            </a:r>
            <a:r>
              <a:rPr lang="en-US" baseline="30000" dirty="0"/>
              <a:t>”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denverclimatestudygroup.com/Biochar/Terra_Preta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76619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6574" y="738258"/>
            <a:ext cx="3448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What is Biochar</a:t>
            </a:r>
          </a:p>
        </p:txBody>
      </p:sp>
      <p:pic>
        <p:nvPicPr>
          <p:cNvPr id="4" name="Picture 2" descr="https://upload.wikimedia.org/wikipedia/commons/thumb/7/76/Biochar.jpg/300px-Biochar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678" y="1582138"/>
            <a:ext cx="2095979" cy="14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0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Planet - @ 9:00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https://youtu.be/JPJsYZLU_sM?t=535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133" y="2564746"/>
            <a:ext cx="72294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1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denverclimatestudygroup.com/wp-content/uploads/2014/07/C3C4-pla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821424"/>
            <a:ext cx="814387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07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Words>309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Oxygen</vt:lpstr>
      <vt:lpstr>Times New Roman</vt:lpstr>
      <vt:lpstr>Office Theme</vt:lpstr>
      <vt:lpstr> BIOCHAR  for Bayard Breeding: Achieving food sustainability in the future  Paul Belanger, Ph.D. – Geologist/Paleoclimatologist 10/13/2016</vt:lpstr>
      <vt:lpstr>PowerPoint Presentation</vt:lpstr>
      <vt:lpstr>Biochar</vt:lpstr>
      <vt:lpstr>PowerPoint Presentation</vt:lpstr>
      <vt:lpstr>PowerPoint Presentation</vt:lpstr>
      <vt:lpstr> BIOCHAR’s dual role:  Soil enhancement &amp;  Atmospheric CO2 at the same time </vt:lpstr>
      <vt:lpstr>PowerPoint Presentation</vt:lpstr>
      <vt:lpstr>Cool Planet - @ 9:00 minutes</vt:lpstr>
      <vt:lpstr>PowerPoint Presentation</vt:lpstr>
      <vt:lpstr>PowerPoint Presentation</vt:lpstr>
      <vt:lpstr>Carbon negative fuel cycle: Biochar and biofuels</vt:lpstr>
      <vt:lpstr>Soil Enhancement</vt:lpstr>
      <vt:lpstr>3 Core Technologies: </vt:lpstr>
      <vt:lpstr>PowerPoint Presentation</vt:lpstr>
      <vt:lpstr>CARBON NEGATIVE BENEFITS:  - Sequester CO2  - create Biofuels </vt:lpstr>
      <vt:lpstr>Other resources: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E. Belanger</dc:creator>
  <cp:lastModifiedBy>Paul E. Belanger</cp:lastModifiedBy>
  <cp:revision>121</cp:revision>
  <dcterms:created xsi:type="dcterms:W3CDTF">2015-10-04T13:33:29Z</dcterms:created>
  <dcterms:modified xsi:type="dcterms:W3CDTF">2016-10-13T19:55:10Z</dcterms:modified>
</cp:coreProperties>
</file>