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68" r:id="rId2"/>
    <p:sldId id="412" r:id="rId3"/>
    <p:sldId id="258" r:id="rId4"/>
    <p:sldId id="269" r:id="rId5"/>
    <p:sldId id="257" r:id="rId6"/>
    <p:sldId id="259" r:id="rId7"/>
    <p:sldId id="260" r:id="rId8"/>
    <p:sldId id="261" r:id="rId9"/>
    <p:sldId id="256" r:id="rId10"/>
    <p:sldId id="357" r:id="rId11"/>
    <p:sldId id="358" r:id="rId12"/>
    <p:sldId id="312" r:id="rId13"/>
    <p:sldId id="319" r:id="rId14"/>
    <p:sldId id="360" r:id="rId15"/>
    <p:sldId id="314" r:id="rId16"/>
    <p:sldId id="317" r:id="rId17"/>
    <p:sldId id="320" r:id="rId18"/>
    <p:sldId id="321" r:id="rId19"/>
    <p:sldId id="323" r:id="rId20"/>
    <p:sldId id="390" r:id="rId21"/>
    <p:sldId id="389" r:id="rId22"/>
    <p:sldId id="361" r:id="rId23"/>
    <p:sldId id="351" r:id="rId24"/>
    <p:sldId id="365" r:id="rId25"/>
    <p:sldId id="349" r:id="rId26"/>
    <p:sldId id="350" r:id="rId27"/>
    <p:sldId id="322" r:id="rId28"/>
    <p:sldId id="362" r:id="rId29"/>
    <p:sldId id="271" r:id="rId30"/>
    <p:sldId id="413" r:id="rId31"/>
    <p:sldId id="363" r:id="rId32"/>
    <p:sldId id="272" r:id="rId33"/>
    <p:sldId id="364" r:id="rId34"/>
    <p:sldId id="273" r:id="rId35"/>
    <p:sldId id="368" r:id="rId36"/>
    <p:sldId id="274" r:id="rId37"/>
    <p:sldId id="370" r:id="rId38"/>
    <p:sldId id="369" r:id="rId39"/>
    <p:sldId id="275" r:id="rId40"/>
    <p:sldId id="276" r:id="rId41"/>
    <p:sldId id="383" r:id="rId42"/>
    <p:sldId id="380" r:id="rId43"/>
    <p:sldId id="381" r:id="rId44"/>
    <p:sldId id="324" r:id="rId45"/>
    <p:sldId id="277" r:id="rId46"/>
    <p:sldId id="366" r:id="rId47"/>
    <p:sldId id="367" r:id="rId48"/>
    <p:sldId id="325" r:id="rId49"/>
    <p:sldId id="289" r:id="rId50"/>
    <p:sldId id="409" r:id="rId51"/>
    <p:sldId id="290" r:id="rId52"/>
    <p:sldId id="371" r:id="rId53"/>
    <p:sldId id="414" r:id="rId54"/>
    <p:sldId id="410" r:id="rId55"/>
    <p:sldId id="372" r:id="rId56"/>
    <p:sldId id="373" r:id="rId57"/>
    <p:sldId id="374" r:id="rId58"/>
    <p:sldId id="375" r:id="rId59"/>
    <p:sldId id="293" r:id="rId60"/>
    <p:sldId id="411" r:id="rId61"/>
    <p:sldId id="294" r:id="rId62"/>
    <p:sldId id="376" r:id="rId63"/>
    <p:sldId id="295" r:id="rId64"/>
    <p:sldId id="377" r:id="rId65"/>
    <p:sldId id="415" r:id="rId66"/>
    <p:sldId id="296" r:id="rId67"/>
    <p:sldId id="345" r:id="rId68"/>
    <p:sldId id="297" r:id="rId69"/>
    <p:sldId id="298" r:id="rId70"/>
    <p:sldId id="299" r:id="rId71"/>
    <p:sldId id="265" r:id="rId72"/>
    <p:sldId id="266" r:id="rId73"/>
    <p:sldId id="384" r:id="rId74"/>
    <p:sldId id="385" r:id="rId75"/>
    <p:sldId id="267" r:id="rId76"/>
    <p:sldId id="378" r:id="rId77"/>
    <p:sldId id="379" r:id="rId78"/>
    <p:sldId id="326" r:id="rId79"/>
    <p:sldId id="335" r:id="rId80"/>
    <p:sldId id="386" r:id="rId81"/>
    <p:sldId id="327" r:id="rId82"/>
    <p:sldId id="387" r:id="rId83"/>
    <p:sldId id="332" r:id="rId84"/>
    <p:sldId id="346" r:id="rId85"/>
    <p:sldId id="353" r:id="rId86"/>
    <p:sldId id="329" r:id="rId87"/>
    <p:sldId id="333" r:id="rId88"/>
    <p:sldId id="334" r:id="rId89"/>
    <p:sldId id="337" r:id="rId90"/>
    <p:sldId id="388" r:id="rId91"/>
    <p:sldId id="340" r:id="rId92"/>
    <p:sldId id="341" r:id="rId93"/>
    <p:sldId id="343" r:id="rId94"/>
    <p:sldId id="338" r:id="rId95"/>
    <p:sldId id="330" r:id="rId96"/>
    <p:sldId id="347" r:id="rId97"/>
    <p:sldId id="391" r:id="rId98"/>
    <p:sldId id="392" r:id="rId99"/>
    <p:sldId id="393" r:id="rId100"/>
    <p:sldId id="394" r:id="rId101"/>
    <p:sldId id="395" r:id="rId102"/>
    <p:sldId id="396" r:id="rId103"/>
    <p:sldId id="397" r:id="rId104"/>
    <p:sldId id="398" r:id="rId105"/>
    <p:sldId id="399" r:id="rId106"/>
    <p:sldId id="400" r:id="rId107"/>
    <p:sldId id="401" r:id="rId108"/>
    <p:sldId id="402" r:id="rId109"/>
    <p:sldId id="403" r:id="rId110"/>
    <p:sldId id="404" r:id="rId111"/>
    <p:sldId id="405" r:id="rId112"/>
    <p:sldId id="406" r:id="rId113"/>
    <p:sldId id="407" r:id="rId114"/>
    <p:sldId id="408" r:id="rId115"/>
  </p:sldIdLst>
  <p:sldSz cx="9144000" cy="6858000" type="screen4x3"/>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9" autoAdjust="0"/>
    <p:restoredTop sz="94028" autoAdjust="0"/>
  </p:normalViewPr>
  <p:slideViewPr>
    <p:cSldViewPr>
      <p:cViewPr>
        <p:scale>
          <a:sx n="50" d="100"/>
          <a:sy n="50" d="100"/>
        </p:scale>
        <p:origin x="-258" y="-468"/>
      </p:cViewPr>
      <p:guideLst>
        <p:guide orient="horz" pos="2160"/>
        <p:guide pos="2880"/>
      </p:guideLst>
    </p:cSldViewPr>
  </p:slideViewPr>
  <p:notesTextViewPr>
    <p:cViewPr>
      <p:scale>
        <a:sx n="1" d="1"/>
        <a:sy n="1" d="1"/>
      </p:scale>
      <p:origin x="0" y="0"/>
    </p:cViewPr>
  </p:notesTextViewPr>
  <p:sorterViewPr>
    <p:cViewPr>
      <p:scale>
        <a:sx n="50" d="100"/>
        <a:sy n="50" d="100"/>
      </p:scale>
      <p:origin x="0" y="37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US"/>
          </a:p>
        </p:txBody>
      </p:sp>
      <p:sp>
        <p:nvSpPr>
          <p:cNvPr id="3" name="Date Placeholder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574ECB5B-7D7A-49F9-9189-08FCF2AD92EF}" type="datetimeFigureOut">
              <a:rPr lang="en-US" smtClean="0"/>
              <a:t>10/14/2014</a:t>
            </a:fld>
            <a:endParaRPr lang="en-US"/>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9057" tIns="49528" rIns="99057" bIns="49528" rtlCol="0" anchor="ctr"/>
          <a:lstStyle/>
          <a:p>
            <a:endParaRPr lang="en-US"/>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8205F59E-9392-4B76-A421-83D9EE20BB13}" type="slidenum">
              <a:rPr lang="en-US" smtClean="0"/>
              <a:t>‹#›</a:t>
            </a:fld>
            <a:endParaRPr lang="en-US"/>
          </a:p>
        </p:txBody>
      </p:sp>
    </p:spTree>
    <p:extLst>
      <p:ext uri="{BB962C8B-B14F-4D97-AF65-F5344CB8AC3E}">
        <p14:creationId xmlns:p14="http://schemas.microsoft.com/office/powerpoint/2010/main" val="57174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cdc.noaa.gov/paleo/globalwarming/holocene.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1</a:t>
            </a:fld>
            <a:endParaRPr lang="en-GB"/>
          </a:p>
        </p:txBody>
      </p:sp>
    </p:spTree>
    <p:extLst>
      <p:ext uri="{BB962C8B-B14F-4D97-AF65-F5344CB8AC3E}">
        <p14:creationId xmlns:p14="http://schemas.microsoft.com/office/powerpoint/2010/main" val="146498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6EE16B-6211-458C-BBF0-69CF59381124}" type="slidenum">
              <a:rPr lang="en-US" smtClean="0"/>
              <a:pPr>
                <a:defRPr/>
              </a:pPr>
              <a:t>47</a:t>
            </a:fld>
            <a:endParaRPr lang="en-US"/>
          </a:p>
        </p:txBody>
      </p:sp>
    </p:spTree>
    <p:extLst>
      <p:ext uri="{BB962C8B-B14F-4D97-AF65-F5344CB8AC3E}">
        <p14:creationId xmlns:p14="http://schemas.microsoft.com/office/powerpoint/2010/main" val="330474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962">
              <a:defRPr>
                <a:solidFill>
                  <a:schemeClr val="tx1"/>
                </a:solidFill>
                <a:latin typeface="Calibri" pitchFamily="34" charset="0"/>
                <a:ea typeface="MS PGothic" pitchFamily="34" charset="-128"/>
              </a:defRPr>
            </a:lvl1pPr>
            <a:lvl2pPr marL="796548" indent="-306365" defTabSz="976962">
              <a:defRPr>
                <a:solidFill>
                  <a:schemeClr val="tx1"/>
                </a:solidFill>
                <a:latin typeface="Calibri" pitchFamily="34" charset="0"/>
                <a:ea typeface="MS PGothic" pitchFamily="34" charset="-128"/>
              </a:defRPr>
            </a:lvl2pPr>
            <a:lvl3pPr marL="1225458" indent="-245091" defTabSz="976962">
              <a:defRPr>
                <a:solidFill>
                  <a:schemeClr val="tx1"/>
                </a:solidFill>
                <a:latin typeface="Calibri" pitchFamily="34" charset="0"/>
                <a:ea typeface="MS PGothic" pitchFamily="34" charset="-128"/>
              </a:defRPr>
            </a:lvl3pPr>
            <a:lvl4pPr marL="1715642" indent="-245091" defTabSz="976962">
              <a:defRPr>
                <a:solidFill>
                  <a:schemeClr val="tx1"/>
                </a:solidFill>
                <a:latin typeface="Calibri" pitchFamily="34" charset="0"/>
                <a:ea typeface="MS PGothic" pitchFamily="34" charset="-128"/>
              </a:defRPr>
            </a:lvl4pPr>
            <a:lvl5pPr marL="2205825" indent="-245091" defTabSz="976962">
              <a:defRPr>
                <a:solidFill>
                  <a:schemeClr val="tx1"/>
                </a:solidFill>
                <a:latin typeface="Calibri" pitchFamily="34" charset="0"/>
                <a:ea typeface="MS PGothic" pitchFamily="34" charset="-128"/>
              </a:defRPr>
            </a:lvl5pPr>
            <a:lvl6pPr marL="2696009" indent="-245091" defTabSz="976962" fontAlgn="base">
              <a:spcBef>
                <a:spcPct val="0"/>
              </a:spcBef>
              <a:spcAft>
                <a:spcPct val="0"/>
              </a:spcAft>
              <a:defRPr>
                <a:solidFill>
                  <a:schemeClr val="tx1"/>
                </a:solidFill>
                <a:latin typeface="Calibri" pitchFamily="34" charset="0"/>
                <a:ea typeface="MS PGothic" pitchFamily="34" charset="-128"/>
              </a:defRPr>
            </a:lvl6pPr>
            <a:lvl7pPr marL="3186191" indent="-245091" defTabSz="976962" fontAlgn="base">
              <a:spcBef>
                <a:spcPct val="0"/>
              </a:spcBef>
              <a:spcAft>
                <a:spcPct val="0"/>
              </a:spcAft>
              <a:defRPr>
                <a:solidFill>
                  <a:schemeClr val="tx1"/>
                </a:solidFill>
                <a:latin typeface="Calibri" pitchFamily="34" charset="0"/>
                <a:ea typeface="MS PGothic" pitchFamily="34" charset="-128"/>
              </a:defRPr>
            </a:lvl7pPr>
            <a:lvl8pPr marL="3676375" indent="-245091" defTabSz="976962" fontAlgn="base">
              <a:spcBef>
                <a:spcPct val="0"/>
              </a:spcBef>
              <a:spcAft>
                <a:spcPct val="0"/>
              </a:spcAft>
              <a:defRPr>
                <a:solidFill>
                  <a:schemeClr val="tx1"/>
                </a:solidFill>
                <a:latin typeface="Calibri" pitchFamily="34" charset="0"/>
                <a:ea typeface="MS PGothic" pitchFamily="34" charset="-128"/>
              </a:defRPr>
            </a:lvl8pPr>
            <a:lvl9pPr marL="4166558" indent="-245091" defTabSz="976962" fontAlgn="base">
              <a:spcBef>
                <a:spcPct val="0"/>
              </a:spcBef>
              <a:spcAft>
                <a:spcPct val="0"/>
              </a:spcAft>
              <a:defRPr>
                <a:solidFill>
                  <a:schemeClr val="tx1"/>
                </a:solidFill>
                <a:latin typeface="Calibri" pitchFamily="34" charset="0"/>
                <a:ea typeface="MS PGothic" pitchFamily="34" charset="-128"/>
              </a:defRPr>
            </a:lvl9pPr>
          </a:lstStyle>
          <a:p>
            <a:fld id="{FE3D57D7-3F36-467B-93E2-9DBDB5022AAA}" type="slidenum">
              <a:rPr lang="en-US" altLang="en-US">
                <a:latin typeface="Arial" pitchFamily="34" charset="0"/>
              </a:rPr>
              <a:pPr/>
              <a:t>56</a:t>
            </a:fld>
            <a:endParaRPr lang="en-US" altLang="en-US">
              <a:latin typeface="Arial" pitchFamily="34" charset="0"/>
            </a:endParaRPr>
          </a:p>
        </p:txBody>
      </p:sp>
      <p:sp>
        <p:nvSpPr>
          <p:cNvPr id="34819" name="Rectangle 11"/>
          <p:cNvSpPr txBox="1">
            <a:spLocks noGrp="1" noChangeArrowheads="1"/>
          </p:cNvSpPr>
          <p:nvPr/>
        </p:nvSpPr>
        <p:spPr bwMode="auto">
          <a:xfrm>
            <a:off x="4023546" y="9720317"/>
            <a:ext cx="3070814" cy="5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107" tIns="49363" rIns="99107" bIns="49363" anchor="b"/>
          <a:lstStyle>
            <a:lvl1pPr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1pPr>
            <a:lvl2pPr marL="742950" indent="-28575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2pPr>
            <a:lvl3pPr marL="11430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3pPr>
            <a:lvl4pPr marL="16002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4pPr>
            <a:lvl5pPr marL="20574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5pPr>
            <a:lvl6pPr marL="25146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6pPr>
            <a:lvl7pPr marL="29718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7pPr>
            <a:lvl8pPr marL="34290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8pPr>
            <a:lvl9pPr marL="38862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9pPr>
          </a:lstStyle>
          <a:p>
            <a:pPr algn="r">
              <a:buClr>
                <a:srgbClr val="000000"/>
              </a:buClr>
              <a:buSzPct val="100000"/>
            </a:pPr>
            <a:fld id="{15DDECA2-B5BF-49D3-932E-9832299A434F}" type="slidenum">
              <a:rPr lang="en-US" altLang="en-US" sz="1300">
                <a:solidFill>
                  <a:srgbClr val="000000"/>
                </a:solidFill>
              </a:rPr>
              <a:pPr algn="r">
                <a:buClr>
                  <a:srgbClr val="000000"/>
                </a:buClr>
                <a:buSzPct val="100000"/>
              </a:pPr>
              <a:t>56</a:t>
            </a:fld>
            <a:endParaRPr lang="en-US" altLang="en-US" sz="1300">
              <a:solidFill>
                <a:srgbClr val="000000"/>
              </a:solidFill>
            </a:endParaRPr>
          </a:p>
        </p:txBody>
      </p:sp>
      <p:sp>
        <p:nvSpPr>
          <p:cNvPr id="34820" name="Text Box 1"/>
          <p:cNvSpPr txBox="1">
            <a:spLocks noChangeArrowheads="1"/>
          </p:cNvSpPr>
          <p:nvPr/>
        </p:nvSpPr>
        <p:spPr bwMode="auto">
          <a:xfrm>
            <a:off x="1121529" y="766421"/>
            <a:ext cx="4710097" cy="3837384"/>
          </a:xfrm>
          <a:prstGeom prst="rect">
            <a:avLst/>
          </a:prstGeom>
          <a:solidFill>
            <a:srgbClr val="FFFFFF"/>
          </a:solidFill>
          <a:ln w="9360">
            <a:solidFill>
              <a:srgbClr val="000000"/>
            </a:solidFill>
            <a:miter lim="800000"/>
            <a:headEnd/>
            <a:tailEnd/>
          </a:ln>
        </p:spPr>
        <p:txBody>
          <a:bodyPr wrap="none" lIns="97194" tIns="48597" rIns="97194" bIns="48597"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buClr>
                <a:srgbClr val="000000"/>
              </a:buClr>
              <a:buSzPct val="100000"/>
              <a:buFont typeface="Times New Roman" pitchFamily="18" charset="0"/>
              <a:buNone/>
            </a:pPr>
            <a:endParaRPr lang="en-US" altLang="en-US">
              <a:solidFill>
                <a:schemeClr val="bg1"/>
              </a:solidFill>
            </a:endParaRPr>
          </a:p>
        </p:txBody>
      </p:sp>
      <p:sp>
        <p:nvSpPr>
          <p:cNvPr id="34821" name="Rectangle 2"/>
          <p:cNvSpPr>
            <a:spLocks noGrp="1" noChangeArrowheads="1"/>
          </p:cNvSpPr>
          <p:nvPr>
            <p:ph type="body"/>
          </p:nvPr>
        </p:nvSpPr>
        <p:spPr bwMode="auto">
          <a:xfrm>
            <a:off x="710897" y="4861041"/>
            <a:ext cx="5677436" cy="470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107" tIns="49363" rIns="99107" bIns="49363" numCol="1" anchor="ctr" anchorCtr="0" compatLnSpc="1">
            <a:prstTxWarp prst="textNoShape">
              <a:avLst/>
            </a:prstTxWarp>
          </a:bodyPr>
          <a:lstStyle/>
          <a:p>
            <a:pPr>
              <a:spcBef>
                <a:spcPct val="0"/>
              </a:spcBef>
            </a:pPr>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962">
              <a:defRPr>
                <a:solidFill>
                  <a:schemeClr val="tx1"/>
                </a:solidFill>
                <a:latin typeface="Calibri" pitchFamily="34" charset="0"/>
                <a:ea typeface="MS PGothic" pitchFamily="34" charset="-128"/>
              </a:defRPr>
            </a:lvl1pPr>
            <a:lvl2pPr marL="796548" indent="-306365" defTabSz="976962">
              <a:defRPr>
                <a:solidFill>
                  <a:schemeClr val="tx1"/>
                </a:solidFill>
                <a:latin typeface="Calibri" pitchFamily="34" charset="0"/>
                <a:ea typeface="MS PGothic" pitchFamily="34" charset="-128"/>
              </a:defRPr>
            </a:lvl2pPr>
            <a:lvl3pPr marL="1225458" indent="-245091" defTabSz="976962">
              <a:defRPr>
                <a:solidFill>
                  <a:schemeClr val="tx1"/>
                </a:solidFill>
                <a:latin typeface="Calibri" pitchFamily="34" charset="0"/>
                <a:ea typeface="MS PGothic" pitchFamily="34" charset="-128"/>
              </a:defRPr>
            </a:lvl3pPr>
            <a:lvl4pPr marL="1715642" indent="-245091" defTabSz="976962">
              <a:defRPr>
                <a:solidFill>
                  <a:schemeClr val="tx1"/>
                </a:solidFill>
                <a:latin typeface="Calibri" pitchFamily="34" charset="0"/>
                <a:ea typeface="MS PGothic" pitchFamily="34" charset="-128"/>
              </a:defRPr>
            </a:lvl4pPr>
            <a:lvl5pPr marL="2205825" indent="-245091" defTabSz="976962">
              <a:defRPr>
                <a:solidFill>
                  <a:schemeClr val="tx1"/>
                </a:solidFill>
                <a:latin typeface="Calibri" pitchFamily="34" charset="0"/>
                <a:ea typeface="MS PGothic" pitchFamily="34" charset="-128"/>
              </a:defRPr>
            </a:lvl5pPr>
            <a:lvl6pPr marL="2696009" indent="-245091" defTabSz="976962" fontAlgn="base">
              <a:spcBef>
                <a:spcPct val="0"/>
              </a:spcBef>
              <a:spcAft>
                <a:spcPct val="0"/>
              </a:spcAft>
              <a:defRPr>
                <a:solidFill>
                  <a:schemeClr val="tx1"/>
                </a:solidFill>
                <a:latin typeface="Calibri" pitchFamily="34" charset="0"/>
                <a:ea typeface="MS PGothic" pitchFamily="34" charset="-128"/>
              </a:defRPr>
            </a:lvl6pPr>
            <a:lvl7pPr marL="3186191" indent="-245091" defTabSz="976962" fontAlgn="base">
              <a:spcBef>
                <a:spcPct val="0"/>
              </a:spcBef>
              <a:spcAft>
                <a:spcPct val="0"/>
              </a:spcAft>
              <a:defRPr>
                <a:solidFill>
                  <a:schemeClr val="tx1"/>
                </a:solidFill>
                <a:latin typeface="Calibri" pitchFamily="34" charset="0"/>
                <a:ea typeface="MS PGothic" pitchFamily="34" charset="-128"/>
              </a:defRPr>
            </a:lvl7pPr>
            <a:lvl8pPr marL="3676375" indent="-245091" defTabSz="976962" fontAlgn="base">
              <a:spcBef>
                <a:spcPct val="0"/>
              </a:spcBef>
              <a:spcAft>
                <a:spcPct val="0"/>
              </a:spcAft>
              <a:defRPr>
                <a:solidFill>
                  <a:schemeClr val="tx1"/>
                </a:solidFill>
                <a:latin typeface="Calibri" pitchFamily="34" charset="0"/>
                <a:ea typeface="MS PGothic" pitchFamily="34" charset="-128"/>
              </a:defRPr>
            </a:lvl8pPr>
            <a:lvl9pPr marL="4166558" indent="-245091" defTabSz="976962" fontAlgn="base">
              <a:spcBef>
                <a:spcPct val="0"/>
              </a:spcBef>
              <a:spcAft>
                <a:spcPct val="0"/>
              </a:spcAft>
              <a:defRPr>
                <a:solidFill>
                  <a:schemeClr val="tx1"/>
                </a:solidFill>
                <a:latin typeface="Calibri" pitchFamily="34" charset="0"/>
                <a:ea typeface="MS PGothic" pitchFamily="34" charset="-128"/>
              </a:defRPr>
            </a:lvl9pPr>
          </a:lstStyle>
          <a:p>
            <a:fld id="{FE3D57D7-3F36-467B-93E2-9DBDB5022AAA}" type="slidenum">
              <a:rPr lang="en-US" altLang="en-US">
                <a:latin typeface="Arial" pitchFamily="34" charset="0"/>
              </a:rPr>
              <a:pPr/>
              <a:t>58</a:t>
            </a:fld>
            <a:endParaRPr lang="en-US" altLang="en-US">
              <a:latin typeface="Arial" pitchFamily="34" charset="0"/>
            </a:endParaRPr>
          </a:p>
        </p:txBody>
      </p:sp>
      <p:sp>
        <p:nvSpPr>
          <p:cNvPr id="34819" name="Rectangle 11"/>
          <p:cNvSpPr txBox="1">
            <a:spLocks noGrp="1" noChangeArrowheads="1"/>
          </p:cNvSpPr>
          <p:nvPr/>
        </p:nvSpPr>
        <p:spPr bwMode="auto">
          <a:xfrm>
            <a:off x="4023546" y="9720317"/>
            <a:ext cx="3070814" cy="5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107" tIns="49363" rIns="99107" bIns="49363" anchor="b"/>
          <a:lstStyle>
            <a:lvl1pPr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1pPr>
            <a:lvl2pPr marL="742950" indent="-28575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2pPr>
            <a:lvl3pPr marL="11430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3pPr>
            <a:lvl4pPr marL="16002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4pPr>
            <a:lvl5pPr marL="20574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5pPr>
            <a:lvl6pPr marL="25146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6pPr>
            <a:lvl7pPr marL="29718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7pPr>
            <a:lvl8pPr marL="34290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8pPr>
            <a:lvl9pPr marL="38862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9pPr>
          </a:lstStyle>
          <a:p>
            <a:pPr algn="r">
              <a:buClr>
                <a:srgbClr val="000000"/>
              </a:buClr>
              <a:buSzPct val="100000"/>
            </a:pPr>
            <a:fld id="{15DDECA2-B5BF-49D3-932E-9832299A434F}" type="slidenum">
              <a:rPr lang="en-US" altLang="en-US" sz="1300">
                <a:solidFill>
                  <a:srgbClr val="000000"/>
                </a:solidFill>
              </a:rPr>
              <a:pPr algn="r">
                <a:buClr>
                  <a:srgbClr val="000000"/>
                </a:buClr>
                <a:buSzPct val="100000"/>
              </a:pPr>
              <a:t>58</a:t>
            </a:fld>
            <a:endParaRPr lang="en-US" altLang="en-US" sz="1300">
              <a:solidFill>
                <a:srgbClr val="000000"/>
              </a:solidFill>
            </a:endParaRPr>
          </a:p>
        </p:txBody>
      </p:sp>
      <p:sp>
        <p:nvSpPr>
          <p:cNvPr id="34820" name="Text Box 1"/>
          <p:cNvSpPr txBox="1">
            <a:spLocks noChangeArrowheads="1"/>
          </p:cNvSpPr>
          <p:nvPr/>
        </p:nvSpPr>
        <p:spPr bwMode="auto">
          <a:xfrm>
            <a:off x="1121529" y="766421"/>
            <a:ext cx="4710097" cy="3837384"/>
          </a:xfrm>
          <a:prstGeom prst="rect">
            <a:avLst/>
          </a:prstGeom>
          <a:solidFill>
            <a:srgbClr val="FFFFFF"/>
          </a:solidFill>
          <a:ln w="9360">
            <a:solidFill>
              <a:srgbClr val="000000"/>
            </a:solidFill>
            <a:miter lim="800000"/>
            <a:headEnd/>
            <a:tailEnd/>
          </a:ln>
        </p:spPr>
        <p:txBody>
          <a:bodyPr wrap="none" lIns="97194" tIns="48597" rIns="97194" bIns="48597"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buClr>
                <a:srgbClr val="000000"/>
              </a:buClr>
              <a:buSzPct val="100000"/>
              <a:buFont typeface="Times New Roman" pitchFamily="18" charset="0"/>
              <a:buNone/>
            </a:pPr>
            <a:endParaRPr lang="en-US" altLang="en-US">
              <a:solidFill>
                <a:schemeClr val="bg1"/>
              </a:solidFill>
            </a:endParaRPr>
          </a:p>
        </p:txBody>
      </p:sp>
      <p:sp>
        <p:nvSpPr>
          <p:cNvPr id="34821" name="Rectangle 2"/>
          <p:cNvSpPr>
            <a:spLocks noGrp="1" noChangeArrowheads="1"/>
          </p:cNvSpPr>
          <p:nvPr>
            <p:ph type="body"/>
          </p:nvPr>
        </p:nvSpPr>
        <p:spPr bwMode="auto">
          <a:xfrm>
            <a:off x="710897" y="4861041"/>
            <a:ext cx="5677436" cy="470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107" tIns="49363" rIns="99107" bIns="49363" numCol="1" anchor="ctr" anchorCtr="0" compatLnSpc="1">
            <a:prstTxWarp prst="textNoShape">
              <a:avLst/>
            </a:prstTxWarp>
          </a:bodyPr>
          <a:lstStyle/>
          <a:p>
            <a:pPr>
              <a:spcBef>
                <a:spcPct val="0"/>
              </a:spcBef>
            </a:pPr>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378C6E6B-20CB-4A9E-B4A5-AD1F2F95CC3F}" type="slidenum">
              <a:rPr lang="en-US" smtClean="0"/>
              <a:pPr/>
              <a:t>79</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r>
              <a:rPr lang="en-US" smtClean="0"/>
              <a:t>See http://www.skepticalscience.com/Milankovitch.html for good explanation</a:t>
            </a:r>
          </a:p>
          <a:p>
            <a:endParaRPr lang="en-US" smtClean="0"/>
          </a:p>
          <a:p>
            <a:r>
              <a:rPr lang="en-US" smtClean="0"/>
              <a:t>Eccentricity affects entire globe equally; 100,000 year periodicity: 0.45 w/m-2; yearly delta of 6.4% over course of year</a:t>
            </a:r>
          </a:p>
          <a:p>
            <a:r>
              <a:rPr lang="en-US" smtClean="0"/>
              <a:t>Obliquity - hemispherical: 22-25; currently 23.5, 41,000 year periodicity</a:t>
            </a:r>
          </a:p>
          <a:p>
            <a:r>
              <a:rPr lang="en-US" smtClean="0"/>
              <a:t>Precession: 19k 23k – when n. hemisphere nearest sun in summer (currently we are furthest) – why hypsithermal was slightly warmer.</a:t>
            </a:r>
          </a:p>
          <a:p>
            <a:r>
              <a:rPr lang="en-US" smtClean="0"/>
              <a:t>Precession varies on timescales of 19,000 and 23,000 years, and is thus important even over historical times.  The precessional cycle is the key player behind the </a:t>
            </a:r>
            <a:r>
              <a:rPr lang="en-US" smtClean="0">
                <a:hlinkClick r:id="rId3"/>
              </a:rPr>
              <a:t>Holocene Climate Optimum</a:t>
            </a:r>
            <a:r>
              <a:rPr lang="en-US" smtClean="0"/>
              <a:t>, a time between ~7,000 and 5,000 years ago of particularly warm Northern Hemispheric  extra tropical summers, and colder tropical and extra tropical winters.</a:t>
            </a:r>
          </a:p>
          <a:p>
            <a:endParaRPr lang="en-US" smtClean="0"/>
          </a:p>
          <a:p>
            <a:r>
              <a:rPr lang="en-US" smtClean="0"/>
              <a:t>Eccentricity is the only Milankovitch cycle that alters the annual-mean global solar insolation (i.e., the total energy the planet receives from the sun at the top of the atmosphere).  For the mathematically inclined, the annually-averaged insolation changes in proportion to 1/(1-e</a:t>
            </a:r>
            <a:r>
              <a:rPr lang="en-US" baseline="30000" smtClean="0"/>
              <a:t>2</a:t>
            </a:r>
            <a:r>
              <a:rPr lang="en-US" smtClean="0"/>
              <a:t>)</a:t>
            </a:r>
            <a:r>
              <a:rPr lang="en-US" baseline="30000" smtClean="0"/>
              <a:t>0.5,</a:t>
            </a:r>
            <a:r>
              <a:rPr lang="en-US" smtClean="0"/>
              <a:t> so the solar insolation increases with higher eccentricity. This is a very small effect though, amounting to less than 0.2% change in solar insolation, equivalent to a radiative forcing of ~0.45 W/m</a:t>
            </a:r>
            <a:r>
              <a:rPr lang="en-US" baseline="30000" smtClean="0"/>
              <a:t>2</a:t>
            </a:r>
            <a:r>
              <a:rPr lang="en-US" smtClean="0"/>
              <a:t> (assuming present-day albedo).   This is much less than the total anthropogenic forcing over the 20</a:t>
            </a:r>
            <a:r>
              <a:rPr lang="en-US" baseline="30000" smtClean="0"/>
              <a:t>th</a:t>
            </a:r>
            <a:r>
              <a:rPr lang="en-US" smtClean="0"/>
              <a:t> century.  However, eccentricity does modulate the precessional cycle, as we shall see.</a:t>
            </a:r>
          </a:p>
          <a:p>
            <a:r>
              <a:rPr lang="en-US" b="1" smtClean="0"/>
              <a:t>Obliquity: </a:t>
            </a:r>
            <a:r>
              <a:rPr lang="en-US" smtClean="0"/>
              <a:t> Obliquity describes how tilted a planet’s axis is (Fig. 3 shows the obliquity of eight planets, plus Pluto which is labeled as a planet).   The tilt of the Earth is ultimately what allows for the existence of seasons, since the Northern Hemisphere is pointed toward the sun in the boreal summer, and away from the sun in the boreal winter.  The tilt of Earth’s axis (in other words, the angle between the spin–axis and a line perpendicular to the orbital plane) varies between about 22 to 25° (currently 23.5°) over a period of nearly 41,000 years, driving changes in the distribution of sunlight between the equator and high latitudes (with more tilt implying more sunlight at high latitudes, and less at lower latitudes; therefore more oblique orbits favor deglaciation on Earth). </a:t>
            </a:r>
          </a:p>
          <a:p>
            <a:r>
              <a:rPr lang="en-US" b="1" smtClean="0"/>
              <a:t>Precession: </a:t>
            </a:r>
            <a:r>
              <a:rPr lang="en-US" smtClean="0"/>
              <a:t>Precession does not describe how tilted the Earth’s axis is, but rather the direction of its axis.  This changes what star is the “North Star” over time (today it is Polaris, but near the end of the last deglaciation it was Vega), and as described below, governs the timing of the seasons. This is illustrated in Figure 4 (a and b) below.</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smtClean="0"/>
          </a:p>
        </p:txBody>
      </p:sp>
      <p:sp>
        <p:nvSpPr>
          <p:cNvPr id="58372" name="Slide Number Placeholder 3"/>
          <p:cNvSpPr>
            <a:spLocks noGrp="1"/>
          </p:cNvSpPr>
          <p:nvPr>
            <p:ph type="sldNum" sz="quarter" idx="5"/>
          </p:nvPr>
        </p:nvSpPr>
        <p:spPr>
          <a:noFill/>
          <a:ln>
            <a:miter lim="800000"/>
            <a:headEnd/>
            <a:tailEnd/>
          </a:ln>
        </p:spPr>
        <p:txBody>
          <a:bodyPr/>
          <a:lstStyle/>
          <a:p>
            <a:fld id="{2FD83AAF-D478-4E2D-8FD3-B84B50B2ACD3}" type="slidenum">
              <a:rPr lang="en-US" smtClean="0"/>
              <a:pPr/>
              <a:t>83</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962">
              <a:defRPr>
                <a:solidFill>
                  <a:schemeClr val="tx1"/>
                </a:solidFill>
                <a:latin typeface="Calibri" pitchFamily="34" charset="0"/>
                <a:ea typeface="MS PGothic" pitchFamily="34" charset="-128"/>
              </a:defRPr>
            </a:lvl1pPr>
            <a:lvl2pPr marL="796548" indent="-306365" defTabSz="976962">
              <a:defRPr>
                <a:solidFill>
                  <a:schemeClr val="tx1"/>
                </a:solidFill>
                <a:latin typeface="Calibri" pitchFamily="34" charset="0"/>
                <a:ea typeface="MS PGothic" pitchFamily="34" charset="-128"/>
              </a:defRPr>
            </a:lvl2pPr>
            <a:lvl3pPr marL="1225458" indent="-245091" defTabSz="976962">
              <a:defRPr>
                <a:solidFill>
                  <a:schemeClr val="tx1"/>
                </a:solidFill>
                <a:latin typeface="Calibri" pitchFamily="34" charset="0"/>
                <a:ea typeface="MS PGothic" pitchFamily="34" charset="-128"/>
              </a:defRPr>
            </a:lvl3pPr>
            <a:lvl4pPr marL="1715642" indent="-245091" defTabSz="976962">
              <a:defRPr>
                <a:solidFill>
                  <a:schemeClr val="tx1"/>
                </a:solidFill>
                <a:latin typeface="Calibri" pitchFamily="34" charset="0"/>
                <a:ea typeface="MS PGothic" pitchFamily="34" charset="-128"/>
              </a:defRPr>
            </a:lvl4pPr>
            <a:lvl5pPr marL="2205825" indent="-245091" defTabSz="976962">
              <a:defRPr>
                <a:solidFill>
                  <a:schemeClr val="tx1"/>
                </a:solidFill>
                <a:latin typeface="Calibri" pitchFamily="34" charset="0"/>
                <a:ea typeface="MS PGothic" pitchFamily="34" charset="-128"/>
              </a:defRPr>
            </a:lvl5pPr>
            <a:lvl6pPr marL="2696009" indent="-245091" defTabSz="976962" fontAlgn="base">
              <a:spcBef>
                <a:spcPct val="0"/>
              </a:spcBef>
              <a:spcAft>
                <a:spcPct val="0"/>
              </a:spcAft>
              <a:defRPr>
                <a:solidFill>
                  <a:schemeClr val="tx1"/>
                </a:solidFill>
                <a:latin typeface="Calibri" pitchFamily="34" charset="0"/>
                <a:ea typeface="MS PGothic" pitchFamily="34" charset="-128"/>
              </a:defRPr>
            </a:lvl6pPr>
            <a:lvl7pPr marL="3186191" indent="-245091" defTabSz="976962" fontAlgn="base">
              <a:spcBef>
                <a:spcPct val="0"/>
              </a:spcBef>
              <a:spcAft>
                <a:spcPct val="0"/>
              </a:spcAft>
              <a:defRPr>
                <a:solidFill>
                  <a:schemeClr val="tx1"/>
                </a:solidFill>
                <a:latin typeface="Calibri" pitchFamily="34" charset="0"/>
                <a:ea typeface="MS PGothic" pitchFamily="34" charset="-128"/>
              </a:defRPr>
            </a:lvl7pPr>
            <a:lvl8pPr marL="3676375" indent="-245091" defTabSz="976962" fontAlgn="base">
              <a:spcBef>
                <a:spcPct val="0"/>
              </a:spcBef>
              <a:spcAft>
                <a:spcPct val="0"/>
              </a:spcAft>
              <a:defRPr>
                <a:solidFill>
                  <a:schemeClr val="tx1"/>
                </a:solidFill>
                <a:latin typeface="Calibri" pitchFamily="34" charset="0"/>
                <a:ea typeface="MS PGothic" pitchFamily="34" charset="-128"/>
              </a:defRPr>
            </a:lvl8pPr>
            <a:lvl9pPr marL="4166558" indent="-245091" defTabSz="976962" fontAlgn="base">
              <a:spcBef>
                <a:spcPct val="0"/>
              </a:spcBef>
              <a:spcAft>
                <a:spcPct val="0"/>
              </a:spcAft>
              <a:defRPr>
                <a:solidFill>
                  <a:schemeClr val="tx1"/>
                </a:solidFill>
                <a:latin typeface="Calibri" pitchFamily="34" charset="0"/>
                <a:ea typeface="MS PGothic" pitchFamily="34" charset="-128"/>
              </a:defRPr>
            </a:lvl9pPr>
          </a:lstStyle>
          <a:p>
            <a:fld id="{FE3D57D7-3F36-467B-93E2-9DBDB5022AAA}" type="slidenum">
              <a:rPr lang="en-US" altLang="en-US">
                <a:latin typeface="Arial" pitchFamily="34" charset="0"/>
              </a:rPr>
              <a:pPr/>
              <a:t>84</a:t>
            </a:fld>
            <a:endParaRPr lang="en-US" altLang="en-US">
              <a:latin typeface="Arial" pitchFamily="34" charset="0"/>
            </a:endParaRPr>
          </a:p>
        </p:txBody>
      </p:sp>
      <p:sp>
        <p:nvSpPr>
          <p:cNvPr id="34819" name="Rectangle 11"/>
          <p:cNvSpPr txBox="1">
            <a:spLocks noGrp="1" noChangeArrowheads="1"/>
          </p:cNvSpPr>
          <p:nvPr/>
        </p:nvSpPr>
        <p:spPr bwMode="auto">
          <a:xfrm>
            <a:off x="4023546" y="9720317"/>
            <a:ext cx="3070814" cy="5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107" tIns="49363" rIns="99107" bIns="49363" anchor="b"/>
          <a:lstStyle>
            <a:lvl1pPr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1pPr>
            <a:lvl2pPr marL="742950" indent="-28575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2pPr>
            <a:lvl3pPr marL="11430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3pPr>
            <a:lvl4pPr marL="16002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4pPr>
            <a:lvl5pPr marL="20574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5pPr>
            <a:lvl6pPr marL="25146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6pPr>
            <a:lvl7pPr marL="29718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7pPr>
            <a:lvl8pPr marL="34290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8pPr>
            <a:lvl9pPr marL="38862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9pPr>
          </a:lstStyle>
          <a:p>
            <a:pPr algn="r">
              <a:buClr>
                <a:srgbClr val="000000"/>
              </a:buClr>
              <a:buSzPct val="100000"/>
            </a:pPr>
            <a:fld id="{15DDECA2-B5BF-49D3-932E-9832299A434F}" type="slidenum">
              <a:rPr lang="en-US" altLang="en-US" sz="1300">
                <a:solidFill>
                  <a:srgbClr val="000000"/>
                </a:solidFill>
              </a:rPr>
              <a:pPr algn="r">
                <a:buClr>
                  <a:srgbClr val="000000"/>
                </a:buClr>
                <a:buSzPct val="100000"/>
              </a:pPr>
              <a:t>84</a:t>
            </a:fld>
            <a:endParaRPr lang="en-US" altLang="en-US" sz="1300">
              <a:solidFill>
                <a:srgbClr val="000000"/>
              </a:solidFill>
            </a:endParaRPr>
          </a:p>
        </p:txBody>
      </p:sp>
      <p:sp>
        <p:nvSpPr>
          <p:cNvPr id="34820" name="Text Box 1"/>
          <p:cNvSpPr txBox="1">
            <a:spLocks noChangeArrowheads="1"/>
          </p:cNvSpPr>
          <p:nvPr/>
        </p:nvSpPr>
        <p:spPr bwMode="auto">
          <a:xfrm>
            <a:off x="1121529" y="766421"/>
            <a:ext cx="4710097" cy="3837384"/>
          </a:xfrm>
          <a:prstGeom prst="rect">
            <a:avLst/>
          </a:prstGeom>
          <a:solidFill>
            <a:srgbClr val="FFFFFF"/>
          </a:solidFill>
          <a:ln w="9360">
            <a:solidFill>
              <a:srgbClr val="000000"/>
            </a:solidFill>
            <a:miter lim="800000"/>
            <a:headEnd/>
            <a:tailEnd/>
          </a:ln>
        </p:spPr>
        <p:txBody>
          <a:bodyPr wrap="none" lIns="97194" tIns="48597" rIns="97194" bIns="48597"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buClr>
                <a:srgbClr val="000000"/>
              </a:buClr>
              <a:buSzPct val="100000"/>
              <a:buFont typeface="Times New Roman" pitchFamily="18" charset="0"/>
              <a:buNone/>
            </a:pPr>
            <a:endParaRPr lang="en-US" altLang="en-US">
              <a:solidFill>
                <a:schemeClr val="bg1"/>
              </a:solidFill>
            </a:endParaRPr>
          </a:p>
        </p:txBody>
      </p:sp>
      <p:sp>
        <p:nvSpPr>
          <p:cNvPr id="34821" name="Rectangle 2"/>
          <p:cNvSpPr>
            <a:spLocks noGrp="1" noChangeArrowheads="1"/>
          </p:cNvSpPr>
          <p:nvPr>
            <p:ph type="body"/>
          </p:nvPr>
        </p:nvSpPr>
        <p:spPr bwMode="auto">
          <a:xfrm>
            <a:off x="710897" y="4861041"/>
            <a:ext cx="5677436" cy="470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107" tIns="49363" rIns="99107" bIns="49363" numCol="1" anchor="ctr" anchorCtr="0" compatLnSpc="1">
            <a:prstTxWarp prst="textNoShape">
              <a:avLst/>
            </a:prstTxWarp>
          </a:bodyPr>
          <a:lstStyle/>
          <a:p>
            <a:pPr>
              <a:spcBef>
                <a:spcPct val="0"/>
              </a:spcBef>
            </a:pPr>
            <a:endParaRPr lang="en-US"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46436" name="Slide Number Placeholder 3"/>
          <p:cNvSpPr>
            <a:spLocks noGrp="1"/>
          </p:cNvSpPr>
          <p:nvPr>
            <p:ph type="sldNum" sz="quarter" idx="5"/>
          </p:nvPr>
        </p:nvSpPr>
        <p:spPr>
          <a:noFill/>
        </p:spPr>
        <p:txBody>
          <a:bodyPr/>
          <a:lstStyle>
            <a:lvl1pPr>
              <a:defRPr sz="2100" i="1">
                <a:solidFill>
                  <a:schemeClr val="tx1"/>
                </a:solidFill>
                <a:latin typeface="Arial" pitchFamily="34" charset="0"/>
              </a:defRPr>
            </a:lvl1pPr>
            <a:lvl2pPr marL="761296" indent="-292806">
              <a:defRPr sz="2100" i="1">
                <a:solidFill>
                  <a:schemeClr val="tx1"/>
                </a:solidFill>
                <a:latin typeface="Arial" pitchFamily="34" charset="0"/>
              </a:defRPr>
            </a:lvl2pPr>
            <a:lvl3pPr marL="1171225" indent="-234245">
              <a:defRPr sz="2100" i="1">
                <a:solidFill>
                  <a:schemeClr val="tx1"/>
                </a:solidFill>
                <a:latin typeface="Arial" pitchFamily="34" charset="0"/>
              </a:defRPr>
            </a:lvl3pPr>
            <a:lvl4pPr marL="1639714" indent="-234245">
              <a:defRPr sz="2100" i="1">
                <a:solidFill>
                  <a:schemeClr val="tx1"/>
                </a:solidFill>
                <a:latin typeface="Arial" pitchFamily="34" charset="0"/>
              </a:defRPr>
            </a:lvl4pPr>
            <a:lvl5pPr marL="2108205" indent="-234245">
              <a:defRPr sz="2100" i="1">
                <a:solidFill>
                  <a:schemeClr val="tx1"/>
                </a:solidFill>
                <a:latin typeface="Arial" pitchFamily="34" charset="0"/>
              </a:defRPr>
            </a:lvl5pPr>
            <a:lvl6pPr marL="2576694" indent="-234245" eaLnBrk="0" fontAlgn="base" hangingPunct="0">
              <a:spcBef>
                <a:spcPct val="0"/>
              </a:spcBef>
              <a:spcAft>
                <a:spcPct val="0"/>
              </a:spcAft>
              <a:defRPr sz="2100" i="1">
                <a:solidFill>
                  <a:schemeClr val="tx1"/>
                </a:solidFill>
                <a:latin typeface="Arial" pitchFamily="34" charset="0"/>
              </a:defRPr>
            </a:lvl6pPr>
            <a:lvl7pPr marL="3045184" indent="-234245" eaLnBrk="0" fontAlgn="base" hangingPunct="0">
              <a:spcBef>
                <a:spcPct val="0"/>
              </a:spcBef>
              <a:spcAft>
                <a:spcPct val="0"/>
              </a:spcAft>
              <a:defRPr sz="2100" i="1">
                <a:solidFill>
                  <a:schemeClr val="tx1"/>
                </a:solidFill>
                <a:latin typeface="Arial" pitchFamily="34" charset="0"/>
              </a:defRPr>
            </a:lvl7pPr>
            <a:lvl8pPr marL="3513674" indent="-234245" eaLnBrk="0" fontAlgn="base" hangingPunct="0">
              <a:spcBef>
                <a:spcPct val="0"/>
              </a:spcBef>
              <a:spcAft>
                <a:spcPct val="0"/>
              </a:spcAft>
              <a:defRPr sz="2100" i="1">
                <a:solidFill>
                  <a:schemeClr val="tx1"/>
                </a:solidFill>
                <a:latin typeface="Arial" pitchFamily="34" charset="0"/>
              </a:defRPr>
            </a:lvl8pPr>
            <a:lvl9pPr marL="3982164" indent="-234245" eaLnBrk="0" fontAlgn="base" hangingPunct="0">
              <a:spcBef>
                <a:spcPct val="0"/>
              </a:spcBef>
              <a:spcAft>
                <a:spcPct val="0"/>
              </a:spcAft>
              <a:defRPr sz="2100" i="1">
                <a:solidFill>
                  <a:schemeClr val="tx1"/>
                </a:solidFill>
                <a:latin typeface="Arial" pitchFamily="34" charset="0"/>
              </a:defRPr>
            </a:lvl9pPr>
          </a:lstStyle>
          <a:p>
            <a:fld id="{2F984657-AAFF-45EC-96AA-A2CA17A7FD54}" type="slidenum">
              <a:rPr lang="en-US" altLang="en-US" sz="1200" i="0"/>
              <a:pPr/>
              <a:t>85</a:t>
            </a:fld>
            <a:endParaRPr lang="en-US" altLang="en-US" sz="1200" i="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54668F8F-173F-47C0-82FC-19A6B28D0394}" type="slidenum">
              <a:rPr lang="en-US" smtClean="0"/>
              <a:pPr/>
              <a:t>88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US" smtClean="0"/>
          </a:p>
        </p:txBody>
      </p:sp>
      <p:sp>
        <p:nvSpPr>
          <p:cNvPr id="134148" name="Slide Number Placeholder 3"/>
          <p:cNvSpPr>
            <a:spLocks noGrp="1"/>
          </p:cNvSpPr>
          <p:nvPr>
            <p:ph type="sldNum" sz="quarter" idx="5"/>
          </p:nvPr>
        </p:nvSpPr>
        <p:spPr>
          <a:noFill/>
        </p:spPr>
        <p:txBody>
          <a:bodyPr/>
          <a:lstStyle>
            <a:lvl1pPr eaLnBrk="0" hangingPunct="0">
              <a:defRPr>
                <a:solidFill>
                  <a:schemeClr val="bg1"/>
                </a:solidFill>
                <a:latin typeface="Comic Sans MS" pitchFamily="66" charset="0"/>
                <a:cs typeface="Arial" charset="0"/>
              </a:defRPr>
            </a:lvl1pPr>
            <a:lvl2pPr marL="804838" indent="-309553" eaLnBrk="0" hangingPunct="0">
              <a:defRPr>
                <a:solidFill>
                  <a:schemeClr val="bg1"/>
                </a:solidFill>
                <a:latin typeface="Comic Sans MS" pitchFamily="66" charset="0"/>
                <a:cs typeface="Arial" charset="0"/>
              </a:defRPr>
            </a:lvl2pPr>
            <a:lvl3pPr marL="1238212" indent="-247642" eaLnBrk="0" hangingPunct="0">
              <a:defRPr>
                <a:solidFill>
                  <a:schemeClr val="bg1"/>
                </a:solidFill>
                <a:latin typeface="Comic Sans MS" pitchFamily="66" charset="0"/>
                <a:cs typeface="Arial" charset="0"/>
              </a:defRPr>
            </a:lvl3pPr>
            <a:lvl4pPr marL="1733497" indent="-247642" eaLnBrk="0" hangingPunct="0">
              <a:defRPr>
                <a:solidFill>
                  <a:schemeClr val="bg1"/>
                </a:solidFill>
                <a:latin typeface="Comic Sans MS" pitchFamily="66" charset="0"/>
                <a:cs typeface="Arial" charset="0"/>
              </a:defRPr>
            </a:lvl4pPr>
            <a:lvl5pPr marL="2228781" indent="-247642" eaLnBrk="0" hangingPunct="0">
              <a:defRPr>
                <a:solidFill>
                  <a:schemeClr val="bg1"/>
                </a:solidFill>
                <a:latin typeface="Comic Sans MS" pitchFamily="66" charset="0"/>
                <a:cs typeface="Arial" charset="0"/>
              </a:defRPr>
            </a:lvl5pPr>
            <a:lvl6pPr marL="2724066" indent="-247642" eaLnBrk="0" fontAlgn="base" hangingPunct="0">
              <a:spcBef>
                <a:spcPct val="0"/>
              </a:spcBef>
              <a:spcAft>
                <a:spcPct val="0"/>
              </a:spcAft>
              <a:defRPr>
                <a:solidFill>
                  <a:schemeClr val="bg1"/>
                </a:solidFill>
                <a:latin typeface="Comic Sans MS" pitchFamily="66" charset="0"/>
                <a:cs typeface="Arial" charset="0"/>
              </a:defRPr>
            </a:lvl6pPr>
            <a:lvl7pPr marL="3219351" indent="-247642" eaLnBrk="0" fontAlgn="base" hangingPunct="0">
              <a:spcBef>
                <a:spcPct val="0"/>
              </a:spcBef>
              <a:spcAft>
                <a:spcPct val="0"/>
              </a:spcAft>
              <a:defRPr>
                <a:solidFill>
                  <a:schemeClr val="bg1"/>
                </a:solidFill>
                <a:latin typeface="Comic Sans MS" pitchFamily="66" charset="0"/>
                <a:cs typeface="Arial" charset="0"/>
              </a:defRPr>
            </a:lvl7pPr>
            <a:lvl8pPr marL="3714636" indent="-247642" eaLnBrk="0" fontAlgn="base" hangingPunct="0">
              <a:spcBef>
                <a:spcPct val="0"/>
              </a:spcBef>
              <a:spcAft>
                <a:spcPct val="0"/>
              </a:spcAft>
              <a:defRPr>
                <a:solidFill>
                  <a:schemeClr val="bg1"/>
                </a:solidFill>
                <a:latin typeface="Comic Sans MS" pitchFamily="66" charset="0"/>
                <a:cs typeface="Arial" charset="0"/>
              </a:defRPr>
            </a:lvl8pPr>
            <a:lvl9pPr marL="4209920" indent="-247642"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fld id="{1EA236D4-00B2-4BEF-AEE2-4D2408F885DC}" type="slidenum">
              <a:rPr lang="en-US" smtClean="0">
                <a:solidFill>
                  <a:schemeClr val="tx1"/>
                </a:solidFill>
                <a:latin typeface="Arial" charset="0"/>
              </a:rPr>
              <a:pPr eaLnBrk="1" hangingPunct="1"/>
              <a:t>93</a:t>
            </a:fld>
            <a:endParaRPr lang="en-US" smtClean="0">
              <a:solidFill>
                <a:schemeClr val="tx1"/>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05F59E-9392-4B76-A421-83D9EE20BB13}" type="slidenum">
              <a:rPr lang="en-US" smtClean="0"/>
              <a:t>107</a:t>
            </a:fld>
            <a:endParaRPr lang="en-US"/>
          </a:p>
        </p:txBody>
      </p:sp>
    </p:spTree>
    <p:extLst>
      <p:ext uri="{BB962C8B-B14F-4D97-AF65-F5344CB8AC3E}">
        <p14:creationId xmlns:p14="http://schemas.microsoft.com/office/powerpoint/2010/main" val="43897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All IPCC Assessment Reports are available at www.ipcc.ch</a:t>
            </a:r>
          </a:p>
        </p:txBody>
      </p:sp>
      <p:sp>
        <p:nvSpPr>
          <p:cNvPr id="4" name="Slide Number Placeholder 3"/>
          <p:cNvSpPr>
            <a:spLocks noGrp="1"/>
          </p:cNvSpPr>
          <p:nvPr>
            <p:ph type="sldNum" sz="quarter" idx="10"/>
          </p:nvPr>
        </p:nvSpPr>
        <p:spPr/>
        <p:txBody>
          <a:bodyPr/>
          <a:lstStyle/>
          <a:p>
            <a:fld id="{71435E28-095B-4775-9124-5EBB326E872E}" type="slidenum">
              <a:rPr lang="en-GB" smtClean="0"/>
              <a:t>11</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lvl1pPr>
              <a:defRPr sz="2100" i="1">
                <a:solidFill>
                  <a:schemeClr val="tx1"/>
                </a:solidFill>
                <a:latin typeface="Arial" pitchFamily="34" charset="0"/>
              </a:defRPr>
            </a:lvl1pPr>
            <a:lvl2pPr marL="761296" indent="-292806">
              <a:defRPr sz="2100" i="1">
                <a:solidFill>
                  <a:schemeClr val="tx1"/>
                </a:solidFill>
                <a:latin typeface="Arial" pitchFamily="34" charset="0"/>
              </a:defRPr>
            </a:lvl2pPr>
            <a:lvl3pPr marL="1171225" indent="-234245">
              <a:defRPr sz="2100" i="1">
                <a:solidFill>
                  <a:schemeClr val="tx1"/>
                </a:solidFill>
                <a:latin typeface="Arial" pitchFamily="34" charset="0"/>
              </a:defRPr>
            </a:lvl3pPr>
            <a:lvl4pPr marL="1639714" indent="-234245">
              <a:defRPr sz="2100" i="1">
                <a:solidFill>
                  <a:schemeClr val="tx1"/>
                </a:solidFill>
                <a:latin typeface="Arial" pitchFamily="34" charset="0"/>
              </a:defRPr>
            </a:lvl4pPr>
            <a:lvl5pPr marL="2108205" indent="-234245">
              <a:defRPr sz="2100" i="1">
                <a:solidFill>
                  <a:schemeClr val="tx1"/>
                </a:solidFill>
                <a:latin typeface="Arial" pitchFamily="34" charset="0"/>
              </a:defRPr>
            </a:lvl5pPr>
            <a:lvl6pPr marL="2576694" indent="-234245" eaLnBrk="0" fontAlgn="base" hangingPunct="0">
              <a:spcBef>
                <a:spcPct val="0"/>
              </a:spcBef>
              <a:spcAft>
                <a:spcPct val="0"/>
              </a:spcAft>
              <a:defRPr sz="2100" i="1">
                <a:solidFill>
                  <a:schemeClr val="tx1"/>
                </a:solidFill>
                <a:latin typeface="Arial" pitchFamily="34" charset="0"/>
              </a:defRPr>
            </a:lvl6pPr>
            <a:lvl7pPr marL="3045184" indent="-234245" eaLnBrk="0" fontAlgn="base" hangingPunct="0">
              <a:spcBef>
                <a:spcPct val="0"/>
              </a:spcBef>
              <a:spcAft>
                <a:spcPct val="0"/>
              </a:spcAft>
              <a:defRPr sz="2100" i="1">
                <a:solidFill>
                  <a:schemeClr val="tx1"/>
                </a:solidFill>
                <a:latin typeface="Arial" pitchFamily="34" charset="0"/>
              </a:defRPr>
            </a:lvl7pPr>
            <a:lvl8pPr marL="3513674" indent="-234245" eaLnBrk="0" fontAlgn="base" hangingPunct="0">
              <a:spcBef>
                <a:spcPct val="0"/>
              </a:spcBef>
              <a:spcAft>
                <a:spcPct val="0"/>
              </a:spcAft>
              <a:defRPr sz="2100" i="1">
                <a:solidFill>
                  <a:schemeClr val="tx1"/>
                </a:solidFill>
                <a:latin typeface="Arial" pitchFamily="34" charset="0"/>
              </a:defRPr>
            </a:lvl8pPr>
            <a:lvl9pPr marL="3982164" indent="-234245" eaLnBrk="0" fontAlgn="base" hangingPunct="0">
              <a:spcBef>
                <a:spcPct val="0"/>
              </a:spcBef>
              <a:spcAft>
                <a:spcPct val="0"/>
              </a:spcAft>
              <a:defRPr sz="2100" i="1">
                <a:solidFill>
                  <a:schemeClr val="tx1"/>
                </a:solidFill>
                <a:latin typeface="Arial" pitchFamily="34" charset="0"/>
              </a:defRPr>
            </a:lvl9pPr>
          </a:lstStyle>
          <a:p>
            <a:fld id="{BB8BB32A-7313-4772-9FB3-EE73CC6C73B8}" type="slidenum">
              <a:rPr lang="en-US" altLang="en-US" sz="1200" i="0"/>
              <a:pPr/>
              <a:t>23</a:t>
            </a:fld>
            <a:endParaRPr lang="en-US" altLang="en-US" sz="1200" i="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36196" name="Slide Number Placeholder 3"/>
          <p:cNvSpPr>
            <a:spLocks noGrp="1"/>
          </p:cNvSpPr>
          <p:nvPr>
            <p:ph type="sldNum" sz="quarter" idx="5"/>
          </p:nvPr>
        </p:nvSpPr>
        <p:spPr>
          <a:noFill/>
        </p:spPr>
        <p:txBody>
          <a:bodyPr/>
          <a:lstStyle>
            <a:lvl1pPr>
              <a:defRPr sz="2100" i="1">
                <a:solidFill>
                  <a:schemeClr val="tx1"/>
                </a:solidFill>
                <a:latin typeface="Arial" pitchFamily="34" charset="0"/>
              </a:defRPr>
            </a:lvl1pPr>
            <a:lvl2pPr marL="761296" indent="-292806">
              <a:defRPr sz="2100" i="1">
                <a:solidFill>
                  <a:schemeClr val="tx1"/>
                </a:solidFill>
                <a:latin typeface="Arial" pitchFamily="34" charset="0"/>
              </a:defRPr>
            </a:lvl2pPr>
            <a:lvl3pPr marL="1171225" indent="-234245">
              <a:defRPr sz="2100" i="1">
                <a:solidFill>
                  <a:schemeClr val="tx1"/>
                </a:solidFill>
                <a:latin typeface="Arial" pitchFamily="34" charset="0"/>
              </a:defRPr>
            </a:lvl3pPr>
            <a:lvl4pPr marL="1639714" indent="-234245">
              <a:defRPr sz="2100" i="1">
                <a:solidFill>
                  <a:schemeClr val="tx1"/>
                </a:solidFill>
                <a:latin typeface="Arial" pitchFamily="34" charset="0"/>
              </a:defRPr>
            </a:lvl4pPr>
            <a:lvl5pPr marL="2108205" indent="-234245">
              <a:defRPr sz="2100" i="1">
                <a:solidFill>
                  <a:schemeClr val="tx1"/>
                </a:solidFill>
                <a:latin typeface="Arial" pitchFamily="34" charset="0"/>
              </a:defRPr>
            </a:lvl5pPr>
            <a:lvl6pPr marL="2576694" indent="-234245" eaLnBrk="0" fontAlgn="base" hangingPunct="0">
              <a:spcBef>
                <a:spcPct val="0"/>
              </a:spcBef>
              <a:spcAft>
                <a:spcPct val="0"/>
              </a:spcAft>
              <a:defRPr sz="2100" i="1">
                <a:solidFill>
                  <a:schemeClr val="tx1"/>
                </a:solidFill>
                <a:latin typeface="Arial" pitchFamily="34" charset="0"/>
              </a:defRPr>
            </a:lvl6pPr>
            <a:lvl7pPr marL="3045184" indent="-234245" eaLnBrk="0" fontAlgn="base" hangingPunct="0">
              <a:spcBef>
                <a:spcPct val="0"/>
              </a:spcBef>
              <a:spcAft>
                <a:spcPct val="0"/>
              </a:spcAft>
              <a:defRPr sz="2100" i="1">
                <a:solidFill>
                  <a:schemeClr val="tx1"/>
                </a:solidFill>
                <a:latin typeface="Arial" pitchFamily="34" charset="0"/>
              </a:defRPr>
            </a:lvl7pPr>
            <a:lvl8pPr marL="3513674" indent="-234245" eaLnBrk="0" fontAlgn="base" hangingPunct="0">
              <a:spcBef>
                <a:spcPct val="0"/>
              </a:spcBef>
              <a:spcAft>
                <a:spcPct val="0"/>
              </a:spcAft>
              <a:defRPr sz="2100" i="1">
                <a:solidFill>
                  <a:schemeClr val="tx1"/>
                </a:solidFill>
                <a:latin typeface="Arial" pitchFamily="34" charset="0"/>
              </a:defRPr>
            </a:lvl8pPr>
            <a:lvl9pPr marL="3982164" indent="-234245" eaLnBrk="0" fontAlgn="base" hangingPunct="0">
              <a:spcBef>
                <a:spcPct val="0"/>
              </a:spcBef>
              <a:spcAft>
                <a:spcPct val="0"/>
              </a:spcAft>
              <a:defRPr sz="2100" i="1">
                <a:solidFill>
                  <a:schemeClr val="tx1"/>
                </a:solidFill>
                <a:latin typeface="Arial" pitchFamily="34" charset="0"/>
              </a:defRPr>
            </a:lvl9pPr>
          </a:lstStyle>
          <a:p>
            <a:fld id="{CA5B42D9-D7CE-44E8-AE71-6562A612E6F9}" type="slidenum">
              <a:rPr lang="en-US" altLang="en-US" sz="1200" i="0"/>
              <a:pPr/>
              <a:t>25</a:t>
            </a:fld>
            <a:endParaRPr lang="en-US" altLang="en-US" sz="1200" i="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962">
              <a:defRPr>
                <a:solidFill>
                  <a:schemeClr val="tx1"/>
                </a:solidFill>
                <a:latin typeface="Calibri" pitchFamily="34" charset="0"/>
                <a:ea typeface="MS PGothic" pitchFamily="34" charset="-128"/>
              </a:defRPr>
            </a:lvl1pPr>
            <a:lvl2pPr marL="796548" indent="-306365" defTabSz="976962">
              <a:defRPr>
                <a:solidFill>
                  <a:schemeClr val="tx1"/>
                </a:solidFill>
                <a:latin typeface="Calibri" pitchFamily="34" charset="0"/>
                <a:ea typeface="MS PGothic" pitchFamily="34" charset="-128"/>
              </a:defRPr>
            </a:lvl2pPr>
            <a:lvl3pPr marL="1225458" indent="-245091" defTabSz="976962">
              <a:defRPr>
                <a:solidFill>
                  <a:schemeClr val="tx1"/>
                </a:solidFill>
                <a:latin typeface="Calibri" pitchFamily="34" charset="0"/>
                <a:ea typeface="MS PGothic" pitchFamily="34" charset="-128"/>
              </a:defRPr>
            </a:lvl3pPr>
            <a:lvl4pPr marL="1715642" indent="-245091" defTabSz="976962">
              <a:defRPr>
                <a:solidFill>
                  <a:schemeClr val="tx1"/>
                </a:solidFill>
                <a:latin typeface="Calibri" pitchFamily="34" charset="0"/>
                <a:ea typeface="MS PGothic" pitchFamily="34" charset="-128"/>
              </a:defRPr>
            </a:lvl4pPr>
            <a:lvl5pPr marL="2205825" indent="-245091" defTabSz="976962">
              <a:defRPr>
                <a:solidFill>
                  <a:schemeClr val="tx1"/>
                </a:solidFill>
                <a:latin typeface="Calibri" pitchFamily="34" charset="0"/>
                <a:ea typeface="MS PGothic" pitchFamily="34" charset="-128"/>
              </a:defRPr>
            </a:lvl5pPr>
            <a:lvl6pPr marL="2696009" indent="-245091" defTabSz="976962" fontAlgn="base">
              <a:spcBef>
                <a:spcPct val="0"/>
              </a:spcBef>
              <a:spcAft>
                <a:spcPct val="0"/>
              </a:spcAft>
              <a:defRPr>
                <a:solidFill>
                  <a:schemeClr val="tx1"/>
                </a:solidFill>
                <a:latin typeface="Calibri" pitchFamily="34" charset="0"/>
                <a:ea typeface="MS PGothic" pitchFamily="34" charset="-128"/>
              </a:defRPr>
            </a:lvl6pPr>
            <a:lvl7pPr marL="3186191" indent="-245091" defTabSz="976962" fontAlgn="base">
              <a:spcBef>
                <a:spcPct val="0"/>
              </a:spcBef>
              <a:spcAft>
                <a:spcPct val="0"/>
              </a:spcAft>
              <a:defRPr>
                <a:solidFill>
                  <a:schemeClr val="tx1"/>
                </a:solidFill>
                <a:latin typeface="Calibri" pitchFamily="34" charset="0"/>
                <a:ea typeface="MS PGothic" pitchFamily="34" charset="-128"/>
              </a:defRPr>
            </a:lvl7pPr>
            <a:lvl8pPr marL="3676375" indent="-245091" defTabSz="976962" fontAlgn="base">
              <a:spcBef>
                <a:spcPct val="0"/>
              </a:spcBef>
              <a:spcAft>
                <a:spcPct val="0"/>
              </a:spcAft>
              <a:defRPr>
                <a:solidFill>
                  <a:schemeClr val="tx1"/>
                </a:solidFill>
                <a:latin typeface="Calibri" pitchFamily="34" charset="0"/>
                <a:ea typeface="MS PGothic" pitchFamily="34" charset="-128"/>
              </a:defRPr>
            </a:lvl8pPr>
            <a:lvl9pPr marL="4166558" indent="-245091" defTabSz="976962" fontAlgn="base">
              <a:spcBef>
                <a:spcPct val="0"/>
              </a:spcBef>
              <a:spcAft>
                <a:spcPct val="0"/>
              </a:spcAft>
              <a:defRPr>
                <a:solidFill>
                  <a:schemeClr val="tx1"/>
                </a:solidFill>
                <a:latin typeface="Calibri" pitchFamily="34" charset="0"/>
                <a:ea typeface="MS PGothic" pitchFamily="34" charset="-128"/>
              </a:defRPr>
            </a:lvl9pPr>
          </a:lstStyle>
          <a:p>
            <a:fld id="{FE3D57D7-3F36-467B-93E2-9DBDB5022AAA}" type="slidenum">
              <a:rPr lang="en-US" altLang="en-US">
                <a:latin typeface="Arial" pitchFamily="34" charset="0"/>
              </a:rPr>
              <a:pPr/>
              <a:t>37</a:t>
            </a:fld>
            <a:endParaRPr lang="en-US" altLang="en-US">
              <a:latin typeface="Arial" pitchFamily="34" charset="0"/>
            </a:endParaRPr>
          </a:p>
        </p:txBody>
      </p:sp>
      <p:sp>
        <p:nvSpPr>
          <p:cNvPr id="34819" name="Rectangle 11"/>
          <p:cNvSpPr txBox="1">
            <a:spLocks noGrp="1" noChangeArrowheads="1"/>
          </p:cNvSpPr>
          <p:nvPr/>
        </p:nvSpPr>
        <p:spPr bwMode="auto">
          <a:xfrm>
            <a:off x="4023546" y="9720317"/>
            <a:ext cx="3070814" cy="5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107" tIns="49363" rIns="99107" bIns="49363" anchor="b"/>
          <a:lstStyle>
            <a:lvl1pPr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1pPr>
            <a:lvl2pPr marL="742950" indent="-28575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2pPr>
            <a:lvl3pPr marL="11430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3pPr>
            <a:lvl4pPr marL="16002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4pPr>
            <a:lvl5pPr marL="20574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5pPr>
            <a:lvl6pPr marL="25146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6pPr>
            <a:lvl7pPr marL="29718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7pPr>
            <a:lvl8pPr marL="34290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8pPr>
            <a:lvl9pPr marL="38862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9pPr>
          </a:lstStyle>
          <a:p>
            <a:pPr algn="r">
              <a:buClr>
                <a:srgbClr val="000000"/>
              </a:buClr>
              <a:buSzPct val="100000"/>
            </a:pPr>
            <a:fld id="{15DDECA2-B5BF-49D3-932E-9832299A434F}" type="slidenum">
              <a:rPr lang="en-US" altLang="en-US" sz="1300">
                <a:solidFill>
                  <a:srgbClr val="000000"/>
                </a:solidFill>
              </a:rPr>
              <a:pPr algn="r">
                <a:buClr>
                  <a:srgbClr val="000000"/>
                </a:buClr>
                <a:buSzPct val="100000"/>
              </a:pPr>
              <a:t>37</a:t>
            </a:fld>
            <a:endParaRPr lang="en-US" altLang="en-US" sz="1300">
              <a:solidFill>
                <a:srgbClr val="000000"/>
              </a:solidFill>
            </a:endParaRPr>
          </a:p>
        </p:txBody>
      </p:sp>
      <p:sp>
        <p:nvSpPr>
          <p:cNvPr id="34820" name="Text Box 1"/>
          <p:cNvSpPr txBox="1">
            <a:spLocks noChangeArrowheads="1"/>
          </p:cNvSpPr>
          <p:nvPr/>
        </p:nvSpPr>
        <p:spPr bwMode="auto">
          <a:xfrm>
            <a:off x="1121529" y="766421"/>
            <a:ext cx="4710097" cy="3837384"/>
          </a:xfrm>
          <a:prstGeom prst="rect">
            <a:avLst/>
          </a:prstGeom>
          <a:solidFill>
            <a:srgbClr val="FFFFFF"/>
          </a:solidFill>
          <a:ln w="9360">
            <a:solidFill>
              <a:srgbClr val="000000"/>
            </a:solidFill>
            <a:miter lim="800000"/>
            <a:headEnd/>
            <a:tailEnd/>
          </a:ln>
        </p:spPr>
        <p:txBody>
          <a:bodyPr wrap="none" lIns="97194" tIns="48597" rIns="97194" bIns="48597"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buClr>
                <a:srgbClr val="000000"/>
              </a:buClr>
              <a:buSzPct val="100000"/>
              <a:buFont typeface="Times New Roman" pitchFamily="18" charset="0"/>
              <a:buNone/>
            </a:pPr>
            <a:endParaRPr lang="en-US" altLang="en-US">
              <a:solidFill>
                <a:schemeClr val="bg1"/>
              </a:solidFill>
            </a:endParaRPr>
          </a:p>
        </p:txBody>
      </p:sp>
      <p:sp>
        <p:nvSpPr>
          <p:cNvPr id="34821" name="Rectangle 2"/>
          <p:cNvSpPr>
            <a:spLocks noGrp="1" noChangeArrowheads="1"/>
          </p:cNvSpPr>
          <p:nvPr>
            <p:ph type="body"/>
          </p:nvPr>
        </p:nvSpPr>
        <p:spPr bwMode="auto">
          <a:xfrm>
            <a:off x="710897" y="4861041"/>
            <a:ext cx="5677436" cy="470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107" tIns="49363" rIns="99107" bIns="49363" numCol="1" anchor="ctr" anchorCtr="0" compatLnSpc="1">
            <a:prstTxWarp prst="textNoShape">
              <a:avLst/>
            </a:prstTxWarp>
          </a:bodyPr>
          <a:lstStyle/>
          <a:p>
            <a:pPr>
              <a:spcBef>
                <a:spcPct val="0"/>
              </a:spcBef>
            </a:pPr>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bg1"/>
                </a:solidFill>
                <a:latin typeface="Comic Sans MS" pitchFamily="66" charset="0"/>
                <a:cs typeface="Arial" charset="0"/>
              </a:defRPr>
            </a:lvl1pPr>
            <a:lvl2pPr marL="804838" indent="-309553" eaLnBrk="0" hangingPunct="0">
              <a:defRPr>
                <a:solidFill>
                  <a:schemeClr val="bg1"/>
                </a:solidFill>
                <a:latin typeface="Comic Sans MS" pitchFamily="66" charset="0"/>
                <a:cs typeface="Arial" charset="0"/>
              </a:defRPr>
            </a:lvl2pPr>
            <a:lvl3pPr marL="1238212" indent="-247642" eaLnBrk="0" hangingPunct="0">
              <a:defRPr>
                <a:solidFill>
                  <a:schemeClr val="bg1"/>
                </a:solidFill>
                <a:latin typeface="Comic Sans MS" pitchFamily="66" charset="0"/>
                <a:cs typeface="Arial" charset="0"/>
              </a:defRPr>
            </a:lvl3pPr>
            <a:lvl4pPr marL="1733497" indent="-247642" eaLnBrk="0" hangingPunct="0">
              <a:defRPr>
                <a:solidFill>
                  <a:schemeClr val="bg1"/>
                </a:solidFill>
                <a:latin typeface="Comic Sans MS" pitchFamily="66" charset="0"/>
                <a:cs typeface="Arial" charset="0"/>
              </a:defRPr>
            </a:lvl4pPr>
            <a:lvl5pPr marL="2228781" indent="-247642" eaLnBrk="0" hangingPunct="0">
              <a:defRPr>
                <a:solidFill>
                  <a:schemeClr val="bg1"/>
                </a:solidFill>
                <a:latin typeface="Comic Sans MS" pitchFamily="66" charset="0"/>
                <a:cs typeface="Arial" charset="0"/>
              </a:defRPr>
            </a:lvl5pPr>
            <a:lvl6pPr marL="2724066" indent="-247642" eaLnBrk="0" fontAlgn="base" hangingPunct="0">
              <a:spcBef>
                <a:spcPct val="0"/>
              </a:spcBef>
              <a:spcAft>
                <a:spcPct val="0"/>
              </a:spcAft>
              <a:defRPr>
                <a:solidFill>
                  <a:schemeClr val="bg1"/>
                </a:solidFill>
                <a:latin typeface="Comic Sans MS" pitchFamily="66" charset="0"/>
                <a:cs typeface="Arial" charset="0"/>
              </a:defRPr>
            </a:lvl6pPr>
            <a:lvl7pPr marL="3219351" indent="-247642" eaLnBrk="0" fontAlgn="base" hangingPunct="0">
              <a:spcBef>
                <a:spcPct val="0"/>
              </a:spcBef>
              <a:spcAft>
                <a:spcPct val="0"/>
              </a:spcAft>
              <a:defRPr>
                <a:solidFill>
                  <a:schemeClr val="bg1"/>
                </a:solidFill>
                <a:latin typeface="Comic Sans MS" pitchFamily="66" charset="0"/>
                <a:cs typeface="Arial" charset="0"/>
              </a:defRPr>
            </a:lvl7pPr>
            <a:lvl8pPr marL="3714636" indent="-247642" eaLnBrk="0" fontAlgn="base" hangingPunct="0">
              <a:spcBef>
                <a:spcPct val="0"/>
              </a:spcBef>
              <a:spcAft>
                <a:spcPct val="0"/>
              </a:spcAft>
              <a:defRPr>
                <a:solidFill>
                  <a:schemeClr val="bg1"/>
                </a:solidFill>
                <a:latin typeface="Comic Sans MS" pitchFamily="66" charset="0"/>
                <a:cs typeface="Arial" charset="0"/>
              </a:defRPr>
            </a:lvl8pPr>
            <a:lvl9pPr marL="4209920" indent="-247642"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fld id="{BBD19F7E-CAC7-42FC-9210-B0F55850C4D3}" type="slidenum">
              <a:rPr lang="en-US" smtClean="0">
                <a:solidFill>
                  <a:schemeClr val="tx1"/>
                </a:solidFill>
                <a:latin typeface="Arial" charset="0"/>
              </a:rPr>
              <a:pPr eaLnBrk="1" hangingPunct="1"/>
              <a:t>42</a:t>
            </a:fld>
            <a:endParaRPr lang="en-US" smtClean="0">
              <a:solidFill>
                <a:schemeClr val="tx1"/>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962">
              <a:defRPr>
                <a:solidFill>
                  <a:schemeClr val="tx1"/>
                </a:solidFill>
                <a:latin typeface="Calibri" pitchFamily="34" charset="0"/>
                <a:ea typeface="MS PGothic" pitchFamily="34" charset="-128"/>
              </a:defRPr>
            </a:lvl1pPr>
            <a:lvl2pPr marL="796548" indent="-306365" defTabSz="976962">
              <a:defRPr>
                <a:solidFill>
                  <a:schemeClr val="tx1"/>
                </a:solidFill>
                <a:latin typeface="Calibri" pitchFamily="34" charset="0"/>
                <a:ea typeface="MS PGothic" pitchFamily="34" charset="-128"/>
              </a:defRPr>
            </a:lvl2pPr>
            <a:lvl3pPr marL="1225458" indent="-245091" defTabSz="976962">
              <a:defRPr>
                <a:solidFill>
                  <a:schemeClr val="tx1"/>
                </a:solidFill>
                <a:latin typeface="Calibri" pitchFamily="34" charset="0"/>
                <a:ea typeface="MS PGothic" pitchFamily="34" charset="-128"/>
              </a:defRPr>
            </a:lvl3pPr>
            <a:lvl4pPr marL="1715642" indent="-245091" defTabSz="976962">
              <a:defRPr>
                <a:solidFill>
                  <a:schemeClr val="tx1"/>
                </a:solidFill>
                <a:latin typeface="Calibri" pitchFamily="34" charset="0"/>
                <a:ea typeface="MS PGothic" pitchFamily="34" charset="-128"/>
              </a:defRPr>
            </a:lvl4pPr>
            <a:lvl5pPr marL="2205825" indent="-245091" defTabSz="976962">
              <a:defRPr>
                <a:solidFill>
                  <a:schemeClr val="tx1"/>
                </a:solidFill>
                <a:latin typeface="Calibri" pitchFamily="34" charset="0"/>
                <a:ea typeface="MS PGothic" pitchFamily="34" charset="-128"/>
              </a:defRPr>
            </a:lvl5pPr>
            <a:lvl6pPr marL="2696009" indent="-245091" defTabSz="976962" fontAlgn="base">
              <a:spcBef>
                <a:spcPct val="0"/>
              </a:spcBef>
              <a:spcAft>
                <a:spcPct val="0"/>
              </a:spcAft>
              <a:defRPr>
                <a:solidFill>
                  <a:schemeClr val="tx1"/>
                </a:solidFill>
                <a:latin typeface="Calibri" pitchFamily="34" charset="0"/>
                <a:ea typeface="MS PGothic" pitchFamily="34" charset="-128"/>
              </a:defRPr>
            </a:lvl6pPr>
            <a:lvl7pPr marL="3186191" indent="-245091" defTabSz="976962" fontAlgn="base">
              <a:spcBef>
                <a:spcPct val="0"/>
              </a:spcBef>
              <a:spcAft>
                <a:spcPct val="0"/>
              </a:spcAft>
              <a:defRPr>
                <a:solidFill>
                  <a:schemeClr val="tx1"/>
                </a:solidFill>
                <a:latin typeface="Calibri" pitchFamily="34" charset="0"/>
                <a:ea typeface="MS PGothic" pitchFamily="34" charset="-128"/>
              </a:defRPr>
            </a:lvl7pPr>
            <a:lvl8pPr marL="3676375" indent="-245091" defTabSz="976962" fontAlgn="base">
              <a:spcBef>
                <a:spcPct val="0"/>
              </a:spcBef>
              <a:spcAft>
                <a:spcPct val="0"/>
              </a:spcAft>
              <a:defRPr>
                <a:solidFill>
                  <a:schemeClr val="tx1"/>
                </a:solidFill>
                <a:latin typeface="Calibri" pitchFamily="34" charset="0"/>
                <a:ea typeface="MS PGothic" pitchFamily="34" charset="-128"/>
              </a:defRPr>
            </a:lvl8pPr>
            <a:lvl9pPr marL="4166558" indent="-245091" defTabSz="976962" fontAlgn="base">
              <a:spcBef>
                <a:spcPct val="0"/>
              </a:spcBef>
              <a:spcAft>
                <a:spcPct val="0"/>
              </a:spcAft>
              <a:defRPr>
                <a:solidFill>
                  <a:schemeClr val="tx1"/>
                </a:solidFill>
                <a:latin typeface="Calibri" pitchFamily="34" charset="0"/>
                <a:ea typeface="MS PGothic" pitchFamily="34" charset="-128"/>
              </a:defRPr>
            </a:lvl9pPr>
          </a:lstStyle>
          <a:p>
            <a:fld id="{FE3D57D7-3F36-467B-93E2-9DBDB5022AAA}" type="slidenum">
              <a:rPr lang="en-US" altLang="en-US">
                <a:latin typeface="Arial" pitchFamily="34" charset="0"/>
              </a:rPr>
              <a:pPr/>
              <a:t>43</a:t>
            </a:fld>
            <a:endParaRPr lang="en-US" altLang="en-US">
              <a:latin typeface="Arial" pitchFamily="34" charset="0"/>
            </a:endParaRPr>
          </a:p>
        </p:txBody>
      </p:sp>
      <p:sp>
        <p:nvSpPr>
          <p:cNvPr id="34819" name="Rectangle 11"/>
          <p:cNvSpPr txBox="1">
            <a:spLocks noGrp="1" noChangeArrowheads="1"/>
          </p:cNvSpPr>
          <p:nvPr/>
        </p:nvSpPr>
        <p:spPr bwMode="auto">
          <a:xfrm>
            <a:off x="4023546" y="9720317"/>
            <a:ext cx="3070814" cy="5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107" tIns="49363" rIns="99107" bIns="49363" anchor="b"/>
          <a:lstStyle>
            <a:lvl1pPr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1pPr>
            <a:lvl2pPr marL="742950" indent="-28575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2pPr>
            <a:lvl3pPr marL="11430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3pPr>
            <a:lvl4pPr marL="16002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4pPr>
            <a:lvl5pPr marL="2057400" indent="-228600" defTabSz="452438">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5pPr>
            <a:lvl6pPr marL="25146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6pPr>
            <a:lvl7pPr marL="29718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7pPr>
            <a:lvl8pPr marL="34290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8pPr>
            <a:lvl9pPr marL="3886200" indent="-228600" defTabSz="452438" fontAlgn="base">
              <a:spcBef>
                <a:spcPct val="0"/>
              </a:spcBef>
              <a:spcAft>
                <a:spcPct val="0"/>
              </a:spcAft>
              <a:tabLst>
                <a:tab pos="0" algn="l"/>
                <a:tab pos="452438" algn="l"/>
                <a:tab pos="906463" algn="l"/>
                <a:tab pos="1358900" algn="l"/>
                <a:tab pos="1812925" algn="l"/>
                <a:tab pos="2265363" algn="l"/>
                <a:tab pos="2719388" algn="l"/>
                <a:tab pos="3171825" algn="l"/>
                <a:tab pos="3625850" algn="l"/>
                <a:tab pos="4078288" algn="l"/>
                <a:tab pos="4532313" algn="l"/>
                <a:tab pos="4984750" algn="l"/>
                <a:tab pos="5438775" algn="l"/>
                <a:tab pos="5891213" algn="l"/>
                <a:tab pos="6345238" algn="l"/>
                <a:tab pos="6797675" algn="l"/>
                <a:tab pos="7251700" algn="l"/>
                <a:tab pos="7704138" algn="l"/>
                <a:tab pos="8158163" algn="l"/>
                <a:tab pos="8610600" algn="l"/>
                <a:tab pos="9064625" algn="l"/>
              </a:tabLst>
              <a:defRPr>
                <a:solidFill>
                  <a:schemeClr val="tx1"/>
                </a:solidFill>
                <a:latin typeface="Calibri" pitchFamily="34" charset="0"/>
                <a:ea typeface="MS PGothic" pitchFamily="34" charset="-128"/>
              </a:defRPr>
            </a:lvl9pPr>
          </a:lstStyle>
          <a:p>
            <a:pPr algn="r">
              <a:buClr>
                <a:srgbClr val="000000"/>
              </a:buClr>
              <a:buSzPct val="100000"/>
            </a:pPr>
            <a:fld id="{15DDECA2-B5BF-49D3-932E-9832299A434F}" type="slidenum">
              <a:rPr lang="en-US" altLang="en-US" sz="1300">
                <a:solidFill>
                  <a:srgbClr val="000000"/>
                </a:solidFill>
              </a:rPr>
              <a:pPr algn="r">
                <a:buClr>
                  <a:srgbClr val="000000"/>
                </a:buClr>
                <a:buSzPct val="100000"/>
              </a:pPr>
              <a:t>43</a:t>
            </a:fld>
            <a:endParaRPr lang="en-US" altLang="en-US" sz="1300">
              <a:solidFill>
                <a:srgbClr val="000000"/>
              </a:solidFill>
            </a:endParaRPr>
          </a:p>
        </p:txBody>
      </p:sp>
      <p:sp>
        <p:nvSpPr>
          <p:cNvPr id="34820" name="Text Box 1"/>
          <p:cNvSpPr txBox="1">
            <a:spLocks noChangeArrowheads="1"/>
          </p:cNvSpPr>
          <p:nvPr/>
        </p:nvSpPr>
        <p:spPr bwMode="auto">
          <a:xfrm>
            <a:off x="1121529" y="766421"/>
            <a:ext cx="4710097" cy="3837384"/>
          </a:xfrm>
          <a:prstGeom prst="rect">
            <a:avLst/>
          </a:prstGeom>
          <a:solidFill>
            <a:srgbClr val="FFFFFF"/>
          </a:solidFill>
          <a:ln w="9360">
            <a:solidFill>
              <a:srgbClr val="000000"/>
            </a:solidFill>
            <a:miter lim="800000"/>
            <a:headEnd/>
            <a:tailEnd/>
          </a:ln>
        </p:spPr>
        <p:txBody>
          <a:bodyPr wrap="none" lIns="97194" tIns="48597" rIns="97194" bIns="48597"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buClr>
                <a:srgbClr val="000000"/>
              </a:buClr>
              <a:buSzPct val="100000"/>
              <a:buFont typeface="Times New Roman" pitchFamily="18" charset="0"/>
              <a:buNone/>
            </a:pPr>
            <a:endParaRPr lang="en-US" altLang="en-US">
              <a:solidFill>
                <a:schemeClr val="bg1"/>
              </a:solidFill>
            </a:endParaRPr>
          </a:p>
        </p:txBody>
      </p:sp>
      <p:sp>
        <p:nvSpPr>
          <p:cNvPr id="34821" name="Rectangle 2"/>
          <p:cNvSpPr>
            <a:spLocks noGrp="1" noChangeArrowheads="1"/>
          </p:cNvSpPr>
          <p:nvPr>
            <p:ph type="body"/>
          </p:nvPr>
        </p:nvSpPr>
        <p:spPr bwMode="auto">
          <a:xfrm>
            <a:off x="710897" y="4861041"/>
            <a:ext cx="5677436" cy="470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107" tIns="49363" rIns="99107" bIns="49363" numCol="1" anchor="ctr" anchorCtr="0" compatLnSpc="1">
            <a:prstTxWarp prst="textNoShape">
              <a:avLst/>
            </a:prstTxWarp>
          </a:bodyPr>
          <a:lstStyle/>
          <a:p>
            <a:pPr>
              <a:spcBef>
                <a:spcPct val="0"/>
              </a:spcBef>
            </a:pPr>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05F59E-9392-4B76-A421-83D9EE20BB13}" type="slidenum">
              <a:rPr lang="en-US" smtClean="0"/>
              <a:t>44</a:t>
            </a:fld>
            <a:endParaRPr lang="en-US"/>
          </a:p>
        </p:txBody>
      </p:sp>
    </p:spTree>
    <p:extLst>
      <p:ext uri="{BB962C8B-B14F-4D97-AF65-F5344CB8AC3E}">
        <p14:creationId xmlns:p14="http://schemas.microsoft.com/office/powerpoint/2010/main" val="43897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lvl1pPr>
              <a:defRPr sz="2100" i="1">
                <a:solidFill>
                  <a:schemeClr val="tx1"/>
                </a:solidFill>
                <a:latin typeface="Arial" pitchFamily="34" charset="0"/>
              </a:defRPr>
            </a:lvl1pPr>
            <a:lvl2pPr marL="761296" indent="-292806">
              <a:defRPr sz="2100" i="1">
                <a:solidFill>
                  <a:schemeClr val="tx1"/>
                </a:solidFill>
                <a:latin typeface="Arial" pitchFamily="34" charset="0"/>
              </a:defRPr>
            </a:lvl2pPr>
            <a:lvl3pPr marL="1171225" indent="-234245">
              <a:defRPr sz="2100" i="1">
                <a:solidFill>
                  <a:schemeClr val="tx1"/>
                </a:solidFill>
                <a:latin typeface="Arial" pitchFamily="34" charset="0"/>
              </a:defRPr>
            </a:lvl3pPr>
            <a:lvl4pPr marL="1639714" indent="-234245">
              <a:defRPr sz="2100" i="1">
                <a:solidFill>
                  <a:schemeClr val="tx1"/>
                </a:solidFill>
                <a:latin typeface="Arial" pitchFamily="34" charset="0"/>
              </a:defRPr>
            </a:lvl4pPr>
            <a:lvl5pPr marL="2108205" indent="-234245">
              <a:defRPr sz="2100" i="1">
                <a:solidFill>
                  <a:schemeClr val="tx1"/>
                </a:solidFill>
                <a:latin typeface="Arial" pitchFamily="34" charset="0"/>
              </a:defRPr>
            </a:lvl5pPr>
            <a:lvl6pPr marL="2576694" indent="-234245" eaLnBrk="0" fontAlgn="base" hangingPunct="0">
              <a:spcBef>
                <a:spcPct val="0"/>
              </a:spcBef>
              <a:spcAft>
                <a:spcPct val="0"/>
              </a:spcAft>
              <a:defRPr sz="2100" i="1">
                <a:solidFill>
                  <a:schemeClr val="tx1"/>
                </a:solidFill>
                <a:latin typeface="Arial" pitchFamily="34" charset="0"/>
              </a:defRPr>
            </a:lvl6pPr>
            <a:lvl7pPr marL="3045184" indent="-234245" eaLnBrk="0" fontAlgn="base" hangingPunct="0">
              <a:spcBef>
                <a:spcPct val="0"/>
              </a:spcBef>
              <a:spcAft>
                <a:spcPct val="0"/>
              </a:spcAft>
              <a:defRPr sz="2100" i="1">
                <a:solidFill>
                  <a:schemeClr val="tx1"/>
                </a:solidFill>
                <a:latin typeface="Arial" pitchFamily="34" charset="0"/>
              </a:defRPr>
            </a:lvl7pPr>
            <a:lvl8pPr marL="3513674" indent="-234245" eaLnBrk="0" fontAlgn="base" hangingPunct="0">
              <a:spcBef>
                <a:spcPct val="0"/>
              </a:spcBef>
              <a:spcAft>
                <a:spcPct val="0"/>
              </a:spcAft>
              <a:defRPr sz="2100" i="1">
                <a:solidFill>
                  <a:schemeClr val="tx1"/>
                </a:solidFill>
                <a:latin typeface="Arial" pitchFamily="34" charset="0"/>
              </a:defRPr>
            </a:lvl8pPr>
            <a:lvl9pPr marL="3982164" indent="-234245" eaLnBrk="0" fontAlgn="base" hangingPunct="0">
              <a:spcBef>
                <a:spcPct val="0"/>
              </a:spcBef>
              <a:spcAft>
                <a:spcPct val="0"/>
              </a:spcAft>
              <a:defRPr sz="2100" i="1">
                <a:solidFill>
                  <a:schemeClr val="tx1"/>
                </a:solidFill>
                <a:latin typeface="Arial" pitchFamily="34" charset="0"/>
              </a:defRPr>
            </a:lvl9pPr>
          </a:lstStyle>
          <a:p>
            <a:fld id="{BB8BB32A-7313-4772-9FB3-EE73CC6C73B8}" type="slidenum">
              <a:rPr lang="en-US" altLang="en-US" sz="1200" i="0"/>
              <a:pPr/>
              <a:t>46</a:t>
            </a:fld>
            <a:endParaRPr lang="en-US" altLang="en-US" sz="120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224E1-7FE8-4903-A6BB-589C35196E0B}"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126087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224E1-7FE8-4903-A6BB-589C35196E0B}"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359050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224E1-7FE8-4903-A6BB-589C35196E0B}"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295940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with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0827" y="2046584"/>
            <a:ext cx="8642348"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a:buFontTx/>
              <a:buNone/>
              <a:defRPr sz="3600" b="1">
                <a:solidFill>
                  <a:schemeClr val="bg1"/>
                </a:solidFill>
              </a:defRPr>
            </a:lvl1pPr>
            <a:lvl2pPr marL="457200" indent="0" algn="r">
              <a:buFontTx/>
              <a:buNone/>
              <a:defRPr sz="3600"/>
            </a:lvl2pPr>
            <a:lvl3pPr marL="914400" indent="0" algn="r">
              <a:buFontTx/>
              <a:buNone/>
              <a:defRPr sz="3600"/>
            </a:lvl3pPr>
            <a:lvl4pPr marL="1371600" indent="0" algn="r">
              <a:buFontTx/>
              <a:buNone/>
              <a:defRPr sz="3600"/>
            </a:lvl4pPr>
            <a:lvl5pPr marL="1828800" indent="0" algn="r">
              <a:buFontTx/>
              <a:buNone/>
              <a:defRPr sz="3600"/>
            </a:lvl5pPr>
          </a:lstStyle>
          <a:p>
            <a:pPr lvl="0"/>
            <a:r>
              <a:rPr lang="en-US" smtClean="0"/>
              <a:t>Title of Presentation</a:t>
            </a:r>
            <a:br>
              <a:rPr lang="en-US" smtClean="0"/>
            </a:br>
            <a:r>
              <a:rPr lang="en-US" smtClean="0"/>
              <a:t>(also as 2-liner)</a:t>
            </a:r>
          </a:p>
        </p:txBody>
      </p:sp>
      <p:sp>
        <p:nvSpPr>
          <p:cNvPr id="7" name="Text Placeholder 6"/>
          <p:cNvSpPr>
            <a:spLocks noGrp="1"/>
          </p:cNvSpPr>
          <p:nvPr>
            <p:ph type="body" sz="quarter" idx="11" hasCustomPrompt="1"/>
          </p:nvPr>
        </p:nvSpPr>
        <p:spPr>
          <a:xfrm>
            <a:off x="250825" y="3551566"/>
            <a:ext cx="8642350" cy="431973"/>
          </a:xfrm>
          <a:prstGeom prst="rect">
            <a:avLst/>
          </a:prstGeom>
        </p:spPr>
        <p:txBody>
          <a:bodyPr lIns="36000" tIns="36000" rIns="36000" bIns="36000" anchor="b" anchorCtr="0"/>
          <a:lstStyle>
            <a:lvl1pPr marL="0" indent="0" algn="r">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Name of Presenter</a:t>
            </a:r>
          </a:p>
        </p:txBody>
      </p:sp>
      <p:sp>
        <p:nvSpPr>
          <p:cNvPr id="8" name="Text Placeholder 6"/>
          <p:cNvSpPr>
            <a:spLocks noGrp="1"/>
          </p:cNvSpPr>
          <p:nvPr>
            <p:ph type="body" sz="quarter" idx="12" hasCustomPrompt="1"/>
          </p:nvPr>
        </p:nvSpPr>
        <p:spPr>
          <a:xfrm>
            <a:off x="250825" y="3990656"/>
            <a:ext cx="8642350" cy="431973"/>
          </a:xfrm>
          <a:prstGeom prst="rect">
            <a:avLst/>
          </a:prstGeom>
        </p:spPr>
        <p:txBody>
          <a:bodyPr lIns="36000" tIns="36000" rIns="36000" bIns="36000" anchor="t" anchorCtr="0"/>
          <a:lstStyle>
            <a:lvl1pPr marL="0" indent="0" algn="r">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WGI Function of Presenter</a:t>
            </a:r>
          </a:p>
        </p:txBody>
      </p:sp>
    </p:spTree>
    <p:extLst>
      <p:ext uri="{BB962C8B-B14F-4D97-AF65-F5344CB8AC3E}">
        <p14:creationId xmlns:p14="http://schemas.microsoft.com/office/powerpoint/2010/main" val="17614357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33887347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F4E2C9-37DD-4245-98A5-C5BE443DDABA}" type="slidenum">
              <a:rPr lang="en-US"/>
              <a:pPr>
                <a:defRPr/>
              </a:pPr>
              <a:t>‹#›</a:t>
            </a:fld>
            <a:endParaRPr lang="en-US"/>
          </a:p>
        </p:txBody>
      </p:sp>
    </p:spTree>
    <p:extLst>
      <p:ext uri="{BB962C8B-B14F-4D97-AF65-F5344CB8AC3E}">
        <p14:creationId xmlns:p14="http://schemas.microsoft.com/office/powerpoint/2010/main" val="259337444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224E1-7FE8-4903-A6BB-589C35196E0B}"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253012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C224E1-7FE8-4903-A6BB-589C35196E0B}"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208666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C224E1-7FE8-4903-A6BB-589C35196E0B}"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275476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C224E1-7FE8-4903-A6BB-589C35196E0B}" type="datetimeFigureOut">
              <a:rPr lang="en-US" smtClean="0"/>
              <a:t>10/14/2014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22293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224E1-7FE8-4903-A6BB-589C35196E0B}" type="datetimeFigureOut">
              <a:rPr lang="en-US" smtClean="0"/>
              <a:t>10/14/2014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132143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224E1-7FE8-4903-A6BB-589C35196E0B}" type="datetimeFigureOut">
              <a:rPr lang="en-US" smtClean="0"/>
              <a:t>10/14/2014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164537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224E1-7FE8-4903-A6BB-589C35196E0B}"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392454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224E1-7FE8-4903-A6BB-589C35196E0B}"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5CF5-0E93-494A-A5AD-6F97871341D1}" type="slidenum">
              <a:rPr lang="en-US" smtClean="0"/>
              <a:t>‹#›</a:t>
            </a:fld>
            <a:endParaRPr lang="en-US"/>
          </a:p>
        </p:txBody>
      </p:sp>
    </p:spTree>
    <p:extLst>
      <p:ext uri="{BB962C8B-B14F-4D97-AF65-F5344CB8AC3E}">
        <p14:creationId xmlns:p14="http://schemas.microsoft.com/office/powerpoint/2010/main" val="319891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224E1-7FE8-4903-A6BB-589C35196E0B}" type="datetimeFigureOut">
              <a:rPr lang="en-US" smtClean="0"/>
              <a:t>10/14/2014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75CF5-0E93-494A-A5AD-6F97871341D1}" type="slidenum">
              <a:rPr lang="en-US" smtClean="0"/>
              <a:t>‹#›</a:t>
            </a:fld>
            <a:endParaRPr lang="en-US"/>
          </a:p>
        </p:txBody>
      </p:sp>
    </p:spTree>
    <p:extLst>
      <p:ext uri="{BB962C8B-B14F-4D97-AF65-F5344CB8AC3E}">
        <p14:creationId xmlns:p14="http://schemas.microsoft.com/office/powerpoint/2010/main" val="2469486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belanger@glassdesignresources.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hyperlink" Target="http://denverclimatestudygroup.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www.skepticalscience.com/melting-ice-global-warming.htm"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skepticalscience.com/its-not-us.ht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kepticalscience.com/volcanoes-and-global-warming.htm"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skepticalscience.com/satellite-measurements-warming-troposphere.ht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skepticalscience.com/climate-change-little-ice-age-medieval-warm-period.ht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1.pn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pcc.ch/report/ar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coolplanet.com/" TargetMode="External"/><Relationship Id="rId2" Type="http://schemas.openxmlformats.org/officeDocument/2006/relationships/hyperlink" Target="http://denverclimatestudygroup.com/?page_id=28" TargetMode="External"/><Relationship Id="rId1" Type="http://schemas.openxmlformats.org/officeDocument/2006/relationships/slideLayout" Target="../slideLayouts/slideLayout2.xml"/><Relationship Id="rId4" Type="http://schemas.openxmlformats.org/officeDocument/2006/relationships/hyperlink" Target="https://www.youtube.com/watch?v=JPJsYZLU_sM&amp;index=5&amp;list=PLgCXzlciS1W3V4E6RZ0ePAXCWFLOH5kC7"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www.amazon.com/Earth-Operators-Richard-B-Alley/dp/0393081095/ref=sr_1_1?ie=UTF8&amp;qid=1410149890&amp;sr=8-1&amp;keywords=earth+an+operator+manual" TargetMode="External"/><Relationship Id="rId7" Type="http://schemas.openxmlformats.org/officeDocument/2006/relationships/image" Target="../media/image62.jpeg"/><Relationship Id="rId2" Type="http://schemas.openxmlformats.org/officeDocument/2006/relationships/hyperlink" Target="http://www.amazon.com/About-Climate-Change-Boston-Review/dp/0262018438/ref=sr_1_1?ie=UTF8&amp;qid=undefined&amp;sr=8-1&amp;keywords=what+we+know+about+climate" TargetMode="External"/><Relationship Id="rId1" Type="http://schemas.openxmlformats.org/officeDocument/2006/relationships/slideLayout" Target="../slideLayouts/slideLayout2.xml"/><Relationship Id="rId6" Type="http://schemas.openxmlformats.org/officeDocument/2006/relationships/hyperlink" Target="http://www.amazon.com/William-W.-Hay/e/B00823RHDU/ref=sr_ntt_srch_lnk_1?qid=1410149975&amp;sr=8-1" TargetMode="External"/><Relationship Id="rId5" Type="http://schemas.openxmlformats.org/officeDocument/2006/relationships/hyperlink" Target="http://www.amazon.com/Experimenting-Small-Planet-Scholarly-Entertainment/dp/3642285597/ref=sr_1_1?ie=UTF8&amp;qid=1410149975&amp;sr=8-1&amp;keywords=william+hay" TargetMode="External"/><Relationship Id="rId4" Type="http://schemas.openxmlformats.org/officeDocument/2006/relationships/hyperlink" Target="http://www.amazon.com/Richard-B.-Alley/e/B001H6NKY4/ref=sr_ntt_srch_lnk_1?qid=1410149890&amp;sr=8-1" TargetMode="External"/><Relationship Id="rId9"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hyperlink" Target="http://www.realclimate.org/" TargetMode="External"/><Relationship Id="rId2" Type="http://schemas.openxmlformats.org/officeDocument/2006/relationships/hyperlink" Target="http://www.skepticalscience.com/" TargetMode="External"/><Relationship Id="rId1" Type="http://schemas.openxmlformats.org/officeDocument/2006/relationships/slideLayout" Target="../slideLayouts/slideLayout2.xml"/><Relationship Id="rId6" Type="http://schemas.openxmlformats.org/officeDocument/2006/relationships/hyperlink" Target="http://www.noaa.gov/climate.html" TargetMode="External"/><Relationship Id="rId5" Type="http://schemas.openxmlformats.org/officeDocument/2006/relationships/hyperlink" Target="http://www.noaa.gov/" TargetMode="External"/><Relationship Id="rId4" Type="http://schemas.openxmlformats.org/officeDocument/2006/relationships/hyperlink" Target="http://www.climatecentral.org/"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denverclimatestudygroup.com/" TargetMode="External"/><Relationship Id="rId2" Type="http://schemas.openxmlformats.org/officeDocument/2006/relationships/hyperlink" Target="mailto:pebelanger@glassdesignresources.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12720"/>
            <a:ext cx="9144000" cy="1224000"/>
          </a:xfrm>
        </p:spPr>
        <p:txBody>
          <a:bodyPr>
            <a:normAutofit lnSpcReduction="10000"/>
          </a:bodyPr>
          <a:lstStyle/>
          <a:p>
            <a:r>
              <a:rPr lang="en-US" dirty="0" smtClean="0">
                <a:solidFill>
                  <a:schemeClr val="tx1">
                    <a:lumMod val="95000"/>
                    <a:lumOff val="5000"/>
                  </a:schemeClr>
                </a:solidFill>
              </a:rPr>
              <a:t>Competing Narratives of Global </a:t>
            </a:r>
          </a:p>
          <a:p>
            <a:r>
              <a:rPr lang="en-US" dirty="0" smtClean="0">
                <a:solidFill>
                  <a:schemeClr val="tx1">
                    <a:lumMod val="95000"/>
                    <a:lumOff val="5000"/>
                  </a:schemeClr>
                </a:solidFill>
              </a:rPr>
              <a:t>Climate Change</a:t>
            </a:r>
            <a:endParaRPr lang="en-US" dirty="0">
              <a:solidFill>
                <a:schemeClr val="tx1">
                  <a:lumMod val="95000"/>
                  <a:lumOff val="5000"/>
                </a:schemeClr>
              </a:solidFill>
            </a:endParaRPr>
          </a:p>
        </p:txBody>
      </p:sp>
      <p:sp>
        <p:nvSpPr>
          <p:cNvPr id="3" name="Text Placeholder 2"/>
          <p:cNvSpPr>
            <a:spLocks noGrp="1"/>
          </p:cNvSpPr>
          <p:nvPr>
            <p:ph type="body" sz="quarter" idx="11"/>
          </p:nvPr>
        </p:nvSpPr>
        <p:spPr>
          <a:xfrm>
            <a:off x="323410" y="4005080"/>
            <a:ext cx="8642350" cy="431973"/>
          </a:xfrm>
        </p:spPr>
        <p:txBody>
          <a:bodyPr>
            <a:normAutofit lnSpcReduction="10000"/>
          </a:bodyPr>
          <a:lstStyle/>
          <a:p>
            <a:r>
              <a:rPr lang="en-US" dirty="0" smtClean="0">
                <a:solidFill>
                  <a:schemeClr val="tx1">
                    <a:lumMod val="95000"/>
                    <a:lumOff val="5000"/>
                  </a:schemeClr>
                </a:solidFill>
              </a:rPr>
              <a:t>Paul E. Belanger, Ph.D.</a:t>
            </a:r>
            <a:endParaRPr lang="en-US" dirty="0">
              <a:solidFill>
                <a:schemeClr val="tx1">
                  <a:lumMod val="95000"/>
                  <a:lumOff val="5000"/>
                </a:schemeClr>
              </a:solidFill>
            </a:endParaRPr>
          </a:p>
        </p:txBody>
      </p:sp>
      <p:sp>
        <p:nvSpPr>
          <p:cNvPr id="4" name="Text Placeholder 3"/>
          <p:cNvSpPr>
            <a:spLocks noGrp="1"/>
          </p:cNvSpPr>
          <p:nvPr>
            <p:ph type="body" sz="quarter" idx="12"/>
          </p:nvPr>
        </p:nvSpPr>
        <p:spPr>
          <a:xfrm>
            <a:off x="323410" y="4365130"/>
            <a:ext cx="8642350" cy="431973"/>
          </a:xfrm>
        </p:spPr>
        <p:txBody>
          <a:bodyPr/>
          <a:lstStyle/>
          <a:p>
            <a:r>
              <a:rPr lang="en-US" dirty="0">
                <a:solidFill>
                  <a:schemeClr val="tx1">
                    <a:lumMod val="95000"/>
                    <a:lumOff val="5000"/>
                  </a:schemeClr>
                </a:solidFill>
              </a:rPr>
              <a:t>Geologist/</a:t>
            </a:r>
            <a:r>
              <a:rPr lang="en-US" dirty="0" err="1">
                <a:solidFill>
                  <a:schemeClr val="tx1">
                    <a:lumMod val="95000"/>
                    <a:lumOff val="5000"/>
                  </a:schemeClr>
                </a:solidFill>
              </a:rPr>
              <a:t>Paleoclimatologist</a:t>
            </a:r>
            <a:endParaRPr lang="en-US" dirty="0">
              <a:solidFill>
                <a:schemeClr val="tx1">
                  <a:lumMod val="95000"/>
                  <a:lumOff val="5000"/>
                </a:schemeClr>
              </a:solidFill>
            </a:endParaRPr>
          </a:p>
          <a:p>
            <a:endParaRPr lang="en-US" dirty="0">
              <a:solidFill>
                <a:schemeClr val="tx1">
                  <a:lumMod val="95000"/>
                  <a:lumOff val="5000"/>
                </a:schemeClr>
              </a:solidFill>
            </a:endParaRPr>
          </a:p>
        </p:txBody>
      </p:sp>
      <p:sp>
        <p:nvSpPr>
          <p:cNvPr id="5" name="Text Placeholder 1"/>
          <p:cNvSpPr txBox="1">
            <a:spLocks/>
          </p:cNvSpPr>
          <p:nvPr/>
        </p:nvSpPr>
        <p:spPr>
          <a:xfrm>
            <a:off x="7223" y="2492876"/>
            <a:ext cx="9144000"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defTabSz="914400" rtl="0" eaLnBrk="1" latinLnBrk="0" hangingPunct="1">
              <a:spcBef>
                <a:spcPct val="20000"/>
              </a:spcBef>
              <a:buFontTx/>
              <a:buNone/>
              <a:defRPr sz="3600" b="1" kern="1200">
                <a:solidFill>
                  <a:schemeClr val="bg1"/>
                </a:solidFill>
                <a:latin typeface="+mn-lt"/>
                <a:ea typeface="+mn-ea"/>
                <a:cs typeface="+mn-cs"/>
              </a:defRPr>
            </a:lvl1pPr>
            <a:lvl2pPr marL="457200" indent="0" algn="r" defTabSz="914400" rtl="0" eaLnBrk="1" latinLnBrk="0" hangingPunct="1">
              <a:spcBef>
                <a:spcPct val="20000"/>
              </a:spcBef>
              <a:buFontTx/>
              <a:buNone/>
              <a:defRPr sz="3600" kern="1200">
                <a:solidFill>
                  <a:schemeClr val="tx1"/>
                </a:solidFill>
                <a:latin typeface="+mn-lt"/>
                <a:ea typeface="+mn-ea"/>
                <a:cs typeface="+mn-cs"/>
              </a:defRPr>
            </a:lvl2pPr>
            <a:lvl3pPr marL="914400" indent="0" algn="r" defTabSz="914400" rtl="0" eaLnBrk="1" latinLnBrk="0" hangingPunct="1">
              <a:spcBef>
                <a:spcPct val="20000"/>
              </a:spcBef>
              <a:buFontTx/>
              <a:buNone/>
              <a:defRPr sz="3600" kern="1200">
                <a:solidFill>
                  <a:schemeClr val="tx1"/>
                </a:solidFill>
                <a:latin typeface="+mn-lt"/>
                <a:ea typeface="+mn-ea"/>
                <a:cs typeface="+mn-cs"/>
              </a:defRPr>
            </a:lvl3pPr>
            <a:lvl4pPr marL="1371600" indent="0" algn="r" defTabSz="914400" rtl="0" eaLnBrk="1" latinLnBrk="0" hangingPunct="1">
              <a:spcBef>
                <a:spcPct val="20000"/>
              </a:spcBef>
              <a:buFontTx/>
              <a:buNone/>
              <a:defRPr sz="3600" kern="1200">
                <a:solidFill>
                  <a:schemeClr val="tx1"/>
                </a:solidFill>
                <a:latin typeface="+mn-lt"/>
                <a:ea typeface="+mn-ea"/>
                <a:cs typeface="+mn-cs"/>
              </a:defRPr>
            </a:lvl4pPr>
            <a:lvl5pPr marL="1828800" indent="0" algn="r" defTabSz="914400" rtl="0" eaLnBrk="1" latinLnBrk="0" hangingPunct="1">
              <a:spcBef>
                <a:spcPct val="20000"/>
              </a:spcBef>
              <a:buFontTx/>
              <a:buNone/>
              <a:defRPr sz="3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i="1" dirty="0">
                <a:solidFill>
                  <a:schemeClr val="tx1">
                    <a:lumMod val="95000"/>
                    <a:lumOff val="5000"/>
                  </a:schemeClr>
                </a:solidFill>
              </a:rPr>
              <a:t>Basics of climate change science and recent </a:t>
            </a:r>
            <a:r>
              <a:rPr lang="en-US" sz="2400" i="1" dirty="0" smtClean="0">
                <a:solidFill>
                  <a:schemeClr val="tx1">
                    <a:lumMod val="95000"/>
                    <a:lumOff val="5000"/>
                  </a:schemeClr>
                </a:solidFill>
              </a:rPr>
              <a:t>findings (AR5), with examples </a:t>
            </a:r>
            <a:r>
              <a:rPr lang="en-US" sz="2400" i="1" dirty="0">
                <a:solidFill>
                  <a:schemeClr val="tx1">
                    <a:lumMod val="95000"/>
                    <a:lumOff val="5000"/>
                  </a:schemeClr>
                </a:solidFill>
              </a:rPr>
              <a:t>of misrepresentation and dismissal</a:t>
            </a:r>
            <a:r>
              <a:rPr lang="en-US" sz="2400" i="1" dirty="0" smtClean="0">
                <a:solidFill>
                  <a:schemeClr val="tx1">
                    <a:lumMod val="95000"/>
                    <a:lumOff val="5000"/>
                  </a:schemeClr>
                </a:solidFill>
              </a:rPr>
              <a:t>.</a:t>
            </a:r>
            <a:endParaRPr lang="en-US" sz="2400" dirty="0">
              <a:solidFill>
                <a:schemeClr val="tx1">
                  <a:lumMod val="95000"/>
                  <a:lumOff val="5000"/>
                </a:schemeClr>
              </a:solidFill>
            </a:endParaRPr>
          </a:p>
        </p:txBody>
      </p:sp>
      <p:sp>
        <p:nvSpPr>
          <p:cNvPr id="6" name="TextBox 5"/>
          <p:cNvSpPr txBox="1"/>
          <p:nvPr/>
        </p:nvSpPr>
        <p:spPr>
          <a:xfrm>
            <a:off x="0" y="5181600"/>
            <a:ext cx="9144000" cy="1569660"/>
          </a:xfrm>
          <a:prstGeom prst="rect">
            <a:avLst/>
          </a:prstGeom>
          <a:noFill/>
        </p:spPr>
        <p:txBody>
          <a:bodyPr wrap="square" rtlCol="0">
            <a:spAutoFit/>
          </a:bodyPr>
          <a:lstStyle/>
          <a:p>
            <a:pPr algn="ctr"/>
            <a:r>
              <a:rPr lang="en-US" sz="2400" b="1" dirty="0"/>
              <a:t>Ethics and Ecological Economics Study Group</a:t>
            </a:r>
          </a:p>
          <a:p>
            <a:pPr algn="ctr"/>
            <a:r>
              <a:rPr lang="en-US" sz="2400" b="1" dirty="0" smtClean="0"/>
              <a:t>September 8, 2014</a:t>
            </a:r>
          </a:p>
          <a:p>
            <a:pPr algn="ctr"/>
            <a:r>
              <a:rPr lang="en-US" sz="2400" b="1" dirty="0" smtClean="0">
                <a:hlinkClick r:id="rId3"/>
              </a:rPr>
              <a:t>pebelanger@glassdesignresources.com</a:t>
            </a:r>
            <a:endParaRPr lang="en-US" sz="2400" b="1" dirty="0"/>
          </a:p>
          <a:p>
            <a:pPr algn="ctr"/>
            <a:r>
              <a:rPr lang="en-US" sz="2400" b="1" dirty="0" smtClean="0">
                <a:hlinkClick r:id="rId4"/>
              </a:rPr>
              <a:t>http://denverclimatestudygroup.com/</a:t>
            </a:r>
            <a:r>
              <a:rPr lang="en-US" sz="2400" b="1" dirty="0" smtClean="0"/>
              <a:t> </a:t>
            </a:r>
            <a:endParaRPr lang="en-US" sz="24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2" y="32982"/>
            <a:ext cx="9169021" cy="524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660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9098" y="533400"/>
            <a:ext cx="3429000" cy="1371600"/>
          </a:xfrm>
        </p:spPr>
        <p:txBody>
          <a:bodyPr>
            <a:normAutofit fontScale="90000"/>
          </a:bodyPr>
          <a:lstStyle/>
          <a:p>
            <a:r>
              <a:rPr lang="en-US" dirty="0" smtClean="0"/>
              <a:t>Physical Basis:</a:t>
            </a:r>
            <a:br>
              <a:rPr lang="en-US" dirty="0" smtClean="0"/>
            </a:br>
            <a:r>
              <a:rPr lang="en-US" dirty="0" smtClean="0"/>
              <a:t>Communicating the main points</a:t>
            </a:r>
            <a:br>
              <a:rPr lang="en-US" dirty="0" smtClean="0"/>
            </a:b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53565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590" y="2514600"/>
            <a:ext cx="3591508" cy="271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422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75000"/>
                  </a:schemeClr>
                </a:solidFill>
              </a:rPr>
              <a:t>1: THE CLIMATE IS WARMING</a:t>
            </a:r>
            <a:endParaRPr lang="en-US" sz="3200"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dirty="0" smtClean="0"/>
              <a:t>Atmosphere</a:t>
            </a:r>
          </a:p>
          <a:p>
            <a:pPr lvl="1"/>
            <a:r>
              <a:rPr lang="en-US" dirty="0" smtClean="0"/>
              <a:t>Oceans</a:t>
            </a:r>
          </a:p>
          <a:p>
            <a:pPr lvl="1"/>
            <a:r>
              <a:rPr lang="en-US" dirty="0" smtClean="0">
                <a:solidFill>
                  <a:schemeClr val="accent6">
                    <a:lumMod val="75000"/>
                  </a:schemeClr>
                </a:solidFill>
              </a:rPr>
              <a:t>Cryosphere</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5" y="4262438"/>
            <a:ext cx="9101066" cy="1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884" y="3733800"/>
            <a:ext cx="2819400" cy="381000"/>
          </a:xfrm>
          <a:prstGeom prst="rect">
            <a:avLst/>
          </a:prstGeom>
          <a:noFill/>
        </p:spPr>
        <p:txBody>
          <a:bodyPr wrap="square" rtlCol="0">
            <a:spAutoFit/>
          </a:bodyPr>
          <a:lstStyle/>
          <a:p>
            <a:r>
              <a:rPr lang="en-US" b="1" dirty="0" smtClean="0"/>
              <a:t>Headline #4</a:t>
            </a:r>
            <a:endParaRPr lang="en-US" b="1" dirty="0"/>
          </a:p>
        </p:txBody>
      </p:sp>
    </p:spTree>
    <p:extLst>
      <p:ext uri="{BB962C8B-B14F-4D97-AF65-F5344CB8AC3E}">
        <p14:creationId xmlns:p14="http://schemas.microsoft.com/office/powerpoint/2010/main" val="1681964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dirty="0" smtClean="0"/>
              <a:t>Atmosphere</a:t>
            </a:r>
          </a:p>
          <a:p>
            <a:pPr lvl="1"/>
            <a:r>
              <a:rPr lang="en-US" dirty="0" smtClean="0"/>
              <a:t>Oceans</a:t>
            </a:r>
          </a:p>
          <a:p>
            <a:pPr lvl="1"/>
            <a:r>
              <a:rPr lang="en-US" dirty="0" smtClean="0"/>
              <a:t>Cryosphere</a:t>
            </a:r>
          </a:p>
          <a:p>
            <a:pPr lvl="1"/>
            <a:r>
              <a:rPr lang="en-US" dirty="0" smtClean="0">
                <a:solidFill>
                  <a:schemeClr val="accent6">
                    <a:lumMod val="75000"/>
                  </a:schemeClr>
                </a:solidFill>
              </a:rPr>
              <a:t>Sea Level</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600"/>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4343400"/>
            <a:ext cx="2819400" cy="381000"/>
          </a:xfrm>
          <a:prstGeom prst="rect">
            <a:avLst/>
          </a:prstGeom>
          <a:noFill/>
        </p:spPr>
        <p:txBody>
          <a:bodyPr wrap="square" rtlCol="0">
            <a:spAutoFit/>
          </a:bodyPr>
          <a:lstStyle/>
          <a:p>
            <a:r>
              <a:rPr lang="en-US" b="1" dirty="0" smtClean="0"/>
              <a:t>Headline #5</a:t>
            </a:r>
            <a:endParaRPr lang="en-US" b="1" dirty="0"/>
          </a:p>
        </p:txBody>
      </p:sp>
    </p:spTree>
    <p:extLst>
      <p:ext uri="{BB962C8B-B14F-4D97-AF65-F5344CB8AC3E}">
        <p14:creationId xmlns:p14="http://schemas.microsoft.com/office/powerpoint/2010/main" val="675669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dirty="0" smtClean="0"/>
              <a:t>Atmosphere</a:t>
            </a:r>
          </a:p>
          <a:p>
            <a:pPr lvl="1"/>
            <a:r>
              <a:rPr lang="en-US" dirty="0" smtClean="0"/>
              <a:t>Oceans</a:t>
            </a:r>
          </a:p>
          <a:p>
            <a:pPr lvl="1"/>
            <a:r>
              <a:rPr lang="en-US" dirty="0" smtClean="0"/>
              <a:t>Cryosphere</a:t>
            </a:r>
          </a:p>
          <a:p>
            <a:pPr lvl="1"/>
            <a:r>
              <a:rPr lang="en-US" dirty="0" smtClean="0"/>
              <a:t>Sea Level</a:t>
            </a:r>
          </a:p>
          <a:p>
            <a:pPr lvl="1"/>
            <a:r>
              <a:rPr lang="en-US" dirty="0" smtClean="0">
                <a:solidFill>
                  <a:schemeClr val="accent6">
                    <a:lumMod val="75000"/>
                  </a:schemeClr>
                </a:solidFill>
              </a:rPr>
              <a:t>Carbon and Other Biogeochemical Cycles</a:t>
            </a:r>
          </a:p>
          <a:p>
            <a:pPr lvl="1"/>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2" y="5029199"/>
            <a:ext cx="9123528" cy="184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4648200"/>
            <a:ext cx="2819400" cy="381000"/>
          </a:xfrm>
          <a:prstGeom prst="rect">
            <a:avLst/>
          </a:prstGeom>
          <a:noFill/>
        </p:spPr>
        <p:txBody>
          <a:bodyPr wrap="square" rtlCol="0">
            <a:spAutoFit/>
          </a:bodyPr>
          <a:lstStyle/>
          <a:p>
            <a:r>
              <a:rPr lang="en-US" b="1" dirty="0" smtClean="0"/>
              <a:t>Headline #6</a:t>
            </a:r>
            <a:endParaRPr lang="en-US" b="1" dirty="0"/>
          </a:p>
        </p:txBody>
      </p:sp>
    </p:spTree>
    <p:extLst>
      <p:ext uri="{BB962C8B-B14F-4D97-AF65-F5344CB8AC3E}">
        <p14:creationId xmlns:p14="http://schemas.microsoft.com/office/powerpoint/2010/main" val="335873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073" y="3124200"/>
            <a:ext cx="4195262"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4" y="1828018"/>
            <a:ext cx="906062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0" y="1371600"/>
            <a:ext cx="2819400" cy="381000"/>
          </a:xfrm>
          <a:prstGeom prst="rect">
            <a:avLst/>
          </a:prstGeom>
          <a:noFill/>
        </p:spPr>
        <p:txBody>
          <a:bodyPr wrap="square" rtlCol="0">
            <a:spAutoFit/>
          </a:bodyPr>
          <a:lstStyle/>
          <a:p>
            <a:r>
              <a:rPr lang="en-US" b="1" dirty="0" smtClean="0"/>
              <a:t>Headline #7</a:t>
            </a:r>
            <a:endParaRPr lang="en-US" b="1" dirty="0"/>
          </a:p>
        </p:txBody>
      </p:sp>
      <p:sp>
        <p:nvSpPr>
          <p:cNvPr id="14" name="Content Placeholder 2"/>
          <p:cNvSpPr txBox="1">
            <a:spLocks/>
          </p:cNvSpPr>
          <p:nvPr/>
        </p:nvSpPr>
        <p:spPr>
          <a:xfrm>
            <a:off x="457200" y="533400"/>
            <a:ext cx="8229600" cy="65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smtClean="0">
                <a:solidFill>
                  <a:schemeClr val="accent6">
                    <a:lumMod val="50000"/>
                  </a:schemeClr>
                </a:solidFill>
              </a:rPr>
              <a:t>Drivers; aka forcings, i.e. causes</a:t>
            </a:r>
            <a:endParaRPr lang="en-US" b="1" dirty="0">
              <a:solidFill>
                <a:schemeClr val="accent6">
                  <a:lumMod val="50000"/>
                </a:schemeClr>
              </a:solidFill>
            </a:endParaRPr>
          </a:p>
        </p:txBody>
      </p:sp>
      <p:sp>
        <p:nvSpPr>
          <p:cNvPr id="15" name="Title 1"/>
          <p:cNvSpPr>
            <a:spLocks noGrp="1"/>
          </p:cNvSpPr>
          <p:nvPr>
            <p:ph type="title"/>
          </p:nvPr>
        </p:nvSpPr>
        <p:spPr>
          <a:xfrm>
            <a:off x="457200" y="-152400"/>
            <a:ext cx="8229600" cy="1143000"/>
          </a:xfrm>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Tree>
    <p:extLst>
      <p:ext uri="{BB962C8B-B14F-4D97-AF65-F5344CB8AC3E}">
        <p14:creationId xmlns:p14="http://schemas.microsoft.com/office/powerpoint/2010/main" val="3104921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51163"/>
          </a:xfrm>
        </p:spPr>
        <p:txBody>
          <a:bodyPr/>
          <a:lstStyle/>
          <a:p>
            <a:r>
              <a:rPr lang="en-US" b="1" dirty="0" smtClean="0">
                <a:solidFill>
                  <a:schemeClr val="accent6">
                    <a:lumMod val="50000"/>
                  </a:schemeClr>
                </a:solidFill>
              </a:rPr>
              <a:t>Drivers; aka </a:t>
            </a:r>
            <a:r>
              <a:rPr lang="en-US" b="1" dirty="0" err="1" smtClean="0">
                <a:solidFill>
                  <a:schemeClr val="accent6">
                    <a:lumMod val="50000"/>
                  </a:schemeClr>
                </a:solidFill>
              </a:rPr>
              <a:t>forcings</a:t>
            </a:r>
            <a:r>
              <a:rPr lang="en-US" b="1" dirty="0" smtClean="0">
                <a:solidFill>
                  <a:schemeClr val="accent6">
                    <a:lumMod val="50000"/>
                  </a:schemeClr>
                </a:solidFill>
              </a:rPr>
              <a:t>, i.e. causes</a:t>
            </a:r>
            <a:endParaRPr lang="en-US" b="1" dirty="0">
              <a:solidFill>
                <a:schemeClr val="accent6">
                  <a:lumMod val="50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534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57200" y="-152400"/>
            <a:ext cx="8229600" cy="1143000"/>
          </a:xfrm>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Tree>
    <p:extLst>
      <p:ext uri="{BB962C8B-B14F-4D97-AF65-F5344CB8AC3E}">
        <p14:creationId xmlns:p14="http://schemas.microsoft.com/office/powerpoint/2010/main" val="2844984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228600"/>
            <a:ext cx="467021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505200"/>
            <a:ext cx="47221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413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4000" dirty="0" smtClean="0">
                <a:solidFill>
                  <a:schemeClr val="accent6">
                    <a:lumMod val="50000"/>
                  </a:schemeClr>
                </a:solidFill>
              </a:rPr>
              <a:t>1 – Resulting in:	</a:t>
            </a:r>
            <a:endParaRPr lang="en-US" sz="4000" dirty="0">
              <a:solidFill>
                <a:schemeClr val="accent6">
                  <a:lumMod val="50000"/>
                </a:scheme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 y="2057400"/>
            <a:ext cx="2759104" cy="427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861444"/>
            <a:ext cx="2882717" cy="59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180" y="2209800"/>
            <a:ext cx="3322820" cy="371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596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0707"/>
            <a:ext cx="4388543" cy="682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197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normAutofit/>
          </a:bodyPr>
          <a:lstStyle/>
          <a:p>
            <a:r>
              <a:rPr lang="en-US" sz="3200" b="1" dirty="0" smtClean="0">
                <a:solidFill>
                  <a:schemeClr val="accent6">
                    <a:lumMod val="50000"/>
                  </a:schemeClr>
                </a:solidFill>
              </a:rPr>
              <a:t>2: LARGELY CAUSED BY HUMAN ACTIVITIES</a:t>
            </a:r>
            <a:endParaRPr lang="en-US" sz="3200" b="1" dirty="0">
              <a:solidFill>
                <a:schemeClr val="accent6">
                  <a:lumMod val="50000"/>
                </a:schemeClr>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3362"/>
            <a:ext cx="9224305" cy="122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371600"/>
            <a:ext cx="2819400" cy="381000"/>
          </a:xfrm>
          <a:prstGeom prst="rect">
            <a:avLst/>
          </a:prstGeom>
          <a:noFill/>
        </p:spPr>
        <p:txBody>
          <a:bodyPr wrap="square" rtlCol="0">
            <a:spAutoFit/>
          </a:bodyPr>
          <a:lstStyle/>
          <a:p>
            <a:r>
              <a:rPr lang="en-US" b="1" dirty="0" smtClean="0"/>
              <a:t>Headline #8</a:t>
            </a:r>
            <a:endParaRPr lang="en-US" b="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13" y="3352800"/>
            <a:ext cx="4041357" cy="193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58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47" y="0"/>
            <a:ext cx="8229600" cy="1143000"/>
          </a:xfrm>
        </p:spPr>
        <p:txBody>
          <a:bodyPr/>
          <a:lstStyle/>
          <a:p>
            <a:r>
              <a:rPr lang="en-US" b="1" dirty="0" smtClean="0">
                <a:solidFill>
                  <a:schemeClr val="accent6">
                    <a:lumMod val="75000"/>
                  </a:schemeClr>
                </a:solidFill>
              </a:rPr>
              <a:t>Modeling</a:t>
            </a:r>
            <a:endParaRPr lang="en-US" b="1" dirty="0">
              <a:solidFill>
                <a:schemeClr val="accent6">
                  <a:lumMod val="75000"/>
                </a:schemeClr>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881304"/>
            <a:ext cx="6172200" cy="256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5" y="1447800"/>
            <a:ext cx="9133652"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 y="1066800"/>
            <a:ext cx="2819400" cy="381000"/>
          </a:xfrm>
          <a:prstGeom prst="rect">
            <a:avLst/>
          </a:prstGeom>
          <a:noFill/>
        </p:spPr>
        <p:txBody>
          <a:bodyPr wrap="square" rtlCol="0">
            <a:spAutoFit/>
          </a:bodyPr>
          <a:lstStyle/>
          <a:p>
            <a:r>
              <a:rPr lang="en-US" b="1" dirty="0" smtClean="0"/>
              <a:t>Headline # 9</a:t>
            </a:r>
            <a:endParaRPr lang="en-US" b="1"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557838"/>
            <a:ext cx="9165497"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5257800"/>
            <a:ext cx="2819400" cy="381000"/>
          </a:xfrm>
          <a:prstGeom prst="rect">
            <a:avLst/>
          </a:prstGeom>
          <a:noFill/>
        </p:spPr>
        <p:txBody>
          <a:bodyPr wrap="square" rtlCol="0">
            <a:spAutoFit/>
          </a:bodyPr>
          <a:lstStyle/>
          <a:p>
            <a:r>
              <a:rPr lang="en-US" b="1" dirty="0" smtClean="0"/>
              <a:t>Headline # 10</a:t>
            </a:r>
            <a:endParaRPr lang="en-US" b="1" dirty="0"/>
          </a:p>
        </p:txBody>
      </p:sp>
    </p:spTree>
    <p:extLst>
      <p:ext uri="{BB962C8B-B14F-4D97-AF65-F5344CB8AC3E}">
        <p14:creationId xmlns:p14="http://schemas.microsoft.com/office/powerpoint/2010/main" val="4256112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solidFill>
                  <a:srgbClr val="000000"/>
                </a:solidFill>
              </a:rPr>
              <a:t>IPCC Assessment Reports since 1990: WGI Contribution</a:t>
            </a:r>
            <a:br>
              <a:rPr lang="de-CH" sz="1600">
                <a:solidFill>
                  <a:srgbClr val="000000"/>
                </a:solidFill>
              </a:rPr>
            </a:br>
            <a:endParaRPr lang="en-GB" sz="1200" b="0"/>
          </a:p>
        </p:txBody>
      </p:sp>
      <p:pic>
        <p:nvPicPr>
          <p:cNvPr id="6" name="Picture 2" descr="C:\Users\stocker\Documents\stocker\ipcc\AR Covers\Cover_ClimateChange1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35" y="908650"/>
            <a:ext cx="1763610" cy="2494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ocker\Documents\stocker\ipcc\AR Covers\Cover_ClimateChange19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180" y="1058537"/>
            <a:ext cx="2025528" cy="2803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tocker\Documents\stocker\ipcc\AR Covers\Cover_ClimateChange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20" y="1274202"/>
            <a:ext cx="2364545" cy="311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ocker\Documents\stocker\ipcc\AR Covers\Cover_ClimateChange2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40" y="1563258"/>
            <a:ext cx="2595330" cy="343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 r="-2759"/>
          <a:stretch/>
        </p:blipFill>
        <p:spPr bwMode="auto">
          <a:xfrm>
            <a:off x="6028242" y="1853774"/>
            <a:ext cx="2941959" cy="387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8"/>
          <p:cNvSpPr txBox="1"/>
          <p:nvPr/>
        </p:nvSpPr>
        <p:spPr>
          <a:xfrm>
            <a:off x="247935" y="3401256"/>
            <a:ext cx="433896" cy="251795"/>
          </a:xfrm>
          <a:prstGeom prst="rect">
            <a:avLst/>
          </a:prstGeom>
          <a:noFill/>
        </p:spPr>
        <p:txBody>
          <a:bodyPr wrap="none" lIns="18000" tIns="18000" rIns="18000" bIns="18000" rtlCol="0">
            <a:spAutoFit/>
          </a:bodyPr>
          <a:lstStyle/>
          <a:p>
            <a:r>
              <a:rPr lang="de-CH" sz="1400" baseline="0" smtClean="0"/>
              <a:t>1990</a:t>
            </a:r>
          </a:p>
        </p:txBody>
      </p:sp>
      <p:sp>
        <p:nvSpPr>
          <p:cNvPr id="12" name="Textfeld 14"/>
          <p:cNvSpPr txBox="1"/>
          <p:nvPr/>
        </p:nvSpPr>
        <p:spPr>
          <a:xfrm>
            <a:off x="1255180" y="3859994"/>
            <a:ext cx="433896" cy="251795"/>
          </a:xfrm>
          <a:prstGeom prst="rect">
            <a:avLst/>
          </a:prstGeom>
          <a:noFill/>
        </p:spPr>
        <p:txBody>
          <a:bodyPr wrap="none" lIns="18000" tIns="18000" rIns="18000" bIns="18000" rtlCol="0">
            <a:spAutoFit/>
          </a:bodyPr>
          <a:lstStyle/>
          <a:p>
            <a:r>
              <a:rPr lang="de-CH" sz="1400" baseline="0" smtClean="0"/>
              <a:t>1995</a:t>
            </a:r>
          </a:p>
        </p:txBody>
      </p:sp>
      <p:sp>
        <p:nvSpPr>
          <p:cNvPr id="13" name="Textfeld 15"/>
          <p:cNvSpPr txBox="1"/>
          <p:nvPr/>
        </p:nvSpPr>
        <p:spPr>
          <a:xfrm>
            <a:off x="2555720" y="4397214"/>
            <a:ext cx="433896" cy="251795"/>
          </a:xfrm>
          <a:prstGeom prst="rect">
            <a:avLst/>
          </a:prstGeom>
          <a:noFill/>
        </p:spPr>
        <p:txBody>
          <a:bodyPr wrap="none" lIns="18000" tIns="18000" rIns="18000" bIns="18000" rtlCol="0">
            <a:spAutoFit/>
          </a:bodyPr>
          <a:lstStyle/>
          <a:p>
            <a:r>
              <a:rPr lang="de-CH" sz="1400" baseline="0" smtClean="0"/>
              <a:t>2001</a:t>
            </a:r>
          </a:p>
        </p:txBody>
      </p:sp>
      <p:sp>
        <p:nvSpPr>
          <p:cNvPr id="14" name="Textfeld 16"/>
          <p:cNvSpPr txBox="1"/>
          <p:nvPr/>
        </p:nvSpPr>
        <p:spPr>
          <a:xfrm>
            <a:off x="4139940" y="5008294"/>
            <a:ext cx="433896" cy="251795"/>
          </a:xfrm>
          <a:prstGeom prst="rect">
            <a:avLst/>
          </a:prstGeom>
          <a:noFill/>
        </p:spPr>
        <p:txBody>
          <a:bodyPr wrap="none" lIns="18000" tIns="18000" rIns="18000" bIns="18000" rtlCol="0">
            <a:spAutoFit/>
          </a:bodyPr>
          <a:lstStyle/>
          <a:p>
            <a:r>
              <a:rPr lang="de-CH" sz="1400" baseline="0" smtClean="0"/>
              <a:t>2007</a:t>
            </a:r>
          </a:p>
        </p:txBody>
      </p:sp>
      <p:sp>
        <p:nvSpPr>
          <p:cNvPr id="15" name="Textfeld 18"/>
          <p:cNvSpPr txBox="1"/>
          <p:nvPr/>
        </p:nvSpPr>
        <p:spPr>
          <a:xfrm>
            <a:off x="6028242" y="5745502"/>
            <a:ext cx="433896" cy="251795"/>
          </a:xfrm>
          <a:prstGeom prst="rect">
            <a:avLst/>
          </a:prstGeom>
          <a:noFill/>
        </p:spPr>
        <p:txBody>
          <a:bodyPr wrap="none" lIns="18000" tIns="18000" rIns="18000" bIns="18000" rtlCol="0">
            <a:spAutoFit/>
          </a:bodyPr>
          <a:lstStyle/>
          <a:p>
            <a:r>
              <a:rPr lang="de-CH" sz="1400" baseline="0" smtClean="0"/>
              <a:t>2013</a:t>
            </a:r>
          </a:p>
        </p:txBody>
      </p:sp>
    </p:spTree>
    <p:extLst>
      <p:ext uri="{BB962C8B-B14F-4D97-AF65-F5344CB8AC3E}">
        <p14:creationId xmlns:p14="http://schemas.microsoft.com/office/powerpoint/2010/main" val="4056191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36" y="1106606"/>
            <a:ext cx="2819400" cy="381000"/>
          </a:xfrm>
          <a:prstGeom prst="rect">
            <a:avLst/>
          </a:prstGeom>
          <a:noFill/>
        </p:spPr>
        <p:txBody>
          <a:bodyPr wrap="square" rtlCol="0">
            <a:spAutoFit/>
          </a:bodyPr>
          <a:lstStyle/>
          <a:p>
            <a:r>
              <a:rPr lang="en-US" b="1" dirty="0" smtClean="0"/>
              <a:t>Headline # 11</a:t>
            </a:r>
            <a:endParaRPr lang="en-US" b="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7" y="1669576"/>
            <a:ext cx="913376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236" y="4412776"/>
            <a:ext cx="2819400" cy="381000"/>
          </a:xfrm>
          <a:prstGeom prst="rect">
            <a:avLst/>
          </a:prstGeom>
          <a:noFill/>
        </p:spPr>
        <p:txBody>
          <a:bodyPr wrap="square" rtlCol="0">
            <a:spAutoFit/>
          </a:bodyPr>
          <a:lstStyle/>
          <a:p>
            <a:r>
              <a:rPr lang="en-US" b="1" dirty="0" smtClean="0"/>
              <a:t>Headline # 12</a:t>
            </a:r>
            <a:endParaRPr lang="en-US" b="1" dirty="0"/>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6" y="4793776"/>
            <a:ext cx="9133763" cy="107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a:spLocks noGrp="1"/>
          </p:cNvSpPr>
          <p:nvPr>
            <p:ph type="title"/>
          </p:nvPr>
        </p:nvSpPr>
        <p:spPr>
          <a:xfrm>
            <a:off x="457200" y="76200"/>
            <a:ext cx="8229600" cy="944562"/>
          </a:xfrm>
        </p:spPr>
        <p:txBody>
          <a:bodyPr>
            <a:normAutofit/>
          </a:bodyPr>
          <a:lstStyle/>
          <a:p>
            <a:r>
              <a:rPr lang="en-US" sz="3200" b="1" dirty="0" smtClean="0">
                <a:solidFill>
                  <a:schemeClr val="accent6">
                    <a:lumMod val="75000"/>
                  </a:schemeClr>
                </a:solidFill>
              </a:rPr>
              <a:t>2: Causes and Effects</a:t>
            </a:r>
            <a:endParaRPr lang="en-US" sz="3200" b="1" dirty="0">
              <a:solidFill>
                <a:schemeClr val="accent6">
                  <a:lumMod val="75000"/>
                </a:schemeClr>
              </a:solidFill>
            </a:endParaRPr>
          </a:p>
        </p:txBody>
      </p:sp>
    </p:spTree>
    <p:extLst>
      <p:ext uri="{BB962C8B-B14F-4D97-AF65-F5344CB8AC3E}">
        <p14:creationId xmlns:p14="http://schemas.microsoft.com/office/powerpoint/2010/main" val="3331791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189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786" y="1600200"/>
            <a:ext cx="3768670"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0" y="1600200"/>
            <a:ext cx="2819400" cy="381000"/>
          </a:xfrm>
          <a:prstGeom prst="rect">
            <a:avLst/>
          </a:prstGeom>
          <a:noFill/>
        </p:spPr>
        <p:txBody>
          <a:bodyPr wrap="square" rtlCol="0">
            <a:spAutoFit/>
          </a:bodyPr>
          <a:lstStyle/>
          <a:p>
            <a:r>
              <a:rPr lang="en-US" b="1" dirty="0" smtClean="0"/>
              <a:t>Headline # 13</a:t>
            </a:r>
            <a:endParaRPr lang="en-US" b="1" dirty="0"/>
          </a:p>
        </p:txBody>
      </p:sp>
      <p:sp>
        <p:nvSpPr>
          <p:cNvPr id="9" name="Title 1"/>
          <p:cNvSpPr>
            <a:spLocks noGrp="1"/>
          </p:cNvSpPr>
          <p:nvPr>
            <p:ph type="title"/>
          </p:nvPr>
        </p:nvSpPr>
        <p:spPr>
          <a:xfrm>
            <a:off x="457200" y="76200"/>
            <a:ext cx="8229600" cy="944562"/>
          </a:xfrm>
        </p:spPr>
        <p:txBody>
          <a:bodyPr>
            <a:normAutofit/>
          </a:bodyPr>
          <a:lstStyle/>
          <a:p>
            <a:r>
              <a:rPr lang="en-US" sz="3200" b="1" dirty="0" smtClean="0">
                <a:solidFill>
                  <a:schemeClr val="accent6">
                    <a:lumMod val="75000"/>
                  </a:schemeClr>
                </a:solidFill>
              </a:rPr>
              <a:t>2: Effects: Temperature rise</a:t>
            </a:r>
            <a:endParaRPr lang="en-US" sz="3200" b="1" dirty="0">
              <a:solidFill>
                <a:schemeClr val="accent6">
                  <a:lumMod val="75000"/>
                </a:schemeClr>
              </a:solidFill>
            </a:endParaRPr>
          </a:p>
        </p:txBody>
      </p:sp>
    </p:spTree>
    <p:extLst>
      <p:ext uri="{BB962C8B-B14F-4D97-AF65-F5344CB8AC3E}">
        <p14:creationId xmlns:p14="http://schemas.microsoft.com/office/powerpoint/2010/main" val="2156727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286" y="1339431"/>
            <a:ext cx="2819400" cy="381000"/>
          </a:xfrm>
          <a:prstGeom prst="rect">
            <a:avLst/>
          </a:prstGeom>
          <a:noFill/>
        </p:spPr>
        <p:txBody>
          <a:bodyPr wrap="square" rtlCol="0">
            <a:spAutoFit/>
          </a:bodyPr>
          <a:lstStyle/>
          <a:p>
            <a:r>
              <a:rPr lang="en-US" b="1" dirty="0" smtClean="0"/>
              <a:t>Headline # 14</a:t>
            </a:r>
            <a:endParaRPr lang="en-US" b="1" dirty="0"/>
          </a:p>
        </p:txBody>
      </p:sp>
      <p:sp>
        <p:nvSpPr>
          <p:cNvPr id="10" name="TextBox 9"/>
          <p:cNvSpPr txBox="1"/>
          <p:nvPr/>
        </p:nvSpPr>
        <p:spPr>
          <a:xfrm>
            <a:off x="10236" y="3962400"/>
            <a:ext cx="2819400" cy="381000"/>
          </a:xfrm>
          <a:prstGeom prst="rect">
            <a:avLst/>
          </a:prstGeom>
          <a:noFill/>
        </p:spPr>
        <p:txBody>
          <a:bodyPr wrap="square" rtlCol="0">
            <a:spAutoFit/>
          </a:bodyPr>
          <a:lstStyle/>
          <a:p>
            <a:r>
              <a:rPr lang="en-US" b="1" dirty="0" smtClean="0"/>
              <a:t>Headline # 15</a:t>
            </a:r>
            <a:endParaRPr lang="en-US" b="1"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8" y="1864301"/>
            <a:ext cx="9159448" cy="217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3400"/>
            <a:ext cx="9450466" cy="172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457200" y="76200"/>
            <a:ext cx="8229600" cy="944562"/>
          </a:xfrm>
        </p:spPr>
        <p:txBody>
          <a:bodyPr>
            <a:normAutofit/>
          </a:bodyPr>
          <a:lstStyle/>
          <a:p>
            <a:r>
              <a:rPr lang="en-US" sz="3200" b="1" dirty="0" smtClean="0">
                <a:solidFill>
                  <a:schemeClr val="accent6">
                    <a:lumMod val="75000"/>
                  </a:schemeClr>
                </a:solidFill>
              </a:rPr>
              <a:t>Effects: Hydrologic and Ocean responses</a:t>
            </a:r>
            <a:endParaRPr lang="en-US" sz="3200" b="1" dirty="0">
              <a:solidFill>
                <a:schemeClr val="accent6">
                  <a:lumMod val="75000"/>
                </a:schemeClr>
              </a:solidFill>
            </a:endParaRPr>
          </a:p>
        </p:txBody>
      </p:sp>
    </p:spTree>
    <p:extLst>
      <p:ext uri="{BB962C8B-B14F-4D97-AF65-F5344CB8AC3E}">
        <p14:creationId xmlns:p14="http://schemas.microsoft.com/office/powerpoint/2010/main" val="2657714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93042"/>
            <a:ext cx="2819400" cy="381000"/>
          </a:xfrm>
          <a:prstGeom prst="rect">
            <a:avLst/>
          </a:prstGeom>
          <a:noFill/>
        </p:spPr>
        <p:txBody>
          <a:bodyPr wrap="square" rtlCol="0">
            <a:spAutoFit/>
          </a:bodyPr>
          <a:lstStyle/>
          <a:p>
            <a:r>
              <a:rPr lang="en-US" b="1" dirty="0" smtClean="0"/>
              <a:t>Headline # 16</a:t>
            </a:r>
            <a:endParaRPr lang="en-US" b="1" dirty="0"/>
          </a:p>
        </p:txBody>
      </p:sp>
      <p:sp>
        <p:nvSpPr>
          <p:cNvPr id="10" name="TextBox 9"/>
          <p:cNvSpPr txBox="1"/>
          <p:nvPr/>
        </p:nvSpPr>
        <p:spPr>
          <a:xfrm>
            <a:off x="0" y="4114800"/>
            <a:ext cx="2819400" cy="381000"/>
          </a:xfrm>
          <a:prstGeom prst="rect">
            <a:avLst/>
          </a:prstGeom>
          <a:noFill/>
        </p:spPr>
        <p:txBody>
          <a:bodyPr wrap="square" rtlCol="0">
            <a:spAutoFit/>
          </a:bodyPr>
          <a:lstStyle/>
          <a:p>
            <a:r>
              <a:rPr lang="en-US" b="1" dirty="0" smtClean="0"/>
              <a:t>Headline # 17</a:t>
            </a:r>
            <a:endParaRPr lang="en-US" b="1"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042"/>
            <a:ext cx="9144000" cy="185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95800"/>
            <a:ext cx="9144000" cy="216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457200" y="76200"/>
            <a:ext cx="8229600" cy="944562"/>
          </a:xfrm>
        </p:spPr>
        <p:txBody>
          <a:bodyPr>
            <a:normAutofit/>
          </a:bodyPr>
          <a:lstStyle/>
          <a:p>
            <a:r>
              <a:rPr lang="en-US" sz="3200" b="1" dirty="0" smtClean="0">
                <a:solidFill>
                  <a:schemeClr val="accent6">
                    <a:lumMod val="75000"/>
                  </a:schemeClr>
                </a:solidFill>
              </a:rPr>
              <a:t>Effects: Snow &amp; Ice/Sea level responses</a:t>
            </a:r>
            <a:endParaRPr lang="en-US" sz="3200" b="1" dirty="0">
              <a:solidFill>
                <a:schemeClr val="accent6">
                  <a:lumMod val="75000"/>
                </a:schemeClr>
              </a:solidFill>
            </a:endParaRPr>
          </a:p>
        </p:txBody>
      </p:sp>
    </p:spTree>
    <p:extLst>
      <p:ext uri="{BB962C8B-B14F-4D97-AF65-F5344CB8AC3E}">
        <p14:creationId xmlns:p14="http://schemas.microsoft.com/office/powerpoint/2010/main" val="2466745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36" y="961030"/>
            <a:ext cx="2819400" cy="381000"/>
          </a:xfrm>
          <a:prstGeom prst="rect">
            <a:avLst/>
          </a:prstGeom>
          <a:noFill/>
        </p:spPr>
        <p:txBody>
          <a:bodyPr wrap="square" rtlCol="0">
            <a:spAutoFit/>
          </a:bodyPr>
          <a:lstStyle/>
          <a:p>
            <a:r>
              <a:rPr lang="en-US" b="1" dirty="0" smtClean="0"/>
              <a:t>Headline # 18</a:t>
            </a:r>
            <a:endParaRPr lang="en-US" b="1" dirty="0"/>
          </a:p>
        </p:txBody>
      </p:sp>
      <p:sp>
        <p:nvSpPr>
          <p:cNvPr id="10" name="TextBox 9"/>
          <p:cNvSpPr txBox="1"/>
          <p:nvPr/>
        </p:nvSpPr>
        <p:spPr>
          <a:xfrm>
            <a:off x="10236" y="3962400"/>
            <a:ext cx="2819400" cy="381000"/>
          </a:xfrm>
          <a:prstGeom prst="rect">
            <a:avLst/>
          </a:prstGeom>
          <a:noFill/>
        </p:spPr>
        <p:txBody>
          <a:bodyPr wrap="square" rtlCol="0">
            <a:spAutoFit/>
          </a:bodyPr>
          <a:lstStyle/>
          <a:p>
            <a:r>
              <a:rPr lang="en-US" b="1" dirty="0" smtClean="0"/>
              <a:t>Headline # 19</a:t>
            </a:r>
            <a:endParaRPr lang="en-US" b="1"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1447800"/>
            <a:ext cx="9133764"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4378657"/>
            <a:ext cx="9133764" cy="209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10236" y="76200"/>
            <a:ext cx="9133764" cy="944562"/>
          </a:xfrm>
        </p:spPr>
        <p:txBody>
          <a:bodyPr>
            <a:normAutofit/>
          </a:bodyPr>
          <a:lstStyle/>
          <a:p>
            <a:r>
              <a:rPr lang="en-US" sz="3200" b="1" dirty="0" smtClean="0">
                <a:solidFill>
                  <a:schemeClr val="accent6">
                    <a:lumMod val="75000"/>
                  </a:schemeClr>
                </a:solidFill>
              </a:rPr>
              <a:t>Effects: Ocean Acidification/other consequences</a:t>
            </a:r>
            <a:endParaRPr lang="en-US" sz="3200" b="1" dirty="0">
              <a:solidFill>
                <a:schemeClr val="accent6">
                  <a:lumMod val="75000"/>
                </a:schemeClr>
              </a:solidFill>
            </a:endParaRPr>
          </a:p>
        </p:txBody>
      </p:sp>
    </p:spTree>
    <p:extLst>
      <p:ext uri="{BB962C8B-B14F-4D97-AF65-F5344CB8AC3E}">
        <p14:creationId xmlns:p14="http://schemas.microsoft.com/office/powerpoint/2010/main" val="3579061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97523"/>
            <a:ext cx="6477000" cy="1143000"/>
          </a:xfrm>
        </p:spPr>
        <p:txBody>
          <a:bodyPr>
            <a:normAutofit/>
          </a:bodyPr>
          <a:lstStyle/>
          <a:p>
            <a:r>
              <a:rPr lang="en-US" sz="3200" b="1" dirty="0" smtClean="0">
                <a:solidFill>
                  <a:schemeClr val="accent6">
                    <a:lumMod val="50000"/>
                  </a:schemeClr>
                </a:solidFill>
              </a:rPr>
              <a:t>Summary for Policy Makers (SPM)</a:t>
            </a:r>
            <a:endParaRPr lang="en-US" sz="3200" b="1" dirty="0">
              <a:solidFill>
                <a:schemeClr val="accent6">
                  <a:lumMod val="50000"/>
                </a:schemeClr>
              </a:solidFill>
            </a:endParaRPr>
          </a:p>
        </p:txBody>
      </p:sp>
      <p:sp>
        <p:nvSpPr>
          <p:cNvPr id="3" name="Content Placeholder 2"/>
          <p:cNvSpPr>
            <a:spLocks noGrp="1"/>
          </p:cNvSpPr>
          <p:nvPr>
            <p:ph idx="1"/>
          </p:nvPr>
        </p:nvSpPr>
        <p:spPr>
          <a:xfrm>
            <a:off x="609600" y="1600200"/>
            <a:ext cx="7010400" cy="4525963"/>
          </a:xfrm>
        </p:spPr>
        <p:txBody>
          <a:bodyPr>
            <a:normAutofit fontScale="85000" lnSpcReduction="20000"/>
          </a:bodyPr>
          <a:lstStyle/>
          <a:p>
            <a:r>
              <a:rPr lang="en-US" b="1" dirty="0" smtClean="0">
                <a:solidFill>
                  <a:schemeClr val="accent6">
                    <a:lumMod val="50000"/>
                  </a:schemeClr>
                </a:solidFill>
              </a:rPr>
              <a:t>19 “HEADLINES”</a:t>
            </a:r>
          </a:p>
          <a:p>
            <a:r>
              <a:rPr lang="en-US" b="1" dirty="0" smtClean="0">
                <a:solidFill>
                  <a:schemeClr val="accent6">
                    <a:lumMod val="50000"/>
                  </a:schemeClr>
                </a:solidFill>
              </a:rPr>
              <a:t>Majority: Temperature focused</a:t>
            </a:r>
          </a:p>
          <a:p>
            <a:r>
              <a:rPr lang="en-US" b="1" dirty="0" smtClean="0">
                <a:solidFill>
                  <a:schemeClr val="accent6">
                    <a:lumMod val="50000"/>
                  </a:schemeClr>
                </a:solidFill>
              </a:rPr>
              <a:t>Causes, Modeling, Effects</a:t>
            </a:r>
          </a:p>
          <a:p>
            <a:pPr marL="0" indent="0" algn="ctr">
              <a:buNone/>
            </a:pPr>
            <a:r>
              <a:rPr lang="en-US" sz="4000" b="1" dirty="0" smtClean="0">
                <a:solidFill>
                  <a:srgbClr val="FF0000"/>
                </a:solidFill>
              </a:rPr>
              <a:t>VS</a:t>
            </a:r>
            <a:r>
              <a:rPr lang="en-US" sz="4000" dirty="0" smtClean="0">
                <a:solidFill>
                  <a:srgbClr val="FF0000"/>
                </a:solidFill>
              </a:rPr>
              <a:t>.</a:t>
            </a:r>
          </a:p>
          <a:p>
            <a:pPr marL="0" indent="0" algn="ctr">
              <a:buNone/>
            </a:pPr>
            <a:endParaRPr lang="en-US" sz="4000" dirty="0" smtClean="0">
              <a:solidFill>
                <a:srgbClr val="FF0000"/>
              </a:solidFill>
            </a:endParaRPr>
          </a:p>
          <a:p>
            <a:pPr marL="0" indent="0" algn="ctr">
              <a:buNone/>
            </a:pPr>
            <a:endParaRPr lang="en-US" dirty="0"/>
          </a:p>
          <a:p>
            <a:pPr marL="0" indent="0" algn="ctr">
              <a:buNone/>
            </a:pPr>
            <a:endParaRPr lang="en-US" dirty="0" smtClean="0"/>
          </a:p>
          <a:p>
            <a:r>
              <a:rPr lang="en-US" dirty="0" smtClean="0"/>
              <a:t>Public oriented queries</a:t>
            </a:r>
          </a:p>
          <a:p>
            <a:r>
              <a:rPr lang="en-US" dirty="0" smtClean="0"/>
              <a:t>More comprehensive </a:t>
            </a:r>
            <a:br>
              <a:rPr lang="en-US" dirty="0" smtClean="0"/>
            </a:br>
            <a:r>
              <a:rPr lang="en-US" dirty="0" smtClean="0"/>
              <a:t>summary of the science</a:t>
            </a:r>
          </a:p>
          <a:p>
            <a:endParaRPr lang="en-US" dirty="0"/>
          </a:p>
        </p:txBody>
      </p:sp>
      <p:sp>
        <p:nvSpPr>
          <p:cNvPr id="4" name="Title 1"/>
          <p:cNvSpPr txBox="1">
            <a:spLocks/>
          </p:cNvSpPr>
          <p:nvPr/>
        </p:nvSpPr>
        <p:spPr>
          <a:xfrm>
            <a:off x="457200" y="3505200"/>
            <a:ext cx="6858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tx2">
                    <a:lumMod val="50000"/>
                  </a:schemeClr>
                </a:solidFill>
              </a:rPr>
              <a:t>Royal Society &amp; US National Academy of Sciences (RS/NAS)</a:t>
            </a:r>
            <a:endParaRPr lang="en-US" sz="3200" dirty="0">
              <a:solidFill>
                <a:schemeClr val="tx2">
                  <a:lumMod val="5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944" y="1307123"/>
            <a:ext cx="1716856" cy="219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573" y="4114800"/>
            <a:ext cx="1827597" cy="237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52400" y="0"/>
            <a:ext cx="8229600" cy="697523"/>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2 SUMMARY APPROACHES</a:t>
            </a:r>
            <a:endParaRPr lang="en-US" b="1" dirty="0"/>
          </a:p>
        </p:txBody>
      </p:sp>
    </p:spTree>
    <p:extLst>
      <p:ext uri="{BB962C8B-B14F-4D97-AF65-F5344CB8AC3E}">
        <p14:creationId xmlns:p14="http://schemas.microsoft.com/office/powerpoint/2010/main" val="188233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457200"/>
            <a:ext cx="3429000" cy="6172200"/>
          </a:xfrm>
        </p:spPr>
        <p:txBody>
          <a:bodyPr/>
          <a:lstStyle/>
          <a:p>
            <a:r>
              <a:rPr lang="en-US" dirty="0" smtClean="0"/>
              <a:t>Approach</a:t>
            </a:r>
            <a:br>
              <a:rPr lang="en-US" dirty="0" smtClean="0"/>
            </a:br>
            <a:r>
              <a:rPr lang="en-US" dirty="0" smtClean="0"/>
              <a:t># 1</a:t>
            </a:r>
            <a:br>
              <a:rPr lang="en-US" dirty="0" smtClean="0"/>
            </a:br>
            <a:r>
              <a:rPr lang="en-US" dirty="0"/>
              <a:t/>
            </a:r>
            <a:br>
              <a:rPr lang="en-US" dirty="0"/>
            </a:br>
            <a:r>
              <a:rPr lang="en-US" dirty="0"/>
              <a:t/>
            </a:r>
            <a:br>
              <a:rPr lang="en-US" dirty="0"/>
            </a:br>
            <a:r>
              <a:rPr lang="en-US" dirty="0" smtClean="0"/>
              <a:t>19</a:t>
            </a:r>
            <a:br>
              <a:rPr lang="en-US" dirty="0" smtClean="0"/>
            </a:br>
            <a:r>
              <a:rPr lang="en-US" dirty="0" smtClean="0"/>
              <a:t>“Headlines”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53565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848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3778155" cy="4000500"/>
          </a:xfrm>
        </p:spPr>
        <p:txBody>
          <a:bodyPr/>
          <a:lstStyle/>
          <a:p>
            <a:r>
              <a:rPr lang="en-US" dirty="0" smtClean="0"/>
              <a:t>19 “Headlines” / 6 slides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4495800" cy="6158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35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685800"/>
            <a:ext cx="3505200" cy="5821362"/>
          </a:xfrm>
        </p:spPr>
        <p:txBody>
          <a:bodyPr/>
          <a:lstStyle/>
          <a:p>
            <a:r>
              <a:rPr lang="en-US" dirty="0" smtClean="0"/>
              <a:t>Approach</a:t>
            </a:r>
            <a:br>
              <a:rPr lang="en-US" dirty="0" smtClean="0"/>
            </a:br>
            <a:r>
              <a:rPr lang="en-US" dirty="0" smtClean="0"/>
              <a:t># 2</a:t>
            </a:r>
            <a:br>
              <a:rPr lang="en-US" dirty="0" smtClean="0"/>
            </a:br>
            <a:r>
              <a:rPr lang="en-US" dirty="0"/>
              <a:t/>
            </a:r>
            <a:br>
              <a:rPr lang="en-US" dirty="0"/>
            </a:br>
            <a:r>
              <a:rPr lang="en-US" dirty="0" smtClean="0"/>
              <a:t>20</a:t>
            </a:r>
            <a:br>
              <a:rPr lang="en-US" dirty="0" smtClean="0"/>
            </a:br>
            <a:r>
              <a:rPr lang="en-US" dirty="0" smtClean="0"/>
              <a:t>Q/As</a:t>
            </a:r>
            <a:br>
              <a:rPr lang="en-US" dirty="0" smtClean="0"/>
            </a:br>
            <a:r>
              <a:rPr lang="en-US" dirty="0" smtClean="0"/>
              <a:t>to follow this slide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763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747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18" y="1600200"/>
            <a:ext cx="895908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06" y="14287"/>
            <a:ext cx="1808594"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429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752600"/>
            <a:ext cx="87725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352" y="14287"/>
            <a:ext cx="187604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12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p:spPr>
        <p:txBody>
          <a:bodyPr>
            <a:normAutofit/>
          </a:bodyPr>
          <a:lstStyle/>
          <a:p>
            <a:r>
              <a:rPr lang="en-US" sz="3200" b="1" dirty="0" smtClean="0">
                <a:solidFill>
                  <a:srgbClr val="002060"/>
                </a:solidFill>
              </a:rPr>
              <a:t>1: THE CLIMATE IS WARMING</a:t>
            </a:r>
            <a:endParaRPr lang="en-US" sz="3200" b="1" dirty="0">
              <a:solidFill>
                <a:srgbClr val="002060"/>
              </a:solidFill>
            </a:endParaRPr>
          </a:p>
        </p:txBody>
      </p:sp>
      <p:sp>
        <p:nvSpPr>
          <p:cNvPr id="3" name="Content Placeholder 2"/>
          <p:cNvSpPr>
            <a:spLocks noGrp="1"/>
          </p:cNvSpPr>
          <p:nvPr>
            <p:ph idx="1"/>
          </p:nvPr>
        </p:nvSpPr>
        <p:spPr>
          <a:xfrm>
            <a:off x="457200" y="2332037"/>
            <a:ext cx="8229600" cy="4525963"/>
          </a:xfrm>
        </p:spPr>
        <p:txBody>
          <a:bodyPr/>
          <a:lstStyle/>
          <a:p>
            <a:r>
              <a:rPr lang="en-US" dirty="0" smtClean="0"/>
              <a:t>The evidence:</a:t>
            </a:r>
          </a:p>
          <a:p>
            <a:pPr lvl="1"/>
            <a:r>
              <a:rPr lang="en-US" b="1" dirty="0" smtClean="0">
                <a:solidFill>
                  <a:srgbClr val="002060"/>
                </a:solidFill>
              </a:rPr>
              <a:t>Atmosphere</a:t>
            </a:r>
          </a:p>
          <a:p>
            <a:pPr lvl="1"/>
            <a:r>
              <a:rPr lang="en-US" b="1" dirty="0" smtClean="0">
                <a:solidFill>
                  <a:srgbClr val="002060"/>
                </a:solidFill>
              </a:rPr>
              <a:t>Oceans</a:t>
            </a:r>
          </a:p>
          <a:p>
            <a:pPr lvl="1"/>
            <a:r>
              <a:rPr lang="en-US" b="1" dirty="0" smtClean="0">
                <a:solidFill>
                  <a:srgbClr val="002060"/>
                </a:solidFill>
              </a:rPr>
              <a:t>Cryosphere</a:t>
            </a:r>
          </a:p>
          <a:p>
            <a:pPr lvl="1"/>
            <a:r>
              <a:rPr lang="en-US" b="1" dirty="0" smtClean="0">
                <a:solidFill>
                  <a:srgbClr val="002060"/>
                </a:solidFill>
              </a:rPr>
              <a:t>Sea Level</a:t>
            </a:r>
          </a:p>
          <a:p>
            <a:pPr lvl="1"/>
            <a:r>
              <a:rPr lang="en-US" b="1" dirty="0" smtClean="0">
                <a:solidFill>
                  <a:srgbClr val="002060"/>
                </a:solidFill>
              </a:rPr>
              <a:t>Carbon and Other Biogeochemical Cycles</a:t>
            </a:r>
          </a:p>
          <a:p>
            <a:pPr lvl="1"/>
            <a:endParaRPr lang="en-US" dirty="0"/>
          </a:p>
        </p:txBody>
      </p:sp>
    </p:spTree>
    <p:extLst>
      <p:ext uri="{BB962C8B-B14F-4D97-AF65-F5344CB8AC3E}">
        <p14:creationId xmlns:p14="http://schemas.microsoft.com/office/powerpoint/2010/main" val="2952248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smtClean="0"/>
              <a:t>1 – Resulting in:	</a:t>
            </a:r>
            <a:endParaRPr lang="en-US" sz="40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 y="2057400"/>
            <a:ext cx="2759104" cy="427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861444"/>
            <a:ext cx="2882717" cy="59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180" y="2209800"/>
            <a:ext cx="3322820" cy="371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203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827" y="762000"/>
            <a:ext cx="8642348" cy="3200400"/>
          </a:xfrm>
          <a:solidFill>
            <a:schemeClr val="accent1">
              <a:lumMod val="50000"/>
            </a:schemeClr>
          </a:solidFill>
          <a:ln>
            <a:solidFill>
              <a:schemeClr val="tx1">
                <a:lumMod val="95000"/>
                <a:lumOff val="5000"/>
              </a:schemeClr>
            </a:solidFill>
          </a:ln>
        </p:spPr>
        <p:txBody>
          <a:bodyPr>
            <a:normAutofit/>
          </a:bodyPr>
          <a:lstStyle/>
          <a:p>
            <a:pPr algn="ctr"/>
            <a:r>
              <a:rPr lang="en-US" dirty="0" smtClean="0"/>
              <a:t>A report on AR5  with details of the 20-point NAS/Royal Society report along with the Headlines of the 19-point  Summary for Policy Makers (SPM)</a:t>
            </a:r>
          </a:p>
          <a:p>
            <a:pPr algn="ctr"/>
            <a:r>
              <a:rPr lang="en-US" dirty="0" smtClean="0"/>
              <a:t>In the “extras” slides</a:t>
            </a:r>
            <a:endParaRPr lang="en-US" dirty="0"/>
          </a:p>
        </p:txBody>
      </p:sp>
      <p:sp>
        <p:nvSpPr>
          <p:cNvPr id="3" name="Text Placeholder 2"/>
          <p:cNvSpPr>
            <a:spLocks noGrp="1"/>
          </p:cNvSpPr>
          <p:nvPr>
            <p:ph type="body" sz="quarter" idx="11"/>
          </p:nvPr>
        </p:nvSpPr>
        <p:spPr/>
        <p:txBody>
          <a:bodyPr>
            <a:normAutofit lnSpcReduction="10000"/>
          </a:bodyPr>
          <a:lstStyle/>
          <a:p>
            <a:endParaRPr lang="en-US"/>
          </a:p>
        </p:txBody>
      </p:sp>
      <p:sp>
        <p:nvSpPr>
          <p:cNvPr id="4" name="Text Placeholder 3"/>
          <p:cNvSpPr>
            <a:spLocks noGrp="1"/>
          </p:cNvSpPr>
          <p:nvPr>
            <p:ph type="body" sz="quarter" idx="12"/>
          </p:nvPr>
        </p:nvSpPr>
        <p:spPr>
          <a:xfrm>
            <a:off x="228600" y="5181600"/>
            <a:ext cx="8642350" cy="431973"/>
          </a:xfrm>
        </p:spPr>
        <p:txBody>
          <a:bodyPr/>
          <a:lstStyle/>
          <a:p>
            <a:endParaRPr lang="en-US" dirty="0"/>
          </a:p>
        </p:txBody>
      </p:sp>
    </p:spTree>
    <p:extLst>
      <p:ext uri="{BB962C8B-B14F-4D97-AF65-F5344CB8AC3E}">
        <p14:creationId xmlns:p14="http://schemas.microsoft.com/office/powerpoint/2010/main" val="802950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228600"/>
            <a:ext cx="467021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505200"/>
            <a:ext cx="47221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508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51163"/>
          </a:xfrm>
        </p:spPr>
        <p:txBody>
          <a:bodyPr/>
          <a:lstStyle/>
          <a:p>
            <a:r>
              <a:rPr lang="en-US" b="1" dirty="0" smtClean="0">
                <a:solidFill>
                  <a:schemeClr val="accent6">
                    <a:lumMod val="50000"/>
                  </a:schemeClr>
                </a:solidFill>
              </a:rPr>
              <a:t>Drivers; aka </a:t>
            </a:r>
            <a:r>
              <a:rPr lang="en-US" b="1" dirty="0" err="1" smtClean="0">
                <a:solidFill>
                  <a:schemeClr val="accent6">
                    <a:lumMod val="50000"/>
                  </a:schemeClr>
                </a:solidFill>
              </a:rPr>
              <a:t>forcings</a:t>
            </a:r>
            <a:r>
              <a:rPr lang="en-US" b="1" dirty="0" smtClean="0">
                <a:solidFill>
                  <a:schemeClr val="accent6">
                    <a:lumMod val="50000"/>
                  </a:schemeClr>
                </a:solidFill>
              </a:rPr>
              <a:t>, i.e. causes</a:t>
            </a:r>
            <a:endParaRPr lang="en-US" b="1" dirty="0">
              <a:solidFill>
                <a:schemeClr val="accent6">
                  <a:lumMod val="50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534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57200" y="-152400"/>
            <a:ext cx="8229600" cy="1143000"/>
          </a:xfrm>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Tree>
    <p:extLst>
      <p:ext uri="{BB962C8B-B14F-4D97-AF65-F5344CB8AC3E}">
        <p14:creationId xmlns:p14="http://schemas.microsoft.com/office/powerpoint/2010/main" val="425444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Disinformation campaign</a:t>
            </a:r>
            <a:br>
              <a:rPr lang="en-US" dirty="0" smtClean="0"/>
            </a:br>
            <a:r>
              <a:rPr lang="en-US" dirty="0" smtClean="0"/>
              <a:t>(see next 5 slides)</a:t>
            </a:r>
            <a:endParaRPr lang="en-US" dirty="0"/>
          </a:p>
        </p:txBody>
      </p:sp>
      <p:sp>
        <p:nvSpPr>
          <p:cNvPr id="3" name="Content Placeholder 2"/>
          <p:cNvSpPr>
            <a:spLocks noGrp="1"/>
          </p:cNvSpPr>
          <p:nvPr>
            <p:ph idx="1"/>
          </p:nvPr>
        </p:nvSpPr>
        <p:spPr/>
        <p:txBody>
          <a:bodyPr/>
          <a:lstStyle/>
          <a:p>
            <a:r>
              <a:rPr lang="en-US" dirty="0" smtClean="0"/>
              <a:t>Will focus on last 15-17 years and claim global warming isn’t happening – all part of natural variability</a:t>
            </a:r>
          </a:p>
          <a:p>
            <a:r>
              <a:rPr lang="en-US" dirty="0" smtClean="0"/>
              <a:t>Or, Arctic Sea Ice recovering</a:t>
            </a:r>
          </a:p>
          <a:p>
            <a:r>
              <a:rPr lang="en-US" dirty="0" smtClean="0"/>
              <a:t>Or focus on select glaciers growing</a:t>
            </a:r>
          </a:p>
          <a:p>
            <a:r>
              <a:rPr lang="en-US" dirty="0" smtClean="0"/>
              <a:t>Or Antarctic sea ice growing</a:t>
            </a:r>
          </a:p>
          <a:p>
            <a:r>
              <a:rPr lang="en-US" dirty="0" smtClean="0"/>
              <a:t>Mostly ignore ocean acidification</a:t>
            </a:r>
          </a:p>
          <a:p>
            <a:endParaRPr lang="en-US" dirty="0"/>
          </a:p>
        </p:txBody>
      </p:sp>
    </p:spTree>
    <p:extLst>
      <p:ext uri="{BB962C8B-B14F-4D97-AF65-F5344CB8AC3E}">
        <p14:creationId xmlns:p14="http://schemas.microsoft.com/office/powerpoint/2010/main" val="179183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skepticalscience.com/graphics/Escalator_2012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9324" y="3429000"/>
            <a:ext cx="4410074" cy="28757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4" y="304800"/>
            <a:ext cx="48672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87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752475"/>
            <a:ext cx="773430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6113823"/>
            <a:ext cx="7010400" cy="646331"/>
          </a:xfrm>
          <a:prstGeom prst="rect">
            <a:avLst/>
          </a:prstGeom>
          <a:noFill/>
        </p:spPr>
        <p:txBody>
          <a:bodyPr wrap="square" rtlCol="0">
            <a:spAutoFit/>
          </a:bodyPr>
          <a:lstStyle/>
          <a:p>
            <a:r>
              <a:rPr lang="en-US" dirty="0"/>
              <a:t>For more see: </a:t>
            </a:r>
            <a:r>
              <a:rPr lang="en-US" dirty="0">
                <a:hlinkClick r:id="rId3"/>
              </a:rPr>
              <a:t>http://</a:t>
            </a:r>
            <a:r>
              <a:rPr lang="en-US" dirty="0" smtClean="0">
                <a:hlinkClick r:id="rId3"/>
              </a:rPr>
              <a:t>www.skepticalscience.com/melting-ice-global-warming.htm</a:t>
            </a:r>
            <a:r>
              <a:rPr lang="en-US" dirty="0" smtClean="0"/>
              <a:t> </a:t>
            </a:r>
            <a:endParaRPr lang="en-US" dirty="0"/>
          </a:p>
        </p:txBody>
      </p:sp>
    </p:spTree>
    <p:extLst>
      <p:ext uri="{BB962C8B-B14F-4D97-AF65-F5344CB8AC3E}">
        <p14:creationId xmlns:p14="http://schemas.microsoft.com/office/powerpoint/2010/main" val="951631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57213"/>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228600" y="5162550"/>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a:latin typeface="Times New Roman" pitchFamily="18" charset="0"/>
                <a:cs typeface="Times New Roman" pitchFamily="18" charset="0"/>
              </a:rPr>
              <a:t>John Cook, from IGPP 2007 data; ~93% to oceans continues (NOAA/NODC, 2012)</a:t>
            </a:r>
          </a:p>
        </p:txBody>
      </p:sp>
      <p:cxnSp>
        <p:nvCxnSpPr>
          <p:cNvPr id="15364" name="Straight Connector 2"/>
          <p:cNvCxnSpPr>
            <a:cxnSpLocks noChangeShapeType="1"/>
          </p:cNvCxnSpPr>
          <p:nvPr/>
        </p:nvCxnSpPr>
        <p:spPr bwMode="auto">
          <a:xfrm>
            <a:off x="6437313" y="3048000"/>
            <a:ext cx="0" cy="2084388"/>
          </a:xfrm>
          <a:prstGeom prst="line">
            <a:avLst/>
          </a:prstGeom>
          <a:noFill/>
          <a:ln w="57150" algn="ctr">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65" name="TextBox 3"/>
          <p:cNvSpPr txBox="1">
            <a:spLocks noChangeArrowheads="1"/>
          </p:cNvSpPr>
          <p:nvPr/>
        </p:nvSpPr>
        <p:spPr bwMode="auto">
          <a:xfrm>
            <a:off x="6513513" y="3536950"/>
            <a:ext cx="25542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b="1">
                <a:solidFill>
                  <a:srgbClr val="9933FF"/>
                </a:solidFill>
              </a:rPr>
              <a:t>Melting ice absorbs ~2% </a:t>
            </a:r>
          </a:p>
        </p:txBody>
      </p:sp>
      <p:sp>
        <p:nvSpPr>
          <p:cNvPr id="15366" name="TextBox 1"/>
          <p:cNvSpPr txBox="1">
            <a:spLocks noChangeArrowheads="1"/>
          </p:cNvSpPr>
          <p:nvPr/>
        </p:nvSpPr>
        <p:spPr bwMode="auto">
          <a:xfrm>
            <a:off x="6248400" y="1060450"/>
            <a:ext cx="281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b="1" u="sng">
                <a:solidFill>
                  <a:srgbClr val="3399FF"/>
                </a:solidFill>
              </a:rPr>
              <a:t>Only ~2% stays in atmosphere</a:t>
            </a:r>
          </a:p>
        </p:txBody>
      </p:sp>
      <p:cxnSp>
        <p:nvCxnSpPr>
          <p:cNvPr id="15367" name="Straight Arrow Connector 3"/>
          <p:cNvCxnSpPr>
            <a:cxnSpLocks noChangeShapeType="1"/>
          </p:cNvCxnSpPr>
          <p:nvPr/>
        </p:nvCxnSpPr>
        <p:spPr bwMode="auto">
          <a:xfrm flipH="1">
            <a:off x="5638800" y="1509713"/>
            <a:ext cx="609600" cy="0"/>
          </a:xfrm>
          <a:prstGeom prst="straightConnector1">
            <a:avLst/>
          </a:prstGeom>
          <a:noFill/>
          <a:ln w="76200" algn="ctr">
            <a:solidFill>
              <a:srgbClr val="3399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68" name="TextBox 1"/>
          <p:cNvSpPr txBox="1">
            <a:spLocks noChangeArrowheads="1"/>
          </p:cNvSpPr>
          <p:nvPr/>
        </p:nvSpPr>
        <p:spPr bwMode="auto">
          <a:xfrm>
            <a:off x="6477000" y="2043113"/>
            <a:ext cx="2438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b="1">
                <a:solidFill>
                  <a:srgbClr val="663300"/>
                </a:solidFill>
              </a:rPr>
              <a:t>~2% warms the land</a:t>
            </a:r>
          </a:p>
        </p:txBody>
      </p:sp>
      <p:cxnSp>
        <p:nvCxnSpPr>
          <p:cNvPr id="15369" name="Straight Arrow Connector 3"/>
          <p:cNvCxnSpPr>
            <a:cxnSpLocks noChangeShapeType="1"/>
          </p:cNvCxnSpPr>
          <p:nvPr/>
        </p:nvCxnSpPr>
        <p:spPr bwMode="auto">
          <a:xfrm flipH="1">
            <a:off x="5867400" y="2416175"/>
            <a:ext cx="609600" cy="0"/>
          </a:xfrm>
          <a:prstGeom prst="straightConnector1">
            <a:avLst/>
          </a:prstGeom>
          <a:noFill/>
          <a:ln w="76200" algn="ctr">
            <a:solidFill>
              <a:srgbClr val="66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59844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38200"/>
            <a:ext cx="74422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2895600" y="1600200"/>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a:t>Oceans, 0-700 m depth</a:t>
            </a:r>
          </a:p>
        </p:txBody>
      </p:sp>
      <p:cxnSp>
        <p:nvCxnSpPr>
          <p:cNvPr id="16388" name="Straight Arrow Connector 6"/>
          <p:cNvCxnSpPr>
            <a:cxnSpLocks noChangeShapeType="1"/>
          </p:cNvCxnSpPr>
          <p:nvPr/>
        </p:nvCxnSpPr>
        <p:spPr bwMode="auto">
          <a:xfrm>
            <a:off x="6781800" y="1862138"/>
            <a:ext cx="1079500" cy="850900"/>
          </a:xfrm>
          <a:prstGeom prst="straightConnector1">
            <a:avLst/>
          </a:prstGeom>
          <a:noFill/>
          <a:ln w="762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89" name="TextBox 8"/>
          <p:cNvSpPr txBox="1">
            <a:spLocks noChangeArrowheads="1"/>
          </p:cNvSpPr>
          <p:nvPr/>
        </p:nvSpPr>
        <p:spPr bwMode="auto">
          <a:xfrm>
            <a:off x="1676400" y="2143125"/>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a:t>Oceans, 700-2000 m depth</a:t>
            </a:r>
          </a:p>
        </p:txBody>
      </p:sp>
      <p:cxnSp>
        <p:nvCxnSpPr>
          <p:cNvPr id="16390" name="Straight Arrow Connector 10"/>
          <p:cNvCxnSpPr>
            <a:cxnSpLocks noChangeShapeType="1"/>
          </p:cNvCxnSpPr>
          <p:nvPr/>
        </p:nvCxnSpPr>
        <p:spPr bwMode="auto">
          <a:xfrm>
            <a:off x="6172200" y="2413000"/>
            <a:ext cx="1752600" cy="1527175"/>
          </a:xfrm>
          <a:prstGeom prst="straightConnector1">
            <a:avLst/>
          </a:prstGeom>
          <a:noFill/>
          <a:ln w="762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1" name="TextBox 11"/>
          <p:cNvSpPr txBox="1">
            <a:spLocks noChangeArrowheads="1"/>
          </p:cNvSpPr>
          <p:nvPr/>
        </p:nvSpPr>
        <p:spPr bwMode="auto">
          <a:xfrm>
            <a:off x="2743200" y="4876800"/>
            <a:ext cx="548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a:t>Atmosphere + land + ice melting</a:t>
            </a:r>
          </a:p>
        </p:txBody>
      </p:sp>
      <p:cxnSp>
        <p:nvCxnSpPr>
          <p:cNvPr id="16392" name="Straight Arrow Connector 13"/>
          <p:cNvCxnSpPr>
            <a:cxnSpLocks noChangeShapeType="1"/>
          </p:cNvCxnSpPr>
          <p:nvPr/>
        </p:nvCxnSpPr>
        <p:spPr bwMode="auto">
          <a:xfrm flipV="1">
            <a:off x="7543800" y="4378325"/>
            <a:ext cx="571500" cy="563563"/>
          </a:xfrm>
          <a:prstGeom prst="straightConnector1">
            <a:avLst/>
          </a:prstGeom>
          <a:noFill/>
          <a:ln w="762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3" name="TextBox 14"/>
          <p:cNvSpPr txBox="1">
            <a:spLocks noChangeArrowheads="1"/>
          </p:cNvSpPr>
          <p:nvPr/>
        </p:nvSpPr>
        <p:spPr bwMode="auto">
          <a:xfrm>
            <a:off x="609600" y="1778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3200" i="0">
                <a:solidFill>
                  <a:srgbClr val="002060"/>
                </a:solidFill>
              </a:rPr>
              <a:t>Change in heat content, 1958-2011</a:t>
            </a:r>
          </a:p>
        </p:txBody>
      </p:sp>
      <p:sp>
        <p:nvSpPr>
          <p:cNvPr id="16394" name="TextBox 15"/>
          <p:cNvSpPr txBox="1">
            <a:spLocks noChangeArrowheads="1"/>
          </p:cNvSpPr>
          <p:nvPr/>
        </p:nvSpPr>
        <p:spPr bwMode="auto">
          <a:xfrm>
            <a:off x="838200" y="838200"/>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20</a:t>
            </a:r>
          </a:p>
        </p:txBody>
      </p:sp>
      <p:sp>
        <p:nvSpPr>
          <p:cNvPr id="16395" name="TextBox 17"/>
          <p:cNvSpPr txBox="1">
            <a:spLocks noChangeArrowheads="1"/>
          </p:cNvSpPr>
          <p:nvPr/>
        </p:nvSpPr>
        <p:spPr bwMode="auto">
          <a:xfrm>
            <a:off x="838200" y="16986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15</a:t>
            </a:r>
          </a:p>
        </p:txBody>
      </p:sp>
      <p:sp>
        <p:nvSpPr>
          <p:cNvPr id="16396" name="TextBox 18"/>
          <p:cNvSpPr txBox="1">
            <a:spLocks noChangeArrowheads="1"/>
          </p:cNvSpPr>
          <p:nvPr/>
        </p:nvSpPr>
        <p:spPr bwMode="auto">
          <a:xfrm>
            <a:off x="838200" y="2514600"/>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10</a:t>
            </a:r>
          </a:p>
        </p:txBody>
      </p:sp>
      <p:sp>
        <p:nvSpPr>
          <p:cNvPr id="16397" name="TextBox 19"/>
          <p:cNvSpPr txBox="1">
            <a:spLocks noChangeArrowheads="1"/>
          </p:cNvSpPr>
          <p:nvPr/>
        </p:nvSpPr>
        <p:spPr bwMode="auto">
          <a:xfrm>
            <a:off x="8382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5</a:t>
            </a:r>
          </a:p>
        </p:txBody>
      </p:sp>
      <p:sp>
        <p:nvSpPr>
          <p:cNvPr id="16398" name="TextBox 20"/>
          <p:cNvSpPr txBox="1">
            <a:spLocks noChangeArrowheads="1"/>
          </p:cNvSpPr>
          <p:nvPr/>
        </p:nvSpPr>
        <p:spPr bwMode="auto">
          <a:xfrm>
            <a:off x="838200" y="42767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0</a:t>
            </a:r>
          </a:p>
        </p:txBody>
      </p:sp>
      <p:sp>
        <p:nvSpPr>
          <p:cNvPr id="16399" name="TextBox 21"/>
          <p:cNvSpPr txBox="1">
            <a:spLocks noChangeArrowheads="1"/>
          </p:cNvSpPr>
          <p:nvPr/>
        </p:nvSpPr>
        <p:spPr bwMode="auto">
          <a:xfrm>
            <a:off x="838200" y="51149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800"/>
              <a:t>-5</a:t>
            </a:r>
          </a:p>
        </p:txBody>
      </p:sp>
      <p:sp>
        <p:nvSpPr>
          <p:cNvPr id="16400" name="TextBox 22"/>
          <p:cNvSpPr txBox="1">
            <a:spLocks noChangeArrowheads="1"/>
          </p:cNvSpPr>
          <p:nvPr/>
        </p:nvSpPr>
        <p:spPr bwMode="auto">
          <a:xfrm>
            <a:off x="533400" y="60960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a:r>
              <a:rPr lang="en-US" altLang="en-US" sz="2400">
                <a:latin typeface="Times New Roman" pitchFamily="18" charset="0"/>
                <a:cs typeface="Times New Roman" pitchFamily="18" charset="0"/>
              </a:rPr>
              <a:t>(NOAA 2012 data, Nuccitelli et al. 2012 plot)</a:t>
            </a:r>
          </a:p>
        </p:txBody>
      </p:sp>
      <p:sp>
        <p:nvSpPr>
          <p:cNvPr id="16401" name="TextBox 25"/>
          <p:cNvSpPr txBox="1">
            <a:spLocks noChangeArrowheads="1"/>
          </p:cNvSpPr>
          <p:nvPr/>
        </p:nvSpPr>
        <p:spPr bwMode="auto">
          <a:xfrm>
            <a:off x="1828800" y="10001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b="1" i="0">
                <a:solidFill>
                  <a:srgbClr val="333399"/>
                </a:solidFill>
              </a:rPr>
              <a:t>5-year moving averages</a:t>
            </a:r>
          </a:p>
        </p:txBody>
      </p:sp>
      <p:sp>
        <p:nvSpPr>
          <p:cNvPr id="16402" name="TextBox 26"/>
          <p:cNvSpPr txBox="1">
            <a:spLocks noChangeArrowheads="1"/>
          </p:cNvSpPr>
          <p:nvPr/>
        </p:nvSpPr>
        <p:spPr bwMode="auto">
          <a:xfrm>
            <a:off x="990600" y="5503863"/>
            <a:ext cx="7823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a:t>1960       1970       1980        1990       2000</a:t>
            </a:r>
          </a:p>
        </p:txBody>
      </p:sp>
      <p:sp>
        <p:nvSpPr>
          <p:cNvPr id="16403" name="TextBox 27"/>
          <p:cNvSpPr txBox="1">
            <a:spLocks noChangeArrowheads="1"/>
          </p:cNvSpPr>
          <p:nvPr/>
        </p:nvSpPr>
        <p:spPr bwMode="auto">
          <a:xfrm rot="-5400000">
            <a:off x="-558800" y="27940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3200" i="0"/>
              <a:t>10</a:t>
            </a:r>
            <a:r>
              <a:rPr lang="en-US" altLang="en-US" sz="3200" b="1" i="0" baseline="30000"/>
              <a:t>22</a:t>
            </a:r>
            <a:r>
              <a:rPr lang="en-US" altLang="en-US" sz="3200" i="0"/>
              <a:t> Joules</a:t>
            </a:r>
          </a:p>
        </p:txBody>
      </p:sp>
      <p:sp>
        <p:nvSpPr>
          <p:cNvPr id="16404" name="TextBox 30"/>
          <p:cNvSpPr txBox="1">
            <a:spLocks noChangeArrowheads="1"/>
          </p:cNvSpPr>
          <p:nvPr/>
        </p:nvSpPr>
        <p:spPr bwMode="auto">
          <a:xfrm>
            <a:off x="1714500" y="2838450"/>
            <a:ext cx="3162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i="0"/>
              <a:t>(</a:t>
            </a:r>
            <a:r>
              <a:rPr lang="en-US" altLang="en-US" sz="2400" i="0"/>
              <a:t>Increasing heat, not shown, goes deeper than 2000 m)</a:t>
            </a:r>
          </a:p>
        </p:txBody>
      </p:sp>
    </p:spTree>
    <p:extLst>
      <p:ext uri="{BB962C8B-B14F-4D97-AF65-F5344CB8AC3E}">
        <p14:creationId xmlns:p14="http://schemas.microsoft.com/office/powerpoint/2010/main" val="1685379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91" y="838200"/>
            <a:ext cx="8229600" cy="944562"/>
          </a:xfrm>
        </p:spPr>
        <p:txBody>
          <a:bodyPr>
            <a:noAutofit/>
          </a:bodyPr>
          <a:lstStyle/>
          <a:p>
            <a:r>
              <a:rPr lang="en-US" sz="3600" b="1" dirty="0" smtClean="0">
                <a:solidFill>
                  <a:srgbClr val="002060"/>
                </a:solidFill>
              </a:rPr>
              <a:t>2: LARGELY CAUSED BY HUMAN ACTIVITIES</a:t>
            </a:r>
            <a:endParaRPr lang="en-US" sz="3600" b="1" dirty="0">
              <a:solidFill>
                <a:srgbClr val="00206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813" y="3352800"/>
            <a:ext cx="4041357" cy="193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756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Might argue the economics of change and pollution of generating metals for batteries</a:t>
            </a:r>
          </a:p>
          <a:p>
            <a:r>
              <a:rPr lang="en-US" dirty="0" smtClean="0"/>
              <a:t>….not that there aren’t environmental concerns for new technology</a:t>
            </a:r>
          </a:p>
          <a:p>
            <a:r>
              <a:rPr lang="en-US" dirty="0"/>
              <a:t>For more, see: </a:t>
            </a:r>
            <a:r>
              <a:rPr lang="en-US" dirty="0">
                <a:hlinkClick r:id="rId2"/>
              </a:rPr>
              <a:t>http://</a:t>
            </a:r>
            <a:r>
              <a:rPr lang="en-US" dirty="0" smtClean="0">
                <a:hlinkClick r:id="rId2"/>
              </a:rPr>
              <a:t>www.skepticalscience.com/its-not-us.htm</a:t>
            </a:r>
            <a:r>
              <a:rPr lang="en-US" dirty="0" smtClean="0"/>
              <a:t> </a:t>
            </a:r>
            <a:endParaRPr lang="en-US" dirty="0"/>
          </a:p>
        </p:txBody>
      </p:sp>
    </p:spTree>
    <p:extLst>
      <p:ext uri="{BB962C8B-B14F-4D97-AF65-F5344CB8AC3E}">
        <p14:creationId xmlns:p14="http://schemas.microsoft.com/office/powerpoint/2010/main" val="2840959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Autofit/>
          </a:bodyPr>
          <a:lstStyle/>
          <a:p>
            <a:r>
              <a:rPr lang="en-US" sz="3600" b="1" dirty="0" smtClean="0"/>
              <a:t>3: EMISSIONS FROM HUMAN ACTIVITIES LARGELY TO BLAME</a:t>
            </a:r>
            <a:endParaRPr lang="en-US" sz="3600" b="1" dirty="0"/>
          </a:p>
        </p:txBody>
      </p:sp>
      <p:sp>
        <p:nvSpPr>
          <p:cNvPr id="3" name="Content Placeholder 2"/>
          <p:cNvSpPr>
            <a:spLocks noGrp="1"/>
          </p:cNvSpPr>
          <p:nvPr>
            <p:ph idx="1"/>
          </p:nvPr>
        </p:nvSpPr>
        <p:spPr>
          <a:xfrm>
            <a:off x="457200" y="1874837"/>
            <a:ext cx="8229600" cy="4525963"/>
          </a:xfrm>
        </p:spPr>
        <p:txBody>
          <a:bodyPr/>
          <a:lstStyle/>
          <a:p>
            <a:r>
              <a:rPr lang="en-US" dirty="0" smtClean="0"/>
              <a:t>40% increase in CO</a:t>
            </a:r>
            <a:r>
              <a:rPr lang="en-US" baseline="-25000" dirty="0" smtClean="0"/>
              <a:t>2</a:t>
            </a:r>
          </a:p>
          <a:p>
            <a:r>
              <a:rPr lang="en-US" dirty="0" smtClean="0"/>
              <a:t>Dead carbon altering atmospheric C</a:t>
            </a:r>
            <a:r>
              <a:rPr lang="en-US" baseline="30000" dirty="0" smtClean="0"/>
              <a:t>14</a:t>
            </a:r>
          </a:p>
          <a:p>
            <a:r>
              <a:rPr lang="en-US" dirty="0" smtClean="0"/>
              <a:t>That Carbon is more negative/enriched in C</a:t>
            </a:r>
            <a:r>
              <a:rPr lang="en-US" baseline="30000" dirty="0" smtClean="0"/>
              <a:t>12</a:t>
            </a:r>
          </a:p>
          <a:p>
            <a:pPr marL="0" indent="0">
              <a:buNone/>
            </a:pPr>
            <a:r>
              <a:rPr lang="en-US" dirty="0" smtClean="0"/>
              <a:t> </a:t>
            </a:r>
          </a:p>
        </p:txBody>
      </p:sp>
      <p:pic>
        <p:nvPicPr>
          <p:cNvPr id="5" name="Picture 2" descr="\\DMNS-FILESRV3\home\KJohnson\Papers 5-12-08\Global Warming References\New climate\Clean Keeling Curve.png"/>
          <p:cNvPicPr>
            <a:picLocks noChangeAspect="1" noChangeArrowheads="1"/>
          </p:cNvPicPr>
          <p:nvPr/>
        </p:nvPicPr>
        <p:blipFill>
          <a:blip r:embed="rId2" cstate="print">
            <a:lum bright="-10000" contrast="10000"/>
          </a:blip>
          <a:srcRect/>
          <a:stretch>
            <a:fillRect/>
          </a:stretch>
        </p:blipFill>
        <p:spPr bwMode="auto">
          <a:xfrm>
            <a:off x="2209800" y="3629915"/>
            <a:ext cx="4503495" cy="3228085"/>
          </a:xfrm>
          <a:prstGeom prst="rect">
            <a:avLst/>
          </a:prstGeom>
          <a:noFill/>
          <a:ln w="9525">
            <a:noFill/>
            <a:miter lim="800000"/>
            <a:headEnd/>
            <a:tailEnd/>
          </a:ln>
        </p:spPr>
      </p:pic>
      <p:pic>
        <p:nvPicPr>
          <p:cNvPr id="6" name="Picture 2" descr="\\DMNS-FILESRV3\home\KJohnson\Papers 5-12-08\Global Warming References\New climate\keeling_bw.jpg"/>
          <p:cNvPicPr>
            <a:picLocks noChangeAspect="1" noChangeArrowheads="1"/>
          </p:cNvPicPr>
          <p:nvPr/>
        </p:nvPicPr>
        <p:blipFill>
          <a:blip r:embed="rId3" cstate="print"/>
          <a:srcRect/>
          <a:stretch>
            <a:fillRect/>
          </a:stretch>
        </p:blipFill>
        <p:spPr bwMode="auto">
          <a:xfrm>
            <a:off x="2895600" y="4093020"/>
            <a:ext cx="1177920" cy="1150937"/>
          </a:xfrm>
          <a:prstGeom prst="rect">
            <a:avLst/>
          </a:prstGeom>
          <a:noFill/>
          <a:ln w="9525">
            <a:noFill/>
            <a:miter lim="800000"/>
            <a:headEnd/>
            <a:tailEnd/>
          </a:ln>
        </p:spPr>
      </p:pic>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IPCC History/Overview</a:t>
            </a:r>
          </a:p>
          <a:p>
            <a:r>
              <a:rPr lang="en-US" dirty="0" smtClean="0"/>
              <a:t>Physical Science Summary – </a:t>
            </a:r>
            <a:r>
              <a:rPr lang="en-US" dirty="0" err="1" smtClean="0"/>
              <a:t>Vol</a:t>
            </a:r>
            <a:r>
              <a:rPr lang="en-US" dirty="0" smtClean="0"/>
              <a:t> 1 (1552 pp.)</a:t>
            </a:r>
          </a:p>
          <a:p>
            <a:pPr lvl="1"/>
            <a:r>
              <a:rPr lang="en-US" dirty="0" smtClean="0"/>
              <a:t>2 approaches: </a:t>
            </a:r>
          </a:p>
          <a:p>
            <a:pPr lvl="2"/>
            <a:r>
              <a:rPr lang="en-US" dirty="0" smtClean="0"/>
              <a:t>“Headlines” of Working Group</a:t>
            </a:r>
          </a:p>
          <a:p>
            <a:pPr lvl="2"/>
            <a:r>
              <a:rPr lang="en-US" dirty="0" smtClean="0"/>
              <a:t>20 points by Royal Soc./Nat. Academy of Sciences</a:t>
            </a:r>
          </a:p>
          <a:p>
            <a:pPr lvl="1"/>
            <a:r>
              <a:rPr lang="en-US" dirty="0" smtClean="0"/>
              <a:t>Interspersed with supportive slides</a:t>
            </a:r>
          </a:p>
          <a:p>
            <a:pPr lvl="1"/>
            <a:r>
              <a:rPr lang="en-US" dirty="0" smtClean="0"/>
              <a:t>Interspersed with where things get misrepresentations/dismissals by misinformation campaign groups</a:t>
            </a:r>
          </a:p>
          <a:p>
            <a:r>
              <a:rPr lang="en-US" dirty="0" smtClean="0"/>
              <a:t>Ideological drivers, ridicule and alarmism</a:t>
            </a:r>
          </a:p>
          <a:p>
            <a:r>
              <a:rPr lang="en-US" dirty="0" smtClean="0"/>
              <a:t>Conclusions and recommendations</a:t>
            </a:r>
          </a:p>
        </p:txBody>
      </p:sp>
    </p:spTree>
    <p:extLst>
      <p:ext uri="{BB962C8B-B14F-4D97-AF65-F5344CB8AC3E}">
        <p14:creationId xmlns:p14="http://schemas.microsoft.com/office/powerpoint/2010/main" val="1861494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3226" y="758836"/>
            <a:ext cx="8362950" cy="5527664"/>
            <a:chOff x="463226" y="758836"/>
            <a:chExt cx="8362950" cy="5527664"/>
          </a:xfrm>
        </p:grpSpPr>
        <p:sp>
          <p:nvSpPr>
            <p:cNvPr id="14" name="Rectangle 13"/>
            <p:cNvSpPr/>
            <p:nvPr/>
          </p:nvSpPr>
          <p:spPr bwMode="auto">
            <a:xfrm>
              <a:off x="463226" y="758836"/>
              <a:ext cx="8362950" cy="5527664"/>
            </a:xfrm>
            <a:prstGeom prst="rect">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charset="0"/>
              </a:endParaRPr>
            </a:p>
          </p:txBody>
        </p:sp>
        <p:pic>
          <p:nvPicPr>
            <p:cNvPr id="6" name="Picture 2" descr="\\DMNS-FILESRV3\home\KJohnson\Papers 5-12-08\Global Warming References\New climate\keeling_bw.jpg"/>
            <p:cNvPicPr>
              <a:picLocks noChangeAspect="1" noChangeArrowheads="1"/>
            </p:cNvPicPr>
            <p:nvPr/>
          </p:nvPicPr>
          <p:blipFill>
            <a:blip r:embed="rId2" cstate="print"/>
            <a:srcRect/>
            <a:stretch>
              <a:fillRect/>
            </a:stretch>
          </p:blipFill>
          <p:spPr bwMode="auto">
            <a:xfrm>
              <a:off x="2105267" y="2501437"/>
              <a:ext cx="1869808" cy="1826976"/>
            </a:xfrm>
            <a:prstGeom prst="rect">
              <a:avLst/>
            </a:prstGeom>
            <a:noFill/>
            <a:ln w="9525">
              <a:noFill/>
              <a:miter lim="800000"/>
              <a:headEnd/>
              <a:tailEnd/>
            </a:ln>
          </p:spPr>
        </p:pic>
        <p:sp>
          <p:nvSpPr>
            <p:cNvPr id="12" name="Rectangle 11"/>
            <p:cNvSpPr/>
            <p:nvPr/>
          </p:nvSpPr>
          <p:spPr>
            <a:xfrm>
              <a:off x="7798693" y="1033401"/>
              <a:ext cx="523812" cy="830997"/>
            </a:xfrm>
            <a:prstGeom prst="rect">
              <a:avLst/>
            </a:prstGeom>
          </p:spPr>
          <p:txBody>
            <a:bodyPr wrap="square">
              <a:spAutoFit/>
            </a:bodyPr>
            <a:lstStyle/>
            <a:p>
              <a:r>
                <a:rPr lang="en-US" sz="4800" dirty="0" smtClean="0">
                  <a:solidFill>
                    <a:srgbClr val="FF0000"/>
                  </a:solidFill>
                </a:rPr>
                <a:t>*</a:t>
              </a:r>
              <a:endParaRPr lang="en-US" sz="4800" dirty="0"/>
            </a:p>
          </p:txBody>
        </p:sp>
        <p:sp>
          <p:nvSpPr>
            <p:cNvPr id="13" name="Rectangle 12"/>
            <p:cNvSpPr/>
            <p:nvPr/>
          </p:nvSpPr>
          <p:spPr>
            <a:xfrm>
              <a:off x="8058978" y="1081317"/>
              <a:ext cx="630461" cy="461665"/>
            </a:xfrm>
            <a:prstGeom prst="rect">
              <a:avLst/>
            </a:prstGeom>
          </p:spPr>
          <p:txBody>
            <a:bodyPr wrap="square">
              <a:spAutoFit/>
            </a:bodyPr>
            <a:lstStyle/>
            <a:p>
              <a:r>
                <a:rPr lang="en-US" sz="1200" dirty="0" smtClean="0">
                  <a:solidFill>
                    <a:srgbClr val="FF0000"/>
                  </a:solidFill>
                </a:rPr>
                <a:t>400 ppm</a:t>
              </a:r>
              <a:endParaRPr lang="en-US" sz="1200" dirty="0"/>
            </a:p>
          </p:txBody>
        </p:sp>
        <p:pic>
          <p:nvPicPr>
            <p:cNvPr id="2050" name="Picture 2" descr="http://upload.wikimedia.org/wikipedia/commons/thumb/1/15/Mauna_Loa_Carbon_Dioxide_Apr2013.svg/2000px-Mauna_Loa_Carbon_Dioxide_Apr2013.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48" y="1208724"/>
              <a:ext cx="7319857" cy="491894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4838013" y="6578769"/>
            <a:ext cx="4305987" cy="338554"/>
          </a:xfrm>
          <a:prstGeom prst="rect">
            <a:avLst/>
          </a:prstGeom>
        </p:spPr>
        <p:txBody>
          <a:bodyPr wrap="none">
            <a:spAutoFit/>
          </a:bodyPr>
          <a:lstStyle/>
          <a:p>
            <a:r>
              <a:rPr lang="en-US" dirty="0"/>
              <a:t>http://en.wikipedia.org/wiki/Keeling_Curve</a:t>
            </a:r>
          </a:p>
        </p:txBody>
      </p:sp>
      <p:sp>
        <p:nvSpPr>
          <p:cNvPr id="17" name="Text Box 2"/>
          <p:cNvSpPr txBox="1">
            <a:spLocks noChangeArrowheads="1"/>
          </p:cNvSpPr>
          <p:nvPr/>
        </p:nvSpPr>
        <p:spPr bwMode="auto">
          <a:xfrm>
            <a:off x="508000" y="174061"/>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dirty="0" smtClean="0">
                <a:solidFill>
                  <a:srgbClr val="FF9900"/>
                </a:solidFill>
              </a:rPr>
              <a:t>Lest we forget: CO</a:t>
            </a:r>
            <a:r>
              <a:rPr lang="en-US" altLang="en-US" sz="2800" dirty="0" smtClean="0">
                <a:solidFill>
                  <a:srgbClr val="FF9900"/>
                </a:solidFill>
              </a:rPr>
              <a:t>2</a:t>
            </a:r>
            <a:r>
              <a:rPr lang="en-US" altLang="en-US" dirty="0" smtClean="0">
                <a:solidFill>
                  <a:srgbClr val="FF9900"/>
                </a:solidFill>
              </a:rPr>
              <a:t> is still going up</a:t>
            </a:r>
            <a:endParaRPr lang="en-US" altLang="en-US" dirty="0">
              <a:solidFill>
                <a:srgbClr val="FF9900"/>
              </a:solidFill>
            </a:endParaRPr>
          </a:p>
        </p:txBody>
      </p:sp>
    </p:spTree>
    <p:extLst>
      <p:ext uri="{BB962C8B-B14F-4D97-AF65-F5344CB8AC3E}">
        <p14:creationId xmlns:p14="http://schemas.microsoft.com/office/powerpoint/2010/main" val="263661584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err="1" smtClean="0"/>
              <a:t>Plimer</a:t>
            </a:r>
            <a:r>
              <a:rPr lang="en-US" dirty="0" smtClean="0"/>
              <a:t> (and others): </a:t>
            </a:r>
          </a:p>
          <a:p>
            <a:r>
              <a:rPr lang="en-US" sz="1200" dirty="0">
                <a:hlinkClick r:id="rId2"/>
              </a:rPr>
              <a:t>http://</a:t>
            </a:r>
            <a:r>
              <a:rPr lang="en-US" sz="1200" dirty="0" smtClean="0">
                <a:hlinkClick r:id="rId2"/>
              </a:rPr>
              <a:t>www.skepticalscience.com/volcanoes-and-global-warming.htm</a:t>
            </a:r>
            <a:r>
              <a:rPr lang="en-US" sz="1200" dirty="0" smtClean="0"/>
              <a:t> </a:t>
            </a:r>
          </a:p>
          <a:p>
            <a:endParaRPr lang="en-US" dirty="0" smtClean="0"/>
          </a:p>
          <a:p>
            <a:pPr lvl="1"/>
            <a:endParaRPr lang="en-US" dirty="0"/>
          </a:p>
          <a:p>
            <a:pPr lvl="1"/>
            <a:r>
              <a:rPr lang="en-US" dirty="0" smtClean="0"/>
              <a:t>Versus - &lt;1 % (I have the references)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3" y="2133600"/>
            <a:ext cx="581977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662" y="3810000"/>
            <a:ext cx="38766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18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t>4: THE SUN’S ROLE IS MINIMIZING</a:t>
            </a:r>
            <a:endParaRPr lang="en-US" sz="36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80383"/>
            <a:ext cx="4876800" cy="569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Predict long cold period coming, citing Russian studies that predict entering another “Little Ice Age”</a:t>
            </a:r>
          </a:p>
          <a:p>
            <a:r>
              <a:rPr lang="en-US" dirty="0" smtClean="0"/>
              <a:t>Predicted last solar cycle wasn’t going to happen – go dormant / that didn’t occur!</a:t>
            </a:r>
            <a:endParaRPr lang="en-US" dirty="0"/>
          </a:p>
        </p:txBody>
      </p:sp>
    </p:spTree>
    <p:extLst>
      <p:ext uri="{BB962C8B-B14F-4D97-AF65-F5344CB8AC3E}">
        <p14:creationId xmlns:p14="http://schemas.microsoft.com/office/powerpoint/2010/main" val="206818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b="1" dirty="0" smtClean="0"/>
              <a:t>5: SURFACE TO STRATOSPHERE CHANGES</a:t>
            </a:r>
            <a:endParaRPr lang="en-US" sz="3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1"/>
            <a:ext cx="7791064" cy="577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Spencer and Christie will focus on cooling of </a:t>
            </a:r>
            <a:r>
              <a:rPr lang="en-US" dirty="0" err="1" smtClean="0"/>
              <a:t>Tropopause</a:t>
            </a:r>
            <a:r>
              <a:rPr lang="en-US" dirty="0" smtClean="0"/>
              <a:t> and mislead people</a:t>
            </a:r>
          </a:p>
          <a:p>
            <a:r>
              <a:rPr lang="en-US" dirty="0" smtClean="0"/>
              <a:t>Etc….</a:t>
            </a:r>
          </a:p>
          <a:p>
            <a:r>
              <a:rPr lang="en-US" dirty="0"/>
              <a:t>For more see: </a:t>
            </a:r>
            <a:r>
              <a:rPr lang="en-US" dirty="0">
                <a:hlinkClick r:id="rId2"/>
              </a:rPr>
              <a:t>http://</a:t>
            </a:r>
            <a:r>
              <a:rPr lang="en-US" dirty="0" smtClean="0">
                <a:hlinkClick r:id="rId2"/>
              </a:rPr>
              <a:t>www.skepticalscience.com/satellite-measurements-warming-troposphere.htm</a:t>
            </a:r>
            <a:r>
              <a:rPr lang="en-US" dirty="0" smtClean="0"/>
              <a:t> </a:t>
            </a:r>
            <a:endParaRPr lang="en-US" dirty="0"/>
          </a:p>
        </p:txBody>
      </p:sp>
    </p:spTree>
    <p:extLst>
      <p:ext uri="{BB962C8B-B14F-4D97-AF65-F5344CB8AC3E}">
        <p14:creationId xmlns:p14="http://schemas.microsoft.com/office/powerpoint/2010/main" val="3260417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6: CLIMATE IS ALWAYS CHANGING </a:t>
            </a:r>
            <a:br>
              <a:rPr lang="en-US" sz="3600" b="1" dirty="0" smtClean="0"/>
            </a:br>
            <a:r>
              <a:rPr lang="en-US" sz="3600" b="1" dirty="0" smtClean="0"/>
              <a:t>– SO WHAT?</a:t>
            </a:r>
            <a:endParaRPr lang="en-US" sz="3600" b="1" dirty="0"/>
          </a:p>
        </p:txBody>
      </p:sp>
      <p:sp>
        <p:nvSpPr>
          <p:cNvPr id="3" name="Content Placeholder 2"/>
          <p:cNvSpPr>
            <a:spLocks noGrp="1"/>
          </p:cNvSpPr>
          <p:nvPr>
            <p:ph idx="1"/>
          </p:nvPr>
        </p:nvSpPr>
        <p:spPr/>
        <p:txBody>
          <a:bodyPr/>
          <a:lstStyle/>
          <a:p>
            <a:r>
              <a:rPr lang="en-US" dirty="0" smtClean="0"/>
              <a:t>It’s not about whether the Earth will survive – it will!</a:t>
            </a:r>
          </a:p>
          <a:p>
            <a:r>
              <a:rPr lang="en-US" dirty="0" smtClean="0"/>
              <a:t>It’s about sustainability with expected consequences</a:t>
            </a:r>
          </a:p>
          <a:p>
            <a:pPr lvl="1"/>
            <a:r>
              <a:rPr lang="en-US" dirty="0" smtClean="0"/>
              <a:t>Refugees</a:t>
            </a:r>
          </a:p>
          <a:p>
            <a:pPr lvl="1"/>
            <a:r>
              <a:rPr lang="en-US" dirty="0" smtClean="0"/>
              <a:t>Economies</a:t>
            </a:r>
          </a:p>
          <a:p>
            <a:pPr lvl="1"/>
            <a:r>
              <a:rPr lang="en-US" dirty="0" smtClean="0"/>
              <a:t>Etc., etc.</a:t>
            </a:r>
          </a:p>
          <a:p>
            <a:pPr lvl="1"/>
            <a:endParaRPr lang="en-US" dirty="0" smtClean="0"/>
          </a:p>
        </p:txBody>
      </p:sp>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4953000"/>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9pPr>
          </a:lstStyle>
          <a:p>
            <a:pPr>
              <a:spcBef>
                <a:spcPts val="1250"/>
              </a:spcBef>
              <a:buClr>
                <a:srgbClr val="000000"/>
              </a:buClr>
              <a:buSzPct val="100000"/>
              <a:buFont typeface="Times New Roman" pitchFamily="18" charset="0"/>
              <a:buNone/>
            </a:pPr>
            <a:r>
              <a:rPr lang="en-US" altLang="en-US" sz="2000" b="1">
                <a:solidFill>
                  <a:srgbClr val="000000"/>
                </a:solidFill>
              </a:rPr>
              <a:t>50 million years ago (50 MYA) Earth was ice-free.</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amount was of the order of 1000 ppm 50 MYA.</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imbalance due to plate tectonics ~ 10</a:t>
            </a:r>
            <a:r>
              <a:rPr lang="en-US" altLang="en-US" sz="2000" b="1" baseline="30000">
                <a:solidFill>
                  <a:srgbClr val="000000"/>
                </a:solidFill>
              </a:rPr>
              <a:t>-4</a:t>
            </a:r>
            <a:r>
              <a:rPr lang="en-US" altLang="en-US" sz="2000" b="1">
                <a:solidFill>
                  <a:srgbClr val="000000"/>
                </a:solidFill>
              </a:rPr>
              <a:t> ppm per year.</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836613"/>
            <a:ext cx="8126413"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98252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Fish analogy:</a:t>
            </a:r>
          </a:p>
          <a:p>
            <a:pPr lvl="1"/>
            <a:r>
              <a:rPr lang="en-US" dirty="0" smtClean="0"/>
              <a:t>Some meteorologists who don’t buy climate change: in bottom of fish tank looking at the sand grains.</a:t>
            </a:r>
          </a:p>
          <a:p>
            <a:pPr lvl="1"/>
            <a:r>
              <a:rPr lang="en-US" dirty="0" smtClean="0"/>
              <a:t>Some geologists who don’t buy climate change: in outer space looking at the fish tank.</a:t>
            </a:r>
          </a:p>
          <a:p>
            <a:pPr lvl="1"/>
            <a:r>
              <a:rPr lang="en-US" dirty="0" smtClean="0"/>
              <a:t>BOTH not seeing the </a:t>
            </a:r>
            <a:r>
              <a:rPr lang="en-US" dirty="0" err="1" smtClean="0"/>
              <a:t>pyranahs</a:t>
            </a:r>
            <a:r>
              <a:rPr lang="en-US" dirty="0" smtClean="0"/>
              <a:t> swirling in the fish tank : It’s about sustainability!</a:t>
            </a:r>
          </a:p>
          <a:p>
            <a:pPr lvl="1"/>
            <a:endParaRPr lang="en-US" dirty="0"/>
          </a:p>
          <a:p>
            <a:r>
              <a:rPr lang="en-US" dirty="0" smtClean="0"/>
              <a:t>For more see: </a:t>
            </a:r>
            <a:r>
              <a:rPr lang="en-US" dirty="0" smtClean="0">
                <a:hlinkClick r:id="rId2"/>
              </a:rPr>
              <a:t>http</a:t>
            </a:r>
            <a:r>
              <a:rPr lang="en-US" dirty="0">
                <a:hlinkClick r:id="rId2"/>
              </a:rPr>
              <a:t>://</a:t>
            </a:r>
            <a:r>
              <a:rPr lang="en-US" dirty="0" smtClean="0">
                <a:hlinkClick r:id="rId2"/>
              </a:rPr>
              <a:t>www.skepticalscience.com/climate-change-little-ice-age-medieval-warm-period.htm</a:t>
            </a:r>
            <a:r>
              <a:rPr lang="en-US" dirty="0" smtClean="0"/>
              <a:t> </a:t>
            </a:r>
          </a:p>
        </p:txBody>
      </p:sp>
    </p:spTree>
    <p:extLst>
      <p:ext uri="{BB962C8B-B14F-4D97-AF65-F5344CB8AC3E}">
        <p14:creationId xmlns:p14="http://schemas.microsoft.com/office/powerpoint/2010/main" val="3192347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7</a:t>
            </a:r>
            <a:r>
              <a:rPr lang="en-US" sz="3600" b="1" dirty="0" smtClean="0"/>
              <a:t>: HISTORICALLY UNPRECEDENTED CO</a:t>
            </a:r>
            <a:r>
              <a:rPr lang="en-US" sz="3600" b="1" baseline="-25000" dirty="0" smtClean="0"/>
              <a:t>2</a:t>
            </a:r>
            <a:r>
              <a:rPr lang="en-US" sz="3600" b="1" dirty="0" smtClean="0"/>
              <a:t> CONCENTRATIONS</a:t>
            </a:r>
            <a:endParaRPr lang="en-US" sz="36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490192" cy="42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Disclaimer</a:t>
            </a:r>
            <a:endParaRPr lang="en-US" sz="4000" dirty="0"/>
          </a:p>
        </p:txBody>
      </p:sp>
      <p:sp>
        <p:nvSpPr>
          <p:cNvPr id="3" name="TextBox 2"/>
          <p:cNvSpPr txBox="1"/>
          <p:nvPr/>
        </p:nvSpPr>
        <p:spPr>
          <a:xfrm>
            <a:off x="1763610" y="1628750"/>
            <a:ext cx="5472760" cy="959681"/>
          </a:xfrm>
          <a:prstGeom prst="rect">
            <a:avLst/>
          </a:prstGeom>
          <a:noFill/>
        </p:spPr>
        <p:txBody>
          <a:bodyPr wrap="square" lIns="18000" tIns="18000" rIns="18000" bIns="18000" rtlCol="0">
            <a:spAutoFit/>
          </a:bodyPr>
          <a:lstStyle/>
          <a:p>
            <a:r>
              <a:rPr lang="en-US" sz="2000" dirty="0"/>
              <a:t>Any views expressed here are the result of my study, education and research and not those of associated affiliated societies or organizations.</a:t>
            </a:r>
            <a:endParaRPr lang="en-US" sz="2000" baseline="0" dirty="0" smtClean="0"/>
          </a:p>
        </p:txBody>
      </p:sp>
    </p:spTree>
    <p:extLst>
      <p:ext uri="{BB962C8B-B14F-4D97-AF65-F5344CB8AC3E}">
        <p14:creationId xmlns:p14="http://schemas.microsoft.com/office/powerpoint/2010/main" val="1458471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rgbClr val="002060"/>
                </a:solidFill>
              </a:rPr>
              <a:t>8: WILL ADDING MORE CO2 EVENTUALLY STOP CAUSING WARMING?</a:t>
            </a:r>
            <a:endParaRPr lang="en-US" sz="3600" b="1" dirty="0">
              <a:solidFill>
                <a:srgbClr val="002060"/>
              </a:solidFill>
            </a:endParaRPr>
          </a:p>
        </p:txBody>
      </p:sp>
      <p:sp>
        <p:nvSpPr>
          <p:cNvPr id="4" name="TextBox 3"/>
          <p:cNvSpPr txBox="1"/>
          <p:nvPr/>
        </p:nvSpPr>
        <p:spPr>
          <a:xfrm>
            <a:off x="304800" y="1667470"/>
            <a:ext cx="2438400" cy="923330"/>
          </a:xfrm>
          <a:prstGeom prst="rect">
            <a:avLst/>
          </a:prstGeom>
          <a:noFill/>
        </p:spPr>
        <p:txBody>
          <a:bodyPr wrap="square" rtlCol="0">
            <a:spAutoFit/>
          </a:bodyPr>
          <a:lstStyle/>
          <a:p>
            <a:pPr algn="ctr"/>
            <a:r>
              <a:rPr lang="en-US" sz="5400" b="1" dirty="0" smtClean="0">
                <a:solidFill>
                  <a:srgbClr val="002060"/>
                </a:solidFill>
              </a:rPr>
              <a:t>NO</a:t>
            </a:r>
            <a:endParaRPr lang="en-US" sz="5400" b="1" dirty="0">
              <a:solidFill>
                <a:srgbClr val="002060"/>
              </a:solidFill>
            </a:endParaRPr>
          </a:p>
        </p:txBody>
      </p:sp>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normAutofit/>
          </a:bodyPr>
          <a:lstStyle/>
          <a:p>
            <a:r>
              <a:rPr lang="en-US" dirty="0" smtClean="0"/>
              <a:t>Say CO</a:t>
            </a:r>
            <a:r>
              <a:rPr lang="en-US" baseline="-25000" dirty="0" smtClean="0"/>
              <a:t>2</a:t>
            </a:r>
            <a:r>
              <a:rPr lang="en-US" dirty="0" smtClean="0"/>
              <a:t> saturated</a:t>
            </a:r>
          </a:p>
          <a:p>
            <a:r>
              <a:rPr lang="en-US" dirty="0" smtClean="0"/>
              <a:t>Water vapor as more abundant and more important green house gas (GHG) – ignoring feedback increase cause by warming caused by increases in CO</a:t>
            </a:r>
            <a:r>
              <a:rPr lang="en-US" baseline="-25000" dirty="0" smtClean="0"/>
              <a:t>2</a:t>
            </a:r>
          </a:p>
          <a:p>
            <a:endParaRPr lang="en-US" baseline="-25000" dirty="0" smtClean="0"/>
          </a:p>
          <a:p>
            <a:r>
              <a:rPr lang="en-US" dirty="0" smtClean="0"/>
              <a:t>PETM shows  that  CO</a:t>
            </a:r>
            <a:r>
              <a:rPr lang="en-US" baseline="-25000" dirty="0" smtClean="0"/>
              <a:t>2 </a:t>
            </a:r>
            <a:r>
              <a:rPr lang="en-US" dirty="0" smtClean="0"/>
              <a:t>spikes do continue to influence climate</a:t>
            </a:r>
          </a:p>
          <a:p>
            <a:pPr marL="0" indent="0">
              <a:buNone/>
            </a:pPr>
            <a:endParaRPr lang="en-US" dirty="0" smtClean="0"/>
          </a:p>
        </p:txBody>
      </p:sp>
      <p:sp>
        <p:nvSpPr>
          <p:cNvPr id="4" name="Rectangle 3"/>
          <p:cNvSpPr/>
          <p:nvPr/>
        </p:nvSpPr>
        <p:spPr>
          <a:xfrm>
            <a:off x="3429000" y="5867400"/>
            <a:ext cx="2928815" cy="584775"/>
          </a:xfrm>
          <a:prstGeom prst="rect">
            <a:avLst/>
          </a:prstGeom>
        </p:spPr>
        <p:txBody>
          <a:bodyPr wrap="none">
            <a:spAutoFit/>
          </a:bodyPr>
          <a:lstStyle/>
          <a:p>
            <a:r>
              <a:rPr lang="en-US" sz="3200" dirty="0"/>
              <a:t>See next 3 slides</a:t>
            </a:r>
          </a:p>
        </p:txBody>
      </p:sp>
    </p:spTree>
    <p:extLst>
      <p:ext uri="{BB962C8B-B14F-4D97-AF65-F5344CB8AC3E}">
        <p14:creationId xmlns:p14="http://schemas.microsoft.com/office/powerpoint/2010/main" val="1168751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304800" y="1600200"/>
            <a:ext cx="5105400" cy="472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omic Sans MS" pitchFamily="66" charset="0"/>
              <a:cs typeface="Arial" charset="0"/>
            </a:endParaRPr>
          </a:p>
        </p:txBody>
      </p:sp>
      <p:sp>
        <p:nvSpPr>
          <p:cNvPr id="40963" name="Rectangle 2"/>
          <p:cNvSpPr>
            <a:spLocks noGrp="1" noChangeArrowheads="1"/>
          </p:cNvSpPr>
          <p:nvPr>
            <p:ph type="title"/>
          </p:nvPr>
        </p:nvSpPr>
        <p:spPr>
          <a:xfrm>
            <a:off x="457200" y="76200"/>
            <a:ext cx="8229600" cy="1143000"/>
          </a:xfrm>
          <a:ln>
            <a:noFill/>
          </a:ln>
        </p:spPr>
        <p:txBody>
          <a:bodyPr/>
          <a:lstStyle/>
          <a:p>
            <a:pPr eaLnBrk="1" hangingPunct="1">
              <a:tabLst>
                <a:tab pos="2005013" algn="l"/>
              </a:tabLst>
            </a:pPr>
            <a:r>
              <a:rPr lang="en-US" sz="3200" dirty="0" smtClean="0"/>
              <a:t>The CO</a:t>
            </a:r>
            <a:r>
              <a:rPr lang="en-US" sz="3200" baseline="-25000" dirty="0" smtClean="0"/>
              <a:t>2</a:t>
            </a:r>
            <a:r>
              <a:rPr lang="en-US" sz="3200" dirty="0" smtClean="0"/>
              <a:t> greenhouse gas effect is concentrated in the polar regions ! ! !</a:t>
            </a:r>
          </a:p>
        </p:txBody>
      </p:sp>
      <p:pic>
        <p:nvPicPr>
          <p:cNvPr id="40964" name="Picture 8" descr="BlueMarbleW"/>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4000" y1="53250" x2="74000" y2="52750"/>
                        <a14:foregroundMark x1="73833" y1="52750" x2="73333" y2="42000"/>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267619"/>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9" descr="BlueMarbleH2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333" y1="51000" x2="25667" y2="55250"/>
                        <a14:foregroundMark x1="23500" y1="46250" x2="27500" y2="36500"/>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244600"/>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10" descr="BlueMarbleH20CO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50" b="100000" l="10000" r="90000"/>
                    </a14:imgEffect>
                  </a14:imgLayer>
                </a14:imgProps>
              </a:ext>
              <a:ext uri="{28A0092B-C50C-407E-A947-70E740481C1C}">
                <a14:useLocalDpi xmlns:a14="http://schemas.microsoft.com/office/drawing/2010/main" val="0"/>
              </a:ext>
            </a:extLst>
          </a:blip>
          <a:srcRect/>
          <a:stretch>
            <a:fillRect/>
          </a:stretch>
        </p:blipFill>
        <p:spPr bwMode="auto">
          <a:xfrm>
            <a:off x="-1219200" y="1244600"/>
            <a:ext cx="80772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Text Box 12"/>
          <p:cNvSpPr txBox="1">
            <a:spLocks noChangeArrowheads="1"/>
          </p:cNvSpPr>
          <p:nvPr/>
        </p:nvSpPr>
        <p:spPr bwMode="auto">
          <a:xfrm>
            <a:off x="5557549" y="1538317"/>
            <a:ext cx="3505200" cy="4524315"/>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r>
              <a:rPr lang="en-US" sz="2400" dirty="0">
                <a:solidFill>
                  <a:schemeClr val="accent6">
                    <a:lumMod val="50000"/>
                  </a:schemeClr>
                </a:solidFill>
                <a:latin typeface="Arial" charset="0"/>
              </a:rPr>
              <a:t>The </a:t>
            </a:r>
            <a:r>
              <a:rPr lang="en-US" sz="2400" dirty="0" smtClean="0">
                <a:solidFill>
                  <a:schemeClr val="accent6">
                    <a:lumMod val="50000"/>
                  </a:schemeClr>
                </a:solidFill>
                <a:latin typeface="Arial" charset="0"/>
              </a:rPr>
              <a:t>large </a:t>
            </a:r>
            <a:r>
              <a:rPr lang="en-US" sz="2400" dirty="0">
                <a:solidFill>
                  <a:schemeClr val="accent6">
                    <a:lumMod val="50000"/>
                  </a:schemeClr>
                </a:solidFill>
                <a:latin typeface="Arial" charset="0"/>
              </a:rPr>
              <a:t>H</a:t>
            </a:r>
            <a:r>
              <a:rPr lang="en-US" sz="2400" baseline="-25000" dirty="0">
                <a:solidFill>
                  <a:schemeClr val="accent6">
                    <a:lumMod val="50000"/>
                  </a:schemeClr>
                </a:solidFill>
                <a:latin typeface="Arial" charset="0"/>
              </a:rPr>
              <a:t>2</a:t>
            </a:r>
            <a:r>
              <a:rPr lang="en-US" sz="2400" dirty="0">
                <a:solidFill>
                  <a:schemeClr val="accent6">
                    <a:lumMod val="50000"/>
                  </a:schemeClr>
                </a:solidFill>
                <a:latin typeface="Arial" charset="0"/>
              </a:rPr>
              <a:t>O</a:t>
            </a:r>
          </a:p>
          <a:p>
            <a:pPr eaLnBrk="1" hangingPunct="1"/>
            <a:r>
              <a:rPr lang="en-US" sz="2400" dirty="0">
                <a:solidFill>
                  <a:schemeClr val="accent6">
                    <a:lumMod val="50000"/>
                  </a:schemeClr>
                </a:solidFill>
                <a:latin typeface="Arial" charset="0"/>
              </a:rPr>
              <a:t> greenhouse effect</a:t>
            </a:r>
          </a:p>
          <a:p>
            <a:pPr eaLnBrk="1" hangingPunct="1"/>
            <a:r>
              <a:rPr lang="en-US" sz="2400" dirty="0">
                <a:solidFill>
                  <a:schemeClr val="accent6">
                    <a:lumMod val="50000"/>
                  </a:schemeClr>
                </a:solidFill>
                <a:latin typeface="Arial" charset="0"/>
              </a:rPr>
              <a:t>is controlled by t</a:t>
            </a:r>
            <a:r>
              <a:rPr lang="en-US" sz="2400" dirty="0" smtClean="0">
                <a:solidFill>
                  <a:schemeClr val="accent6">
                    <a:lumMod val="50000"/>
                  </a:schemeClr>
                </a:solidFill>
                <a:latin typeface="Arial" charset="0"/>
              </a:rPr>
              <a:t>emperature </a:t>
            </a:r>
            <a:r>
              <a:rPr lang="en-US" sz="2400" dirty="0">
                <a:solidFill>
                  <a:schemeClr val="accent6">
                    <a:lumMod val="50000"/>
                  </a:schemeClr>
                </a:solidFill>
                <a:latin typeface="Arial" charset="0"/>
              </a:rPr>
              <a:t>– </a:t>
            </a:r>
          </a:p>
          <a:p>
            <a:pPr eaLnBrk="1" hangingPunct="1"/>
            <a:r>
              <a:rPr lang="en-US" sz="2400" dirty="0" smtClean="0">
                <a:solidFill>
                  <a:schemeClr val="accent6">
                    <a:lumMod val="50000"/>
                  </a:schemeClr>
                </a:solidFill>
                <a:latin typeface="Arial" charset="0"/>
              </a:rPr>
              <a:t>H</a:t>
            </a:r>
            <a:r>
              <a:rPr lang="en-US" sz="2400" baseline="-25000" dirty="0" smtClean="0">
                <a:solidFill>
                  <a:schemeClr val="accent6">
                    <a:lumMod val="50000"/>
                  </a:schemeClr>
                </a:solidFill>
                <a:latin typeface="Arial" charset="0"/>
              </a:rPr>
              <a:t>2</a:t>
            </a:r>
            <a:r>
              <a:rPr lang="en-US" sz="2400" dirty="0" smtClean="0">
                <a:solidFill>
                  <a:schemeClr val="accent6">
                    <a:lumMod val="50000"/>
                  </a:schemeClr>
                </a:solidFill>
                <a:latin typeface="Arial" charset="0"/>
              </a:rPr>
              <a:t>O saturation doubles </a:t>
            </a:r>
            <a:r>
              <a:rPr lang="en-US" sz="2400" dirty="0">
                <a:solidFill>
                  <a:schemeClr val="accent6">
                    <a:lumMod val="50000"/>
                  </a:schemeClr>
                </a:solidFill>
                <a:latin typeface="Arial" charset="0"/>
              </a:rPr>
              <a:t>with every </a:t>
            </a:r>
          </a:p>
          <a:p>
            <a:pPr eaLnBrk="1" hangingPunct="1"/>
            <a:r>
              <a:rPr lang="en-US" sz="2400" dirty="0">
                <a:solidFill>
                  <a:schemeClr val="accent6">
                    <a:lumMod val="50000"/>
                  </a:schemeClr>
                </a:solidFill>
                <a:latin typeface="Arial" charset="0"/>
              </a:rPr>
              <a:t>10°C Increase</a:t>
            </a:r>
          </a:p>
          <a:p>
            <a:pPr eaLnBrk="1" hangingPunct="1"/>
            <a:endParaRPr lang="en-US" sz="2400" dirty="0">
              <a:solidFill>
                <a:schemeClr val="accent6">
                  <a:lumMod val="50000"/>
                </a:schemeClr>
              </a:solidFill>
              <a:latin typeface="Arial" charset="0"/>
            </a:endParaRPr>
          </a:p>
          <a:p>
            <a:pPr eaLnBrk="1" hangingPunct="1"/>
            <a:r>
              <a:rPr lang="en-US" sz="2400" dirty="0" smtClean="0">
                <a:solidFill>
                  <a:schemeClr val="accent6">
                    <a:lumMod val="50000"/>
                  </a:schemeClr>
                </a:solidFill>
                <a:latin typeface="Arial" charset="0"/>
              </a:rPr>
              <a:t>As a result It </a:t>
            </a:r>
            <a:r>
              <a:rPr lang="en-US" sz="2400" dirty="0">
                <a:solidFill>
                  <a:schemeClr val="accent6">
                    <a:lumMod val="50000"/>
                  </a:schemeClr>
                </a:solidFill>
                <a:latin typeface="Arial" charset="0"/>
              </a:rPr>
              <a:t>is concentrated in </a:t>
            </a:r>
          </a:p>
          <a:p>
            <a:pPr eaLnBrk="1" hangingPunct="1"/>
            <a:r>
              <a:rPr lang="en-US" sz="2400" dirty="0">
                <a:solidFill>
                  <a:schemeClr val="accent6">
                    <a:lumMod val="50000"/>
                  </a:schemeClr>
                </a:solidFill>
                <a:latin typeface="Arial" charset="0"/>
              </a:rPr>
              <a:t>the lower atmosphere </a:t>
            </a:r>
          </a:p>
          <a:p>
            <a:pPr eaLnBrk="1" hangingPunct="1"/>
            <a:r>
              <a:rPr lang="en-US" sz="2400" dirty="0" smtClean="0">
                <a:solidFill>
                  <a:schemeClr val="accent6">
                    <a:lumMod val="50000"/>
                  </a:schemeClr>
                </a:solidFill>
                <a:latin typeface="Arial" charset="0"/>
              </a:rPr>
              <a:t>of </a:t>
            </a:r>
            <a:r>
              <a:rPr lang="en-US" sz="2400" dirty="0">
                <a:solidFill>
                  <a:schemeClr val="accent6">
                    <a:lumMod val="50000"/>
                  </a:schemeClr>
                </a:solidFill>
                <a:latin typeface="Arial" charset="0"/>
              </a:rPr>
              <a:t>the tropics</a:t>
            </a:r>
          </a:p>
        </p:txBody>
      </p:sp>
      <p:grpSp>
        <p:nvGrpSpPr>
          <p:cNvPr id="173072" name="Group 16"/>
          <p:cNvGrpSpPr>
            <a:grpSpLocks/>
          </p:cNvGrpSpPr>
          <p:nvPr/>
        </p:nvGrpSpPr>
        <p:grpSpPr bwMode="auto">
          <a:xfrm>
            <a:off x="5715000" y="2286000"/>
            <a:ext cx="3277110" cy="3048000"/>
            <a:chOff x="3660" y="1296"/>
            <a:chExt cx="1812" cy="1920"/>
          </a:xfrm>
          <a:noFill/>
        </p:grpSpPr>
        <p:sp>
          <p:nvSpPr>
            <p:cNvPr id="40970" name="Rectangle 15"/>
            <p:cNvSpPr>
              <a:spLocks noChangeArrowheads="1"/>
            </p:cNvSpPr>
            <p:nvPr/>
          </p:nvSpPr>
          <p:spPr bwMode="auto">
            <a:xfrm>
              <a:off x="3888" y="1296"/>
              <a:ext cx="1584" cy="1920"/>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971" name="Text Box 14"/>
            <p:cNvSpPr txBox="1">
              <a:spLocks noChangeArrowheads="1"/>
            </p:cNvSpPr>
            <p:nvPr/>
          </p:nvSpPr>
          <p:spPr bwMode="auto">
            <a:xfrm>
              <a:off x="3660" y="1872"/>
              <a:ext cx="1764" cy="756"/>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spcBef>
                  <a:spcPct val="50000"/>
                </a:spcBef>
              </a:pPr>
              <a:r>
                <a:rPr lang="en-US" sz="2400" dirty="0">
                  <a:solidFill>
                    <a:schemeClr val="tx1"/>
                  </a:solidFill>
                  <a:latin typeface="Arial" charset="0"/>
                </a:rPr>
                <a:t>CO</a:t>
              </a:r>
              <a:r>
                <a:rPr lang="en-US" sz="2400" baseline="-25000" dirty="0">
                  <a:solidFill>
                    <a:schemeClr val="tx1"/>
                  </a:solidFill>
                  <a:latin typeface="Arial" charset="0"/>
                </a:rPr>
                <a:t>2 </a:t>
              </a:r>
              <a:r>
                <a:rPr lang="en-US" sz="2400" dirty="0">
                  <a:solidFill>
                    <a:schemeClr val="tx1"/>
                  </a:solidFill>
                  <a:latin typeface="Arial" charset="0"/>
                </a:rPr>
                <a:t>is evenly distributed throughout the atmosphere</a:t>
              </a:r>
              <a:r>
                <a:rPr lang="en-US" baseline="-25000" dirty="0">
                  <a:solidFill>
                    <a:schemeClr val="tx1"/>
                  </a:solidFill>
                  <a:latin typeface="Arial" charset="0"/>
                </a:rPr>
                <a:t>	</a:t>
              </a:r>
              <a:endParaRPr lang="en-US" dirty="0">
                <a:solidFill>
                  <a:schemeClr val="tx1"/>
                </a:solidFill>
                <a:latin typeface="Arial" charset="0"/>
              </a:endParaRPr>
            </a:p>
          </p:txBody>
        </p:sp>
      </p:grpSp>
      <p:sp>
        <p:nvSpPr>
          <p:cNvPr id="2" name="TextBox 1"/>
          <p:cNvSpPr txBox="1"/>
          <p:nvPr/>
        </p:nvSpPr>
        <p:spPr>
          <a:xfrm>
            <a:off x="5486400" y="1447800"/>
            <a:ext cx="3048000" cy="954107"/>
          </a:xfrm>
          <a:prstGeom prst="rect">
            <a:avLst/>
          </a:prstGeom>
          <a:noFill/>
        </p:spPr>
        <p:txBody>
          <a:bodyPr wrap="square" rtlCol="0">
            <a:spAutoFit/>
          </a:bodyPr>
          <a:lstStyle/>
          <a:p>
            <a:r>
              <a:rPr lang="en-US" sz="2800" b="1" dirty="0" smtClean="0">
                <a:latin typeface="+mn-lt"/>
              </a:rPr>
              <a:t>Particularly in the Arctic !</a:t>
            </a:r>
            <a:endParaRPr lang="en-US" sz="2800" b="1" dirty="0">
              <a:latin typeface="+mn-lt"/>
            </a:endParaRPr>
          </a:p>
        </p:txBody>
      </p:sp>
      <p:sp>
        <p:nvSpPr>
          <p:cNvPr id="4" name="TextBox 3"/>
          <p:cNvSpPr txBox="1"/>
          <p:nvPr/>
        </p:nvSpPr>
        <p:spPr>
          <a:xfrm>
            <a:off x="632691" y="304800"/>
            <a:ext cx="7772400" cy="646331"/>
          </a:xfrm>
          <a:prstGeom prst="rect">
            <a:avLst/>
          </a:prstGeom>
          <a:noFill/>
        </p:spPr>
        <p:txBody>
          <a:bodyPr wrap="square" rtlCol="0">
            <a:spAutoFit/>
          </a:bodyPr>
          <a:lstStyle/>
          <a:p>
            <a:r>
              <a:rPr lang="en-US" sz="3600" dirty="0" smtClean="0">
                <a:solidFill>
                  <a:schemeClr val="bg1"/>
                </a:solidFill>
                <a:latin typeface="Arial" pitchFamily="34" charset="0"/>
                <a:cs typeface="Arial" pitchFamily="34" charset="0"/>
              </a:rPr>
              <a:t>The Earth and its atmosphere</a:t>
            </a:r>
            <a:endParaRPr lang="en-US" sz="3600" dirty="0">
              <a:solidFill>
                <a:schemeClr val="bg1"/>
              </a:solidFill>
              <a:latin typeface="Arial" pitchFamily="34" charset="0"/>
              <a:cs typeface="Arial" pitchFamily="34" charset="0"/>
            </a:endParaRPr>
          </a:p>
        </p:txBody>
      </p:sp>
      <p:sp>
        <p:nvSpPr>
          <p:cNvPr id="6" name="TextBox 5"/>
          <p:cNvSpPr txBox="1"/>
          <p:nvPr/>
        </p:nvSpPr>
        <p:spPr>
          <a:xfrm>
            <a:off x="0" y="329625"/>
            <a:ext cx="9110297" cy="584775"/>
          </a:xfrm>
          <a:prstGeom prst="rect">
            <a:avLst/>
          </a:prstGeom>
          <a:noFill/>
        </p:spPr>
        <p:txBody>
          <a:bodyPr wrap="square" rtlCol="0">
            <a:spAutoFit/>
          </a:bodyPr>
          <a:lstStyle/>
          <a:p>
            <a:r>
              <a:rPr lang="en-US" sz="3200" dirty="0" smtClean="0">
                <a:solidFill>
                  <a:schemeClr val="accent6">
                    <a:lumMod val="40000"/>
                    <a:lumOff val="60000"/>
                  </a:schemeClr>
                </a:solidFill>
                <a:latin typeface="Arial" pitchFamily="34" charset="0"/>
                <a:cs typeface="Arial" pitchFamily="34" charset="0"/>
              </a:rPr>
              <a:t>The most potent greenhouse gas is H</a:t>
            </a:r>
            <a:r>
              <a:rPr lang="en-US" sz="3200" baseline="-25000" dirty="0" smtClean="0">
                <a:solidFill>
                  <a:schemeClr val="accent6">
                    <a:lumMod val="40000"/>
                    <a:lumOff val="60000"/>
                  </a:schemeClr>
                </a:solidFill>
                <a:latin typeface="Arial" pitchFamily="34" charset="0"/>
                <a:cs typeface="Arial" pitchFamily="34" charset="0"/>
              </a:rPr>
              <a:t>2</a:t>
            </a:r>
            <a:r>
              <a:rPr lang="en-US" sz="3200" dirty="0" smtClean="0">
                <a:solidFill>
                  <a:schemeClr val="accent6">
                    <a:lumMod val="40000"/>
                    <a:lumOff val="60000"/>
                  </a:schemeClr>
                </a:solidFill>
                <a:latin typeface="Arial" pitchFamily="34" charset="0"/>
                <a:cs typeface="Arial" pitchFamily="34" charset="0"/>
              </a:rPr>
              <a:t>O  - vapor</a:t>
            </a:r>
            <a:endParaRPr lang="en-US" sz="3200" dirty="0">
              <a:solidFill>
                <a:schemeClr val="accent6">
                  <a:lumMod val="40000"/>
                  <a:lumOff val="60000"/>
                </a:schemeClr>
              </a:solidFill>
              <a:latin typeface="Arial" pitchFamily="34" charset="0"/>
              <a:cs typeface="Arial" pitchFamily="34" charset="0"/>
            </a:endParaRPr>
          </a:p>
        </p:txBody>
      </p:sp>
    </p:spTree>
    <p:extLst>
      <p:ext uri="{BB962C8B-B14F-4D97-AF65-F5344CB8AC3E}">
        <p14:creationId xmlns:p14="http://schemas.microsoft.com/office/powerpoint/2010/main" val="2058411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73065"/>
                                        </p:tgtEl>
                                        <p:attrNameLst>
                                          <p:attrName>style.visibility</p:attrName>
                                        </p:attrNameLst>
                                      </p:cBhvr>
                                      <p:to>
                                        <p:strVal val="visible"/>
                                      </p:to>
                                    </p:set>
                                    <p:animEffect transition="in" filter="fade">
                                      <p:cBhvr>
                                        <p:cTn id="12" dur="2000"/>
                                        <p:tgtEl>
                                          <p:spTgt spid="173065"/>
                                        </p:tgtEl>
                                      </p:cBhvr>
                                    </p:animEffect>
                                  </p:childTnLst>
                                </p:cTn>
                              </p:par>
                              <p:par>
                                <p:cTn id="13" presetID="1" presetClass="entr" presetSubtype="0" fill="hold" grpId="1" nodeType="withEffect">
                                  <p:stCondLst>
                                    <p:cond delay="0"/>
                                  </p:stCondLst>
                                  <p:childTnLst>
                                    <p:set>
                                      <p:cBhvr>
                                        <p:cTn id="14" dur="1" fill="hold">
                                          <p:stCondLst>
                                            <p:cond delay="0"/>
                                          </p:stCondLst>
                                        </p:cTn>
                                        <p:tgtEl>
                                          <p:spTgt spid="1730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7306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73066"/>
                                        </p:tgtEl>
                                        <p:attrNameLst>
                                          <p:attrName>style.visibility</p:attrName>
                                        </p:attrNameLst>
                                      </p:cBhvr>
                                      <p:to>
                                        <p:strVal val="visible"/>
                                      </p:to>
                                    </p:set>
                                    <p:animEffect transition="in" filter="fade">
                                      <p:cBhvr>
                                        <p:cTn id="24" dur="2000"/>
                                        <p:tgtEl>
                                          <p:spTgt spid="173066"/>
                                        </p:tgtEl>
                                      </p:cBhvr>
                                    </p:animEffect>
                                  </p:childTnLst>
                                </p:cTn>
                              </p:par>
                              <p:par>
                                <p:cTn id="25" presetID="10" presetClass="entr" presetSubtype="0" fill="hold" nodeType="withEffect">
                                  <p:stCondLst>
                                    <p:cond delay="0"/>
                                  </p:stCondLst>
                                  <p:childTnLst>
                                    <p:set>
                                      <p:cBhvr>
                                        <p:cTn id="26" dur="1" fill="hold">
                                          <p:stCondLst>
                                            <p:cond delay="0"/>
                                          </p:stCondLst>
                                        </p:cTn>
                                        <p:tgtEl>
                                          <p:spTgt spid="173072"/>
                                        </p:tgtEl>
                                        <p:attrNameLst>
                                          <p:attrName>style.visibility</p:attrName>
                                        </p:attrNameLst>
                                      </p:cBhvr>
                                      <p:to>
                                        <p:strVal val="visible"/>
                                      </p:to>
                                    </p:set>
                                    <p:animEffect transition="in" filter="fade">
                                      <p:cBhvr>
                                        <p:cTn id="27" dur="2000"/>
                                        <p:tgtEl>
                                          <p:spTgt spid="17307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96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173068" grpId="0"/>
      <p:bldP spid="173068" grpId="1"/>
      <p:bldP spid="4" grpId="0"/>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4953000"/>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9pPr>
          </a:lstStyle>
          <a:p>
            <a:pPr>
              <a:spcBef>
                <a:spcPts val="1250"/>
              </a:spcBef>
              <a:buClr>
                <a:srgbClr val="000000"/>
              </a:buClr>
              <a:buSzPct val="100000"/>
              <a:buFont typeface="Times New Roman" pitchFamily="18" charset="0"/>
              <a:buNone/>
            </a:pPr>
            <a:r>
              <a:rPr lang="en-US" altLang="en-US" sz="2000" b="1">
                <a:solidFill>
                  <a:srgbClr val="000000"/>
                </a:solidFill>
              </a:rPr>
              <a:t>50 million years ago (50 MYA) Earth was ice-free.</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amount was of the order of 1000 ppm 50 MYA.</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imbalance due to plate tectonics ~ 10</a:t>
            </a:r>
            <a:r>
              <a:rPr lang="en-US" altLang="en-US" sz="2000" b="1" baseline="30000">
                <a:solidFill>
                  <a:srgbClr val="000000"/>
                </a:solidFill>
              </a:rPr>
              <a:t>-4</a:t>
            </a:r>
            <a:r>
              <a:rPr lang="en-US" altLang="en-US" sz="2000" b="1">
                <a:solidFill>
                  <a:srgbClr val="000000"/>
                </a:solidFill>
              </a:rPr>
              <a:t> ppm per year.</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836613"/>
            <a:ext cx="8126413"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924261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0707"/>
            <a:ext cx="4388543" cy="682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584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9: DOES RATE OF WARMING CHANGE BY DECADE TO DECADE?</a:t>
            </a:r>
            <a:endParaRPr lang="en-US" sz="36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7184568" cy="429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24650" y="3429000"/>
            <a:ext cx="2438400" cy="923330"/>
          </a:xfrm>
          <a:prstGeom prst="rect">
            <a:avLst/>
          </a:prstGeom>
          <a:noFill/>
        </p:spPr>
        <p:txBody>
          <a:bodyPr wrap="square" rtlCol="0">
            <a:spAutoFit/>
          </a:bodyPr>
          <a:lstStyle/>
          <a:p>
            <a:pPr algn="ctr"/>
            <a:r>
              <a:rPr lang="en-US" sz="5400" b="1" dirty="0" smtClean="0">
                <a:solidFill>
                  <a:srgbClr val="002060"/>
                </a:solidFill>
              </a:rPr>
              <a:t>YES</a:t>
            </a:r>
            <a:endParaRPr lang="en-US" sz="5400" b="1" dirty="0">
              <a:solidFill>
                <a:srgbClr val="002060"/>
              </a:solidFill>
            </a:endParaRPr>
          </a:p>
        </p:txBody>
      </p:sp>
    </p:spTree>
    <p:extLst>
      <p:ext uri="{BB962C8B-B14F-4D97-AF65-F5344CB8AC3E}">
        <p14:creationId xmlns:p14="http://schemas.microsoft.com/office/powerpoint/2010/main" val="1450765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urface&amp;lowerAtmosT,NOAA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22250"/>
            <a:ext cx="52276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Up Arrow 6"/>
          <p:cNvSpPr>
            <a:spLocks noChangeArrowheads="1"/>
          </p:cNvSpPr>
          <p:nvPr/>
        </p:nvSpPr>
        <p:spPr bwMode="auto">
          <a:xfrm rot="10800000">
            <a:off x="4286250" y="2392363"/>
            <a:ext cx="296863" cy="274637"/>
          </a:xfrm>
          <a:prstGeom prst="upArrow">
            <a:avLst>
              <a:gd name="adj1" fmla="val 50000"/>
              <a:gd name="adj2" fmla="val 50000"/>
            </a:avLst>
          </a:prstGeom>
          <a:solidFill>
            <a:schemeClr val="accent1"/>
          </a:solidFill>
          <a:ln w="76200"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12" name="Up Arrow 14"/>
          <p:cNvSpPr>
            <a:spLocks noChangeArrowheads="1"/>
          </p:cNvSpPr>
          <p:nvPr/>
        </p:nvSpPr>
        <p:spPr bwMode="auto">
          <a:xfrm rot="10800000">
            <a:off x="4976813" y="2282825"/>
            <a:ext cx="296862" cy="274638"/>
          </a:xfrm>
          <a:prstGeom prst="upArrow">
            <a:avLst>
              <a:gd name="adj1" fmla="val 50000"/>
              <a:gd name="adj2" fmla="val 50000"/>
            </a:avLst>
          </a:prstGeom>
          <a:solidFill>
            <a:schemeClr val="accent1"/>
          </a:solidFill>
          <a:ln w="76200"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13" name="Up Arrow 15"/>
          <p:cNvSpPr>
            <a:spLocks noChangeArrowheads="1"/>
          </p:cNvSpPr>
          <p:nvPr/>
        </p:nvSpPr>
        <p:spPr bwMode="auto">
          <a:xfrm rot="10800000">
            <a:off x="5813425" y="2341563"/>
            <a:ext cx="296863" cy="273050"/>
          </a:xfrm>
          <a:prstGeom prst="upArrow">
            <a:avLst>
              <a:gd name="adj1" fmla="val 50000"/>
              <a:gd name="adj2" fmla="val 50000"/>
            </a:avLst>
          </a:prstGeom>
          <a:solidFill>
            <a:schemeClr val="accent1"/>
          </a:solidFill>
          <a:ln w="76200" algn="ctr">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14" name="TextBox 7"/>
          <p:cNvSpPr txBox="1">
            <a:spLocks noChangeArrowheads="1"/>
          </p:cNvSpPr>
          <p:nvPr/>
        </p:nvSpPr>
        <p:spPr bwMode="auto">
          <a:xfrm>
            <a:off x="6210300" y="2219325"/>
            <a:ext cx="156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b="1" i="0">
                <a:solidFill>
                  <a:srgbClr val="000066"/>
                </a:solidFill>
              </a:rPr>
              <a:t>La Niña</a:t>
            </a:r>
          </a:p>
        </p:txBody>
      </p:sp>
      <p:sp>
        <p:nvSpPr>
          <p:cNvPr id="43015" name="Down Arrow 8"/>
          <p:cNvSpPr>
            <a:spLocks noChangeArrowheads="1"/>
          </p:cNvSpPr>
          <p:nvPr/>
        </p:nvSpPr>
        <p:spPr bwMode="auto">
          <a:xfrm rot="10800000">
            <a:off x="4152900" y="627063"/>
            <a:ext cx="242888" cy="304800"/>
          </a:xfrm>
          <a:prstGeom prst="downArrow">
            <a:avLst>
              <a:gd name="adj1" fmla="val 50000"/>
              <a:gd name="adj2" fmla="val 49882"/>
            </a:avLst>
          </a:prstGeom>
          <a:solidFill>
            <a:schemeClr val="accent1"/>
          </a:solidFill>
          <a:ln w="76200" algn="ctr">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r>
              <a:rPr lang="en-US" altLang="en-US"/>
              <a:t>b</a:t>
            </a:r>
          </a:p>
        </p:txBody>
      </p:sp>
      <p:sp>
        <p:nvSpPr>
          <p:cNvPr id="43016" name="Down Arrow 18"/>
          <p:cNvSpPr>
            <a:spLocks noChangeArrowheads="1"/>
          </p:cNvSpPr>
          <p:nvPr/>
        </p:nvSpPr>
        <p:spPr bwMode="auto">
          <a:xfrm rot="10800000">
            <a:off x="5181600" y="546100"/>
            <a:ext cx="241300" cy="304800"/>
          </a:xfrm>
          <a:prstGeom prst="downArrow">
            <a:avLst>
              <a:gd name="adj1" fmla="val 50000"/>
              <a:gd name="adj2" fmla="val 50211"/>
            </a:avLst>
          </a:prstGeom>
          <a:solidFill>
            <a:schemeClr val="accent1"/>
          </a:solidFill>
          <a:ln w="76200" algn="ctr">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17" name="Down Arrow 19"/>
          <p:cNvSpPr>
            <a:spLocks noChangeArrowheads="1"/>
          </p:cNvSpPr>
          <p:nvPr/>
        </p:nvSpPr>
        <p:spPr bwMode="auto">
          <a:xfrm rot="10800000">
            <a:off x="5821363" y="669925"/>
            <a:ext cx="242887" cy="304800"/>
          </a:xfrm>
          <a:prstGeom prst="downArrow">
            <a:avLst>
              <a:gd name="adj1" fmla="val 50000"/>
              <a:gd name="adj2" fmla="val 49882"/>
            </a:avLst>
          </a:prstGeom>
          <a:solidFill>
            <a:schemeClr val="accent1"/>
          </a:solidFill>
          <a:ln w="76200" algn="ctr">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18" name="TextBox 9"/>
          <p:cNvSpPr txBox="1">
            <a:spLocks noChangeArrowheads="1"/>
          </p:cNvSpPr>
          <p:nvPr/>
        </p:nvSpPr>
        <p:spPr bwMode="auto">
          <a:xfrm>
            <a:off x="6186488" y="617538"/>
            <a:ext cx="278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b="1" i="0">
                <a:solidFill>
                  <a:srgbClr val="C00000"/>
                </a:solidFill>
              </a:rPr>
              <a:t>El Niño </a:t>
            </a:r>
            <a:endParaRPr lang="en-US" altLang="en-US" sz="2800" i="0">
              <a:solidFill>
                <a:srgbClr val="C00000"/>
              </a:solidFill>
            </a:endParaRPr>
          </a:p>
        </p:txBody>
      </p:sp>
      <p:sp>
        <p:nvSpPr>
          <p:cNvPr id="43019" name="TextBox 6"/>
          <p:cNvSpPr txBox="1">
            <a:spLocks noChangeArrowheads="1"/>
          </p:cNvSpPr>
          <p:nvPr/>
        </p:nvSpPr>
        <p:spPr bwMode="auto">
          <a:xfrm>
            <a:off x="5942013" y="1262063"/>
            <a:ext cx="2578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r>
              <a:rPr lang="en-US" altLang="en-US" sz="2800" i="0">
                <a:solidFill>
                  <a:srgbClr val="7030A0"/>
                </a:solidFill>
              </a:rPr>
              <a:t>Major volcanic eruption</a:t>
            </a:r>
          </a:p>
        </p:txBody>
      </p:sp>
      <p:sp>
        <p:nvSpPr>
          <p:cNvPr id="43020" name="Down Arrow 7"/>
          <p:cNvSpPr>
            <a:spLocks noChangeArrowheads="1"/>
          </p:cNvSpPr>
          <p:nvPr/>
        </p:nvSpPr>
        <p:spPr bwMode="auto">
          <a:xfrm>
            <a:off x="8564563" y="1539875"/>
            <a:ext cx="114300" cy="400050"/>
          </a:xfrm>
          <a:prstGeom prst="downArrow">
            <a:avLst>
              <a:gd name="adj1" fmla="val 50000"/>
              <a:gd name="adj2" fmla="val 49988"/>
            </a:avLst>
          </a:prstGeom>
          <a:solidFill>
            <a:schemeClr val="accent1"/>
          </a:solidFill>
          <a:ln w="38100" algn="ctr">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21" name="Down Arrow 8"/>
          <p:cNvSpPr>
            <a:spLocks noChangeArrowheads="1"/>
          </p:cNvSpPr>
          <p:nvPr/>
        </p:nvSpPr>
        <p:spPr bwMode="auto">
          <a:xfrm>
            <a:off x="3767138" y="1930400"/>
            <a:ext cx="114300" cy="400050"/>
          </a:xfrm>
          <a:prstGeom prst="downArrow">
            <a:avLst>
              <a:gd name="adj1" fmla="val 50000"/>
              <a:gd name="adj2" fmla="val 49988"/>
            </a:avLst>
          </a:prstGeom>
          <a:solidFill>
            <a:schemeClr val="accent1"/>
          </a:solidFill>
          <a:ln w="38100" algn="ctr">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22" name="Down Arrow 9"/>
          <p:cNvSpPr>
            <a:spLocks noChangeArrowheads="1"/>
          </p:cNvSpPr>
          <p:nvPr/>
        </p:nvSpPr>
        <p:spPr bwMode="auto">
          <a:xfrm>
            <a:off x="3027363" y="1982788"/>
            <a:ext cx="114300" cy="400050"/>
          </a:xfrm>
          <a:prstGeom prst="downArrow">
            <a:avLst>
              <a:gd name="adj1" fmla="val 50000"/>
              <a:gd name="adj2" fmla="val 49988"/>
            </a:avLst>
          </a:prstGeom>
          <a:solidFill>
            <a:schemeClr val="accent1"/>
          </a:solidFill>
          <a:ln w="38100" algn="ctr">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algn="r" eaLnBrk="1" hangingPunct="1"/>
            <a:endParaRPr lang="en-US" altLang="en-US"/>
          </a:p>
        </p:txBody>
      </p:sp>
      <p:sp>
        <p:nvSpPr>
          <p:cNvPr id="43023" name="TextBox 1"/>
          <p:cNvSpPr txBox="1">
            <a:spLocks noChangeArrowheads="1"/>
          </p:cNvSpPr>
          <p:nvPr/>
        </p:nvSpPr>
        <p:spPr bwMode="auto">
          <a:xfrm>
            <a:off x="595313" y="4584700"/>
            <a:ext cx="79025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a:solidFill>
                  <a:srgbClr val="A50021"/>
                </a:solidFill>
              </a:rPr>
              <a:t>Warm El Niño tropical Pacific releases ocean heat to air</a:t>
            </a:r>
            <a:r>
              <a:rPr lang="en-US" altLang="en-US" sz="2800">
                <a:solidFill>
                  <a:srgbClr val="C00000"/>
                </a:solidFill>
              </a:rPr>
              <a:t>    </a:t>
            </a:r>
            <a:endParaRPr lang="en-US" altLang="en-US" sz="2800" i="0">
              <a:solidFill>
                <a:srgbClr val="CC0066"/>
              </a:solidFill>
            </a:endParaRPr>
          </a:p>
          <a:p>
            <a:pPr eaLnBrk="1" hangingPunct="1"/>
            <a:r>
              <a:rPr lang="en-US" altLang="en-US" sz="2800">
                <a:solidFill>
                  <a:srgbClr val="000066"/>
                </a:solidFill>
              </a:rPr>
              <a:t>Cool La Niña is less cloudy, so water absorbs more solar heat and atmosphere gets less</a:t>
            </a:r>
          </a:p>
        </p:txBody>
      </p:sp>
    </p:spTree>
    <p:extLst>
      <p:ext uri="{BB962C8B-B14F-4D97-AF65-F5344CB8AC3E}">
        <p14:creationId xmlns:p14="http://schemas.microsoft.com/office/powerpoint/2010/main" val="356118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66800" y="2129135"/>
            <a:ext cx="1371600" cy="461665"/>
          </a:xfrm>
          <a:prstGeom prst="rect">
            <a:avLst/>
          </a:prstGeom>
          <a:noFill/>
        </p:spPr>
        <p:txBody>
          <a:bodyPr wrap="square" rtlCol="0">
            <a:spAutoFit/>
          </a:bodyPr>
          <a:lstStyle/>
          <a:p>
            <a:pPr algn="ctr"/>
            <a:r>
              <a:rPr lang="en-US" sz="2400" dirty="0" smtClean="0">
                <a:latin typeface="Arial" pitchFamily="34" charset="0"/>
                <a:cs typeface="Arial" pitchFamily="34" charset="0"/>
              </a:rPr>
              <a:t>El Ni</a:t>
            </a:r>
            <a:r>
              <a:rPr lang="en-US" sz="2400" dirty="0" smtClean="0">
                <a:latin typeface="Calibri"/>
                <a:cs typeface="Arial" pitchFamily="34" charset="0"/>
              </a:rPr>
              <a:t>ñ</a:t>
            </a:r>
            <a:r>
              <a:rPr lang="en-US" sz="2400" dirty="0" smtClean="0">
                <a:latin typeface="Arial" pitchFamily="34" charset="0"/>
                <a:cs typeface="Arial" pitchFamily="34" charset="0"/>
              </a:rPr>
              <a:t>o</a:t>
            </a:r>
            <a:endParaRPr lang="en-US" sz="2400" dirty="0">
              <a:latin typeface="Arial" pitchFamily="34" charset="0"/>
              <a:cs typeface="Arial" pitchFamily="34" charset="0"/>
            </a:endParaRPr>
          </a:p>
        </p:txBody>
      </p:sp>
      <p:grpSp>
        <p:nvGrpSpPr>
          <p:cNvPr id="13" name="Group 12"/>
          <p:cNvGrpSpPr/>
          <p:nvPr/>
        </p:nvGrpSpPr>
        <p:grpSpPr>
          <a:xfrm>
            <a:off x="2133600" y="6475523"/>
            <a:ext cx="3632947" cy="382477"/>
            <a:chOff x="2539253" y="6248400"/>
            <a:chExt cx="4699747" cy="808942"/>
          </a:xfrm>
        </p:grpSpPr>
        <p:sp>
          <p:nvSpPr>
            <p:cNvPr id="6" name="TextBox 5"/>
            <p:cNvSpPr txBox="1"/>
            <p:nvPr/>
          </p:nvSpPr>
          <p:spPr>
            <a:xfrm>
              <a:off x="2539253" y="6276202"/>
              <a:ext cx="508748" cy="781140"/>
            </a:xfrm>
            <a:prstGeom prst="rect">
              <a:avLst/>
            </a:prstGeom>
            <a:noFill/>
          </p:spPr>
          <p:txBody>
            <a:bodyPr wrap="square" rtlCol="0">
              <a:spAutoFit/>
            </a:bodyPr>
            <a:lstStyle/>
            <a:p>
              <a:r>
                <a:rPr lang="en-US" dirty="0" smtClean="0">
                  <a:latin typeface="+mn-lt"/>
                </a:rPr>
                <a:t>-4</a:t>
              </a:r>
              <a:endParaRPr lang="en-US" dirty="0">
                <a:latin typeface="+mn-lt"/>
              </a:endParaRPr>
            </a:p>
          </p:txBody>
        </p:sp>
        <p:sp>
          <p:nvSpPr>
            <p:cNvPr id="7" name="TextBox 6"/>
            <p:cNvSpPr txBox="1"/>
            <p:nvPr/>
          </p:nvSpPr>
          <p:spPr>
            <a:xfrm>
              <a:off x="3581400" y="6248400"/>
              <a:ext cx="508748" cy="781140"/>
            </a:xfrm>
            <a:prstGeom prst="rect">
              <a:avLst/>
            </a:prstGeom>
            <a:noFill/>
          </p:spPr>
          <p:txBody>
            <a:bodyPr wrap="square" rtlCol="0">
              <a:spAutoFit/>
            </a:bodyPr>
            <a:lstStyle/>
            <a:p>
              <a:r>
                <a:rPr lang="en-US" dirty="0" smtClean="0">
                  <a:latin typeface="+mn-lt"/>
                </a:rPr>
                <a:t>-2</a:t>
              </a:r>
              <a:endParaRPr lang="en-US" dirty="0">
                <a:latin typeface="+mn-lt"/>
              </a:endParaRPr>
            </a:p>
          </p:txBody>
        </p:sp>
        <p:sp>
          <p:nvSpPr>
            <p:cNvPr id="8" name="TextBox 7"/>
            <p:cNvSpPr txBox="1"/>
            <p:nvPr/>
          </p:nvSpPr>
          <p:spPr>
            <a:xfrm>
              <a:off x="4672852" y="6260068"/>
              <a:ext cx="508748" cy="369332"/>
            </a:xfrm>
            <a:prstGeom prst="rect">
              <a:avLst/>
            </a:prstGeom>
            <a:noFill/>
          </p:spPr>
          <p:txBody>
            <a:bodyPr wrap="square" rtlCol="0">
              <a:spAutoFit/>
            </a:bodyPr>
            <a:lstStyle/>
            <a:p>
              <a:r>
                <a:rPr lang="en-US" dirty="0">
                  <a:latin typeface="+mn-lt"/>
                </a:rPr>
                <a:t>0</a:t>
              </a:r>
            </a:p>
          </p:txBody>
        </p:sp>
        <p:sp>
          <p:nvSpPr>
            <p:cNvPr id="9" name="TextBox 8"/>
            <p:cNvSpPr txBox="1"/>
            <p:nvPr/>
          </p:nvSpPr>
          <p:spPr>
            <a:xfrm>
              <a:off x="6730252" y="6260068"/>
              <a:ext cx="508748" cy="369332"/>
            </a:xfrm>
            <a:prstGeom prst="rect">
              <a:avLst/>
            </a:prstGeom>
            <a:noFill/>
          </p:spPr>
          <p:txBody>
            <a:bodyPr wrap="square" rtlCol="0">
              <a:spAutoFit/>
            </a:bodyPr>
            <a:lstStyle/>
            <a:p>
              <a:r>
                <a:rPr lang="en-US" dirty="0" smtClean="0">
                  <a:latin typeface="+mn-lt"/>
                </a:rPr>
                <a:t>4</a:t>
              </a:r>
              <a:endParaRPr lang="en-US" dirty="0">
                <a:latin typeface="+mn-lt"/>
              </a:endParaRPr>
            </a:p>
          </p:txBody>
        </p:sp>
        <p:sp>
          <p:nvSpPr>
            <p:cNvPr id="10" name="TextBox 9"/>
            <p:cNvSpPr txBox="1"/>
            <p:nvPr/>
          </p:nvSpPr>
          <p:spPr>
            <a:xfrm>
              <a:off x="5663452" y="6248400"/>
              <a:ext cx="508748" cy="369332"/>
            </a:xfrm>
            <a:prstGeom prst="rect">
              <a:avLst/>
            </a:prstGeom>
            <a:noFill/>
          </p:spPr>
          <p:txBody>
            <a:bodyPr wrap="square" rtlCol="0">
              <a:spAutoFit/>
            </a:bodyPr>
            <a:lstStyle/>
            <a:p>
              <a:r>
                <a:rPr lang="en-US" dirty="0">
                  <a:latin typeface="+mn-lt"/>
                </a:rPr>
                <a:t>2</a:t>
              </a:r>
            </a:p>
          </p:txBody>
        </p:sp>
      </p:grpSp>
      <p:sp>
        <p:nvSpPr>
          <p:cNvPr id="14" name="TextBox 13"/>
          <p:cNvSpPr txBox="1"/>
          <p:nvPr/>
        </p:nvSpPr>
        <p:spPr>
          <a:xfrm>
            <a:off x="5715000" y="6150114"/>
            <a:ext cx="2439520" cy="707886"/>
          </a:xfrm>
          <a:prstGeom prst="rect">
            <a:avLst/>
          </a:prstGeom>
          <a:noFill/>
        </p:spPr>
        <p:txBody>
          <a:bodyPr wrap="square" rtlCol="0">
            <a:spAutoFit/>
          </a:bodyPr>
          <a:lstStyle/>
          <a:p>
            <a:pPr algn="ctr"/>
            <a:r>
              <a:rPr lang="en-US" sz="2000" dirty="0" smtClean="0">
                <a:latin typeface="+mn-lt"/>
              </a:rPr>
              <a:t>Temperature Anomaly  °C</a:t>
            </a:r>
            <a:endParaRPr lang="en-US" sz="2000" dirty="0">
              <a:latin typeface="+mn-lt"/>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7000" b="95875" l="3125" r="97250">
                        <a14:foregroundMark x1="33750" y1="12375" x2="39250" y2="12250"/>
                        <a14:foregroundMark x1="36875" y1="10250" x2="44875" y2="8500"/>
                        <a14:foregroundMark x1="37375" y1="10250" x2="44375" y2="7875"/>
                        <a14:foregroundMark x1="13125" y1="22500" x2="17625" y2="18875"/>
                        <a14:foregroundMark x1="13625" y1="23500" x2="17375" y2="16875"/>
                        <a14:foregroundMark x1="62125" y1="13250" x2="77500" y2="36625"/>
                        <a14:foregroundMark x1="64125" y1="21375" x2="80500" y2="28875"/>
                        <a14:foregroundMark x1="46500" y1="8500" x2="65750" y2="10500"/>
                        <a14:foregroundMark x1="60625" y1="12625" x2="85000" y2="19500"/>
                        <a14:foregroundMark x1="84625" y1="19625" x2="67750" y2="10250"/>
                        <a14:foregroundMark x1="66375" y1="15875" x2="92500" y2="37000"/>
                        <a14:foregroundMark x1="70750" y1="18125" x2="88000" y2="26250"/>
                        <a14:foregroundMark x1="76625" y1="25875" x2="81000" y2="37250"/>
                        <a14:foregroundMark x1="81625" y1="34500" x2="95125" y2="46250"/>
                        <a14:foregroundMark x1="95250" y1="45750" x2="93625" y2="68500"/>
                        <a14:foregroundMark x1="94000" y1="68875" x2="90750" y2="72250"/>
                        <a14:foregroundMark x1="95125" y1="42750" x2="94625" y2="47250"/>
                        <a14:foregroundMark x1="95125" y1="42625" x2="95500" y2="47750"/>
                        <a14:foregroundMark x1="34125" y1="9625" x2="40750" y2="8375"/>
                        <a14:foregroundMark x1="26000" y1="12375" x2="33250" y2="8750"/>
                      </a14:backgroundRemoval>
                    </a14:imgEffect>
                  </a14:imgLayer>
                </a14:imgProps>
              </a:ext>
              <a:ext uri="{28A0092B-C50C-407E-A947-70E740481C1C}">
                <a14:useLocalDpi xmlns:a14="http://schemas.microsoft.com/office/drawing/2010/main" val="0"/>
              </a:ext>
            </a:extLst>
          </a:blip>
          <a:stretch>
            <a:fillRect/>
          </a:stretch>
        </p:blipFill>
        <p:spPr>
          <a:xfrm>
            <a:off x="5373280" y="-228600"/>
            <a:ext cx="3887320" cy="3887320"/>
          </a:xfrm>
          <a:prstGeom prst="rect">
            <a:avLst/>
          </a:prstGeom>
        </p:spPr>
      </p:pic>
      <p:sp>
        <p:nvSpPr>
          <p:cNvPr id="20" name="TextBox 19"/>
          <p:cNvSpPr txBox="1"/>
          <p:nvPr/>
        </p:nvSpPr>
        <p:spPr>
          <a:xfrm>
            <a:off x="1143000" y="381000"/>
            <a:ext cx="3670773" cy="954107"/>
          </a:xfrm>
          <a:prstGeom prst="rect">
            <a:avLst/>
          </a:prstGeom>
          <a:noFill/>
        </p:spPr>
        <p:txBody>
          <a:bodyPr wrap="square" rtlCol="0">
            <a:spAutoFit/>
          </a:bodyPr>
          <a:lstStyle/>
          <a:p>
            <a:r>
              <a:rPr lang="en-US" sz="2800" dirty="0" smtClean="0">
                <a:latin typeface="+mn-lt"/>
              </a:rPr>
              <a:t>The Pacific – </a:t>
            </a:r>
          </a:p>
          <a:p>
            <a:pPr algn="ctr"/>
            <a:r>
              <a:rPr lang="en-US" sz="2800" dirty="0" smtClean="0">
                <a:latin typeface="+mn-lt"/>
              </a:rPr>
              <a:t>‘normal condition’</a:t>
            </a:r>
            <a:endParaRPr lang="en-US" sz="2800" dirty="0">
              <a:latin typeface="+mn-lt"/>
            </a:endParaRPr>
          </a:p>
        </p:txBody>
      </p:sp>
      <p:sp>
        <p:nvSpPr>
          <p:cNvPr id="24" name="TextBox 23"/>
          <p:cNvSpPr txBox="1"/>
          <p:nvPr/>
        </p:nvSpPr>
        <p:spPr>
          <a:xfrm>
            <a:off x="3810000" y="2281535"/>
            <a:ext cx="1371600" cy="461665"/>
          </a:xfrm>
          <a:prstGeom prst="rect">
            <a:avLst/>
          </a:prstGeom>
          <a:noFill/>
        </p:spPr>
        <p:txBody>
          <a:bodyPr wrap="square" rtlCol="0">
            <a:spAutoFit/>
          </a:bodyPr>
          <a:lstStyle/>
          <a:p>
            <a:pPr algn="ctr"/>
            <a:r>
              <a:rPr lang="en-US" sz="2400" dirty="0" smtClean="0">
                <a:latin typeface="Arial" pitchFamily="34" charset="0"/>
                <a:cs typeface="Arial" pitchFamily="34" charset="0"/>
              </a:rPr>
              <a:t>La Ni</a:t>
            </a:r>
            <a:r>
              <a:rPr lang="en-US" sz="2400" dirty="0" smtClean="0">
                <a:latin typeface="Calibri"/>
                <a:cs typeface="Arial" pitchFamily="34" charset="0"/>
              </a:rPr>
              <a:t>ñ</a:t>
            </a:r>
            <a:r>
              <a:rPr lang="en-US" sz="2400" dirty="0">
                <a:latin typeface="Arial" pitchFamily="34" charset="0"/>
                <a:cs typeface="Arial" pitchFamily="34" charset="0"/>
              </a:rPr>
              <a:t>a</a:t>
            </a:r>
          </a:p>
        </p:txBody>
      </p:sp>
      <p:grpSp>
        <p:nvGrpSpPr>
          <p:cNvPr id="3" name="Group 2"/>
          <p:cNvGrpSpPr/>
          <p:nvPr/>
        </p:nvGrpSpPr>
        <p:grpSpPr>
          <a:xfrm>
            <a:off x="0" y="2456619"/>
            <a:ext cx="7467600" cy="4248981"/>
            <a:chOff x="-76200" y="1905000"/>
            <a:chExt cx="7467600" cy="4248981"/>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023" b="92466" l="556" r="99306">
                          <a14:foregroundMark x1="60833" y1="15525" x2="67778" y2="23973"/>
                          <a14:foregroundMark x1="85278" y1="17580" x2="85278" y2="17580"/>
                          <a14:foregroundMark x1="97500" y1="35616" x2="88194" y2="14840"/>
                          <a14:foregroundMark x1="77083" y1="9361" x2="77222" y2="8219"/>
                          <a14:foregroundMark x1="93611" y1="23516" x2="93611" y2="23516"/>
                          <a14:foregroundMark x1="93611" y1="23516" x2="96250" y2="31050"/>
                          <a14:foregroundMark x1="90694" y1="18721" x2="90694" y2="18721"/>
                          <a14:foregroundMark x1="90833" y1="22831" x2="90833" y2="22831"/>
                          <a14:foregroundMark x1="29722" y1="92009" x2="75139" y2="92466"/>
                          <a14:foregroundMark x1="79583" y1="51370" x2="80694" y2="42009"/>
                          <a14:foregroundMark x1="62778" y1="46804" x2="95139" y2="48630"/>
                        </a14:backgroundRemoval>
                      </a14:imgEffect>
                    </a14:imgLayer>
                  </a14:imgProps>
                </a:ext>
                <a:ext uri="{28A0092B-C50C-407E-A947-70E740481C1C}">
                  <a14:useLocalDpi xmlns:a14="http://schemas.microsoft.com/office/drawing/2010/main" val="0"/>
                </a:ext>
              </a:extLst>
            </a:blip>
            <a:stretch>
              <a:fillRect/>
            </a:stretch>
          </p:blipFill>
          <p:spPr>
            <a:xfrm>
              <a:off x="-76200" y="1905000"/>
              <a:ext cx="7467600" cy="4248981"/>
            </a:xfrm>
            <a:prstGeom prst="rect">
              <a:avLst/>
            </a:prstGeom>
          </p:spPr>
        </p:pic>
        <p:sp>
          <p:nvSpPr>
            <p:cNvPr id="2" name="Rectangle 1"/>
            <p:cNvSpPr/>
            <p:nvPr/>
          </p:nvSpPr>
          <p:spPr bwMode="auto">
            <a:xfrm>
              <a:off x="2133600" y="5791200"/>
              <a:ext cx="3436313" cy="110499"/>
            </a:xfrm>
            <a:prstGeom prst="rect">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omic Sans MS" pitchFamily="66" charset="0"/>
                <a:cs typeface="Arial" charset="0"/>
              </a:endParaRPr>
            </a:p>
          </p:txBody>
        </p:sp>
      </p:grpSp>
    </p:spTree>
    <p:extLst>
      <p:ext uri="{BB962C8B-B14F-4D97-AF65-F5344CB8AC3E}">
        <p14:creationId xmlns:p14="http://schemas.microsoft.com/office/powerpoint/2010/main" val="33043183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19400"/>
            <a:ext cx="252412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www.skepticalscience.com/graphics/Escalator_2012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8226" y="-76199"/>
            <a:ext cx="4410074" cy="2875788"/>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9050"/>
            <a:ext cx="48672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014436"/>
            <a:ext cx="4419600" cy="333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67363" y="2770346"/>
            <a:ext cx="2971800" cy="246221"/>
          </a:xfrm>
          <a:prstGeom prst="rect">
            <a:avLst/>
          </a:prstGeom>
        </p:spPr>
        <p:txBody>
          <a:bodyPr wrap="square">
            <a:spAutoFit/>
          </a:bodyPr>
          <a:lstStyle/>
          <a:p>
            <a:r>
              <a:rPr lang="en-US" sz="1000" dirty="0" smtClean="0"/>
              <a:t>http://www.skepticalscience.com/graphics.php?g=47</a:t>
            </a:r>
            <a:endParaRPr lang="en-US" sz="1000" dirty="0"/>
          </a:p>
        </p:txBody>
      </p:sp>
    </p:spTree>
    <p:extLst>
      <p:ext uri="{BB962C8B-B14F-4D97-AF65-F5344CB8AC3E}">
        <p14:creationId xmlns:p14="http://schemas.microsoft.com/office/powerpoint/2010/main" val="2290221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r>
              <a:rPr lang="en-US" sz="3600" b="1" dirty="0" smtClean="0"/>
              <a:t>10: DOES CURRENT WARMING SLOWDOWN MEAN WARMING IS NO LONGER HAPPENING?</a:t>
            </a:r>
            <a:endParaRPr lang="en-US" sz="3600" b="1" dirty="0"/>
          </a:p>
        </p:txBody>
      </p:sp>
      <p:sp>
        <p:nvSpPr>
          <p:cNvPr id="4" name="TextBox 3"/>
          <p:cNvSpPr txBox="1"/>
          <p:nvPr/>
        </p:nvSpPr>
        <p:spPr>
          <a:xfrm>
            <a:off x="3124200" y="2590800"/>
            <a:ext cx="2438400" cy="923330"/>
          </a:xfrm>
          <a:prstGeom prst="rect">
            <a:avLst/>
          </a:prstGeom>
          <a:noFill/>
        </p:spPr>
        <p:txBody>
          <a:bodyPr wrap="square" rtlCol="0">
            <a:spAutoFit/>
          </a:bodyPr>
          <a:lstStyle/>
          <a:p>
            <a:pPr algn="ctr"/>
            <a:r>
              <a:rPr lang="en-US" sz="5400" b="1" dirty="0" smtClean="0">
                <a:solidFill>
                  <a:srgbClr val="002060"/>
                </a:solidFill>
              </a:rPr>
              <a:t>NO</a:t>
            </a:r>
            <a:endParaRPr lang="en-US" sz="5400" b="1" dirty="0">
              <a:solidFill>
                <a:srgbClr val="002060"/>
              </a:solidFill>
            </a:endParaRPr>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Intergovernmental Panel on Climate change(IPCC); aka: </a:t>
            </a:r>
            <a:r>
              <a:rPr lang="en-US" dirty="0"/>
              <a:t>Fifth Assessment Report (AR5) </a:t>
            </a:r>
            <a:r>
              <a:rPr lang="en-US" dirty="0" smtClean="0"/>
              <a:t>- 3 volumes</a:t>
            </a:r>
            <a:endParaRPr lang="en-US" dirty="0"/>
          </a:p>
        </p:txBody>
      </p:sp>
      <p:sp>
        <p:nvSpPr>
          <p:cNvPr id="3" name="Content Placeholder 2"/>
          <p:cNvSpPr>
            <a:spLocks noGrp="1"/>
          </p:cNvSpPr>
          <p:nvPr>
            <p:ph idx="1"/>
          </p:nvPr>
        </p:nvSpPr>
        <p:spPr>
          <a:xfrm>
            <a:off x="457200" y="1828800"/>
            <a:ext cx="8077200" cy="1295400"/>
          </a:xfrm>
        </p:spPr>
        <p:txBody>
          <a:bodyPr/>
          <a:lstStyle/>
          <a:p>
            <a:pPr marL="0" indent="0">
              <a:buNone/>
            </a:pPr>
            <a:r>
              <a:rPr lang="en-US" sz="2000" dirty="0" smtClean="0">
                <a:hlinkClick r:id="rId2"/>
              </a:rPr>
              <a:t>http://www.ipcc.ch/report/ar5/</a:t>
            </a:r>
            <a:r>
              <a:rPr lang="en-US" sz="2000" dirty="0" smtClean="0"/>
              <a:t>:</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78" y="2286000"/>
            <a:ext cx="756032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5754469"/>
            <a:ext cx="2286000" cy="646331"/>
          </a:xfrm>
          <a:prstGeom prst="rect">
            <a:avLst/>
          </a:prstGeom>
          <a:noFill/>
        </p:spPr>
        <p:txBody>
          <a:bodyPr wrap="square" rtlCol="0">
            <a:spAutoFit/>
          </a:bodyPr>
          <a:lstStyle/>
          <a:p>
            <a:pPr algn="ctr"/>
            <a:r>
              <a:rPr lang="en-US" b="1" dirty="0" smtClean="0"/>
              <a:t>September 2013</a:t>
            </a:r>
          </a:p>
          <a:p>
            <a:pPr algn="ctr"/>
            <a:r>
              <a:rPr lang="en-US" b="1" dirty="0" smtClean="0"/>
              <a:t>Physical Science</a:t>
            </a:r>
            <a:endParaRPr lang="en-US" b="1" dirty="0"/>
          </a:p>
        </p:txBody>
      </p:sp>
      <p:sp>
        <p:nvSpPr>
          <p:cNvPr id="6" name="TextBox 5"/>
          <p:cNvSpPr txBox="1"/>
          <p:nvPr/>
        </p:nvSpPr>
        <p:spPr>
          <a:xfrm>
            <a:off x="3352800" y="5754469"/>
            <a:ext cx="2286000" cy="923330"/>
          </a:xfrm>
          <a:prstGeom prst="rect">
            <a:avLst/>
          </a:prstGeom>
          <a:noFill/>
        </p:spPr>
        <p:txBody>
          <a:bodyPr wrap="square" rtlCol="0">
            <a:spAutoFit/>
          </a:bodyPr>
          <a:lstStyle/>
          <a:p>
            <a:pPr algn="ctr"/>
            <a:r>
              <a:rPr lang="en-US" b="1" dirty="0" smtClean="0"/>
              <a:t>March 2014</a:t>
            </a:r>
          </a:p>
          <a:p>
            <a:pPr algn="ctr"/>
            <a:r>
              <a:rPr lang="en-US" b="1" dirty="0" smtClean="0"/>
              <a:t>Impacts, Adaptation &amp; Vulnerability</a:t>
            </a:r>
            <a:endParaRPr lang="en-US" b="1" dirty="0"/>
          </a:p>
        </p:txBody>
      </p:sp>
      <p:sp>
        <p:nvSpPr>
          <p:cNvPr id="7" name="TextBox 6"/>
          <p:cNvSpPr txBox="1"/>
          <p:nvPr/>
        </p:nvSpPr>
        <p:spPr>
          <a:xfrm>
            <a:off x="5638800" y="5754469"/>
            <a:ext cx="2286000" cy="646331"/>
          </a:xfrm>
          <a:prstGeom prst="rect">
            <a:avLst/>
          </a:prstGeom>
          <a:noFill/>
        </p:spPr>
        <p:txBody>
          <a:bodyPr wrap="square" rtlCol="0">
            <a:spAutoFit/>
          </a:bodyPr>
          <a:lstStyle/>
          <a:p>
            <a:pPr algn="ctr"/>
            <a:r>
              <a:rPr lang="en-US" b="1" dirty="0" smtClean="0"/>
              <a:t>April 2014</a:t>
            </a:r>
          </a:p>
          <a:p>
            <a:pPr algn="ctr"/>
            <a:r>
              <a:rPr lang="en-US" b="1" dirty="0" smtClean="0"/>
              <a:t>Mitigation</a:t>
            </a:r>
            <a:endParaRPr lang="en-US" b="1" dirty="0"/>
          </a:p>
        </p:txBody>
      </p:sp>
    </p:spTree>
    <p:extLst>
      <p:ext uri="{BB962C8B-B14F-4D97-AF65-F5344CB8AC3E}">
        <p14:creationId xmlns:p14="http://schemas.microsoft.com/office/powerpoint/2010/main" val="3224673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normAutofit/>
          </a:bodyPr>
          <a:lstStyle/>
          <a:p>
            <a:r>
              <a:rPr lang="en-US" dirty="0" smtClean="0"/>
              <a:t>Harp on climate-gate</a:t>
            </a:r>
          </a:p>
          <a:p>
            <a:r>
              <a:rPr lang="en-US" dirty="0" smtClean="0"/>
              <a:t>Harp on hockey stick curve by Mann, subsequently addressed by NAS – i.e. in support of the curve, albeit proxy data has large error bars</a:t>
            </a:r>
          </a:p>
        </p:txBody>
      </p:sp>
    </p:spTree>
    <p:extLst>
      <p:ext uri="{BB962C8B-B14F-4D97-AF65-F5344CB8AC3E}">
        <p14:creationId xmlns:p14="http://schemas.microsoft.com/office/powerpoint/2010/main" val="755145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11: WHY ARE SOME WINTERS STILL VERY COLD?</a:t>
            </a:r>
            <a:endParaRPr lang="en-US" sz="3600"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A favorite one whereby they point out the anomalies of winter weather to deny global warming – ignoring the GLOBAL PICTURE</a:t>
            </a:r>
            <a:endParaRPr lang="en-US" dirty="0"/>
          </a:p>
        </p:txBody>
      </p:sp>
    </p:spTree>
    <p:extLst>
      <p:ext uri="{BB962C8B-B14F-4D97-AF65-F5344CB8AC3E}">
        <p14:creationId xmlns:p14="http://schemas.microsoft.com/office/powerpoint/2010/main" val="3064943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600" b="1" dirty="0" smtClean="0"/>
              <a:t>12. ARCTIC ICE vs. ANTARCTIC SEA ICE</a:t>
            </a:r>
            <a:endParaRPr lang="en-US" sz="1600" b="1" dirty="0"/>
          </a:p>
        </p:txBody>
      </p:sp>
      <p:sp>
        <p:nvSpPr>
          <p:cNvPr id="3" name="Content Placeholder 2"/>
          <p:cNvSpPr>
            <a:spLocks noGrp="1"/>
          </p:cNvSpPr>
          <p:nvPr>
            <p:ph idx="1"/>
          </p:nvPr>
        </p:nvSpPr>
        <p:spPr>
          <a:xfrm>
            <a:off x="0" y="1447800"/>
            <a:ext cx="9144000" cy="2362200"/>
          </a:xfrm>
        </p:spPr>
        <p:txBody>
          <a:bodyPr/>
          <a:lstStyle/>
          <a:p>
            <a:r>
              <a:rPr lang="en-US" dirty="0" smtClean="0"/>
              <a:t>Ans. More moisture in air around Antarctica (AA) to nucleate sea ice</a:t>
            </a:r>
          </a:p>
          <a:p>
            <a:r>
              <a:rPr lang="en-US" dirty="0" smtClean="0"/>
              <a:t>Despite &gt; AA is does not compensate for Arctic loss</a:t>
            </a:r>
            <a:endParaRPr lang="en-US" dirty="0"/>
          </a:p>
        </p:txBody>
      </p:sp>
      <p:pic>
        <p:nvPicPr>
          <p:cNvPr id="16389" name="Picture 5" descr="https://itsnotnova.files.wordpress.com/2013/10/arcticvsantarctic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8333"/>
            <a:ext cx="6633867" cy="36513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53150" y="6440270"/>
            <a:ext cx="2971800" cy="399365"/>
          </a:xfrm>
          <a:prstGeom prst="rect">
            <a:avLst/>
          </a:prstGeom>
          <a:solidFill>
            <a:schemeClr val="tx2">
              <a:lumMod val="40000"/>
              <a:lumOff val="60000"/>
            </a:schemeClr>
          </a:solidFill>
        </p:spPr>
        <p:txBody>
          <a:bodyPr wrap="square">
            <a:spAutoFit/>
          </a:bodyPr>
          <a:lstStyle/>
          <a:p>
            <a:r>
              <a:rPr lang="en-US" sz="1000" dirty="0" smtClean="0"/>
              <a:t>https://itsnotnova.files.wordpress.com/2013/10/arcticvsantarctic2013.jpg</a:t>
            </a:r>
            <a:endParaRPr lang="en-US" sz="1000" dirty="0"/>
          </a:p>
        </p:txBody>
      </p:sp>
    </p:spTree>
    <p:extLst>
      <p:ext uri="{BB962C8B-B14F-4D97-AF65-F5344CB8AC3E}">
        <p14:creationId xmlns:p14="http://schemas.microsoft.com/office/powerpoint/2010/main" val="1928556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r>
              <a:rPr lang="en-US" sz="3600" b="1" dirty="0" smtClean="0">
                <a:solidFill>
                  <a:srgbClr val="002060"/>
                </a:solidFill>
              </a:rPr>
              <a:t>13: HOW DOES CLIMATE CHANGE AFFECT THE STRENGTH AND FREQUENCY OF FLOODS, DROUGHTS, HURRICANES AND TORNADOES?</a:t>
            </a:r>
            <a:endParaRPr lang="en-US" sz="3600" b="1" dirty="0">
              <a:solidFill>
                <a:srgbClr val="002060"/>
              </a:solidFill>
            </a:endParaRPr>
          </a:p>
        </p:txBody>
      </p:sp>
      <p:sp>
        <p:nvSpPr>
          <p:cNvPr id="3" name="Content Placeholder 2"/>
          <p:cNvSpPr>
            <a:spLocks noGrp="1"/>
          </p:cNvSpPr>
          <p:nvPr>
            <p:ph idx="1"/>
          </p:nvPr>
        </p:nvSpPr>
        <p:spPr>
          <a:xfrm>
            <a:off x="381000" y="2209800"/>
            <a:ext cx="8229600" cy="4525963"/>
          </a:xfrm>
        </p:spPr>
        <p:txBody>
          <a:bodyPr/>
          <a:lstStyle/>
          <a:p>
            <a:endParaRPr lang="en-US" dirty="0"/>
          </a:p>
        </p:txBody>
      </p:sp>
    </p:spTree>
    <p:extLst>
      <p:ext uri="{BB962C8B-B14F-4D97-AF65-F5344CB8AC3E}">
        <p14:creationId xmlns:p14="http://schemas.microsoft.com/office/powerpoint/2010/main" val="952463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the Disinformation </a:t>
            </a:r>
            <a:r>
              <a:rPr lang="en-US" dirty="0" smtClean="0"/>
              <a:t>campaign</a:t>
            </a:r>
            <a:endParaRPr lang="en-US" dirty="0"/>
          </a:p>
        </p:txBody>
      </p:sp>
      <p:sp>
        <p:nvSpPr>
          <p:cNvPr id="3" name="Content Placeholder 2"/>
          <p:cNvSpPr>
            <a:spLocks noGrp="1"/>
          </p:cNvSpPr>
          <p:nvPr>
            <p:ph idx="1"/>
          </p:nvPr>
        </p:nvSpPr>
        <p:spPr/>
        <p:txBody>
          <a:bodyPr/>
          <a:lstStyle/>
          <a:p>
            <a:r>
              <a:rPr lang="en-US" dirty="0" smtClean="0"/>
              <a:t>Another favorite one with some validity IN THAT NOT YET STATISTICALLY  RELEVANT: Judith Curry, Roger </a:t>
            </a:r>
            <a:r>
              <a:rPr lang="en-US" dirty="0" err="1" smtClean="0"/>
              <a:t>Pielke</a:t>
            </a:r>
            <a:r>
              <a:rPr lang="en-US" dirty="0" smtClean="0"/>
              <a:t>, Jr.</a:t>
            </a:r>
          </a:p>
          <a:p>
            <a:r>
              <a:rPr lang="en-US" dirty="0" smtClean="0"/>
              <a:t>So my answer: they </a:t>
            </a:r>
            <a:r>
              <a:rPr lang="en-US" dirty="0" smtClean="0"/>
              <a:t>do not have the geologic perspective (see next 3 slides</a:t>
            </a:r>
            <a:r>
              <a:rPr lang="en-US" dirty="0" smtClean="0"/>
              <a:t>) and thus I ask: should we wait until it is statistically relevant?</a:t>
            </a:r>
            <a:endParaRPr lang="en-US" dirty="0" smtClean="0"/>
          </a:p>
        </p:txBody>
      </p:sp>
    </p:spTree>
    <p:extLst>
      <p:ext uri="{BB962C8B-B14F-4D97-AF65-F5344CB8AC3E}">
        <p14:creationId xmlns:p14="http://schemas.microsoft.com/office/powerpoint/2010/main" val="1723004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4953000"/>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9pPr>
          </a:lstStyle>
          <a:p>
            <a:pPr>
              <a:spcBef>
                <a:spcPts val="1250"/>
              </a:spcBef>
              <a:buClr>
                <a:srgbClr val="000000"/>
              </a:buClr>
              <a:buSzPct val="100000"/>
              <a:buFont typeface="Times New Roman" pitchFamily="18" charset="0"/>
              <a:buNone/>
            </a:pPr>
            <a:r>
              <a:rPr lang="en-US" altLang="en-US" sz="2000" b="1">
                <a:solidFill>
                  <a:srgbClr val="000000"/>
                </a:solidFill>
              </a:rPr>
              <a:t>50 million years ago (50 MYA) Earth was ice-free.</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amount was of the order of 1000 ppm 50 MYA.</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imbalance due to plate tectonics ~ 10</a:t>
            </a:r>
            <a:r>
              <a:rPr lang="en-US" altLang="en-US" sz="2000" b="1" baseline="30000">
                <a:solidFill>
                  <a:srgbClr val="000000"/>
                </a:solidFill>
              </a:rPr>
              <a:t>-4</a:t>
            </a:r>
            <a:r>
              <a:rPr lang="en-US" altLang="en-US" sz="2000" b="1">
                <a:solidFill>
                  <a:srgbClr val="000000"/>
                </a:solidFill>
              </a:rPr>
              <a:t> ppm per year.</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836613"/>
            <a:ext cx="8126413"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960138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022600" y="0"/>
            <a:ext cx="6121400" cy="6858000"/>
          </a:xfrm>
          <a:prstGeom prst="rect">
            <a:avLst/>
          </a:prstGeom>
          <a:noFill/>
          <a:ln w="9525">
            <a:noFill/>
            <a:miter lim="800000"/>
            <a:headEnd/>
            <a:tailEnd/>
          </a:ln>
        </p:spPr>
      </p:pic>
      <p:sp>
        <p:nvSpPr>
          <p:cNvPr id="19459" name="Title 1"/>
          <p:cNvSpPr>
            <a:spLocks noGrp="1"/>
          </p:cNvSpPr>
          <p:nvPr>
            <p:ph type="title"/>
          </p:nvPr>
        </p:nvSpPr>
        <p:spPr>
          <a:xfrm>
            <a:off x="0" y="2335213"/>
            <a:ext cx="3284538" cy="1927225"/>
          </a:xfrm>
        </p:spPr>
        <p:txBody>
          <a:bodyPr/>
          <a:lstStyle/>
          <a:p>
            <a:r>
              <a:rPr lang="en-US" sz="2800" smtClean="0">
                <a:solidFill>
                  <a:schemeClr val="tx1"/>
                </a:solidFill>
              </a:rPr>
              <a:t>Correlation of </a:t>
            </a:r>
            <a:br>
              <a:rPr lang="en-US" sz="2800" smtClean="0">
                <a:solidFill>
                  <a:schemeClr val="tx1"/>
                </a:solidFill>
              </a:rPr>
            </a:br>
            <a:r>
              <a:rPr lang="en-US" sz="2800" smtClean="0">
                <a:solidFill>
                  <a:schemeClr val="tx1"/>
                </a:solidFill>
              </a:rPr>
              <a:t>CO</a:t>
            </a:r>
            <a:r>
              <a:rPr lang="en-US" sz="2800" baseline="-25000" smtClean="0">
                <a:solidFill>
                  <a:schemeClr val="tx1"/>
                </a:solidFill>
              </a:rPr>
              <a:t>2</a:t>
            </a:r>
            <a:r>
              <a:rPr lang="en-US" sz="2800" smtClean="0">
                <a:solidFill>
                  <a:schemeClr val="tx1"/>
                </a:solidFill>
              </a:rPr>
              <a:t> and temperature</a:t>
            </a:r>
            <a:br>
              <a:rPr lang="en-US" sz="2800" smtClean="0">
                <a:solidFill>
                  <a:schemeClr val="tx1"/>
                </a:solidFill>
              </a:rPr>
            </a:br>
            <a:r>
              <a:rPr lang="en-US" sz="2800" smtClean="0">
                <a:solidFill>
                  <a:schemeClr val="tx1"/>
                </a:solidFill>
              </a:rPr>
              <a:t>over last 65 </a:t>
            </a:r>
            <a:br>
              <a:rPr lang="en-US" sz="2800" smtClean="0">
                <a:solidFill>
                  <a:schemeClr val="tx1"/>
                </a:solidFill>
              </a:rPr>
            </a:br>
            <a:r>
              <a:rPr lang="en-US" sz="2800" smtClean="0">
                <a:solidFill>
                  <a:schemeClr val="tx1"/>
                </a:solidFill>
              </a:rPr>
              <a:t>million years</a:t>
            </a:r>
          </a:p>
        </p:txBody>
      </p:sp>
      <p:sp>
        <p:nvSpPr>
          <p:cNvPr id="19460" name="Rectangle 5"/>
          <p:cNvSpPr>
            <a:spLocks noChangeArrowheads="1"/>
          </p:cNvSpPr>
          <p:nvPr/>
        </p:nvSpPr>
        <p:spPr bwMode="auto">
          <a:xfrm>
            <a:off x="296863" y="6396038"/>
            <a:ext cx="2700337" cy="277812"/>
          </a:xfrm>
          <a:prstGeom prst="rect">
            <a:avLst/>
          </a:prstGeom>
          <a:noFill/>
          <a:ln w="9525">
            <a:noFill/>
            <a:miter lim="800000"/>
            <a:headEnd/>
            <a:tailEnd/>
          </a:ln>
        </p:spPr>
        <p:txBody>
          <a:bodyPr>
            <a:spAutoFit/>
          </a:bodyPr>
          <a:lstStyle/>
          <a:p>
            <a:r>
              <a:rPr lang="en-US" sz="1200"/>
              <a:t>Beerling and Royer, Nature 2011</a:t>
            </a:r>
          </a:p>
        </p:txBody>
      </p:sp>
    </p:spTree>
    <p:extLst>
      <p:ext uri="{BB962C8B-B14F-4D97-AF65-F5344CB8AC3E}">
        <p14:creationId xmlns:p14="http://schemas.microsoft.com/office/powerpoint/2010/main" val="1286369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4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p:cNvPicPr>
            <a:picLocks noChangeAspect="1" noChangeArrowheads="1"/>
          </p:cNvPicPr>
          <p:nvPr/>
        </p:nvPicPr>
        <p:blipFill>
          <a:blip r:embed="rId4" cstate="print"/>
          <a:srcRect/>
          <a:stretch>
            <a:fillRect/>
          </a:stretch>
        </p:blipFill>
        <p:spPr bwMode="auto">
          <a:xfrm>
            <a:off x="-762000" y="3733800"/>
            <a:ext cx="10972800" cy="3124200"/>
          </a:xfrm>
          <a:prstGeom prst="rect">
            <a:avLst/>
          </a:prstGeom>
          <a:noFill/>
          <a:ln w="9525">
            <a:noFill/>
            <a:miter lim="800000"/>
            <a:headEnd/>
            <a:tailEnd/>
          </a:ln>
        </p:spPr>
      </p:pic>
    </p:spTree>
    <p:extLst>
      <p:ext uri="{BB962C8B-B14F-4D97-AF65-F5344CB8AC3E}">
        <p14:creationId xmlns:p14="http://schemas.microsoft.com/office/powerpoint/2010/main" val="3343619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4876800" cy="1143000"/>
          </a:xfrm>
        </p:spPr>
        <p:txBody>
          <a:bodyPr>
            <a:normAutofit/>
          </a:bodyPr>
          <a:lstStyle/>
          <a:p>
            <a:r>
              <a:rPr lang="en-US" sz="3200" b="1" dirty="0" smtClean="0"/>
              <a:t>14: HOW FAST IS SEA LEVEL RISING?</a:t>
            </a:r>
            <a:endParaRPr lang="en-US" sz="3200" b="1" dirty="0"/>
          </a:p>
        </p:txBody>
      </p:sp>
      <p:sp>
        <p:nvSpPr>
          <p:cNvPr id="7" name="Title 1"/>
          <p:cNvSpPr txBox="1">
            <a:spLocks/>
          </p:cNvSpPr>
          <p:nvPr/>
        </p:nvSpPr>
        <p:spPr>
          <a:xfrm>
            <a:off x="2133600" y="2743200"/>
            <a:ext cx="487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…let the next slide answer that</a:t>
            </a:r>
            <a:endParaRPr lang="en-US" sz="3200" b="1" dirty="0"/>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WG I – The Physical Basis</a:t>
            </a:r>
            <a:endParaRPr lang="en-US" dirty="0"/>
          </a:p>
        </p:txBody>
      </p:sp>
      <p:sp>
        <p:nvSpPr>
          <p:cNvPr id="3" name="Content Placeholder 2"/>
          <p:cNvSpPr>
            <a:spLocks noGrp="1"/>
          </p:cNvSpPr>
          <p:nvPr>
            <p:ph idx="1"/>
          </p:nvPr>
        </p:nvSpPr>
        <p:spPr/>
        <p:txBody>
          <a:bodyPr/>
          <a:lstStyle/>
          <a:p>
            <a:endParaRPr lang="en-US"/>
          </a:p>
        </p:txBody>
      </p:sp>
      <p:pic>
        <p:nvPicPr>
          <p:cNvPr id="308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676400"/>
            <a:ext cx="345113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46" y="1220410"/>
            <a:ext cx="3914775"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589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74638"/>
            <a:ext cx="4876800" cy="1143000"/>
          </a:xfrm>
        </p:spPr>
        <p:txBody>
          <a:bodyPr>
            <a:normAutofit/>
          </a:bodyPr>
          <a:lstStyle/>
          <a:p>
            <a:r>
              <a:rPr lang="en-US" sz="3200" b="1" dirty="0" smtClean="0"/>
              <a:t>14: HOW FAST IS SEA LEVEL RISING?</a:t>
            </a:r>
            <a:endParaRPr lang="en-US" sz="32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82" y="26158"/>
            <a:ext cx="361963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85" y="1371600"/>
            <a:ext cx="8021638" cy="473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0" y="629627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altLang="en-US" sz="1400" b="1" dirty="0">
                <a:latin typeface="Times New Roman" pitchFamily="18" charset="0"/>
                <a:cs typeface="Times New Roman" pitchFamily="18" charset="0"/>
              </a:rPr>
              <a:t>Blue: Sea level change from tide-gauge data </a:t>
            </a:r>
            <a:r>
              <a:rPr lang="en-US" altLang="en-US" sz="1400" b="1" i="1" dirty="0">
                <a:latin typeface="Times New Roman" pitchFamily="18" charset="0"/>
                <a:cs typeface="Times New Roman" pitchFamily="18" charset="0"/>
              </a:rPr>
              <a:t>(Church J.A. and White N.J., </a:t>
            </a:r>
            <a:r>
              <a:rPr lang="en-US" altLang="en-US" sz="1400" b="1" i="1" dirty="0" err="1">
                <a:latin typeface="Times New Roman" pitchFamily="18" charset="0"/>
                <a:cs typeface="Times New Roman" pitchFamily="18" charset="0"/>
              </a:rPr>
              <a:t>Geophys</a:t>
            </a:r>
            <a:r>
              <a:rPr lang="en-US" altLang="en-US" sz="1400" b="1" i="1" dirty="0">
                <a:latin typeface="Times New Roman" pitchFamily="18" charset="0"/>
                <a:cs typeface="Times New Roman" pitchFamily="18" charset="0"/>
              </a:rPr>
              <a:t>. Res. </a:t>
            </a:r>
            <a:r>
              <a:rPr lang="en-US" altLang="en-US" sz="1400" b="1" i="1" dirty="0" err="1">
                <a:latin typeface="Times New Roman" pitchFamily="18" charset="0"/>
                <a:cs typeface="Times New Roman" pitchFamily="18" charset="0"/>
              </a:rPr>
              <a:t>Lett</a:t>
            </a:r>
            <a:r>
              <a:rPr lang="en-US" altLang="en-US" sz="1400" b="1" i="1" dirty="0">
                <a:latin typeface="Times New Roman" pitchFamily="18" charset="0"/>
                <a:cs typeface="Times New Roman" pitchFamily="18" charset="0"/>
              </a:rPr>
              <a:t>. 2006; 33: L01602)</a:t>
            </a:r>
            <a:endParaRPr lang="en-US" altLang="en-US" sz="1400" b="1" dirty="0">
              <a:latin typeface="Times New Roman" pitchFamily="18" charset="0"/>
              <a:cs typeface="Times New Roman" pitchFamily="18" charset="0"/>
            </a:endParaRPr>
          </a:p>
          <a:p>
            <a:r>
              <a:rPr lang="en-US" altLang="en-US" sz="1400" b="1" dirty="0">
                <a:latin typeface="Times New Roman" pitchFamily="18" charset="0"/>
                <a:cs typeface="Times New Roman" pitchFamily="18" charset="0"/>
              </a:rPr>
              <a:t>Red: Univ. Colorado sea level analyses in satellite era </a:t>
            </a:r>
            <a:r>
              <a:rPr lang="en-US" altLang="en-US" sz="1400" b="1" i="1" dirty="0">
                <a:latin typeface="Times New Roman" pitchFamily="18" charset="0"/>
                <a:cs typeface="Times New Roman" pitchFamily="18" charset="0"/>
              </a:rPr>
              <a:t>(http://www.columbia.edu/~mhs119/SeaLevel/)</a:t>
            </a:r>
            <a:r>
              <a:rPr lang="en-US" altLang="en-US" sz="1400" b="1" dirty="0">
                <a:latin typeface="Times New Roman" pitchFamily="18" charset="0"/>
                <a:cs typeface="Times New Roman" pitchFamily="18" charset="0"/>
              </a:rPr>
              <a:t>.</a:t>
            </a:r>
          </a:p>
        </p:txBody>
      </p:sp>
    </p:spTree>
    <p:extLst>
      <p:ext uri="{BB962C8B-B14F-4D97-AF65-F5344CB8AC3E}">
        <p14:creationId xmlns:p14="http://schemas.microsoft.com/office/powerpoint/2010/main" val="4132850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15: OCEAN ACIDIFICATION</a:t>
            </a:r>
            <a:endParaRPr lang="en-US" sz="3600" b="1" dirty="0"/>
          </a:p>
        </p:txBody>
      </p:sp>
      <p:sp>
        <p:nvSpPr>
          <p:cNvPr id="3" name="Content Placeholder 2"/>
          <p:cNvSpPr>
            <a:spLocks noGrp="1"/>
          </p:cNvSpPr>
          <p:nvPr>
            <p:ph idx="1"/>
          </p:nvPr>
        </p:nvSpPr>
        <p:spPr>
          <a:xfrm>
            <a:off x="6096000" y="1676400"/>
            <a:ext cx="3048000" cy="4677568"/>
          </a:xfrm>
        </p:spPr>
        <p:txBody>
          <a:bodyPr>
            <a:normAutofit/>
          </a:bodyPr>
          <a:lstStyle/>
          <a:p>
            <a:r>
              <a:rPr lang="en-US" sz="2400" dirty="0" smtClean="0"/>
              <a:t>Makes aragonite harder to be deposited</a:t>
            </a:r>
          </a:p>
          <a:p>
            <a:r>
              <a:rPr lang="en-US" sz="2400" dirty="0" smtClean="0"/>
              <a:t>Growth rates slow down</a:t>
            </a:r>
          </a:p>
          <a:p>
            <a:r>
              <a:rPr lang="en-US" sz="2400" dirty="0" smtClean="0"/>
              <a:t>Favors calcite secreting organisms</a:t>
            </a:r>
          </a:p>
          <a:p>
            <a:r>
              <a:rPr lang="en-US" sz="2400" dirty="0" smtClean="0"/>
              <a:t>Complex with feedbacks</a:t>
            </a:r>
            <a:endParaRPr lang="en-US"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2620"/>
            <a:ext cx="5915025" cy="541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Will cite coral bleaching recovery cases, the few there </a:t>
            </a:r>
            <a:r>
              <a:rPr lang="en-US" dirty="0" smtClean="0"/>
              <a:t>are – and that’s true</a:t>
            </a:r>
          </a:p>
          <a:p>
            <a:r>
              <a:rPr lang="en-US" dirty="0" smtClean="0"/>
              <a:t>Natural cycles of not? Time will tell.</a:t>
            </a:r>
            <a:endParaRPr lang="en-US" dirty="0" smtClean="0"/>
          </a:p>
          <a:p>
            <a:r>
              <a:rPr lang="en-US" dirty="0" smtClean="0"/>
              <a:t>Temperatures rises are also a factor in coral bleaching and subsequent  temporary cooling of affected areas can result it recovery</a:t>
            </a:r>
          </a:p>
        </p:txBody>
      </p:sp>
    </p:spTree>
    <p:extLst>
      <p:ext uri="{BB962C8B-B14F-4D97-AF65-F5344CB8AC3E}">
        <p14:creationId xmlns:p14="http://schemas.microsoft.com/office/powerpoint/2010/main" val="1303623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16: HOW CONFIDENT ARE </a:t>
            </a:r>
            <a:r>
              <a:rPr lang="en-US" sz="3600" b="1" dirty="0" smtClean="0">
                <a:solidFill>
                  <a:srgbClr val="FFC000"/>
                </a:solidFill>
              </a:rPr>
              <a:t>CLIMATE </a:t>
            </a:r>
            <a:r>
              <a:rPr lang="en-US" sz="3600" b="1" dirty="0" smtClean="0"/>
              <a:t>SCIENTISTS ABOUT FUTURE WARMING?</a:t>
            </a:r>
            <a:endParaRPr lang="en-US" sz="3600" b="1" dirty="0"/>
          </a:p>
        </p:txBody>
      </p:sp>
      <p:sp>
        <p:nvSpPr>
          <p:cNvPr id="3" name="Content Placeholder 2"/>
          <p:cNvSpPr>
            <a:spLocks noGrp="1"/>
          </p:cNvSpPr>
          <p:nvPr>
            <p:ph idx="1"/>
          </p:nvPr>
        </p:nvSpPr>
        <p:spPr/>
        <p:txBody>
          <a:bodyPr/>
          <a:lstStyle/>
          <a:p>
            <a:r>
              <a:rPr lang="en-US" dirty="0" smtClean="0"/>
              <a:t>Quite confident – the basis of AR5</a:t>
            </a:r>
            <a:endParaRPr lang="en-US"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0"/>
            <a:ext cx="469582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3085797"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Will cite overstated claims that didn’t happen</a:t>
            </a:r>
          </a:p>
          <a:p>
            <a:pPr lvl="1"/>
            <a:r>
              <a:rPr lang="en-US" dirty="0" smtClean="0"/>
              <a:t>e.g. Himalayas glaciers to melt by 2030, a AR4 mistake/retraction</a:t>
            </a:r>
          </a:p>
          <a:p>
            <a:pPr lvl="1"/>
            <a:r>
              <a:rPr lang="en-US" dirty="0" smtClean="0"/>
              <a:t>Various quotes that don’t happen in the time frame specified by the quote</a:t>
            </a:r>
          </a:p>
          <a:p>
            <a:pPr lvl="1"/>
            <a:r>
              <a:rPr lang="en-US" dirty="0" smtClean="0"/>
              <a:t>Then ridicule </a:t>
            </a:r>
            <a:r>
              <a:rPr lang="en-US" dirty="0" smtClean="0"/>
              <a:t>them</a:t>
            </a:r>
          </a:p>
          <a:p>
            <a:pPr lvl="1"/>
            <a:endParaRPr lang="en-US" dirty="0"/>
          </a:p>
          <a:p>
            <a:pPr lvl="1"/>
            <a:r>
              <a:rPr lang="en-US" dirty="0" smtClean="0"/>
              <a:t>Lesson to be learned – be cautious about what you say</a:t>
            </a:r>
            <a:endParaRPr lang="en-US" dirty="0" smtClean="0"/>
          </a:p>
        </p:txBody>
      </p:sp>
    </p:spTree>
    <p:extLst>
      <p:ext uri="{BB962C8B-B14F-4D97-AF65-F5344CB8AC3E}">
        <p14:creationId xmlns:p14="http://schemas.microsoft.com/office/powerpoint/2010/main" val="3745995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 campaign</a:t>
            </a:r>
            <a:endParaRPr lang="en-US" dirty="0"/>
          </a:p>
        </p:txBody>
      </p:sp>
      <p:sp>
        <p:nvSpPr>
          <p:cNvPr id="3" name="Content Placeholder 2"/>
          <p:cNvSpPr>
            <a:spLocks noGrp="1"/>
          </p:cNvSpPr>
          <p:nvPr>
            <p:ph idx="1"/>
          </p:nvPr>
        </p:nvSpPr>
        <p:spPr/>
        <p:txBody>
          <a:bodyPr/>
          <a:lstStyle/>
          <a:p>
            <a:r>
              <a:rPr lang="en-US" dirty="0" smtClean="0"/>
              <a:t>Will cite coral bleaching recovery cases, the few there </a:t>
            </a:r>
            <a:r>
              <a:rPr lang="en-US" dirty="0" smtClean="0"/>
              <a:t>are – and that’s true</a:t>
            </a:r>
          </a:p>
          <a:p>
            <a:r>
              <a:rPr lang="en-US" dirty="0" smtClean="0"/>
              <a:t>Natural cycles of not? Time will tell.</a:t>
            </a:r>
            <a:endParaRPr lang="en-US" dirty="0" smtClean="0"/>
          </a:p>
          <a:p>
            <a:r>
              <a:rPr lang="en-US" dirty="0" smtClean="0"/>
              <a:t>Temperatures rises are also a factor in coral bleaching and subsequent  temporary cooling of affected areas can result it recovery</a:t>
            </a:r>
          </a:p>
        </p:txBody>
      </p:sp>
    </p:spTree>
    <p:extLst>
      <p:ext uri="{BB962C8B-B14F-4D97-AF65-F5344CB8AC3E}">
        <p14:creationId xmlns:p14="http://schemas.microsoft.com/office/powerpoint/2010/main" val="4013321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17: SO WHAT’S A FEW DEGREES?</a:t>
            </a:r>
            <a:endParaRPr lang="en-US" b="1" dirty="0"/>
          </a:p>
        </p:txBody>
      </p:sp>
      <p:sp>
        <p:nvSpPr>
          <p:cNvPr id="3" name="Content Placeholder 2"/>
          <p:cNvSpPr>
            <a:spLocks noGrp="1"/>
          </p:cNvSpPr>
          <p:nvPr>
            <p:ph idx="1"/>
          </p:nvPr>
        </p:nvSpPr>
        <p:spPr/>
        <p:txBody>
          <a:bodyPr/>
          <a:lstStyle/>
          <a:p>
            <a:r>
              <a:rPr lang="en-US" dirty="0" smtClean="0"/>
              <a:t>Let the next slide address this</a:t>
            </a:r>
            <a:endParaRPr lang="en-US" dirty="0"/>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altLang="en-US">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altLang="en-US" i="1">
                <a:latin typeface="Times New Roman" pitchFamily="18" charset="0"/>
                <a:cs typeface="Times New Roman" pitchFamily="18" charset="0"/>
              </a:rPr>
              <a:t>Source: Hansen, J., Sato, M., and Ruedy, R., Proc. Natl. Acad. Sci., 2012.</a:t>
            </a:r>
          </a:p>
        </p:txBody>
      </p:sp>
      <p:sp>
        <p:nvSpPr>
          <p:cNvPr id="13315" name="TextBox 4"/>
          <p:cNvSpPr txBox="1">
            <a:spLocks noChangeArrowheads="1"/>
          </p:cNvSpPr>
          <p:nvPr/>
        </p:nvSpPr>
        <p:spPr bwMode="auto">
          <a:xfrm>
            <a:off x="152400" y="76200"/>
            <a:ext cx="899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Aft>
                <a:spcPts val="600"/>
              </a:spcAft>
            </a:pPr>
            <a:r>
              <a:rPr lang="en-US" altLang="en-US" sz="2000" b="1"/>
              <a:t>Loaded Climate Dice: global warming is increasing extreme weather events.</a:t>
            </a:r>
          </a:p>
          <a:p>
            <a:pPr>
              <a:spcAft>
                <a:spcPts val="600"/>
              </a:spcAft>
            </a:pPr>
            <a:r>
              <a:rPr lang="en-US" altLang="en-US" sz="2000" b="1"/>
              <a:t>Extreme summer heat anomalies now cover about 10% of land area, up from 0.2%. </a:t>
            </a:r>
          </a:p>
          <a:p>
            <a:pPr>
              <a:spcAft>
                <a:spcPts val="600"/>
              </a:spcAft>
            </a:pPr>
            <a:r>
              <a:rPr lang="en-US" altLang="en-US" sz="2000" b="1"/>
              <a:t>This is based on observations, not models. </a:t>
            </a:r>
          </a:p>
        </p:txBody>
      </p:sp>
    </p:spTree>
    <p:extLst>
      <p:ext uri="{BB962C8B-B14F-4D97-AF65-F5344CB8AC3E}">
        <p14:creationId xmlns:p14="http://schemas.microsoft.com/office/powerpoint/2010/main" val="3348703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 WHAT ARE SCIENTISTS DOING TO ADDRESS KEY UNCERTAINTIES?</a:t>
            </a:r>
            <a:endParaRPr lang="en-US" dirty="0"/>
          </a:p>
        </p:txBody>
      </p:sp>
      <p:sp>
        <p:nvSpPr>
          <p:cNvPr id="3" name="Content Placeholder 2"/>
          <p:cNvSpPr>
            <a:spLocks noGrp="1"/>
          </p:cNvSpPr>
          <p:nvPr>
            <p:ph idx="1"/>
          </p:nvPr>
        </p:nvSpPr>
        <p:spPr/>
        <p:txBody>
          <a:bodyPr/>
          <a:lstStyle/>
          <a:p>
            <a:r>
              <a:rPr lang="en-US" dirty="0" smtClean="0"/>
              <a:t>100s/1000s continuing to study:</a:t>
            </a:r>
          </a:p>
          <a:p>
            <a:pPr lvl="1"/>
            <a:r>
              <a:rPr lang="en-US" dirty="0" smtClean="0"/>
              <a:t>To gather date</a:t>
            </a:r>
          </a:p>
          <a:p>
            <a:pPr lvl="1"/>
            <a:r>
              <a:rPr lang="en-US" dirty="0" smtClean="0"/>
              <a:t>Better understand</a:t>
            </a:r>
          </a:p>
          <a:p>
            <a:pPr lvl="1"/>
            <a:r>
              <a:rPr lang="en-US" dirty="0" smtClean="0"/>
              <a:t>Refine models</a:t>
            </a:r>
          </a:p>
          <a:p>
            <a:pPr lvl="1"/>
            <a:r>
              <a:rPr lang="en-US" dirty="0" smtClean="0"/>
              <a:t>Etc., etc….</a:t>
            </a:r>
            <a:endParaRPr lang="en-US" dirty="0"/>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 ARE TIPPING POINTS OF CONCERN?</a:t>
            </a:r>
            <a:endParaRPr lang="en-US" dirty="0"/>
          </a:p>
        </p:txBody>
      </p:sp>
      <p:sp>
        <p:nvSpPr>
          <p:cNvPr id="3" name="Content Placeholder 2"/>
          <p:cNvSpPr>
            <a:spLocks noGrp="1"/>
          </p:cNvSpPr>
          <p:nvPr>
            <p:ph idx="1"/>
          </p:nvPr>
        </p:nvSpPr>
        <p:spPr/>
        <p:txBody>
          <a:bodyPr/>
          <a:lstStyle/>
          <a:p>
            <a:r>
              <a:rPr lang="en-US" dirty="0" smtClean="0"/>
              <a:t>AR5 mostly dismissive of tipping points causing catastrophe as often carried out in alarmism statements</a:t>
            </a:r>
          </a:p>
          <a:p>
            <a:r>
              <a:rPr lang="en-US" dirty="0" smtClean="0"/>
              <a:t>Beware of what you say and how you say it!</a:t>
            </a:r>
            <a:endParaRPr lang="en-US" dirty="0"/>
          </a:p>
        </p:txBody>
      </p:sp>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26571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572000" cy="539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228600"/>
            <a:ext cx="91440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WG II – Impacts, Adaptation, Vulnerability</a:t>
            </a:r>
            <a:endParaRPr lang="en-US" dirty="0"/>
          </a:p>
        </p:txBody>
      </p:sp>
    </p:spTree>
    <p:extLst>
      <p:ext uri="{BB962C8B-B14F-4D97-AF65-F5344CB8AC3E}">
        <p14:creationId xmlns:p14="http://schemas.microsoft.com/office/powerpoint/2010/main" val="1287057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 IF WE STOPPED OR CONTINUED EMISSIONS, WHAT WOULD HAPPEN?</a:t>
            </a:r>
            <a:endParaRPr lang="en-US" dirty="0"/>
          </a:p>
        </p:txBody>
      </p:sp>
      <p:sp>
        <p:nvSpPr>
          <p:cNvPr id="3" name="Content Placeholder 2"/>
          <p:cNvSpPr>
            <a:spLocks noGrp="1"/>
          </p:cNvSpPr>
          <p:nvPr>
            <p:ph idx="1"/>
          </p:nvPr>
        </p:nvSpPr>
        <p:spPr>
          <a:xfrm>
            <a:off x="228600" y="1600200"/>
            <a:ext cx="4648200" cy="4648200"/>
          </a:xfrm>
        </p:spPr>
        <p:txBody>
          <a:bodyPr/>
          <a:lstStyle/>
          <a:p>
            <a:r>
              <a:rPr lang="en-US" dirty="0" smtClean="0"/>
              <a:t>It’s in the bank, without Geoengineering options:</a:t>
            </a:r>
          </a:p>
          <a:p>
            <a:pPr lvl="1"/>
            <a:r>
              <a:rPr lang="en-US" dirty="0" smtClean="0"/>
              <a:t>Solar Radiation Management (SRM)</a:t>
            </a:r>
          </a:p>
          <a:p>
            <a:pPr lvl="1"/>
            <a:r>
              <a:rPr lang="en-US" dirty="0" smtClean="0"/>
              <a:t>Carbon Dioxide Removal (CDR) – for which </a:t>
            </a:r>
            <a:r>
              <a:rPr lang="en-US" dirty="0" err="1" smtClean="0"/>
              <a:t>Biochar</a:t>
            </a:r>
            <a:r>
              <a:rPr lang="en-US" dirty="0" smtClean="0"/>
              <a:t> gets lumped into this latter category</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76400"/>
            <a:ext cx="35909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71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is there hope?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YES</a:t>
            </a:r>
          </a:p>
          <a:p>
            <a:r>
              <a:rPr lang="en-US" dirty="0" smtClean="0"/>
              <a:t>SRM has some serious unintended consequences, and if ever stopped huge subsequent corrections</a:t>
            </a:r>
          </a:p>
          <a:p>
            <a:r>
              <a:rPr lang="en-US" dirty="0" smtClean="0"/>
              <a:t>CDR: BECCS and/or </a:t>
            </a:r>
            <a:r>
              <a:rPr lang="en-US" dirty="0" err="1" smtClean="0"/>
              <a:t>Biochar</a:t>
            </a:r>
            <a:r>
              <a:rPr lang="en-US" dirty="0" smtClean="0"/>
              <a:t> have the greatest promise – cost and effectiveness will be key!</a:t>
            </a:r>
            <a:endParaRPr lang="en-US" dirty="0"/>
          </a:p>
          <a:p>
            <a:pPr lvl="1"/>
            <a:r>
              <a:rPr lang="en-US" dirty="0" smtClean="0"/>
              <a:t>My personal favorite is </a:t>
            </a:r>
            <a:r>
              <a:rPr lang="en-US" dirty="0" err="1" smtClean="0"/>
              <a:t>Biochar</a:t>
            </a:r>
            <a:r>
              <a:rPr lang="en-US" dirty="0" smtClean="0"/>
              <a:t>: </a:t>
            </a:r>
            <a:r>
              <a:rPr lang="en-US" dirty="0"/>
              <a:t>for more see </a:t>
            </a:r>
            <a:r>
              <a:rPr lang="en-US" dirty="0">
                <a:hlinkClick r:id="rId2"/>
              </a:rPr>
              <a:t>http://denverclimatestudygroup.com/?</a:t>
            </a:r>
            <a:r>
              <a:rPr lang="en-US" dirty="0" smtClean="0">
                <a:hlinkClick r:id="rId2"/>
              </a:rPr>
              <a:t>page_id=28</a:t>
            </a:r>
            <a:r>
              <a:rPr lang="en-US" dirty="0" smtClean="0"/>
              <a:t> (Denver climate study group page – under page drop-down and click on </a:t>
            </a:r>
            <a:r>
              <a:rPr lang="en-US" dirty="0" err="1" smtClean="0"/>
              <a:t>Biochar</a:t>
            </a:r>
            <a:r>
              <a:rPr lang="en-US" dirty="0" smtClean="0"/>
              <a:t>)</a:t>
            </a:r>
          </a:p>
          <a:p>
            <a:pPr lvl="2"/>
            <a:r>
              <a:rPr lang="en-US" dirty="0" smtClean="0"/>
              <a:t>See </a:t>
            </a:r>
            <a:r>
              <a:rPr lang="en-US" dirty="0"/>
              <a:t>Promise for the future regarding agriculture and sequestering Carbon (with a potential claim of 100 ppm in 30 years) </a:t>
            </a:r>
            <a:r>
              <a:rPr lang="en-US" dirty="0">
                <a:hlinkClick r:id="rId3"/>
              </a:rPr>
              <a:t>Cool Planet</a:t>
            </a:r>
            <a:r>
              <a:rPr lang="en-US" dirty="0"/>
              <a:t> and associated </a:t>
            </a:r>
            <a:r>
              <a:rPr lang="en-US" dirty="0">
                <a:hlinkClick r:id="rId4"/>
              </a:rPr>
              <a:t>YouTube</a:t>
            </a:r>
            <a:r>
              <a:rPr lang="en-US" dirty="0"/>
              <a:t>.</a:t>
            </a:r>
            <a:r>
              <a:rPr lang="en-US" b="1" dirty="0"/>
              <a:t> </a:t>
            </a:r>
          </a:p>
          <a:p>
            <a:pPr marL="914400" lvl="2" indent="0">
              <a:buNone/>
            </a:pPr>
            <a:endParaRPr lang="en-US" dirty="0" smtClean="0"/>
          </a:p>
          <a:p>
            <a:pPr lvl="1"/>
            <a:endParaRPr lang="en-US" dirty="0"/>
          </a:p>
        </p:txBody>
      </p:sp>
    </p:spTree>
    <p:extLst>
      <p:ext uri="{BB962C8B-B14F-4D97-AF65-F5344CB8AC3E}">
        <p14:creationId xmlns:p14="http://schemas.microsoft.com/office/powerpoint/2010/main" val="3489020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Conclusions/Recommendations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Don’t let ideologies blind oneself to the data and science</a:t>
            </a:r>
          </a:p>
          <a:p>
            <a:r>
              <a:rPr lang="en-US" dirty="0" smtClean="0"/>
              <a:t>Be careful what and how you say, or how a person says or makes claims; it comes back to haunt one.</a:t>
            </a:r>
          </a:p>
          <a:p>
            <a:r>
              <a:rPr lang="en-US" dirty="0" smtClean="0"/>
              <a:t>Ridicule accomplishes nothing</a:t>
            </a:r>
          </a:p>
          <a:p>
            <a:r>
              <a:rPr lang="en-US" dirty="0" smtClean="0"/>
              <a:t>Study and discuss; weigh the factors of choices:</a:t>
            </a:r>
          </a:p>
          <a:p>
            <a:pPr lvl="1"/>
            <a:r>
              <a:rPr lang="en-US" dirty="0" smtClean="0"/>
              <a:t>Do nothing</a:t>
            </a:r>
          </a:p>
          <a:p>
            <a:pPr lvl="1"/>
            <a:r>
              <a:rPr lang="en-US" dirty="0" smtClean="0"/>
              <a:t>Mitigate</a:t>
            </a:r>
          </a:p>
          <a:p>
            <a:pPr lvl="1"/>
            <a:r>
              <a:rPr lang="en-US" dirty="0" smtClean="0"/>
              <a:t>Save for the future</a:t>
            </a:r>
          </a:p>
          <a:p>
            <a:pPr lvl="1"/>
            <a:r>
              <a:rPr lang="en-US" dirty="0" smtClean="0"/>
              <a:t>Or various combinations of the above based on economics and consequences</a:t>
            </a:r>
            <a:endParaRPr lang="en-US" dirty="0"/>
          </a:p>
        </p:txBody>
      </p:sp>
    </p:spTree>
    <p:extLst>
      <p:ext uri="{BB962C8B-B14F-4D97-AF65-F5344CB8AC3E}">
        <p14:creationId xmlns:p14="http://schemas.microsoft.com/office/powerpoint/2010/main" val="3489020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Three books to consider</a:t>
            </a:r>
            <a:r>
              <a:rPr lang="en-US" b="1" dirty="0" smtClean="0"/>
              <a:t>:</a:t>
            </a:r>
            <a:endParaRPr lang="en-US" dirty="0"/>
          </a:p>
        </p:txBody>
      </p:sp>
      <p:sp>
        <p:nvSpPr>
          <p:cNvPr id="3" name="Content Placeholder 2"/>
          <p:cNvSpPr>
            <a:spLocks noGrp="1"/>
          </p:cNvSpPr>
          <p:nvPr>
            <p:ph idx="1"/>
          </p:nvPr>
        </p:nvSpPr>
        <p:spPr/>
        <p:txBody>
          <a:bodyPr>
            <a:normAutofit fontScale="85000" lnSpcReduction="20000"/>
          </a:bodyPr>
          <a:lstStyle/>
          <a:p>
            <a:pPr lvl="0"/>
            <a:r>
              <a:rPr lang="en-US" b="1" dirty="0" smtClean="0"/>
              <a:t>Simple </a:t>
            </a:r>
            <a:r>
              <a:rPr lang="en-US" b="1" dirty="0"/>
              <a:t>succinct Summary:</a:t>
            </a:r>
            <a:endParaRPr lang="en-US" dirty="0"/>
          </a:p>
          <a:p>
            <a:pPr lvl="1"/>
            <a:r>
              <a:rPr lang="en-US" b="1" dirty="0">
                <a:hlinkClick r:id="rId2"/>
              </a:rPr>
              <a:t>What We Know About Climate Change (Boston Review Books)</a:t>
            </a:r>
            <a:r>
              <a:rPr lang="en-US" dirty="0"/>
              <a:t> by Kerry Emanuel (Nov 30, 2012)</a:t>
            </a:r>
            <a:endParaRPr lang="en-US" b="1" dirty="0"/>
          </a:p>
          <a:p>
            <a:pPr lvl="0"/>
            <a:r>
              <a:rPr lang="en-US" b="1" dirty="0"/>
              <a:t>Intermediate Level Book: </a:t>
            </a:r>
            <a:endParaRPr lang="en-US" dirty="0"/>
          </a:p>
          <a:p>
            <a:pPr lvl="1"/>
            <a:r>
              <a:rPr lang="en-US" b="1" u="sng" dirty="0">
                <a:hlinkClick r:id="rId3"/>
              </a:rPr>
              <a:t>Earth: The Operators' Manual</a:t>
            </a:r>
            <a:r>
              <a:rPr lang="en-US" dirty="0"/>
              <a:t> by </a:t>
            </a:r>
            <a:r>
              <a:rPr lang="en-US" u="sng" dirty="0">
                <a:hlinkClick r:id="rId4"/>
              </a:rPr>
              <a:t>Richard B. Alley</a:t>
            </a:r>
            <a:r>
              <a:rPr lang="en-US" dirty="0"/>
              <a:t> (Apr 18, 2011)</a:t>
            </a:r>
            <a:endParaRPr lang="en-US" b="1" dirty="0"/>
          </a:p>
          <a:p>
            <a:pPr lvl="1"/>
            <a:r>
              <a:rPr lang="en-US" dirty="0"/>
              <a:t/>
            </a:r>
            <a:br>
              <a:rPr lang="en-US" dirty="0"/>
            </a:br>
            <a:r>
              <a:rPr lang="en-US" dirty="0"/>
              <a:t>http://earththeoperatorsmanual.com</a:t>
            </a:r>
            <a:r>
              <a:rPr lang="en-US" dirty="0" smtClean="0"/>
              <a:t>/</a:t>
            </a:r>
            <a:r>
              <a:rPr lang="en-US" dirty="0"/>
              <a:t> </a:t>
            </a:r>
          </a:p>
          <a:p>
            <a:pPr lvl="0"/>
            <a:r>
              <a:rPr lang="en-US" b="1" dirty="0"/>
              <a:t>More comprehensive book:</a:t>
            </a:r>
            <a:r>
              <a:rPr lang="en-US" dirty="0"/>
              <a:t> </a:t>
            </a:r>
            <a:br>
              <a:rPr lang="en-US" dirty="0"/>
            </a:br>
            <a:r>
              <a:rPr lang="en-US" b="1" dirty="0">
                <a:hlinkClick r:id="rId5"/>
              </a:rPr>
              <a:t/>
            </a:r>
            <a:br>
              <a:rPr lang="en-US" b="1" dirty="0">
                <a:hlinkClick r:id="rId5"/>
              </a:rPr>
            </a:br>
            <a:r>
              <a:rPr lang="en-US" b="1" dirty="0">
                <a:hlinkClick r:id="rId5"/>
              </a:rPr>
              <a:t>Experimenting on a Small Planet: A Scholarly Entertainment</a:t>
            </a:r>
            <a:r>
              <a:rPr lang="en-US" dirty="0"/>
              <a:t> by </a:t>
            </a:r>
            <a:r>
              <a:rPr lang="en-US" u="sng" dirty="0">
                <a:hlinkClick r:id="rId6"/>
              </a:rPr>
              <a:t>William W. Hay</a:t>
            </a:r>
            <a:r>
              <a:rPr lang="en-US" dirty="0"/>
              <a:t> (Dec 14, 2012)</a:t>
            </a:r>
          </a:p>
          <a:p>
            <a:endParaRPr lang="en-US" dirty="0"/>
          </a:p>
        </p:txBody>
      </p:sp>
      <p:pic>
        <p:nvPicPr>
          <p:cNvPr id="4" name="Picture 3" descr="Product Details"/>
          <p:cNvPicPr/>
          <p:nvPr/>
        </p:nvPicPr>
        <p:blipFill>
          <a:blip r:embed="rId7">
            <a:extLst>
              <a:ext uri="{28A0092B-C50C-407E-A947-70E740481C1C}">
                <a14:useLocalDpi xmlns:a14="http://schemas.microsoft.com/office/drawing/2010/main" val="0"/>
              </a:ext>
            </a:extLst>
          </a:blip>
          <a:srcRect/>
          <a:stretch>
            <a:fillRect/>
          </a:stretch>
        </p:blipFill>
        <p:spPr bwMode="auto">
          <a:xfrm>
            <a:off x="7239000" y="4181475"/>
            <a:ext cx="1524000" cy="1524000"/>
          </a:xfrm>
          <a:prstGeom prst="rect">
            <a:avLst/>
          </a:prstGeom>
          <a:noFill/>
          <a:ln>
            <a:noFill/>
          </a:ln>
        </p:spPr>
      </p:pic>
      <p:pic>
        <p:nvPicPr>
          <p:cNvPr id="5" name="Picture 4" descr="http://www.denverclimatestudygroup.com/images/Earth_OperatorsManual.jpg"/>
          <p:cNvPicPr/>
          <p:nvPr/>
        </p:nvPicPr>
        <p:blipFill>
          <a:blip r:embed="rId8">
            <a:extLst>
              <a:ext uri="{28A0092B-C50C-407E-A947-70E740481C1C}">
                <a14:useLocalDpi xmlns:a14="http://schemas.microsoft.com/office/drawing/2010/main" val="0"/>
              </a:ext>
            </a:extLst>
          </a:blip>
          <a:srcRect/>
          <a:stretch>
            <a:fillRect/>
          </a:stretch>
        </p:blipFill>
        <p:spPr bwMode="auto">
          <a:xfrm>
            <a:off x="76200" y="3228975"/>
            <a:ext cx="628650" cy="962025"/>
          </a:xfrm>
          <a:prstGeom prst="rect">
            <a:avLst/>
          </a:prstGeom>
          <a:noFill/>
          <a:ln>
            <a:noFill/>
          </a:ln>
        </p:spPr>
      </p:pic>
      <p:pic>
        <p:nvPicPr>
          <p:cNvPr id="7" name="Picture 6" descr="Product Details"/>
          <p:cNvPicPr/>
          <p:nvPr/>
        </p:nvPicPr>
        <p:blipFill>
          <a:blip r:embed="rId9">
            <a:extLst>
              <a:ext uri="{28A0092B-C50C-407E-A947-70E740481C1C}">
                <a14:useLocalDpi xmlns:a14="http://schemas.microsoft.com/office/drawing/2010/main" val="0"/>
              </a:ext>
            </a:extLst>
          </a:blip>
          <a:srcRect/>
          <a:stretch>
            <a:fillRect/>
          </a:stretch>
        </p:blipFill>
        <p:spPr bwMode="auto">
          <a:xfrm>
            <a:off x="7696200" y="1905000"/>
            <a:ext cx="1143000" cy="1066800"/>
          </a:xfrm>
          <a:prstGeom prst="rect">
            <a:avLst/>
          </a:prstGeom>
          <a:noFill/>
          <a:ln>
            <a:noFill/>
          </a:ln>
        </p:spPr>
      </p:pic>
    </p:spTree>
    <p:extLst>
      <p:ext uri="{BB962C8B-B14F-4D97-AF65-F5344CB8AC3E}">
        <p14:creationId xmlns:p14="http://schemas.microsoft.com/office/powerpoint/2010/main" val="1701798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Websites to </a:t>
            </a:r>
            <a:r>
              <a:rPr lang="en-US" b="1" dirty="0"/>
              <a:t>consider</a:t>
            </a:r>
            <a:r>
              <a:rPr lang="en-US" b="1" dirty="0" smtClean="0"/>
              <a:t>:</a:t>
            </a:r>
            <a:endParaRPr lang="en-US" dirty="0"/>
          </a:p>
        </p:txBody>
      </p:sp>
      <p:sp>
        <p:nvSpPr>
          <p:cNvPr id="3" name="Content Placeholder 2"/>
          <p:cNvSpPr>
            <a:spLocks noGrp="1"/>
          </p:cNvSpPr>
          <p:nvPr>
            <p:ph idx="1"/>
          </p:nvPr>
        </p:nvSpPr>
        <p:spPr/>
        <p:txBody>
          <a:bodyPr>
            <a:normAutofit/>
          </a:bodyPr>
          <a:lstStyle/>
          <a:p>
            <a:pPr lvl="0"/>
            <a:endParaRPr lang="en-US" dirty="0"/>
          </a:p>
          <a:p>
            <a:r>
              <a:rPr lang="en-US" dirty="0">
                <a:hlinkClick r:id="rId2"/>
              </a:rPr>
              <a:t>http://www.skepticalscience.com</a:t>
            </a:r>
            <a:r>
              <a:rPr lang="en-US" dirty="0" smtClean="0">
                <a:hlinkClick r:id="rId2"/>
              </a:rPr>
              <a:t>/</a:t>
            </a:r>
            <a:endParaRPr lang="en-US" dirty="0" smtClean="0"/>
          </a:p>
          <a:p>
            <a:r>
              <a:rPr lang="en-US" dirty="0">
                <a:hlinkClick r:id="rId3"/>
              </a:rPr>
              <a:t>http://www.realclimate.org</a:t>
            </a:r>
            <a:r>
              <a:rPr lang="en-US" dirty="0" smtClean="0">
                <a:hlinkClick r:id="rId3"/>
              </a:rPr>
              <a:t>/</a:t>
            </a:r>
            <a:r>
              <a:rPr lang="en-US" dirty="0" smtClean="0"/>
              <a:t> </a:t>
            </a:r>
          </a:p>
          <a:p>
            <a:r>
              <a:rPr lang="en-US" dirty="0">
                <a:hlinkClick r:id="rId4"/>
              </a:rPr>
              <a:t>http://www.climatecentral.org</a:t>
            </a:r>
            <a:r>
              <a:rPr lang="en-US" dirty="0" smtClean="0">
                <a:hlinkClick r:id="rId4"/>
              </a:rPr>
              <a:t>/</a:t>
            </a:r>
            <a:endParaRPr lang="en-US" dirty="0" smtClean="0"/>
          </a:p>
          <a:p>
            <a:r>
              <a:rPr lang="en-US" dirty="0">
                <a:hlinkClick r:id="rId5"/>
              </a:rPr>
              <a:t>http://www.noaa.gov</a:t>
            </a:r>
            <a:r>
              <a:rPr lang="en-US" dirty="0" smtClean="0">
                <a:hlinkClick r:id="rId5"/>
              </a:rPr>
              <a:t>/</a:t>
            </a:r>
            <a:r>
              <a:rPr lang="en-US" dirty="0" smtClean="0"/>
              <a:t> </a:t>
            </a:r>
            <a:r>
              <a:rPr lang="en-US" dirty="0"/>
              <a:t>, particularly </a:t>
            </a:r>
            <a:r>
              <a:rPr lang="en-US" dirty="0">
                <a:hlinkClick r:id="rId6"/>
              </a:rPr>
              <a:t>http://</a:t>
            </a:r>
            <a:r>
              <a:rPr lang="en-US" dirty="0" smtClean="0">
                <a:hlinkClick r:id="rId6"/>
              </a:rPr>
              <a:t>www.noaa.gov/climate.html</a:t>
            </a:r>
            <a:endParaRPr lang="en-US" dirty="0" smtClean="0"/>
          </a:p>
          <a:p>
            <a:r>
              <a:rPr lang="en-US" dirty="0" smtClean="0"/>
              <a:t>…etc…..</a:t>
            </a:r>
            <a:endParaRPr lang="en-US" dirty="0"/>
          </a:p>
        </p:txBody>
      </p:sp>
    </p:spTree>
    <p:extLst>
      <p:ext uri="{BB962C8B-B14F-4D97-AF65-F5344CB8AC3E}">
        <p14:creationId xmlns:p14="http://schemas.microsoft.com/office/powerpoint/2010/main" val="1454707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QUESTIONS?</a:t>
            </a:r>
            <a:endParaRPr lang="en-US" dirty="0"/>
          </a:p>
        </p:txBody>
      </p:sp>
      <p:sp>
        <p:nvSpPr>
          <p:cNvPr id="4" name="TextBox 3"/>
          <p:cNvSpPr txBox="1"/>
          <p:nvPr/>
        </p:nvSpPr>
        <p:spPr>
          <a:xfrm>
            <a:off x="0" y="2977545"/>
            <a:ext cx="9144000" cy="1569660"/>
          </a:xfrm>
          <a:prstGeom prst="rect">
            <a:avLst/>
          </a:prstGeom>
          <a:noFill/>
        </p:spPr>
        <p:txBody>
          <a:bodyPr wrap="square" rtlCol="0">
            <a:spAutoFit/>
          </a:bodyPr>
          <a:lstStyle/>
          <a:p>
            <a:pPr algn="ctr"/>
            <a:r>
              <a:rPr lang="en-US" sz="2400" b="1" dirty="0"/>
              <a:t>Ethics and Ecological Economics Study Group</a:t>
            </a:r>
          </a:p>
          <a:p>
            <a:pPr algn="ctr"/>
            <a:r>
              <a:rPr lang="en-US" sz="2400" b="1" dirty="0" smtClean="0"/>
              <a:t>September 8, 2014</a:t>
            </a:r>
          </a:p>
          <a:p>
            <a:pPr algn="ctr"/>
            <a:r>
              <a:rPr lang="en-US" sz="2400" b="1" dirty="0" smtClean="0">
                <a:hlinkClick r:id="rId2"/>
              </a:rPr>
              <a:t>pebelanger@glassdesignresources.com</a:t>
            </a:r>
            <a:endParaRPr lang="en-US" sz="2400" b="1" dirty="0"/>
          </a:p>
          <a:p>
            <a:pPr algn="ctr"/>
            <a:r>
              <a:rPr lang="en-US" sz="2400" b="1" dirty="0" smtClean="0">
                <a:hlinkClick r:id="rId3"/>
              </a:rPr>
              <a:t>http://denverclimatestudygroup.com/</a:t>
            </a:r>
            <a:r>
              <a:rPr lang="en-US" sz="2400" b="1" dirty="0" smtClean="0"/>
              <a:t> </a:t>
            </a:r>
            <a:endParaRPr lang="en-US" sz="2400" b="1" dirty="0"/>
          </a:p>
        </p:txBody>
      </p:sp>
    </p:spTree>
    <p:extLst>
      <p:ext uri="{BB962C8B-B14F-4D97-AF65-F5344CB8AC3E}">
        <p14:creationId xmlns:p14="http://schemas.microsoft.com/office/powerpoint/2010/main" val="3489020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30340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LONGER TIME-FRAME CONTROLS ON CLIMATE</a:t>
            </a:r>
            <a:endParaRPr lang="en-US" dirty="0"/>
          </a:p>
        </p:txBody>
      </p:sp>
      <p:sp>
        <p:nvSpPr>
          <p:cNvPr id="3" name="Content Placeholder 2"/>
          <p:cNvSpPr>
            <a:spLocks noGrp="1"/>
          </p:cNvSpPr>
          <p:nvPr>
            <p:ph idx="1"/>
          </p:nvPr>
        </p:nvSpPr>
        <p:spPr/>
        <p:txBody>
          <a:bodyPr/>
          <a:lstStyle/>
          <a:p>
            <a:r>
              <a:rPr lang="en-US" dirty="0" smtClean="0"/>
              <a:t>NEXT 2 SLIDES</a:t>
            </a:r>
            <a:endParaRPr lang="en-US" dirty="0"/>
          </a:p>
        </p:txBody>
      </p:sp>
    </p:spTree>
    <p:extLst>
      <p:ext uri="{BB962C8B-B14F-4D97-AF65-F5344CB8AC3E}">
        <p14:creationId xmlns:p14="http://schemas.microsoft.com/office/powerpoint/2010/main" val="976041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1590675" y="2425700"/>
            <a:ext cx="5616575" cy="1316038"/>
            <a:chOff x="1591293" y="2603067"/>
            <a:chExt cx="5616472" cy="1315341"/>
          </a:xfrm>
        </p:grpSpPr>
        <p:pic>
          <p:nvPicPr>
            <p:cNvPr id="5139" name="Picture 6"/>
            <p:cNvPicPr>
              <a:picLocks noChangeAspect="1" noChangeArrowheads="1"/>
            </p:cNvPicPr>
            <p:nvPr/>
          </p:nvPicPr>
          <p:blipFill>
            <a:blip r:embed="rId2" cstate="print"/>
            <a:srcRect/>
            <a:stretch>
              <a:fillRect/>
            </a:stretch>
          </p:blipFill>
          <p:spPr bwMode="auto">
            <a:xfrm>
              <a:off x="1591293" y="2635520"/>
              <a:ext cx="5616472" cy="1282888"/>
            </a:xfrm>
            <a:prstGeom prst="rect">
              <a:avLst/>
            </a:prstGeom>
            <a:noFill/>
            <a:ln w="9525">
              <a:noFill/>
              <a:miter lim="800000"/>
              <a:headEnd/>
              <a:tailEnd/>
            </a:ln>
          </p:spPr>
        </p:pic>
        <p:sp>
          <p:nvSpPr>
            <p:cNvPr id="5140" name="Rectangle 9"/>
            <p:cNvSpPr>
              <a:spLocks noChangeArrowheads="1"/>
            </p:cNvSpPr>
            <p:nvPr/>
          </p:nvSpPr>
          <p:spPr bwMode="auto">
            <a:xfrm>
              <a:off x="1905143" y="2603067"/>
              <a:ext cx="1082348" cy="369332"/>
            </a:xfrm>
            <a:prstGeom prst="rect">
              <a:avLst/>
            </a:prstGeom>
            <a:noFill/>
            <a:ln w="9525">
              <a:noFill/>
              <a:miter lim="800000"/>
              <a:headEnd/>
              <a:tailEnd/>
            </a:ln>
          </p:spPr>
          <p:txBody>
            <a:bodyPr wrap="none" anchor="ctr">
              <a:spAutoFit/>
            </a:bodyPr>
            <a:lstStyle/>
            <a:p>
              <a:r>
                <a:rPr lang="en-US"/>
                <a:t>Obliquity</a:t>
              </a:r>
            </a:p>
          </p:txBody>
        </p:sp>
        <p:sp>
          <p:nvSpPr>
            <p:cNvPr id="5141" name="TextBox 10"/>
            <p:cNvSpPr txBox="1">
              <a:spLocks noChangeArrowheads="1"/>
            </p:cNvSpPr>
            <p:nvPr/>
          </p:nvSpPr>
          <p:spPr bwMode="auto">
            <a:xfrm>
              <a:off x="3657600" y="2612570"/>
              <a:ext cx="1484416" cy="380011"/>
            </a:xfrm>
            <a:prstGeom prst="rect">
              <a:avLst/>
            </a:prstGeom>
            <a:noFill/>
            <a:ln w="9525">
              <a:noFill/>
              <a:miter lim="800000"/>
              <a:headEnd/>
              <a:tailEnd/>
            </a:ln>
          </p:spPr>
          <p:txBody>
            <a:bodyPr anchor="ctr">
              <a:spAutoFit/>
            </a:bodyPr>
            <a:lstStyle/>
            <a:p>
              <a:r>
                <a:rPr lang="en-US"/>
                <a:t>Precession</a:t>
              </a:r>
            </a:p>
          </p:txBody>
        </p:sp>
        <p:sp>
          <p:nvSpPr>
            <p:cNvPr id="5142" name="TextBox 11"/>
            <p:cNvSpPr txBox="1">
              <a:spLocks noChangeArrowheads="1"/>
            </p:cNvSpPr>
            <p:nvPr/>
          </p:nvSpPr>
          <p:spPr bwMode="auto">
            <a:xfrm>
              <a:off x="5652655" y="2636322"/>
              <a:ext cx="1460665" cy="369332"/>
            </a:xfrm>
            <a:prstGeom prst="rect">
              <a:avLst/>
            </a:prstGeom>
            <a:noFill/>
            <a:ln w="9525">
              <a:noFill/>
              <a:miter lim="800000"/>
              <a:headEnd/>
              <a:tailEnd/>
            </a:ln>
          </p:spPr>
          <p:txBody>
            <a:bodyPr anchor="ctr">
              <a:spAutoFit/>
            </a:bodyPr>
            <a:lstStyle/>
            <a:p>
              <a:r>
                <a:rPr lang="en-US"/>
                <a:t>Eccentricity</a:t>
              </a:r>
            </a:p>
          </p:txBody>
        </p:sp>
      </p:grpSp>
      <p:sp>
        <p:nvSpPr>
          <p:cNvPr id="19" name="TextBox 18"/>
          <p:cNvSpPr txBox="1">
            <a:spLocks noChangeArrowheads="1"/>
          </p:cNvSpPr>
          <p:nvPr/>
        </p:nvSpPr>
        <p:spPr bwMode="auto">
          <a:xfrm>
            <a:off x="0" y="0"/>
            <a:ext cx="9144000" cy="892175"/>
          </a:xfrm>
          <a:prstGeom prst="rect">
            <a:avLst/>
          </a:prstGeom>
          <a:noFill/>
          <a:ln w="9525">
            <a:noFill/>
            <a:miter lim="800000"/>
            <a:headEnd/>
            <a:tailEnd/>
          </a:ln>
        </p:spPr>
        <p:txBody>
          <a:bodyPr>
            <a:spAutoFit/>
          </a:bodyPr>
          <a:lstStyle/>
          <a:p>
            <a:r>
              <a:rPr lang="en-US" sz="2400" b="1"/>
              <a:t>INTRODUCTION: Definitions</a:t>
            </a:r>
            <a:r>
              <a:rPr lang="en-US" sz="2400"/>
              <a:t>:</a:t>
            </a:r>
          </a:p>
          <a:p>
            <a:pPr lvl="1">
              <a:buFont typeface="Arial" charset="0"/>
              <a:buChar char="•"/>
            </a:pPr>
            <a:r>
              <a:rPr lang="en-US" sz="2800" b="1" u="sng"/>
              <a:t>First order Forcings:</a:t>
            </a:r>
            <a:r>
              <a:rPr lang="en-US" sz="2800" b="1">
                <a:solidFill>
                  <a:srgbClr val="FF0000"/>
                </a:solidFill>
              </a:rPr>
              <a:t> </a:t>
            </a:r>
            <a:r>
              <a:rPr lang="en-US" sz="2400"/>
              <a:t>EXTERNAL Influences (3):</a:t>
            </a:r>
          </a:p>
        </p:txBody>
      </p:sp>
      <p:sp>
        <p:nvSpPr>
          <p:cNvPr id="20" name="TextBox 19"/>
          <p:cNvSpPr txBox="1">
            <a:spLocks noChangeArrowheads="1"/>
          </p:cNvSpPr>
          <p:nvPr/>
        </p:nvSpPr>
        <p:spPr bwMode="auto">
          <a:xfrm>
            <a:off x="873125" y="911225"/>
            <a:ext cx="2581275" cy="708025"/>
          </a:xfrm>
          <a:prstGeom prst="rect">
            <a:avLst/>
          </a:prstGeom>
          <a:noFill/>
          <a:ln w="9525">
            <a:noFill/>
            <a:miter lim="800000"/>
            <a:headEnd/>
            <a:tailEnd/>
          </a:ln>
        </p:spPr>
        <p:txBody>
          <a:bodyPr>
            <a:spAutoFit/>
          </a:bodyPr>
          <a:lstStyle/>
          <a:p>
            <a:pPr marL="0" lvl="2"/>
            <a:r>
              <a:rPr lang="en-US" sz="2200" b="1"/>
              <a:t>SOLAR input:</a:t>
            </a:r>
          </a:p>
          <a:p>
            <a:endParaRPr lang="en-US"/>
          </a:p>
        </p:txBody>
      </p:sp>
      <p:grpSp>
        <p:nvGrpSpPr>
          <p:cNvPr id="3" name="Group 24"/>
          <p:cNvGrpSpPr>
            <a:grpSpLocks/>
          </p:cNvGrpSpPr>
          <p:nvPr/>
        </p:nvGrpSpPr>
        <p:grpSpPr bwMode="auto">
          <a:xfrm>
            <a:off x="1663700" y="1435100"/>
            <a:ext cx="3332163" cy="720725"/>
            <a:chOff x="4795651" y="796477"/>
            <a:chExt cx="4096988" cy="887251"/>
          </a:xfrm>
        </p:grpSpPr>
        <p:pic>
          <p:nvPicPr>
            <p:cNvPr id="5135" name="Picture 3"/>
            <p:cNvPicPr>
              <a:picLocks noChangeAspect="1" noChangeArrowheads="1"/>
            </p:cNvPicPr>
            <p:nvPr/>
          </p:nvPicPr>
          <p:blipFill>
            <a:blip r:embed="rId3" cstate="print"/>
            <a:srcRect/>
            <a:stretch>
              <a:fillRect/>
            </a:stretch>
          </p:blipFill>
          <p:spPr bwMode="auto">
            <a:xfrm>
              <a:off x="4795651" y="960897"/>
              <a:ext cx="630823" cy="628415"/>
            </a:xfrm>
            <a:prstGeom prst="rect">
              <a:avLst/>
            </a:prstGeom>
            <a:noFill/>
            <a:ln w="9525">
              <a:noFill/>
              <a:miter lim="800000"/>
              <a:headEnd/>
              <a:tailEnd/>
            </a:ln>
          </p:spPr>
        </p:pic>
        <p:pic>
          <p:nvPicPr>
            <p:cNvPr id="5136" name="Picture 4"/>
            <p:cNvPicPr>
              <a:picLocks noChangeAspect="1" noChangeArrowheads="1"/>
            </p:cNvPicPr>
            <p:nvPr/>
          </p:nvPicPr>
          <p:blipFill>
            <a:blip r:embed="rId4" cstate="print"/>
            <a:srcRect/>
            <a:stretch>
              <a:fillRect/>
            </a:stretch>
          </p:blipFill>
          <p:spPr bwMode="auto">
            <a:xfrm>
              <a:off x="6185064" y="796477"/>
              <a:ext cx="890650" cy="887251"/>
            </a:xfrm>
            <a:prstGeom prst="rect">
              <a:avLst/>
            </a:prstGeom>
            <a:noFill/>
            <a:ln w="9525">
              <a:noFill/>
              <a:miter lim="800000"/>
              <a:headEnd/>
              <a:tailEnd/>
            </a:ln>
          </p:spPr>
        </p:pic>
        <p:sp>
          <p:nvSpPr>
            <p:cNvPr id="23" name="Right Arrow 22"/>
            <p:cNvSpPr/>
            <p:nvPr/>
          </p:nvSpPr>
          <p:spPr>
            <a:xfrm>
              <a:off x="5461241" y="1103302"/>
              <a:ext cx="663638" cy="29509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38" name="TextBox 23"/>
            <p:cNvSpPr txBox="1">
              <a:spLocks noChangeArrowheads="1"/>
            </p:cNvSpPr>
            <p:nvPr/>
          </p:nvSpPr>
          <p:spPr bwMode="auto">
            <a:xfrm>
              <a:off x="7265719" y="900545"/>
              <a:ext cx="1626920" cy="646331"/>
            </a:xfrm>
            <a:prstGeom prst="rect">
              <a:avLst/>
            </a:prstGeom>
            <a:noFill/>
            <a:ln w="9525">
              <a:noFill/>
              <a:miter lim="800000"/>
              <a:headEnd/>
              <a:tailEnd/>
            </a:ln>
          </p:spPr>
          <p:txBody>
            <a:bodyPr>
              <a:spAutoFit/>
            </a:bodyPr>
            <a:lstStyle/>
            <a:p>
              <a:r>
                <a:rPr lang="en-US"/>
                <a:t>0.9% less 100 My ago</a:t>
              </a:r>
            </a:p>
          </p:txBody>
        </p:sp>
      </p:grpSp>
      <p:grpSp>
        <p:nvGrpSpPr>
          <p:cNvPr id="4" name="Group 32"/>
          <p:cNvGrpSpPr>
            <a:grpSpLocks/>
          </p:cNvGrpSpPr>
          <p:nvPr/>
        </p:nvGrpSpPr>
        <p:grpSpPr bwMode="auto">
          <a:xfrm>
            <a:off x="0" y="3970338"/>
            <a:ext cx="8669338" cy="793750"/>
            <a:chOff x="475012" y="82388"/>
            <a:chExt cx="8668988" cy="794405"/>
          </a:xfrm>
        </p:grpSpPr>
        <p:pic>
          <p:nvPicPr>
            <p:cNvPr id="5131" name="Picture 2"/>
            <p:cNvPicPr>
              <a:picLocks noChangeAspect="1" noChangeArrowheads="1"/>
            </p:cNvPicPr>
            <p:nvPr/>
          </p:nvPicPr>
          <p:blipFill>
            <a:blip r:embed="rId5" cstate="print"/>
            <a:srcRect/>
            <a:stretch>
              <a:fillRect/>
            </a:stretch>
          </p:blipFill>
          <p:spPr bwMode="auto">
            <a:xfrm>
              <a:off x="8368441" y="283029"/>
              <a:ext cx="775559" cy="510638"/>
            </a:xfrm>
            <a:prstGeom prst="rect">
              <a:avLst/>
            </a:prstGeom>
            <a:noFill/>
            <a:ln w="9525">
              <a:noFill/>
              <a:miter lim="800000"/>
              <a:headEnd/>
              <a:tailEnd/>
            </a:ln>
          </p:spPr>
        </p:pic>
        <p:pic>
          <p:nvPicPr>
            <p:cNvPr id="5132" name="Picture 9"/>
            <p:cNvPicPr>
              <a:picLocks noChangeAspect="1" noChangeArrowheads="1"/>
            </p:cNvPicPr>
            <p:nvPr/>
          </p:nvPicPr>
          <p:blipFill>
            <a:blip r:embed="rId6" cstate="print"/>
            <a:srcRect/>
            <a:stretch>
              <a:fillRect/>
            </a:stretch>
          </p:blipFill>
          <p:spPr bwMode="auto">
            <a:xfrm>
              <a:off x="6576225" y="186046"/>
              <a:ext cx="481056" cy="690747"/>
            </a:xfrm>
            <a:prstGeom prst="rect">
              <a:avLst/>
            </a:prstGeom>
            <a:noFill/>
            <a:ln w="9525">
              <a:noFill/>
              <a:miter lim="800000"/>
              <a:headEnd/>
              <a:tailEnd/>
            </a:ln>
          </p:spPr>
        </p:pic>
        <p:pic>
          <p:nvPicPr>
            <p:cNvPr id="5133" name="Picture 10"/>
            <p:cNvPicPr>
              <a:picLocks noChangeAspect="1" noChangeArrowheads="1"/>
            </p:cNvPicPr>
            <p:nvPr/>
          </p:nvPicPr>
          <p:blipFill>
            <a:blip r:embed="rId7" cstate="print"/>
            <a:srcRect/>
            <a:stretch>
              <a:fillRect/>
            </a:stretch>
          </p:blipFill>
          <p:spPr bwMode="auto">
            <a:xfrm>
              <a:off x="7261390" y="202623"/>
              <a:ext cx="680693" cy="626670"/>
            </a:xfrm>
            <a:prstGeom prst="rect">
              <a:avLst/>
            </a:prstGeom>
            <a:noFill/>
            <a:ln w="9525">
              <a:noFill/>
              <a:miter lim="800000"/>
              <a:headEnd/>
              <a:tailEnd/>
            </a:ln>
          </p:spPr>
        </p:pic>
        <p:sp>
          <p:nvSpPr>
            <p:cNvPr id="5134" name="Rectangle 31"/>
            <p:cNvSpPr>
              <a:spLocks noChangeArrowheads="1"/>
            </p:cNvSpPr>
            <p:nvPr/>
          </p:nvSpPr>
          <p:spPr bwMode="auto">
            <a:xfrm>
              <a:off x="475012" y="82388"/>
              <a:ext cx="5923128" cy="769441"/>
            </a:xfrm>
            <a:prstGeom prst="rect">
              <a:avLst/>
            </a:prstGeom>
            <a:noFill/>
            <a:ln w="9525">
              <a:noFill/>
              <a:miter lim="800000"/>
              <a:headEnd/>
              <a:tailEnd/>
            </a:ln>
          </p:spPr>
          <p:txBody>
            <a:bodyPr>
              <a:spAutoFit/>
            </a:bodyPr>
            <a:lstStyle/>
            <a:p>
              <a:pPr lvl="2"/>
              <a:r>
                <a:rPr lang="en-US" sz="2200" b="1"/>
                <a:t>Atmospheric Opacity </a:t>
              </a:r>
            </a:p>
            <a:p>
              <a:pPr lvl="2"/>
              <a:r>
                <a:rPr lang="en-US" sz="2200"/>
                <a:t>(gases that absorb radiation in or out)</a:t>
              </a:r>
            </a:p>
          </p:txBody>
        </p:sp>
      </p:grpSp>
      <p:grpSp>
        <p:nvGrpSpPr>
          <p:cNvPr id="5" name="Group 35"/>
          <p:cNvGrpSpPr>
            <a:grpSpLocks/>
          </p:cNvGrpSpPr>
          <p:nvPr/>
        </p:nvGrpSpPr>
        <p:grpSpPr bwMode="auto">
          <a:xfrm>
            <a:off x="849313" y="4776788"/>
            <a:ext cx="3729037" cy="908050"/>
            <a:chOff x="3942608" y="652524"/>
            <a:chExt cx="3729964" cy="907586"/>
          </a:xfrm>
        </p:grpSpPr>
        <p:pic>
          <p:nvPicPr>
            <p:cNvPr id="5129" name="Picture 7"/>
            <p:cNvPicPr>
              <a:picLocks noChangeAspect="1" noChangeArrowheads="1"/>
            </p:cNvPicPr>
            <p:nvPr/>
          </p:nvPicPr>
          <p:blipFill>
            <a:blip r:embed="rId8" cstate="print"/>
            <a:srcRect/>
            <a:stretch>
              <a:fillRect/>
            </a:stretch>
          </p:blipFill>
          <p:spPr bwMode="auto">
            <a:xfrm>
              <a:off x="6353298" y="652524"/>
              <a:ext cx="1319274" cy="907586"/>
            </a:xfrm>
            <a:prstGeom prst="rect">
              <a:avLst/>
            </a:prstGeom>
            <a:noFill/>
            <a:ln w="9525">
              <a:noFill/>
              <a:miter lim="800000"/>
              <a:headEnd/>
              <a:tailEnd/>
            </a:ln>
          </p:spPr>
        </p:pic>
        <p:sp>
          <p:nvSpPr>
            <p:cNvPr id="5130" name="TextBox 34"/>
            <p:cNvSpPr txBox="1">
              <a:spLocks noChangeArrowheads="1"/>
            </p:cNvSpPr>
            <p:nvPr/>
          </p:nvSpPr>
          <p:spPr bwMode="auto">
            <a:xfrm>
              <a:off x="3942608" y="843148"/>
              <a:ext cx="2600696" cy="430887"/>
            </a:xfrm>
            <a:prstGeom prst="rect">
              <a:avLst/>
            </a:prstGeom>
            <a:noFill/>
            <a:ln w="9525">
              <a:noFill/>
              <a:miter lim="800000"/>
              <a:headEnd/>
              <a:tailEnd/>
            </a:ln>
          </p:spPr>
          <p:txBody>
            <a:bodyPr>
              <a:spAutoFit/>
            </a:bodyPr>
            <a:lstStyle/>
            <a:p>
              <a:pPr marL="0" lvl="2"/>
              <a:r>
                <a:rPr lang="en-US" sz="2200" b="1"/>
                <a:t>Albedo</a:t>
              </a:r>
              <a:r>
                <a:rPr lang="en-US" sz="2200"/>
                <a:t> (30-85%)</a:t>
              </a:r>
              <a:endParaRPr lang="en-US"/>
            </a:p>
          </p:txBody>
        </p:sp>
      </p:grpSp>
      <p:sp>
        <p:nvSpPr>
          <p:cNvPr id="37" name="TextBox 36"/>
          <p:cNvSpPr txBox="1">
            <a:spLocks noChangeArrowheads="1"/>
          </p:cNvSpPr>
          <p:nvPr/>
        </p:nvSpPr>
        <p:spPr bwMode="auto">
          <a:xfrm>
            <a:off x="177800" y="5876925"/>
            <a:ext cx="8585200" cy="892175"/>
          </a:xfrm>
          <a:prstGeom prst="rect">
            <a:avLst/>
          </a:prstGeom>
          <a:noFill/>
          <a:ln w="9525">
            <a:noFill/>
            <a:miter lim="800000"/>
            <a:headEnd/>
            <a:tailEnd/>
          </a:ln>
        </p:spPr>
        <p:txBody>
          <a:bodyPr>
            <a:spAutoFit/>
          </a:bodyPr>
          <a:lstStyle/>
          <a:p>
            <a:pPr lvl="1">
              <a:buFont typeface="Arial" charset="0"/>
              <a:buChar char="•"/>
            </a:pPr>
            <a:r>
              <a:rPr lang="en-US" sz="2800" b="1" u="sng"/>
              <a:t>Feedbacks:</a:t>
            </a:r>
            <a:r>
              <a:rPr lang="en-US" sz="2800" b="1"/>
              <a:t> </a:t>
            </a:r>
            <a:r>
              <a:rPr lang="en-US" sz="2400"/>
              <a:t>INTERNAL dynamics and responses</a:t>
            </a:r>
          </a:p>
          <a:p>
            <a:pPr lvl="2">
              <a:buFont typeface="Arial" charset="0"/>
              <a:buChar char="•"/>
            </a:pPr>
            <a:r>
              <a:rPr lang="en-US" sz="2400"/>
              <a:t>e.g. higher water vapor in atm. due to heating of atm</a:t>
            </a:r>
            <a:endParaRPr lang="en-US"/>
          </a:p>
        </p:txBody>
      </p:sp>
    </p:spTree>
    <p:extLst>
      <p:ext uri="{BB962C8B-B14F-4D97-AF65-F5344CB8AC3E}">
        <p14:creationId xmlns:p14="http://schemas.microsoft.com/office/powerpoint/2010/main" val="2450717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milankovitch"/>
          <p:cNvPicPr>
            <a:picLocks noChangeAspect="1" noChangeArrowheads="1"/>
          </p:cNvPicPr>
          <p:nvPr/>
        </p:nvPicPr>
        <p:blipFill>
          <a:blip r:embed="rId3" cstate="print"/>
          <a:srcRect/>
          <a:stretch>
            <a:fillRect/>
          </a:stretch>
        </p:blipFill>
        <p:spPr bwMode="auto">
          <a:xfrm>
            <a:off x="731838" y="0"/>
            <a:ext cx="5267325" cy="6772275"/>
          </a:xfrm>
          <a:prstGeom prst="rect">
            <a:avLst/>
          </a:prstGeom>
          <a:noFill/>
          <a:ln w="9525">
            <a:noFill/>
            <a:miter lim="800000"/>
            <a:headEnd/>
            <a:tailEnd/>
          </a:ln>
        </p:spPr>
      </p:pic>
      <p:sp>
        <p:nvSpPr>
          <p:cNvPr id="26627" name="Text Box 4"/>
          <p:cNvSpPr txBox="1">
            <a:spLocks noChangeArrowheads="1"/>
          </p:cNvSpPr>
          <p:nvPr/>
        </p:nvSpPr>
        <p:spPr bwMode="auto">
          <a:xfrm>
            <a:off x="6221413" y="1860550"/>
            <a:ext cx="2752725" cy="1066800"/>
          </a:xfrm>
          <a:prstGeom prst="rect">
            <a:avLst/>
          </a:prstGeom>
          <a:noFill/>
          <a:ln w="9525">
            <a:noFill/>
            <a:miter lim="800000"/>
            <a:headEnd/>
            <a:tailEnd/>
          </a:ln>
        </p:spPr>
        <p:txBody>
          <a:bodyPr wrap="none">
            <a:spAutoFit/>
          </a:bodyPr>
          <a:lstStyle/>
          <a:p>
            <a:pPr algn="ctr"/>
            <a:r>
              <a:rPr lang="en-US" sz="3200" b="1"/>
              <a:t>Milankovitch </a:t>
            </a:r>
          </a:p>
          <a:p>
            <a:pPr algn="ctr"/>
            <a:r>
              <a:rPr lang="en-US" sz="3200" b="1"/>
              <a:t>Cycles</a:t>
            </a:r>
          </a:p>
        </p:txBody>
      </p:sp>
      <p:grpSp>
        <p:nvGrpSpPr>
          <p:cNvPr id="26628" name="Group 9"/>
          <p:cNvGrpSpPr>
            <a:grpSpLocks/>
          </p:cNvGrpSpPr>
          <p:nvPr/>
        </p:nvGrpSpPr>
        <p:grpSpPr bwMode="auto">
          <a:xfrm>
            <a:off x="5267325" y="3170238"/>
            <a:ext cx="3876675" cy="708025"/>
            <a:chOff x="5268036" y="3170094"/>
            <a:chExt cx="3875964" cy="707886"/>
          </a:xfrm>
        </p:grpSpPr>
        <p:sp>
          <p:nvSpPr>
            <p:cNvPr id="26631" name="Text Box 4"/>
            <p:cNvSpPr txBox="1">
              <a:spLocks noChangeArrowheads="1"/>
            </p:cNvSpPr>
            <p:nvPr/>
          </p:nvSpPr>
          <p:spPr bwMode="auto">
            <a:xfrm>
              <a:off x="5950424" y="3170094"/>
              <a:ext cx="3193576" cy="707886"/>
            </a:xfrm>
            <a:prstGeom prst="rect">
              <a:avLst/>
            </a:prstGeom>
            <a:noFill/>
            <a:ln w="9525">
              <a:noFill/>
              <a:miter lim="800000"/>
              <a:headEnd/>
              <a:tailEnd/>
            </a:ln>
          </p:spPr>
          <p:txBody>
            <a:bodyPr>
              <a:spAutoFit/>
            </a:bodyPr>
            <a:lstStyle/>
            <a:p>
              <a:pPr algn="ctr"/>
              <a:r>
                <a:rPr lang="en-US" sz="2000" b="1">
                  <a:solidFill>
                    <a:srgbClr val="FF0000"/>
                  </a:solidFill>
                </a:rPr>
                <a:t>(in order of greatest</a:t>
              </a:r>
            </a:p>
            <a:p>
              <a:pPr algn="ctr"/>
              <a:r>
                <a:rPr lang="en-US" sz="2000" b="1">
                  <a:solidFill>
                    <a:srgbClr val="FF0000"/>
                  </a:solidFill>
                </a:rPr>
                <a:t>Influence @65</a:t>
              </a:r>
              <a:r>
                <a:rPr lang="en-US" sz="2000" b="1" baseline="30000">
                  <a:solidFill>
                    <a:srgbClr val="FF0000"/>
                  </a:solidFill>
                </a:rPr>
                <a:t>o</a:t>
              </a:r>
              <a:r>
                <a:rPr lang="en-US" sz="2000" b="1">
                  <a:solidFill>
                    <a:srgbClr val="FF0000"/>
                  </a:solidFill>
                </a:rPr>
                <a:t>)</a:t>
              </a:r>
            </a:p>
          </p:txBody>
        </p:sp>
        <p:sp>
          <p:nvSpPr>
            <p:cNvPr id="26632" name="TextBox 4"/>
            <p:cNvSpPr txBox="1">
              <a:spLocks noChangeArrowheads="1"/>
            </p:cNvSpPr>
            <p:nvPr/>
          </p:nvSpPr>
          <p:spPr bwMode="auto">
            <a:xfrm>
              <a:off x="5268036" y="3220874"/>
              <a:ext cx="791570" cy="646331"/>
            </a:xfrm>
            <a:prstGeom prst="rect">
              <a:avLst/>
            </a:prstGeom>
            <a:noFill/>
            <a:ln w="9525">
              <a:noFill/>
              <a:miter lim="800000"/>
              <a:headEnd/>
              <a:tailEnd/>
            </a:ln>
          </p:spPr>
          <p:txBody>
            <a:bodyPr>
              <a:spAutoFit/>
            </a:bodyPr>
            <a:lstStyle/>
            <a:p>
              <a:r>
                <a:rPr lang="en-US" sz="3600" b="1">
                  <a:solidFill>
                    <a:srgbClr val="FF0000"/>
                  </a:solidFill>
                </a:rPr>
                <a:t>1</a:t>
              </a:r>
              <a:r>
                <a:rPr lang="en-US" sz="3600" b="1" baseline="30000">
                  <a:solidFill>
                    <a:srgbClr val="FF0000"/>
                  </a:solidFill>
                </a:rPr>
                <a:t>o</a:t>
              </a:r>
            </a:p>
          </p:txBody>
        </p:sp>
      </p:grpSp>
      <p:sp>
        <p:nvSpPr>
          <p:cNvPr id="26629" name="TextBox 5"/>
          <p:cNvSpPr txBox="1">
            <a:spLocks noChangeArrowheads="1"/>
          </p:cNvSpPr>
          <p:nvPr/>
        </p:nvSpPr>
        <p:spPr bwMode="auto">
          <a:xfrm>
            <a:off x="5311775" y="5653088"/>
            <a:ext cx="790575" cy="646112"/>
          </a:xfrm>
          <a:prstGeom prst="rect">
            <a:avLst/>
          </a:prstGeom>
          <a:noFill/>
          <a:ln w="9525">
            <a:noFill/>
            <a:miter lim="800000"/>
            <a:headEnd/>
            <a:tailEnd/>
          </a:ln>
        </p:spPr>
        <p:txBody>
          <a:bodyPr>
            <a:spAutoFit/>
          </a:bodyPr>
          <a:lstStyle/>
          <a:p>
            <a:r>
              <a:rPr lang="en-US" sz="3600" b="1">
                <a:solidFill>
                  <a:srgbClr val="FF0000"/>
                </a:solidFill>
              </a:rPr>
              <a:t>2</a:t>
            </a:r>
            <a:r>
              <a:rPr lang="en-US" sz="3600" b="1" baseline="30000">
                <a:solidFill>
                  <a:srgbClr val="FF0000"/>
                </a:solidFill>
              </a:rPr>
              <a:t>o</a:t>
            </a:r>
          </a:p>
        </p:txBody>
      </p:sp>
      <p:sp>
        <p:nvSpPr>
          <p:cNvPr id="26630" name="TextBox 6"/>
          <p:cNvSpPr txBox="1">
            <a:spLocks noChangeArrowheads="1"/>
          </p:cNvSpPr>
          <p:nvPr/>
        </p:nvSpPr>
        <p:spPr bwMode="auto">
          <a:xfrm>
            <a:off x="5149850" y="714375"/>
            <a:ext cx="792163" cy="646113"/>
          </a:xfrm>
          <a:prstGeom prst="rect">
            <a:avLst/>
          </a:prstGeom>
          <a:noFill/>
          <a:ln w="9525">
            <a:noFill/>
            <a:miter lim="800000"/>
            <a:headEnd/>
            <a:tailEnd/>
          </a:ln>
        </p:spPr>
        <p:txBody>
          <a:bodyPr>
            <a:spAutoFit/>
          </a:bodyPr>
          <a:lstStyle/>
          <a:p>
            <a:r>
              <a:rPr lang="en-US" sz="3600" b="1">
                <a:solidFill>
                  <a:srgbClr val="FF0000"/>
                </a:solidFill>
              </a:rPr>
              <a:t>3</a:t>
            </a:r>
            <a:r>
              <a:rPr lang="en-US" sz="3600" b="1" baseline="30000">
                <a:solidFill>
                  <a:srgbClr val="FF0000"/>
                </a:solidFill>
              </a:rPr>
              <a:t>o</a:t>
            </a:r>
          </a:p>
        </p:txBody>
      </p:sp>
    </p:spTree>
    <p:extLst>
      <p:ext uri="{BB962C8B-B14F-4D97-AF65-F5344CB8AC3E}">
        <p14:creationId xmlns:p14="http://schemas.microsoft.com/office/powerpoint/2010/main" val="309165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352800" cy="460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1707397"/>
            <a:ext cx="481129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274638"/>
            <a:ext cx="9078494" cy="1143000"/>
          </a:xfrm>
        </p:spPr>
        <p:txBody>
          <a:bodyPr>
            <a:normAutofit/>
          </a:bodyPr>
          <a:lstStyle/>
          <a:p>
            <a:r>
              <a:rPr lang="en-US" dirty="0" smtClean="0"/>
              <a:t>WG III – Mitigation of Climate Change</a:t>
            </a:r>
            <a:endParaRPr lang="en-US" dirty="0"/>
          </a:p>
        </p:txBody>
      </p:sp>
    </p:spTree>
    <p:extLst>
      <p:ext uri="{BB962C8B-B14F-4D97-AF65-F5344CB8AC3E}">
        <p14:creationId xmlns:p14="http://schemas.microsoft.com/office/powerpoint/2010/main" val="2749436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physics of spectral absorption</a:t>
            </a:r>
            <a:endParaRPr lang="en-US" dirty="0"/>
          </a:p>
        </p:txBody>
      </p:sp>
      <p:sp>
        <p:nvSpPr>
          <p:cNvPr id="3" name="Content Placeholder 2"/>
          <p:cNvSpPr>
            <a:spLocks noGrp="1"/>
          </p:cNvSpPr>
          <p:nvPr>
            <p:ph idx="1"/>
          </p:nvPr>
        </p:nvSpPr>
        <p:spPr/>
        <p:txBody>
          <a:bodyPr/>
          <a:lstStyle/>
          <a:p>
            <a:r>
              <a:rPr lang="en-US" dirty="0" smtClean="0"/>
              <a:t>NEXT SLIDE</a:t>
            </a:r>
            <a:endParaRPr lang="en-US" dirty="0"/>
          </a:p>
        </p:txBody>
      </p:sp>
    </p:spTree>
    <p:extLst>
      <p:ext uri="{BB962C8B-B14F-4D97-AF65-F5344CB8AC3E}">
        <p14:creationId xmlns:p14="http://schemas.microsoft.com/office/powerpoint/2010/main" val="3573916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p>
        </p:txBody>
      </p:sp>
      <p:pic>
        <p:nvPicPr>
          <p:cNvPr id="7171" name="Content Placeholder 3" descr="Figure5-radiation_transmitted_by_atmos.jpg"/>
          <p:cNvPicPr>
            <a:picLocks noGrp="1" noChangeAspect="1"/>
          </p:cNvPicPr>
          <p:nvPr>
            <p:ph idx="1"/>
          </p:nvPr>
        </p:nvPicPr>
        <p:blipFill>
          <a:blip r:embed="rId2" cstate="print"/>
          <a:srcRect/>
          <a:stretch>
            <a:fillRect/>
          </a:stretch>
        </p:blipFill>
        <p:spPr>
          <a:xfrm>
            <a:off x="1392238" y="179388"/>
            <a:ext cx="6521450" cy="6508750"/>
          </a:xfrm>
        </p:spPr>
      </p:pic>
    </p:spTree>
    <p:extLst>
      <p:ext uri="{BB962C8B-B14F-4D97-AF65-F5344CB8AC3E}">
        <p14:creationId xmlns:p14="http://schemas.microsoft.com/office/powerpoint/2010/main" val="4032023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Details of the past 65  Ma</a:t>
            </a:r>
            <a:endParaRPr lang="en-US" dirty="0"/>
          </a:p>
        </p:txBody>
      </p:sp>
      <p:sp>
        <p:nvSpPr>
          <p:cNvPr id="3" name="Content Placeholder 2"/>
          <p:cNvSpPr>
            <a:spLocks noGrp="1"/>
          </p:cNvSpPr>
          <p:nvPr>
            <p:ph idx="1"/>
          </p:nvPr>
        </p:nvSpPr>
        <p:spPr/>
        <p:txBody>
          <a:bodyPr/>
          <a:lstStyle/>
          <a:p>
            <a:r>
              <a:rPr lang="en-US" dirty="0" smtClean="0"/>
              <a:t>NEXT SLIDE</a:t>
            </a:r>
            <a:endParaRPr lang="en-US" dirty="0"/>
          </a:p>
        </p:txBody>
      </p:sp>
    </p:spTree>
    <p:extLst>
      <p:ext uri="{BB962C8B-B14F-4D97-AF65-F5344CB8AC3E}">
        <p14:creationId xmlns:p14="http://schemas.microsoft.com/office/powerpoint/2010/main" val="4285793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3200" y="0"/>
            <a:ext cx="8686800" cy="1143000"/>
          </a:xfrm>
        </p:spPr>
        <p:txBody>
          <a:bodyPr/>
          <a:lstStyle/>
          <a:p>
            <a:r>
              <a:rPr lang="en-US" sz="4000" smtClean="0"/>
              <a:t>Cenozoic Deep Sea Climate Record</a:t>
            </a:r>
          </a:p>
        </p:txBody>
      </p:sp>
      <p:sp>
        <p:nvSpPr>
          <p:cNvPr id="18435" name="Rectangle 3"/>
          <p:cNvSpPr>
            <a:spLocks noGrp="1" noChangeArrowheads="1"/>
          </p:cNvSpPr>
          <p:nvPr>
            <p:ph type="body" idx="1"/>
          </p:nvPr>
        </p:nvSpPr>
        <p:spPr/>
        <p:txBody>
          <a:bodyPr/>
          <a:lstStyle/>
          <a:p>
            <a:endParaRPr lang="en-US" smtClean="0"/>
          </a:p>
        </p:txBody>
      </p:sp>
      <p:pic>
        <p:nvPicPr>
          <p:cNvPr id="18436" name="Picture 4"/>
          <p:cNvPicPr>
            <a:picLocks noChangeAspect="1" noChangeArrowheads="1"/>
          </p:cNvPicPr>
          <p:nvPr/>
        </p:nvPicPr>
        <p:blipFill>
          <a:blip r:embed="rId3" cstate="print">
            <a:lum bright="-10000" contrast="36000"/>
          </a:blip>
          <a:srcRect r="15" b="-11"/>
          <a:stretch>
            <a:fillRect/>
          </a:stretch>
        </p:blipFill>
        <p:spPr bwMode="auto">
          <a:xfrm>
            <a:off x="209550" y="1114425"/>
            <a:ext cx="8921750" cy="5349875"/>
          </a:xfrm>
          <a:prstGeom prst="rect">
            <a:avLst/>
          </a:prstGeom>
          <a:noFill/>
          <a:ln w="9525">
            <a:noFill/>
            <a:miter lim="800000"/>
            <a:headEnd/>
            <a:tailEnd/>
          </a:ln>
        </p:spPr>
      </p:pic>
      <p:sp>
        <p:nvSpPr>
          <p:cNvPr id="18437" name="Rectangle 7"/>
          <p:cNvSpPr>
            <a:spLocks noChangeArrowheads="1"/>
          </p:cNvSpPr>
          <p:nvPr/>
        </p:nvSpPr>
        <p:spPr bwMode="auto">
          <a:xfrm>
            <a:off x="7683500" y="6569075"/>
            <a:ext cx="1447800" cy="277813"/>
          </a:xfrm>
          <a:prstGeom prst="rect">
            <a:avLst/>
          </a:prstGeom>
          <a:noFill/>
          <a:ln w="9525">
            <a:noFill/>
            <a:miter lim="800000"/>
            <a:headEnd/>
            <a:tailEnd/>
          </a:ln>
        </p:spPr>
        <p:txBody>
          <a:bodyPr wrap="none">
            <a:spAutoFit/>
          </a:bodyPr>
          <a:lstStyle/>
          <a:p>
            <a:r>
              <a:rPr lang="en-US" sz="1200"/>
              <a:t>Zachos et al. 2008</a:t>
            </a:r>
          </a:p>
        </p:txBody>
      </p:sp>
      <p:grpSp>
        <p:nvGrpSpPr>
          <p:cNvPr id="2" name="Group 29"/>
          <p:cNvGrpSpPr>
            <a:grpSpLocks/>
          </p:cNvGrpSpPr>
          <p:nvPr/>
        </p:nvGrpSpPr>
        <p:grpSpPr bwMode="auto">
          <a:xfrm>
            <a:off x="5410200" y="766763"/>
            <a:ext cx="2900363" cy="1817687"/>
            <a:chOff x="5410200" y="766173"/>
            <a:chExt cx="2900178" cy="1818277"/>
          </a:xfrm>
        </p:grpSpPr>
        <p:cxnSp>
          <p:nvCxnSpPr>
            <p:cNvPr id="9" name="Straight Arrow Connector 8"/>
            <p:cNvCxnSpPr/>
            <p:nvPr/>
          </p:nvCxnSpPr>
          <p:spPr>
            <a:xfrm flipV="1">
              <a:off x="5529255" y="1404555"/>
              <a:ext cx="0" cy="7511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086493" y="1256869"/>
              <a:ext cx="15874" cy="3938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54" name="TextBox 23"/>
            <p:cNvSpPr txBox="1">
              <a:spLocks noChangeArrowheads="1"/>
            </p:cNvSpPr>
            <p:nvPr/>
          </p:nvSpPr>
          <p:spPr bwMode="auto">
            <a:xfrm>
              <a:off x="6549841" y="766173"/>
              <a:ext cx="1760537" cy="369887"/>
            </a:xfrm>
            <a:prstGeom prst="rect">
              <a:avLst/>
            </a:prstGeom>
            <a:noFill/>
            <a:ln w="9525">
              <a:noFill/>
              <a:miter lim="800000"/>
              <a:headEnd/>
              <a:tailEnd/>
            </a:ln>
          </p:spPr>
          <p:txBody>
            <a:bodyPr>
              <a:spAutoFit/>
            </a:bodyPr>
            <a:lstStyle/>
            <a:p>
              <a:r>
                <a:rPr lang="en-US" b="1">
                  <a:solidFill>
                    <a:srgbClr val="FF0000"/>
                  </a:solidFill>
                </a:rPr>
                <a:t>hyperthermals</a:t>
              </a:r>
            </a:p>
          </p:txBody>
        </p:sp>
        <p:cxnSp>
          <p:nvCxnSpPr>
            <p:cNvPr id="12" name="Straight Arrow Connector 11"/>
            <p:cNvCxnSpPr/>
            <p:nvPr/>
          </p:nvCxnSpPr>
          <p:spPr>
            <a:xfrm flipV="1">
              <a:off x="7362700" y="1914308"/>
              <a:ext cx="9524" cy="3938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829334" y="1418847"/>
              <a:ext cx="9524" cy="3938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410200" y="2190622"/>
              <a:ext cx="9524" cy="3938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53078" y="2152510"/>
              <a:ext cx="9524" cy="3938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33"/>
          <p:cNvGrpSpPr>
            <a:grpSpLocks/>
          </p:cNvGrpSpPr>
          <p:nvPr/>
        </p:nvGrpSpPr>
        <p:grpSpPr bwMode="auto">
          <a:xfrm>
            <a:off x="3760788" y="2565400"/>
            <a:ext cx="2116137" cy="2547938"/>
            <a:chOff x="3760788" y="2565400"/>
            <a:chExt cx="2116137" cy="2549175"/>
          </a:xfrm>
        </p:grpSpPr>
        <p:cxnSp>
          <p:nvCxnSpPr>
            <p:cNvPr id="21" name="Straight Arrow Connector 20"/>
            <p:cNvCxnSpPr/>
            <p:nvPr/>
          </p:nvCxnSpPr>
          <p:spPr>
            <a:xfrm flipH="1">
              <a:off x="4638675" y="2565400"/>
              <a:ext cx="9525" cy="4637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51" name="TextBox 23"/>
            <p:cNvSpPr txBox="1">
              <a:spLocks noChangeArrowheads="1"/>
            </p:cNvSpPr>
            <p:nvPr/>
          </p:nvSpPr>
          <p:spPr bwMode="auto">
            <a:xfrm>
              <a:off x="3760788" y="4037013"/>
              <a:ext cx="2116137" cy="1077562"/>
            </a:xfrm>
            <a:prstGeom prst="rect">
              <a:avLst/>
            </a:prstGeom>
            <a:noFill/>
            <a:ln w="9525">
              <a:noFill/>
              <a:miter lim="800000"/>
              <a:headEnd/>
              <a:tailEnd/>
            </a:ln>
          </p:spPr>
          <p:txBody>
            <a:bodyPr>
              <a:spAutoFit/>
            </a:bodyPr>
            <a:lstStyle/>
            <a:p>
              <a:pPr algn="ctr"/>
              <a:r>
                <a:rPr lang="en-US" sz="1600">
                  <a:solidFill>
                    <a:srgbClr val="FF0000"/>
                  </a:solidFill>
                </a:rPr>
                <a:t>Opening of the Drake passage isolating Antarctica and further drop in CO</a:t>
              </a:r>
              <a:r>
                <a:rPr lang="en-US" sz="1600" baseline="-25000">
                  <a:solidFill>
                    <a:srgbClr val="FF0000"/>
                  </a:solidFill>
                </a:rPr>
                <a:t>2</a:t>
              </a:r>
            </a:p>
          </p:txBody>
        </p:sp>
      </p:grpSp>
      <p:grpSp>
        <p:nvGrpSpPr>
          <p:cNvPr id="4" name="Group 34"/>
          <p:cNvGrpSpPr>
            <a:grpSpLocks/>
          </p:cNvGrpSpPr>
          <p:nvPr/>
        </p:nvGrpSpPr>
        <p:grpSpPr bwMode="auto">
          <a:xfrm>
            <a:off x="1390650" y="3036888"/>
            <a:ext cx="1695450" cy="1439862"/>
            <a:chOff x="1390650" y="3036886"/>
            <a:chExt cx="1695451" cy="1439864"/>
          </a:xfrm>
        </p:grpSpPr>
        <p:sp>
          <p:nvSpPr>
            <p:cNvPr id="23" name="TextBox 23"/>
            <p:cNvSpPr txBox="1">
              <a:spLocks noChangeArrowheads="1"/>
            </p:cNvSpPr>
            <p:nvPr/>
          </p:nvSpPr>
          <p:spPr bwMode="auto">
            <a:xfrm>
              <a:off x="1827213" y="3036886"/>
              <a:ext cx="1258888" cy="735013"/>
            </a:xfrm>
            <a:prstGeom prst="rect">
              <a:avLst/>
            </a:prstGeom>
            <a:solidFill>
              <a:schemeClr val="bg1">
                <a:lumMod val="95000"/>
              </a:schemeClr>
            </a:solidFill>
            <a:ln w="57150">
              <a:solidFill>
                <a:srgbClr val="FF0000"/>
              </a:solidFill>
              <a:miter lim="800000"/>
              <a:headEnd/>
              <a:tailEnd/>
            </a:ln>
          </p:spPr>
          <p:txBody>
            <a:bodyPr>
              <a:spAutoFit/>
            </a:bodyPr>
            <a:lstStyle/>
            <a:p>
              <a:pPr algn="ctr">
                <a:defRPr/>
              </a:pPr>
              <a:r>
                <a:rPr lang="en-US" sz="1400" dirty="0">
                  <a:solidFill>
                    <a:srgbClr val="FF0000"/>
                  </a:solidFill>
                </a:rPr>
                <a:t>Closing of</a:t>
              </a:r>
            </a:p>
            <a:p>
              <a:pPr algn="ctr">
                <a:defRPr/>
              </a:pPr>
              <a:r>
                <a:rPr lang="en-US" sz="1400" dirty="0">
                  <a:solidFill>
                    <a:srgbClr val="FF0000"/>
                  </a:solidFill>
                </a:rPr>
                <a:t>Isthmus</a:t>
              </a:r>
            </a:p>
            <a:p>
              <a:pPr algn="ctr">
                <a:defRPr/>
              </a:pPr>
              <a:r>
                <a:rPr lang="en-US" sz="1400" dirty="0">
                  <a:solidFill>
                    <a:srgbClr val="FF0000"/>
                  </a:solidFill>
                </a:rPr>
                <a:t>of Panama</a:t>
              </a:r>
            </a:p>
          </p:txBody>
        </p:sp>
        <p:cxnSp>
          <p:nvCxnSpPr>
            <p:cNvPr id="24" name="Straight Arrow Connector 23"/>
            <p:cNvCxnSpPr/>
            <p:nvPr/>
          </p:nvCxnSpPr>
          <p:spPr>
            <a:xfrm flipH="1">
              <a:off x="1390650" y="4251325"/>
              <a:ext cx="347663" cy="2254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p:nvGrpSpPr>
        <p:grpSpPr bwMode="auto">
          <a:xfrm>
            <a:off x="504825" y="2741613"/>
            <a:ext cx="1471613" cy="2239962"/>
            <a:chOff x="504825" y="2741611"/>
            <a:chExt cx="1472406" cy="2239964"/>
          </a:xfrm>
        </p:grpSpPr>
        <p:cxnSp>
          <p:nvCxnSpPr>
            <p:cNvPr id="26" name="Straight Arrow Connector 25"/>
            <p:cNvCxnSpPr/>
            <p:nvPr/>
          </p:nvCxnSpPr>
          <p:spPr>
            <a:xfrm flipH="1">
              <a:off x="1054396" y="4518025"/>
              <a:ext cx="9530" cy="463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3"/>
            <p:cNvSpPr txBox="1">
              <a:spLocks noChangeArrowheads="1"/>
            </p:cNvSpPr>
            <p:nvPr/>
          </p:nvSpPr>
          <p:spPr bwMode="auto">
            <a:xfrm>
              <a:off x="504825" y="2741611"/>
              <a:ext cx="1472406" cy="1384301"/>
            </a:xfrm>
            <a:prstGeom prst="rect">
              <a:avLst/>
            </a:prstGeom>
            <a:solidFill>
              <a:schemeClr val="bg1">
                <a:lumMod val="95000"/>
              </a:schemeClr>
            </a:solidFill>
            <a:ln w="28575">
              <a:solidFill>
                <a:srgbClr val="FF0000"/>
              </a:solidFill>
              <a:miter lim="800000"/>
              <a:headEnd/>
              <a:tailEnd/>
            </a:ln>
          </p:spPr>
          <p:txBody>
            <a:bodyPr>
              <a:spAutoFit/>
            </a:bodyPr>
            <a:lstStyle/>
            <a:p>
              <a:pPr algn="ctr">
                <a:defRPr/>
              </a:pPr>
              <a:r>
                <a:rPr lang="en-US" sz="1400" dirty="0">
                  <a:solidFill>
                    <a:srgbClr val="FF0000"/>
                  </a:solidFill>
                </a:rPr>
                <a:t>41k-100k  &amp; amplitude</a:t>
              </a:r>
            </a:p>
            <a:p>
              <a:pPr algn="ctr">
                <a:defRPr/>
              </a:pPr>
              <a:r>
                <a:rPr lang="en-US" sz="1400" dirty="0">
                  <a:solidFill>
                    <a:srgbClr val="FF0000"/>
                  </a:solidFill>
                </a:rPr>
                <a:t>change:</a:t>
              </a:r>
            </a:p>
            <a:p>
              <a:pPr algn="ctr">
                <a:defRPr/>
              </a:pPr>
              <a:r>
                <a:rPr lang="en-US" sz="1400" dirty="0">
                  <a:solidFill>
                    <a:srgbClr val="FF0000"/>
                  </a:solidFill>
                </a:rPr>
                <a:t>Increase in</a:t>
              </a:r>
            </a:p>
            <a:p>
              <a:pPr algn="ctr">
                <a:defRPr/>
              </a:pPr>
              <a:r>
                <a:rPr lang="en-US" sz="1400" dirty="0">
                  <a:solidFill>
                    <a:srgbClr val="FF0000"/>
                  </a:solidFill>
                </a:rPr>
                <a:t>Antarctic ice</a:t>
              </a:r>
            </a:p>
            <a:p>
              <a:pPr algn="ctr">
                <a:defRPr/>
              </a:pPr>
              <a:endParaRPr lang="en-US" sz="1400" dirty="0">
                <a:solidFill>
                  <a:srgbClr val="FF0000"/>
                </a:solidFill>
              </a:endParaRPr>
            </a:p>
          </p:txBody>
        </p:sp>
      </p:grpSp>
      <p:grpSp>
        <p:nvGrpSpPr>
          <p:cNvPr id="6" name="Group 32"/>
          <p:cNvGrpSpPr>
            <a:grpSpLocks/>
          </p:cNvGrpSpPr>
          <p:nvPr/>
        </p:nvGrpSpPr>
        <p:grpSpPr bwMode="auto">
          <a:xfrm>
            <a:off x="5311775" y="839788"/>
            <a:ext cx="1760538" cy="2163762"/>
            <a:chOff x="4046759" y="712610"/>
            <a:chExt cx="1760537" cy="2162416"/>
          </a:xfrm>
        </p:grpSpPr>
        <p:cxnSp>
          <p:nvCxnSpPr>
            <p:cNvPr id="18" name="Straight Arrow Connector 17"/>
            <p:cNvCxnSpPr/>
            <p:nvPr/>
          </p:nvCxnSpPr>
          <p:spPr>
            <a:xfrm flipH="1">
              <a:off x="4902422" y="2411764"/>
              <a:ext cx="9525" cy="4632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45" name="TextBox 23"/>
            <p:cNvSpPr txBox="1">
              <a:spLocks noChangeArrowheads="1"/>
            </p:cNvSpPr>
            <p:nvPr/>
          </p:nvSpPr>
          <p:spPr bwMode="auto">
            <a:xfrm>
              <a:off x="4046759" y="712610"/>
              <a:ext cx="1760537" cy="923330"/>
            </a:xfrm>
            <a:prstGeom prst="rect">
              <a:avLst/>
            </a:prstGeom>
            <a:noFill/>
            <a:ln w="38100">
              <a:solidFill>
                <a:srgbClr val="FF0000"/>
              </a:solidFill>
              <a:miter lim="800000"/>
              <a:headEnd/>
              <a:tailEnd/>
            </a:ln>
          </p:spPr>
          <p:txBody>
            <a:bodyPr>
              <a:spAutoFit/>
            </a:bodyPr>
            <a:lstStyle/>
            <a:p>
              <a:pPr algn="ctr"/>
              <a:r>
                <a:rPr lang="en-US">
                  <a:solidFill>
                    <a:srgbClr val="FF0000"/>
                  </a:solidFill>
                </a:rPr>
                <a:t>Azolla sequestering event</a:t>
              </a:r>
            </a:p>
          </p:txBody>
        </p:sp>
      </p:grpSp>
      <p:cxnSp>
        <p:nvCxnSpPr>
          <p:cNvPr id="30" name="Straight Connector 29"/>
          <p:cNvCxnSpPr/>
          <p:nvPr/>
        </p:nvCxnSpPr>
        <p:spPr>
          <a:xfrm flipV="1">
            <a:off x="6294438" y="3030538"/>
            <a:ext cx="0" cy="26146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71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4953000"/>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itchFamily="34" charset="0"/>
                <a:ea typeface="MS PGothic" pitchFamily="34" charset="-128"/>
              </a:defRPr>
            </a:lvl9pPr>
          </a:lstStyle>
          <a:p>
            <a:pPr>
              <a:spcBef>
                <a:spcPts val="1250"/>
              </a:spcBef>
              <a:buClr>
                <a:srgbClr val="000000"/>
              </a:buClr>
              <a:buSzPct val="100000"/>
              <a:buFont typeface="Times New Roman" pitchFamily="18" charset="0"/>
              <a:buNone/>
            </a:pPr>
            <a:r>
              <a:rPr lang="en-US" altLang="en-US" sz="2000" b="1">
                <a:solidFill>
                  <a:srgbClr val="000000"/>
                </a:solidFill>
              </a:rPr>
              <a:t>50 million years ago (50 MYA) Earth was ice-free.</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amount was of the order of 1000 ppm 50 MYA.</a:t>
            </a:r>
          </a:p>
          <a:p>
            <a:pPr>
              <a:spcBef>
                <a:spcPts val="1250"/>
              </a:spcBef>
              <a:buClr>
                <a:srgbClr val="000000"/>
              </a:buClr>
              <a:buSzPct val="100000"/>
              <a:buFont typeface="Times New Roman" pitchFamily="18" charset="0"/>
              <a:buNone/>
            </a:pPr>
            <a:r>
              <a:rPr lang="en-US" altLang="en-US" sz="2000" b="1">
                <a:solidFill>
                  <a:srgbClr val="000000"/>
                </a:solidFill>
              </a:rPr>
              <a:t>Atmospheric CO</a:t>
            </a:r>
            <a:r>
              <a:rPr lang="en-US" altLang="en-US" sz="2000" b="1" baseline="-14000">
                <a:solidFill>
                  <a:srgbClr val="000000"/>
                </a:solidFill>
              </a:rPr>
              <a:t>2</a:t>
            </a:r>
            <a:r>
              <a:rPr lang="en-US" altLang="en-US" sz="2000" b="1">
                <a:solidFill>
                  <a:srgbClr val="000000"/>
                </a:solidFill>
              </a:rPr>
              <a:t> imbalance due to plate tectonics ~ 10</a:t>
            </a:r>
            <a:r>
              <a:rPr lang="en-US" altLang="en-US" sz="2000" b="1" baseline="30000">
                <a:solidFill>
                  <a:srgbClr val="000000"/>
                </a:solidFill>
              </a:rPr>
              <a:t>-4</a:t>
            </a:r>
            <a:r>
              <a:rPr lang="en-US" altLang="en-US" sz="2000" b="1">
                <a:solidFill>
                  <a:srgbClr val="000000"/>
                </a:solidFill>
              </a:rPr>
              <a:t> ppm per year.</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836613"/>
            <a:ext cx="8126413"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553166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
          <p:cNvSpPr txBox="1">
            <a:spLocks noChangeArrowheads="1"/>
          </p:cNvSpPr>
          <p:nvPr/>
        </p:nvSpPr>
        <p:spPr bwMode="auto">
          <a:xfrm>
            <a:off x="296863" y="1984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3200" b="1" i="0">
                <a:solidFill>
                  <a:srgbClr val="002060"/>
                </a:solidFill>
              </a:rPr>
              <a:t>History of oceans for last 65 m.y.</a:t>
            </a:r>
          </a:p>
        </p:txBody>
      </p:sp>
      <p:sp>
        <p:nvSpPr>
          <p:cNvPr id="100355" name="TextBox 3"/>
          <p:cNvSpPr txBox="1">
            <a:spLocks noChangeArrowheads="1"/>
          </p:cNvSpPr>
          <p:nvPr/>
        </p:nvSpPr>
        <p:spPr bwMode="auto">
          <a:xfrm>
            <a:off x="457200" y="47958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400" i="0"/>
              <a:t>				 </a:t>
            </a:r>
            <a:r>
              <a:rPr lang="en-US" altLang="en-US" sz="2400">
                <a:latin typeface="Times New Roman" pitchFamily="18" charset="0"/>
                <a:cs typeface="Times New Roman" pitchFamily="18" charset="0"/>
              </a:rPr>
              <a:t>R. Norris et al., Science, 2013</a:t>
            </a:r>
            <a:endParaRPr lang="en-US" altLang="en-US" sz="2400" i="0">
              <a:latin typeface="Times New Roman" pitchFamily="18" charset="0"/>
              <a:cs typeface="Times New Roman" pitchFamily="18" charset="0"/>
            </a:endParaRPr>
          </a:p>
        </p:txBody>
      </p:sp>
      <p:sp>
        <p:nvSpPr>
          <p:cNvPr id="100356" name="TextBox 1"/>
          <p:cNvSpPr txBox="1">
            <a:spLocks noChangeArrowheads="1"/>
          </p:cNvSpPr>
          <p:nvPr/>
        </p:nvSpPr>
        <p:spPr bwMode="auto">
          <a:xfrm>
            <a:off x="304800" y="69850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pPr eaLnBrk="1" hangingPunct="1"/>
            <a:r>
              <a:rPr lang="en-US" altLang="en-US" sz="2800" i="0">
                <a:solidFill>
                  <a:srgbClr val="002060"/>
                </a:solidFill>
                <a:cs typeface="Arial" pitchFamily="34" charset="0"/>
              </a:rPr>
              <a:t>We know a great deal about past CO</a:t>
            </a:r>
            <a:r>
              <a:rPr lang="en-US" altLang="en-US" sz="2800" b="1" i="0" baseline="-25000">
                <a:solidFill>
                  <a:srgbClr val="002060"/>
                </a:solidFill>
                <a:cs typeface="Arial" pitchFamily="34" charset="0"/>
              </a:rPr>
              <a:t>2</a:t>
            </a:r>
            <a:r>
              <a:rPr lang="en-US" altLang="en-US" sz="2800" i="0">
                <a:solidFill>
                  <a:srgbClr val="002060"/>
                </a:solidFill>
                <a:cs typeface="Arial" pitchFamily="34" charset="0"/>
              </a:rPr>
              <a:t> , temp., etc. </a:t>
            </a:r>
          </a:p>
        </p:txBody>
      </p:sp>
      <p:pic>
        <p:nvPicPr>
          <p:cNvPr id="10035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63" y="1282700"/>
            <a:ext cx="828833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1"/>
          <p:cNvSpPr txBox="1">
            <a:spLocks noChangeArrowheads="1"/>
          </p:cNvSpPr>
          <p:nvPr/>
        </p:nvSpPr>
        <p:spPr bwMode="auto">
          <a:xfrm>
            <a:off x="76200" y="1371600"/>
            <a:ext cx="914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Arial" pitchFamily="34" charset="0"/>
              </a:defRPr>
            </a:lvl1pPr>
            <a:lvl2pPr marL="742950" indent="-285750">
              <a:defRPr sz="2000" i="1">
                <a:solidFill>
                  <a:schemeClr val="tx1"/>
                </a:solidFill>
                <a:latin typeface="Arial" pitchFamily="34" charset="0"/>
              </a:defRPr>
            </a:lvl2pPr>
            <a:lvl3pPr marL="1143000" indent="-228600">
              <a:defRPr sz="2000" i="1">
                <a:solidFill>
                  <a:schemeClr val="tx1"/>
                </a:solidFill>
                <a:latin typeface="Arial" pitchFamily="34" charset="0"/>
              </a:defRPr>
            </a:lvl3pPr>
            <a:lvl4pPr marL="1600200" indent="-228600">
              <a:defRPr sz="2000" i="1">
                <a:solidFill>
                  <a:schemeClr val="tx1"/>
                </a:solidFill>
                <a:latin typeface="Arial" pitchFamily="34" charset="0"/>
              </a:defRPr>
            </a:lvl4pPr>
            <a:lvl5pPr marL="2057400" indent="-228600">
              <a:defRPr sz="2000" i="1">
                <a:solidFill>
                  <a:schemeClr val="tx1"/>
                </a:solidFill>
                <a:latin typeface="Arial" pitchFamily="34" charset="0"/>
              </a:defRPr>
            </a:lvl5pPr>
            <a:lvl6pPr marL="2514600" indent="-228600" eaLnBrk="0" fontAlgn="base" hangingPunct="0">
              <a:spcBef>
                <a:spcPct val="0"/>
              </a:spcBef>
              <a:spcAft>
                <a:spcPct val="0"/>
              </a:spcAft>
              <a:defRPr sz="2000" i="1">
                <a:solidFill>
                  <a:schemeClr val="tx1"/>
                </a:solidFill>
                <a:latin typeface="Arial" pitchFamily="34" charset="0"/>
              </a:defRPr>
            </a:lvl6pPr>
            <a:lvl7pPr marL="2971800" indent="-228600" eaLnBrk="0" fontAlgn="base" hangingPunct="0">
              <a:spcBef>
                <a:spcPct val="0"/>
              </a:spcBef>
              <a:spcAft>
                <a:spcPct val="0"/>
              </a:spcAft>
              <a:defRPr sz="2000" i="1">
                <a:solidFill>
                  <a:schemeClr val="tx1"/>
                </a:solidFill>
                <a:latin typeface="Arial" pitchFamily="34" charset="0"/>
              </a:defRPr>
            </a:lvl7pPr>
            <a:lvl8pPr marL="3429000" indent="-228600" eaLnBrk="0" fontAlgn="base" hangingPunct="0">
              <a:spcBef>
                <a:spcPct val="0"/>
              </a:spcBef>
              <a:spcAft>
                <a:spcPct val="0"/>
              </a:spcAft>
              <a:defRPr sz="2000" i="1">
                <a:solidFill>
                  <a:schemeClr val="tx1"/>
                </a:solidFill>
                <a:latin typeface="Arial" pitchFamily="34" charset="0"/>
              </a:defRPr>
            </a:lvl8pPr>
            <a:lvl9pPr marL="3886200" indent="-228600" eaLnBrk="0" fontAlgn="base" hangingPunct="0">
              <a:spcBef>
                <a:spcPct val="0"/>
              </a:spcBef>
              <a:spcAft>
                <a:spcPct val="0"/>
              </a:spcAft>
              <a:defRPr sz="2000" i="1">
                <a:solidFill>
                  <a:schemeClr val="tx1"/>
                </a:solidFill>
                <a:latin typeface="Arial" pitchFamily="34" charset="0"/>
              </a:defRPr>
            </a:lvl9pPr>
          </a:lstStyle>
          <a:p>
            <a:r>
              <a:rPr lang="en-US" altLang="en-US" sz="2800">
                <a:solidFill>
                  <a:srgbClr val="00B0F0"/>
                </a:solidFill>
              </a:rPr>
              <a:t>Now</a:t>
            </a:r>
          </a:p>
          <a:p>
            <a:endParaRPr lang="en-US" altLang="en-US" sz="2800">
              <a:solidFill>
                <a:srgbClr val="00B0F0"/>
              </a:solidFill>
            </a:endParaRPr>
          </a:p>
          <a:p>
            <a:endParaRPr lang="en-US" altLang="en-US" sz="2800">
              <a:solidFill>
                <a:srgbClr val="00B0F0"/>
              </a:solidFill>
            </a:endParaRPr>
          </a:p>
          <a:p>
            <a:endParaRPr lang="en-US" altLang="en-US" sz="2800">
              <a:solidFill>
                <a:srgbClr val="00B0F0"/>
              </a:solidFill>
            </a:endParaRPr>
          </a:p>
          <a:p>
            <a:endParaRPr lang="en-US" altLang="en-US" sz="2800">
              <a:solidFill>
                <a:srgbClr val="00B0F0"/>
              </a:solidFill>
            </a:endParaRPr>
          </a:p>
          <a:p>
            <a:endParaRPr lang="en-US" altLang="en-US" sz="2800">
              <a:solidFill>
                <a:srgbClr val="00B0F0"/>
              </a:solidFill>
            </a:endParaRPr>
          </a:p>
          <a:p>
            <a:pPr algn="r"/>
            <a:r>
              <a:rPr lang="en-US" altLang="en-US" sz="2800">
                <a:solidFill>
                  <a:srgbClr val="00B0F0"/>
                </a:solidFill>
              </a:rPr>
              <a:t>65 m.y.</a:t>
            </a:r>
          </a:p>
        </p:txBody>
      </p:sp>
    </p:spTree>
    <p:extLst>
      <p:ext uri="{BB962C8B-B14F-4D97-AF65-F5344CB8AC3E}">
        <p14:creationId xmlns:p14="http://schemas.microsoft.com/office/powerpoint/2010/main" val="3661035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995363"/>
            <a:ext cx="39338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416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022600" y="0"/>
            <a:ext cx="6121400" cy="6858000"/>
          </a:xfrm>
          <a:prstGeom prst="rect">
            <a:avLst/>
          </a:prstGeom>
          <a:noFill/>
          <a:ln w="9525">
            <a:noFill/>
            <a:miter lim="800000"/>
            <a:headEnd/>
            <a:tailEnd/>
          </a:ln>
        </p:spPr>
      </p:pic>
      <p:sp>
        <p:nvSpPr>
          <p:cNvPr id="19459" name="Title 1"/>
          <p:cNvSpPr>
            <a:spLocks noGrp="1"/>
          </p:cNvSpPr>
          <p:nvPr>
            <p:ph type="title"/>
          </p:nvPr>
        </p:nvSpPr>
        <p:spPr>
          <a:xfrm>
            <a:off x="0" y="2335213"/>
            <a:ext cx="3284538" cy="1927225"/>
          </a:xfrm>
        </p:spPr>
        <p:txBody>
          <a:bodyPr/>
          <a:lstStyle/>
          <a:p>
            <a:r>
              <a:rPr lang="en-US" sz="2800" smtClean="0">
                <a:solidFill>
                  <a:schemeClr val="tx1"/>
                </a:solidFill>
              </a:rPr>
              <a:t>Correlation of </a:t>
            </a:r>
            <a:br>
              <a:rPr lang="en-US" sz="2800" smtClean="0">
                <a:solidFill>
                  <a:schemeClr val="tx1"/>
                </a:solidFill>
              </a:rPr>
            </a:br>
            <a:r>
              <a:rPr lang="en-US" sz="2800" smtClean="0">
                <a:solidFill>
                  <a:schemeClr val="tx1"/>
                </a:solidFill>
              </a:rPr>
              <a:t>CO</a:t>
            </a:r>
            <a:r>
              <a:rPr lang="en-US" sz="2800" baseline="-25000" smtClean="0">
                <a:solidFill>
                  <a:schemeClr val="tx1"/>
                </a:solidFill>
              </a:rPr>
              <a:t>2</a:t>
            </a:r>
            <a:r>
              <a:rPr lang="en-US" sz="2800" smtClean="0">
                <a:solidFill>
                  <a:schemeClr val="tx1"/>
                </a:solidFill>
              </a:rPr>
              <a:t> and temperature</a:t>
            </a:r>
            <a:br>
              <a:rPr lang="en-US" sz="2800" smtClean="0">
                <a:solidFill>
                  <a:schemeClr val="tx1"/>
                </a:solidFill>
              </a:rPr>
            </a:br>
            <a:r>
              <a:rPr lang="en-US" sz="2800" smtClean="0">
                <a:solidFill>
                  <a:schemeClr val="tx1"/>
                </a:solidFill>
              </a:rPr>
              <a:t>over last 65 </a:t>
            </a:r>
            <a:br>
              <a:rPr lang="en-US" sz="2800" smtClean="0">
                <a:solidFill>
                  <a:schemeClr val="tx1"/>
                </a:solidFill>
              </a:rPr>
            </a:br>
            <a:r>
              <a:rPr lang="en-US" sz="2800" smtClean="0">
                <a:solidFill>
                  <a:schemeClr val="tx1"/>
                </a:solidFill>
              </a:rPr>
              <a:t>million years</a:t>
            </a:r>
          </a:p>
        </p:txBody>
      </p:sp>
      <p:sp>
        <p:nvSpPr>
          <p:cNvPr id="19460" name="Rectangle 5"/>
          <p:cNvSpPr>
            <a:spLocks noChangeArrowheads="1"/>
          </p:cNvSpPr>
          <p:nvPr/>
        </p:nvSpPr>
        <p:spPr bwMode="auto">
          <a:xfrm>
            <a:off x="296863" y="6396038"/>
            <a:ext cx="2700337" cy="277812"/>
          </a:xfrm>
          <a:prstGeom prst="rect">
            <a:avLst/>
          </a:prstGeom>
          <a:noFill/>
          <a:ln w="9525">
            <a:noFill/>
            <a:miter lim="800000"/>
            <a:headEnd/>
            <a:tailEnd/>
          </a:ln>
        </p:spPr>
        <p:txBody>
          <a:bodyPr>
            <a:spAutoFit/>
          </a:bodyPr>
          <a:lstStyle/>
          <a:p>
            <a:r>
              <a:rPr lang="en-US" sz="1200"/>
              <a:t>Beerling and Royer, Nature 2011</a:t>
            </a:r>
          </a:p>
        </p:txBody>
      </p:sp>
    </p:spTree>
    <p:extLst>
      <p:ext uri="{BB962C8B-B14F-4D97-AF65-F5344CB8AC3E}">
        <p14:creationId xmlns:p14="http://schemas.microsoft.com/office/powerpoint/2010/main" val="1823008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Five_Myr_Climate_Change"/>
          <p:cNvPicPr>
            <a:picLocks noChangeAspect="1" noChangeArrowheads="1"/>
          </p:cNvPicPr>
          <p:nvPr/>
        </p:nvPicPr>
        <p:blipFill>
          <a:blip r:embed="rId3" cstate="print"/>
          <a:srcRect/>
          <a:stretch>
            <a:fillRect/>
          </a:stretch>
        </p:blipFill>
        <p:spPr bwMode="auto">
          <a:xfrm>
            <a:off x="0" y="2162175"/>
            <a:ext cx="9144000" cy="2441575"/>
          </a:xfrm>
          <a:prstGeom prst="rect">
            <a:avLst/>
          </a:prstGeom>
          <a:noFill/>
          <a:ln w="9525">
            <a:noFill/>
            <a:miter lim="800000"/>
            <a:headEnd/>
            <a:tailEnd/>
          </a:ln>
        </p:spPr>
      </p:pic>
      <p:sp>
        <p:nvSpPr>
          <p:cNvPr id="25603" name="Text Box 5"/>
          <p:cNvSpPr txBox="1">
            <a:spLocks noChangeArrowheads="1"/>
          </p:cNvSpPr>
          <p:nvPr/>
        </p:nvSpPr>
        <p:spPr bwMode="auto">
          <a:xfrm>
            <a:off x="0" y="354013"/>
            <a:ext cx="9144000" cy="1066800"/>
          </a:xfrm>
          <a:prstGeom prst="rect">
            <a:avLst/>
          </a:prstGeom>
          <a:noFill/>
          <a:ln w="9525">
            <a:noFill/>
            <a:miter lim="800000"/>
            <a:headEnd/>
            <a:tailEnd/>
          </a:ln>
        </p:spPr>
        <p:txBody>
          <a:bodyPr>
            <a:spAutoFit/>
          </a:bodyPr>
          <a:lstStyle/>
          <a:p>
            <a:pPr algn="ctr"/>
            <a:r>
              <a:rPr lang="en-US" sz="3200" b="1"/>
              <a:t>Climate Changes from Ocean Sediment Cores, since 5 Ma.  Milankovitch Cycles</a:t>
            </a:r>
          </a:p>
        </p:txBody>
      </p:sp>
      <p:sp>
        <p:nvSpPr>
          <p:cNvPr id="5" name="Rectangle 4"/>
          <p:cNvSpPr/>
          <p:nvPr/>
        </p:nvSpPr>
        <p:spPr>
          <a:xfrm>
            <a:off x="0" y="2201863"/>
            <a:ext cx="776288" cy="2114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344488" y="4189413"/>
            <a:ext cx="7937500" cy="39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8240713" y="2214563"/>
            <a:ext cx="903287" cy="2176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1046163" y="3008313"/>
            <a:ext cx="3175000" cy="1031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flipV="1">
            <a:off x="4810125" y="2413000"/>
            <a:ext cx="3471863" cy="160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609" name="TextBox 9"/>
          <p:cNvSpPr txBox="1">
            <a:spLocks noChangeArrowheads="1"/>
          </p:cNvSpPr>
          <p:nvPr/>
        </p:nvSpPr>
        <p:spPr bwMode="auto">
          <a:xfrm>
            <a:off x="5230813" y="2127250"/>
            <a:ext cx="595312" cy="368300"/>
          </a:xfrm>
          <a:prstGeom prst="rect">
            <a:avLst/>
          </a:prstGeom>
          <a:noFill/>
          <a:ln w="9525">
            <a:noFill/>
            <a:miter lim="800000"/>
            <a:headEnd/>
            <a:tailEnd/>
          </a:ln>
        </p:spPr>
        <p:txBody>
          <a:bodyPr wrap="none">
            <a:spAutoFit/>
          </a:bodyPr>
          <a:lstStyle/>
          <a:p>
            <a:r>
              <a:rPr lang="en-US"/>
              <a:t>41K</a:t>
            </a:r>
          </a:p>
        </p:txBody>
      </p:sp>
      <p:sp>
        <p:nvSpPr>
          <p:cNvPr id="25610" name="TextBox 10"/>
          <p:cNvSpPr txBox="1">
            <a:spLocks noChangeArrowheads="1"/>
          </p:cNvSpPr>
          <p:nvPr/>
        </p:nvSpPr>
        <p:spPr bwMode="auto">
          <a:xfrm>
            <a:off x="6904038" y="2162175"/>
            <a:ext cx="787400" cy="369888"/>
          </a:xfrm>
          <a:prstGeom prst="rect">
            <a:avLst/>
          </a:prstGeom>
          <a:noFill/>
          <a:ln w="9525">
            <a:noFill/>
            <a:miter lim="800000"/>
            <a:headEnd/>
            <a:tailEnd/>
          </a:ln>
        </p:spPr>
        <p:txBody>
          <a:bodyPr wrap="none">
            <a:spAutoFit/>
          </a:bodyPr>
          <a:lstStyle/>
          <a:p>
            <a:r>
              <a:rPr lang="en-US"/>
              <a:t>100 K</a:t>
            </a:r>
          </a:p>
        </p:txBody>
      </p:sp>
      <p:pic>
        <p:nvPicPr>
          <p:cNvPr id="25611" name="Picture 2"/>
          <p:cNvPicPr>
            <a:picLocks noChangeAspect="1" noChangeArrowheads="1"/>
          </p:cNvPicPr>
          <p:nvPr/>
        </p:nvPicPr>
        <p:blipFill>
          <a:blip r:embed="rId4" cstate="print"/>
          <a:srcRect/>
          <a:stretch>
            <a:fillRect/>
          </a:stretch>
        </p:blipFill>
        <p:spPr bwMode="auto">
          <a:xfrm>
            <a:off x="1139825" y="2921000"/>
            <a:ext cx="2695575" cy="952500"/>
          </a:xfrm>
          <a:prstGeom prst="rect">
            <a:avLst/>
          </a:prstGeom>
          <a:noFill/>
          <a:ln w="9525">
            <a:noFill/>
            <a:miter lim="800000"/>
            <a:headEnd/>
            <a:tailEnd/>
          </a:ln>
        </p:spPr>
      </p:pic>
      <p:pic>
        <p:nvPicPr>
          <p:cNvPr id="25612" name="Picture 3"/>
          <p:cNvPicPr>
            <a:picLocks noChangeAspect="1" noChangeArrowheads="1"/>
          </p:cNvPicPr>
          <p:nvPr/>
        </p:nvPicPr>
        <p:blipFill>
          <a:blip r:embed="rId5" cstate="print"/>
          <a:srcRect/>
          <a:stretch>
            <a:fillRect/>
          </a:stretch>
        </p:blipFill>
        <p:spPr bwMode="auto">
          <a:xfrm>
            <a:off x="0" y="2322513"/>
            <a:ext cx="757238" cy="1706562"/>
          </a:xfrm>
          <a:prstGeom prst="rect">
            <a:avLst/>
          </a:prstGeom>
          <a:noFill/>
          <a:ln w="9525">
            <a:noFill/>
            <a:miter lim="800000"/>
            <a:headEnd/>
            <a:tailEnd/>
          </a:ln>
        </p:spPr>
      </p:pic>
      <p:grpSp>
        <p:nvGrpSpPr>
          <p:cNvPr id="25613" name="Group 12"/>
          <p:cNvGrpSpPr>
            <a:grpSpLocks/>
          </p:cNvGrpSpPr>
          <p:nvPr/>
        </p:nvGrpSpPr>
        <p:grpSpPr bwMode="auto">
          <a:xfrm>
            <a:off x="1073150" y="4186238"/>
            <a:ext cx="7239000" cy="390525"/>
            <a:chOff x="1073483" y="4601092"/>
            <a:chExt cx="7238244" cy="390597"/>
          </a:xfrm>
        </p:grpSpPr>
        <p:sp>
          <p:nvSpPr>
            <p:cNvPr id="25616" name="TextBox 9"/>
            <p:cNvSpPr txBox="1">
              <a:spLocks noChangeArrowheads="1"/>
            </p:cNvSpPr>
            <p:nvPr/>
          </p:nvSpPr>
          <p:spPr bwMode="auto">
            <a:xfrm>
              <a:off x="3724534" y="4618812"/>
              <a:ext cx="825867" cy="369332"/>
            </a:xfrm>
            <a:prstGeom prst="rect">
              <a:avLst/>
            </a:prstGeom>
            <a:noFill/>
            <a:ln w="9525">
              <a:noFill/>
              <a:miter lim="800000"/>
              <a:headEnd/>
              <a:tailEnd/>
            </a:ln>
          </p:spPr>
          <p:txBody>
            <a:bodyPr wrap="none">
              <a:spAutoFit/>
            </a:bodyPr>
            <a:lstStyle/>
            <a:p>
              <a:r>
                <a:rPr lang="en-US"/>
                <a:t>3.0Ma</a:t>
              </a:r>
            </a:p>
          </p:txBody>
        </p:sp>
        <p:sp>
          <p:nvSpPr>
            <p:cNvPr id="25617" name="TextBox 9"/>
            <p:cNvSpPr txBox="1">
              <a:spLocks noChangeArrowheads="1"/>
            </p:cNvSpPr>
            <p:nvPr/>
          </p:nvSpPr>
          <p:spPr bwMode="auto">
            <a:xfrm>
              <a:off x="2441540" y="4601092"/>
              <a:ext cx="825867" cy="369332"/>
            </a:xfrm>
            <a:prstGeom prst="rect">
              <a:avLst/>
            </a:prstGeom>
            <a:noFill/>
            <a:ln w="9525">
              <a:noFill/>
              <a:miter lim="800000"/>
              <a:headEnd/>
              <a:tailEnd/>
            </a:ln>
          </p:spPr>
          <p:txBody>
            <a:bodyPr wrap="none">
              <a:spAutoFit/>
            </a:bodyPr>
            <a:lstStyle/>
            <a:p>
              <a:r>
                <a:rPr lang="en-US"/>
                <a:t>4.0Ma</a:t>
              </a:r>
            </a:p>
          </p:txBody>
        </p:sp>
        <p:sp>
          <p:nvSpPr>
            <p:cNvPr id="25618" name="TextBox 9"/>
            <p:cNvSpPr txBox="1">
              <a:spLocks noChangeArrowheads="1"/>
            </p:cNvSpPr>
            <p:nvPr/>
          </p:nvSpPr>
          <p:spPr bwMode="auto">
            <a:xfrm>
              <a:off x="5120945" y="4622357"/>
              <a:ext cx="825867" cy="369332"/>
            </a:xfrm>
            <a:prstGeom prst="rect">
              <a:avLst/>
            </a:prstGeom>
            <a:noFill/>
            <a:ln w="9525">
              <a:noFill/>
              <a:miter lim="800000"/>
              <a:headEnd/>
              <a:tailEnd/>
            </a:ln>
          </p:spPr>
          <p:txBody>
            <a:bodyPr>
              <a:spAutoFit/>
            </a:bodyPr>
            <a:lstStyle/>
            <a:p>
              <a:r>
                <a:rPr lang="en-US"/>
                <a:t>2.0Ma</a:t>
              </a:r>
            </a:p>
          </p:txBody>
        </p:sp>
        <p:sp>
          <p:nvSpPr>
            <p:cNvPr id="25619" name="TextBox 9"/>
            <p:cNvSpPr txBox="1">
              <a:spLocks noChangeArrowheads="1"/>
            </p:cNvSpPr>
            <p:nvPr/>
          </p:nvSpPr>
          <p:spPr bwMode="auto">
            <a:xfrm>
              <a:off x="6464189" y="4615270"/>
              <a:ext cx="825867" cy="369332"/>
            </a:xfrm>
            <a:prstGeom prst="rect">
              <a:avLst/>
            </a:prstGeom>
            <a:noFill/>
            <a:ln w="9525">
              <a:noFill/>
              <a:miter lim="800000"/>
              <a:headEnd/>
              <a:tailEnd/>
            </a:ln>
          </p:spPr>
          <p:txBody>
            <a:bodyPr wrap="none">
              <a:spAutoFit/>
            </a:bodyPr>
            <a:lstStyle/>
            <a:p>
              <a:r>
                <a:rPr lang="en-US"/>
                <a:t>1.0Ma</a:t>
              </a:r>
            </a:p>
          </p:txBody>
        </p:sp>
        <p:sp>
          <p:nvSpPr>
            <p:cNvPr id="25620" name="TextBox 9"/>
            <p:cNvSpPr txBox="1">
              <a:spLocks noChangeArrowheads="1"/>
            </p:cNvSpPr>
            <p:nvPr/>
          </p:nvSpPr>
          <p:spPr bwMode="auto">
            <a:xfrm>
              <a:off x="1073483" y="4615269"/>
              <a:ext cx="825867" cy="369332"/>
            </a:xfrm>
            <a:prstGeom prst="rect">
              <a:avLst/>
            </a:prstGeom>
            <a:noFill/>
            <a:ln w="9525">
              <a:noFill/>
              <a:miter lim="800000"/>
              <a:headEnd/>
              <a:tailEnd/>
            </a:ln>
          </p:spPr>
          <p:txBody>
            <a:bodyPr wrap="none">
              <a:spAutoFit/>
            </a:bodyPr>
            <a:lstStyle/>
            <a:p>
              <a:r>
                <a:rPr lang="en-US"/>
                <a:t>5.0Ma</a:t>
              </a:r>
            </a:p>
          </p:txBody>
        </p:sp>
        <p:sp>
          <p:nvSpPr>
            <p:cNvPr id="25621" name="TextBox 9"/>
            <p:cNvSpPr txBox="1">
              <a:spLocks noChangeArrowheads="1"/>
            </p:cNvSpPr>
            <p:nvPr/>
          </p:nvSpPr>
          <p:spPr bwMode="auto">
            <a:xfrm>
              <a:off x="7998821" y="4618815"/>
              <a:ext cx="312906" cy="369332"/>
            </a:xfrm>
            <a:prstGeom prst="rect">
              <a:avLst/>
            </a:prstGeom>
            <a:noFill/>
            <a:ln w="9525">
              <a:noFill/>
              <a:miter lim="800000"/>
              <a:headEnd/>
              <a:tailEnd/>
            </a:ln>
          </p:spPr>
          <p:txBody>
            <a:bodyPr wrap="none">
              <a:spAutoFit/>
            </a:bodyPr>
            <a:lstStyle/>
            <a:p>
              <a:r>
                <a:rPr lang="en-US"/>
                <a:t>0</a:t>
              </a:r>
            </a:p>
          </p:txBody>
        </p:sp>
      </p:grpSp>
      <p:sp>
        <p:nvSpPr>
          <p:cNvPr id="20" name="Rectangle 19"/>
          <p:cNvSpPr/>
          <p:nvPr/>
        </p:nvSpPr>
        <p:spPr>
          <a:xfrm>
            <a:off x="6889750" y="2147889"/>
            <a:ext cx="1350963" cy="2073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5" name="TextBox 20"/>
          <p:cNvSpPr txBox="1">
            <a:spLocks noChangeArrowheads="1"/>
          </p:cNvSpPr>
          <p:nvPr/>
        </p:nvSpPr>
        <p:spPr bwMode="auto">
          <a:xfrm>
            <a:off x="1382713" y="5178425"/>
            <a:ext cx="6677025" cy="646113"/>
          </a:xfrm>
          <a:prstGeom prst="rect">
            <a:avLst/>
          </a:prstGeom>
          <a:noFill/>
          <a:ln w="9525">
            <a:noFill/>
            <a:miter lim="800000"/>
            <a:headEnd/>
            <a:tailEnd/>
          </a:ln>
        </p:spPr>
        <p:txBody>
          <a:bodyPr>
            <a:spAutoFit/>
          </a:bodyPr>
          <a:lstStyle/>
          <a:p>
            <a:pPr algn="ctr"/>
            <a:r>
              <a:rPr lang="en-US" b="1"/>
              <a:t>When CO</a:t>
            </a:r>
            <a:r>
              <a:rPr lang="en-US" b="1" baseline="-25000"/>
              <a:t>2</a:t>
            </a:r>
            <a:r>
              <a:rPr lang="en-US" b="1"/>
              <a:t> levels get below ~400-600 ppm Orbital parameters become more important than CO</a:t>
            </a:r>
            <a:r>
              <a:rPr lang="en-US" b="1" baseline="-25000"/>
              <a:t>2</a:t>
            </a:r>
          </a:p>
        </p:txBody>
      </p:sp>
    </p:spTree>
    <p:extLst>
      <p:ext uri="{BB962C8B-B14F-4D97-AF65-F5344CB8AC3E}">
        <p14:creationId xmlns:p14="http://schemas.microsoft.com/office/powerpoint/2010/main" val="823016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HANSEN ET AL-CLIMATE FORCING AND TEMPERATURE.jpg"/>
          <p:cNvPicPr>
            <a:picLocks noGrp="1" noChangeAspect="1"/>
          </p:cNvPicPr>
          <p:nvPr>
            <p:ph idx="1"/>
          </p:nvPr>
        </p:nvPicPr>
        <p:blipFill>
          <a:blip r:embed="rId2" cstate="print"/>
          <a:srcRect/>
          <a:stretch>
            <a:fillRect/>
          </a:stretch>
        </p:blipFill>
        <p:spPr>
          <a:xfrm>
            <a:off x="0" y="850900"/>
            <a:ext cx="9144000" cy="5265738"/>
          </a:xfrm>
        </p:spPr>
      </p:pic>
      <p:grpSp>
        <p:nvGrpSpPr>
          <p:cNvPr id="40963" name="Group 4"/>
          <p:cNvGrpSpPr>
            <a:grpSpLocks/>
          </p:cNvGrpSpPr>
          <p:nvPr/>
        </p:nvGrpSpPr>
        <p:grpSpPr bwMode="auto">
          <a:xfrm>
            <a:off x="8000999" y="930275"/>
            <a:ext cx="1194481" cy="646331"/>
            <a:chOff x="5901070" y="95697"/>
            <a:chExt cx="1371852" cy="685275"/>
          </a:xfrm>
        </p:grpSpPr>
        <p:sp>
          <p:nvSpPr>
            <p:cNvPr id="40969" name="Rectangle 5"/>
            <p:cNvSpPr>
              <a:spLocks noChangeArrowheads="1"/>
            </p:cNvSpPr>
            <p:nvPr/>
          </p:nvSpPr>
          <p:spPr bwMode="auto">
            <a:xfrm>
              <a:off x="6097972" y="95697"/>
              <a:ext cx="1174950" cy="685275"/>
            </a:xfrm>
            <a:prstGeom prst="rect">
              <a:avLst/>
            </a:prstGeom>
            <a:solidFill>
              <a:schemeClr val="bg1"/>
            </a:solidFill>
            <a:ln w="9525">
              <a:noFill/>
              <a:miter lim="800000"/>
              <a:headEnd/>
              <a:tailEnd/>
            </a:ln>
          </p:spPr>
          <p:txBody>
            <a:bodyPr wrap="none">
              <a:spAutoFit/>
            </a:bodyPr>
            <a:lstStyle/>
            <a:p>
              <a:pPr algn="ctr"/>
              <a:r>
                <a:rPr lang="en-US" b="1" dirty="0" smtClean="0"/>
                <a:t>400 ppm</a:t>
              </a:r>
              <a:endParaRPr lang="en-US" b="1" dirty="0"/>
            </a:p>
            <a:p>
              <a:pPr algn="ctr"/>
              <a:r>
                <a:rPr lang="en-US" b="1" dirty="0"/>
                <a:t>(</a:t>
              </a:r>
              <a:r>
                <a:rPr lang="en-US" b="1" dirty="0" smtClean="0"/>
                <a:t>2014)</a:t>
              </a:r>
              <a:endParaRPr lang="en-US" b="1" dirty="0"/>
            </a:p>
          </p:txBody>
        </p:sp>
        <p:sp>
          <p:nvSpPr>
            <p:cNvPr id="7" name="5-Point Star 6"/>
            <p:cNvSpPr/>
            <p:nvPr/>
          </p:nvSpPr>
          <p:spPr>
            <a:xfrm>
              <a:off x="5901070" y="149558"/>
              <a:ext cx="233374" cy="233959"/>
            </a:xfrm>
            <a:prstGeom prst="star5">
              <a:avLst/>
            </a:prstGeom>
            <a:solidFill>
              <a:srgbClr val="FFFF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9" name="Straight Connector 8"/>
          <p:cNvCxnSpPr/>
          <p:nvPr/>
        </p:nvCxnSpPr>
        <p:spPr>
          <a:xfrm>
            <a:off x="903288" y="2509838"/>
            <a:ext cx="6796087" cy="20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965" name="Rectangle 9"/>
          <p:cNvSpPr>
            <a:spLocks noChangeArrowheads="1"/>
          </p:cNvSpPr>
          <p:nvPr/>
        </p:nvSpPr>
        <p:spPr bwMode="auto">
          <a:xfrm>
            <a:off x="7804150" y="2363788"/>
            <a:ext cx="1104900" cy="369887"/>
          </a:xfrm>
          <a:prstGeom prst="rect">
            <a:avLst/>
          </a:prstGeom>
          <a:solidFill>
            <a:schemeClr val="bg1"/>
          </a:solidFill>
          <a:ln w="9525">
            <a:noFill/>
            <a:miter lim="800000"/>
            <a:headEnd/>
            <a:tailEnd/>
          </a:ln>
        </p:spPr>
        <p:txBody>
          <a:bodyPr>
            <a:spAutoFit/>
          </a:bodyPr>
          <a:lstStyle/>
          <a:p>
            <a:pPr algn="ctr"/>
            <a:r>
              <a:rPr lang="en-US" b="1"/>
              <a:t>280ppm</a:t>
            </a:r>
          </a:p>
        </p:txBody>
      </p:sp>
      <p:cxnSp>
        <p:nvCxnSpPr>
          <p:cNvPr id="11" name="Straight Connector 10"/>
          <p:cNvCxnSpPr/>
          <p:nvPr/>
        </p:nvCxnSpPr>
        <p:spPr>
          <a:xfrm>
            <a:off x="969963" y="3779838"/>
            <a:ext cx="6796087"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967" name="Rectangle 11"/>
          <p:cNvSpPr>
            <a:spLocks noChangeArrowheads="1"/>
          </p:cNvSpPr>
          <p:nvPr/>
        </p:nvSpPr>
        <p:spPr bwMode="auto">
          <a:xfrm>
            <a:off x="7770813" y="3611563"/>
            <a:ext cx="1214437" cy="369887"/>
          </a:xfrm>
          <a:prstGeom prst="rect">
            <a:avLst/>
          </a:prstGeom>
          <a:solidFill>
            <a:schemeClr val="bg1"/>
          </a:solidFill>
          <a:ln w="9525">
            <a:noFill/>
            <a:miter lim="800000"/>
            <a:headEnd/>
            <a:tailEnd/>
          </a:ln>
        </p:spPr>
        <p:txBody>
          <a:bodyPr>
            <a:spAutoFit/>
          </a:bodyPr>
          <a:lstStyle/>
          <a:p>
            <a:pPr algn="ctr"/>
            <a:r>
              <a:rPr lang="en-US" b="1"/>
              <a:t>180ppm</a:t>
            </a:r>
          </a:p>
        </p:txBody>
      </p:sp>
      <p:sp>
        <p:nvSpPr>
          <p:cNvPr id="17" name="Rectangle 16"/>
          <p:cNvSpPr/>
          <p:nvPr/>
        </p:nvSpPr>
        <p:spPr>
          <a:xfrm>
            <a:off x="0" y="4933950"/>
            <a:ext cx="9144000" cy="1158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44367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53565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30027"/>
            <a:ext cx="3505200" cy="5974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695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vapor trends with temperature</a:t>
            </a:r>
            <a:endParaRPr lang="en-US" dirty="0"/>
          </a:p>
        </p:txBody>
      </p:sp>
      <p:sp>
        <p:nvSpPr>
          <p:cNvPr id="3" name="Content Placeholder 2"/>
          <p:cNvSpPr>
            <a:spLocks noGrp="1"/>
          </p:cNvSpPr>
          <p:nvPr>
            <p:ph idx="1"/>
          </p:nvPr>
        </p:nvSpPr>
        <p:spPr/>
        <p:txBody>
          <a:bodyPr/>
          <a:lstStyle/>
          <a:p>
            <a:r>
              <a:rPr lang="en-US" dirty="0" smtClean="0"/>
              <a:t>NEXT 2 slides</a:t>
            </a:r>
            <a:endParaRPr lang="en-US" dirty="0"/>
          </a:p>
        </p:txBody>
      </p:sp>
    </p:spTree>
    <p:extLst>
      <p:ext uri="{BB962C8B-B14F-4D97-AF65-F5344CB8AC3E}">
        <p14:creationId xmlns:p14="http://schemas.microsoft.com/office/powerpoint/2010/main" val="4285793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3" descr="water saturation table.jpg"/>
          <p:cNvPicPr>
            <a:picLocks noGrp="1" noChangeAspect="1"/>
          </p:cNvPicPr>
          <p:nvPr>
            <p:ph idx="1"/>
          </p:nvPr>
        </p:nvPicPr>
        <p:blipFill>
          <a:blip r:embed="rId2" cstate="print"/>
          <a:srcRect/>
          <a:stretch>
            <a:fillRect/>
          </a:stretch>
        </p:blipFill>
        <p:spPr>
          <a:xfrm>
            <a:off x="650875" y="249238"/>
            <a:ext cx="8001000" cy="4371975"/>
          </a:xfrm>
        </p:spPr>
      </p:pic>
      <p:pic>
        <p:nvPicPr>
          <p:cNvPr id="50179" name="Picture 4"/>
          <p:cNvPicPr>
            <a:picLocks noChangeAspect="1" noChangeArrowheads="1"/>
          </p:cNvPicPr>
          <p:nvPr/>
        </p:nvPicPr>
        <p:blipFill>
          <a:blip r:embed="rId3" cstate="print"/>
          <a:srcRect/>
          <a:stretch>
            <a:fillRect/>
          </a:stretch>
        </p:blipFill>
        <p:spPr bwMode="auto">
          <a:xfrm>
            <a:off x="2767013" y="4916488"/>
            <a:ext cx="4171950" cy="895350"/>
          </a:xfrm>
          <a:prstGeom prst="rect">
            <a:avLst/>
          </a:prstGeom>
          <a:noFill/>
          <a:ln w="9525">
            <a:noFill/>
            <a:miter lim="800000"/>
            <a:headEnd/>
            <a:tailEnd/>
          </a:ln>
        </p:spPr>
      </p:pic>
      <p:sp>
        <p:nvSpPr>
          <p:cNvPr id="14" name="Right Arrow 13"/>
          <p:cNvSpPr/>
          <p:nvPr/>
        </p:nvSpPr>
        <p:spPr>
          <a:xfrm>
            <a:off x="423863" y="3455988"/>
            <a:ext cx="784225" cy="2968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3" name="Elbow Connector 22"/>
          <p:cNvCxnSpPr/>
          <p:nvPr/>
        </p:nvCxnSpPr>
        <p:spPr>
          <a:xfrm>
            <a:off x="423863" y="4691063"/>
            <a:ext cx="2078037" cy="368300"/>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1163" y="3622675"/>
            <a:ext cx="12700" cy="1079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183" name="TextBox 29"/>
          <p:cNvSpPr txBox="1">
            <a:spLocks noChangeArrowheads="1"/>
          </p:cNvSpPr>
          <p:nvPr/>
        </p:nvSpPr>
        <p:spPr bwMode="auto">
          <a:xfrm>
            <a:off x="4211638" y="5521325"/>
            <a:ext cx="2114550" cy="369888"/>
          </a:xfrm>
          <a:prstGeom prst="rect">
            <a:avLst/>
          </a:prstGeom>
          <a:noFill/>
          <a:ln w="9525">
            <a:noFill/>
            <a:miter lim="800000"/>
            <a:headEnd/>
            <a:tailEnd/>
          </a:ln>
        </p:spPr>
        <p:txBody>
          <a:bodyPr>
            <a:spAutoFit/>
          </a:bodyPr>
          <a:lstStyle/>
          <a:p>
            <a:r>
              <a:rPr lang="en-US"/>
              <a:t>0.8562 m</a:t>
            </a:r>
            <a:r>
              <a:rPr lang="en-US" baseline="30000"/>
              <a:t>3</a:t>
            </a:r>
          </a:p>
        </p:txBody>
      </p:sp>
      <p:sp>
        <p:nvSpPr>
          <p:cNvPr id="50184" name="TextBox 30"/>
          <p:cNvSpPr txBox="1">
            <a:spLocks noChangeArrowheads="1"/>
          </p:cNvSpPr>
          <p:nvPr/>
        </p:nvSpPr>
        <p:spPr bwMode="auto">
          <a:xfrm>
            <a:off x="3449638" y="5900738"/>
            <a:ext cx="3386137" cy="368300"/>
          </a:xfrm>
          <a:prstGeom prst="rect">
            <a:avLst/>
          </a:prstGeom>
          <a:noFill/>
          <a:ln w="9525">
            <a:noFill/>
            <a:miter lim="800000"/>
            <a:headEnd/>
            <a:tailEnd/>
          </a:ln>
        </p:spPr>
        <p:txBody>
          <a:bodyPr>
            <a:spAutoFit/>
          </a:bodyPr>
          <a:lstStyle/>
          <a:p>
            <a:r>
              <a:rPr lang="en-US"/>
              <a:t>(95 cm x 95 cm x 95 cm)</a:t>
            </a:r>
            <a:endParaRPr lang="en-US" baseline="30000"/>
          </a:p>
        </p:txBody>
      </p:sp>
      <p:sp>
        <p:nvSpPr>
          <p:cNvPr id="32" name="Oval 31"/>
          <p:cNvSpPr/>
          <p:nvPr/>
        </p:nvSpPr>
        <p:spPr>
          <a:xfrm>
            <a:off x="6373813" y="2684463"/>
            <a:ext cx="509587" cy="379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Oval 32"/>
          <p:cNvSpPr/>
          <p:nvPr/>
        </p:nvSpPr>
        <p:spPr>
          <a:xfrm>
            <a:off x="6359525" y="3181350"/>
            <a:ext cx="511175" cy="3794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33"/>
          <p:cNvSpPr/>
          <p:nvPr/>
        </p:nvSpPr>
        <p:spPr>
          <a:xfrm>
            <a:off x="6359525" y="3643313"/>
            <a:ext cx="51117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Oval 34"/>
          <p:cNvSpPr/>
          <p:nvPr/>
        </p:nvSpPr>
        <p:spPr>
          <a:xfrm>
            <a:off x="6345238" y="4140200"/>
            <a:ext cx="51117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Oval 35"/>
          <p:cNvSpPr/>
          <p:nvPr/>
        </p:nvSpPr>
        <p:spPr>
          <a:xfrm>
            <a:off x="1597025" y="2717800"/>
            <a:ext cx="511175" cy="3794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Oval 36"/>
          <p:cNvSpPr/>
          <p:nvPr/>
        </p:nvSpPr>
        <p:spPr>
          <a:xfrm>
            <a:off x="1584325" y="3214688"/>
            <a:ext cx="509588" cy="379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Oval 37"/>
          <p:cNvSpPr/>
          <p:nvPr/>
        </p:nvSpPr>
        <p:spPr>
          <a:xfrm>
            <a:off x="1584325" y="3676650"/>
            <a:ext cx="509588"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Oval 38"/>
          <p:cNvSpPr/>
          <p:nvPr/>
        </p:nvSpPr>
        <p:spPr>
          <a:xfrm>
            <a:off x="1570038" y="4173538"/>
            <a:ext cx="51117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Oval 39"/>
          <p:cNvSpPr/>
          <p:nvPr/>
        </p:nvSpPr>
        <p:spPr>
          <a:xfrm>
            <a:off x="3509963" y="2717800"/>
            <a:ext cx="509587" cy="3794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Oval 40"/>
          <p:cNvSpPr/>
          <p:nvPr/>
        </p:nvSpPr>
        <p:spPr>
          <a:xfrm>
            <a:off x="3495675" y="3214688"/>
            <a:ext cx="511175" cy="379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p:cNvSpPr/>
          <p:nvPr/>
        </p:nvSpPr>
        <p:spPr>
          <a:xfrm>
            <a:off x="3495675" y="3676650"/>
            <a:ext cx="51117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p:cNvSpPr/>
          <p:nvPr/>
        </p:nvSpPr>
        <p:spPr>
          <a:xfrm>
            <a:off x="3481388" y="4173538"/>
            <a:ext cx="51117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908784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Amount of water vapor, if condensed in 1 kg air (`1 cubic meter)</a:t>
            </a:r>
          </a:p>
        </p:txBody>
      </p:sp>
      <p:sp>
        <p:nvSpPr>
          <p:cNvPr id="3" name="Content Placeholder 2"/>
          <p:cNvSpPr>
            <a:spLocks noGrp="1"/>
          </p:cNvSpPr>
          <p:nvPr>
            <p:ph idx="1"/>
          </p:nvPr>
        </p:nvSpPr>
        <p:spPr/>
        <p:txBody>
          <a:bodyPr/>
          <a:lstStyle/>
          <a:p>
            <a:endParaRPr lang="en-US" smtClean="0"/>
          </a:p>
        </p:txBody>
      </p:sp>
      <p:pic>
        <p:nvPicPr>
          <p:cNvPr id="282626" name="Picture 2"/>
          <p:cNvPicPr>
            <a:picLocks noChangeAspect="1" noChangeArrowheads="1"/>
          </p:cNvPicPr>
          <p:nvPr/>
        </p:nvPicPr>
        <p:blipFill>
          <a:blip r:embed="rId2" cstate="print"/>
          <a:srcRect/>
          <a:stretch>
            <a:fillRect/>
          </a:stretch>
        </p:blipFill>
        <p:spPr bwMode="auto">
          <a:xfrm>
            <a:off x="1600200" y="1568676"/>
            <a:ext cx="5927725" cy="3806599"/>
          </a:xfrm>
          <a:prstGeom prst="rect">
            <a:avLst/>
          </a:prstGeom>
          <a:noFill/>
          <a:ln w="9525">
            <a:noFill/>
            <a:miter lim="800000"/>
            <a:headEnd/>
            <a:tailEnd/>
          </a:ln>
        </p:spPr>
      </p:pic>
      <p:sp>
        <p:nvSpPr>
          <p:cNvPr id="5" name="TextBox 4"/>
          <p:cNvSpPr txBox="1">
            <a:spLocks noChangeArrowheads="1"/>
          </p:cNvSpPr>
          <p:nvPr/>
        </p:nvSpPr>
        <p:spPr bwMode="auto">
          <a:xfrm>
            <a:off x="784225" y="5473700"/>
            <a:ext cx="2041525" cy="1384300"/>
          </a:xfrm>
          <a:prstGeom prst="rect">
            <a:avLst/>
          </a:prstGeom>
          <a:noFill/>
          <a:ln w="9525">
            <a:noFill/>
            <a:miter lim="800000"/>
            <a:headEnd/>
            <a:tailEnd/>
          </a:ln>
        </p:spPr>
        <p:txBody>
          <a:bodyPr>
            <a:spAutoFit/>
          </a:bodyPr>
          <a:lstStyle/>
          <a:p>
            <a:pPr algn="ctr"/>
            <a:r>
              <a:rPr lang="en-US" sz="2800"/>
              <a:t>10</a:t>
            </a:r>
            <a:r>
              <a:rPr lang="en-US" sz="2800" baseline="30000"/>
              <a:t>o</a:t>
            </a:r>
            <a:r>
              <a:rPr lang="en-US" sz="2800"/>
              <a:t>C = (50</a:t>
            </a:r>
            <a:r>
              <a:rPr lang="en-US" sz="2800" baseline="30000"/>
              <a:t>o</a:t>
            </a:r>
            <a:r>
              <a:rPr lang="en-US" sz="2800"/>
              <a:t>F)</a:t>
            </a:r>
          </a:p>
          <a:p>
            <a:pPr algn="ctr"/>
            <a:r>
              <a:rPr lang="en-US" sz="2800">
                <a:solidFill>
                  <a:srgbClr val="FF0000"/>
                </a:solidFill>
              </a:rPr>
              <a:t>7.8 cc</a:t>
            </a:r>
          </a:p>
        </p:txBody>
      </p:sp>
      <p:sp>
        <p:nvSpPr>
          <p:cNvPr id="7" name="TextBox 6"/>
          <p:cNvSpPr txBox="1">
            <a:spLocks noChangeArrowheads="1"/>
          </p:cNvSpPr>
          <p:nvPr/>
        </p:nvSpPr>
        <p:spPr bwMode="auto">
          <a:xfrm>
            <a:off x="2728913" y="5473700"/>
            <a:ext cx="2043112" cy="1384300"/>
          </a:xfrm>
          <a:prstGeom prst="rect">
            <a:avLst/>
          </a:prstGeom>
          <a:noFill/>
          <a:ln w="9525">
            <a:noFill/>
            <a:miter lim="800000"/>
            <a:headEnd/>
            <a:tailEnd/>
          </a:ln>
        </p:spPr>
        <p:txBody>
          <a:bodyPr>
            <a:spAutoFit/>
          </a:bodyPr>
          <a:lstStyle/>
          <a:p>
            <a:pPr algn="ctr"/>
            <a:r>
              <a:rPr lang="en-US" sz="2800"/>
              <a:t>20</a:t>
            </a:r>
            <a:r>
              <a:rPr lang="en-US" sz="2800" baseline="30000"/>
              <a:t>o</a:t>
            </a:r>
            <a:r>
              <a:rPr lang="en-US" sz="2800"/>
              <a:t>C = (68</a:t>
            </a:r>
            <a:r>
              <a:rPr lang="en-US" sz="2800" baseline="30000"/>
              <a:t>o</a:t>
            </a:r>
            <a:r>
              <a:rPr lang="en-US" sz="2800"/>
              <a:t>F)</a:t>
            </a:r>
          </a:p>
          <a:p>
            <a:pPr algn="ctr"/>
            <a:r>
              <a:rPr lang="en-US" sz="2800">
                <a:solidFill>
                  <a:srgbClr val="FF0000"/>
                </a:solidFill>
              </a:rPr>
              <a:t>15 cc</a:t>
            </a:r>
          </a:p>
        </p:txBody>
      </p:sp>
      <p:sp>
        <p:nvSpPr>
          <p:cNvPr id="8" name="TextBox 7"/>
          <p:cNvSpPr txBox="1">
            <a:spLocks noChangeArrowheads="1"/>
          </p:cNvSpPr>
          <p:nvPr/>
        </p:nvSpPr>
        <p:spPr bwMode="auto">
          <a:xfrm>
            <a:off x="4618038" y="5473700"/>
            <a:ext cx="2041525" cy="1384300"/>
          </a:xfrm>
          <a:prstGeom prst="rect">
            <a:avLst/>
          </a:prstGeom>
          <a:noFill/>
          <a:ln w="9525">
            <a:noFill/>
            <a:miter lim="800000"/>
            <a:headEnd/>
            <a:tailEnd/>
          </a:ln>
        </p:spPr>
        <p:txBody>
          <a:bodyPr>
            <a:spAutoFit/>
          </a:bodyPr>
          <a:lstStyle/>
          <a:p>
            <a:pPr algn="ctr"/>
            <a:r>
              <a:rPr lang="en-US" sz="2800"/>
              <a:t>30</a:t>
            </a:r>
            <a:r>
              <a:rPr lang="en-US" sz="2800" baseline="30000"/>
              <a:t>o</a:t>
            </a:r>
            <a:r>
              <a:rPr lang="en-US" sz="2800"/>
              <a:t>C = (86</a:t>
            </a:r>
            <a:r>
              <a:rPr lang="en-US" sz="2800" baseline="30000"/>
              <a:t>o</a:t>
            </a:r>
            <a:r>
              <a:rPr lang="en-US" sz="2800"/>
              <a:t>F)</a:t>
            </a:r>
          </a:p>
          <a:p>
            <a:pPr algn="ctr"/>
            <a:r>
              <a:rPr lang="en-US" sz="2800">
                <a:solidFill>
                  <a:srgbClr val="FF0000"/>
                </a:solidFill>
              </a:rPr>
              <a:t>27.7 cc</a:t>
            </a:r>
          </a:p>
        </p:txBody>
      </p:sp>
      <p:sp>
        <p:nvSpPr>
          <p:cNvPr id="9" name="TextBox 8"/>
          <p:cNvSpPr txBox="1">
            <a:spLocks noChangeArrowheads="1"/>
          </p:cNvSpPr>
          <p:nvPr/>
        </p:nvSpPr>
        <p:spPr bwMode="auto">
          <a:xfrm>
            <a:off x="6696075" y="5473700"/>
            <a:ext cx="2041525" cy="1384300"/>
          </a:xfrm>
          <a:prstGeom prst="rect">
            <a:avLst/>
          </a:prstGeom>
          <a:noFill/>
          <a:ln w="9525">
            <a:noFill/>
            <a:miter lim="800000"/>
            <a:headEnd/>
            <a:tailEnd/>
          </a:ln>
        </p:spPr>
        <p:txBody>
          <a:bodyPr>
            <a:spAutoFit/>
          </a:bodyPr>
          <a:lstStyle/>
          <a:p>
            <a:pPr algn="ctr"/>
            <a:r>
              <a:rPr lang="en-US" sz="2800"/>
              <a:t>40</a:t>
            </a:r>
            <a:r>
              <a:rPr lang="en-US" sz="2800" baseline="30000"/>
              <a:t>o</a:t>
            </a:r>
            <a:r>
              <a:rPr lang="en-US" sz="2800"/>
              <a:t>C = (104</a:t>
            </a:r>
            <a:r>
              <a:rPr lang="en-US" sz="2800" baseline="30000"/>
              <a:t>o</a:t>
            </a:r>
            <a:r>
              <a:rPr lang="en-US" sz="2800"/>
              <a:t>F)</a:t>
            </a:r>
          </a:p>
          <a:p>
            <a:pPr algn="ctr"/>
            <a:r>
              <a:rPr lang="en-US" sz="2800">
                <a:solidFill>
                  <a:srgbClr val="FF0000"/>
                </a:solidFill>
              </a:rPr>
              <a:t>49.8 cc</a:t>
            </a:r>
          </a:p>
        </p:txBody>
      </p:sp>
      <p:sp>
        <p:nvSpPr>
          <p:cNvPr id="14" name="TextBox 13"/>
          <p:cNvSpPr txBox="1"/>
          <p:nvPr/>
        </p:nvSpPr>
        <p:spPr>
          <a:xfrm>
            <a:off x="5257800" y="4347249"/>
            <a:ext cx="1666875" cy="1015663"/>
          </a:xfrm>
          <a:prstGeom prst="rect">
            <a:avLst/>
          </a:prstGeom>
          <a:solidFill>
            <a:schemeClr val="bg1">
              <a:lumMod val="95000"/>
            </a:schemeClr>
          </a:solidFill>
          <a:ln w="57150">
            <a:solidFill>
              <a:srgbClr val="FF3300"/>
            </a:solidFill>
          </a:ln>
        </p:spPr>
        <p:txBody>
          <a:bodyPr wrap="square">
            <a:spAutoFit/>
          </a:bodyPr>
          <a:lstStyle/>
          <a:p>
            <a:pPr algn="ctr">
              <a:defRPr/>
            </a:pPr>
            <a:r>
              <a:rPr lang="en-US" sz="2000" dirty="0"/>
              <a:t>@ 30</a:t>
            </a:r>
            <a:r>
              <a:rPr lang="en-US" sz="2000" baseline="30000" dirty="0"/>
              <a:t>o</a:t>
            </a:r>
            <a:r>
              <a:rPr lang="en-US" sz="2000" dirty="0"/>
              <a:t>C +1</a:t>
            </a:r>
            <a:r>
              <a:rPr lang="en-US" sz="2000" baseline="30000" dirty="0"/>
              <a:t>o</a:t>
            </a:r>
            <a:r>
              <a:rPr lang="en-US" sz="2000" dirty="0"/>
              <a:t>C = 8% increase in vapor</a:t>
            </a:r>
            <a:endParaRPr lang="en-US" sz="2000" dirty="0">
              <a:solidFill>
                <a:srgbClr val="FF0000"/>
              </a:solidFill>
            </a:endParaRPr>
          </a:p>
        </p:txBody>
      </p:sp>
    </p:spTree>
    <p:extLst>
      <p:ext uri="{BB962C8B-B14F-4D97-AF65-F5344CB8AC3E}">
        <p14:creationId xmlns:p14="http://schemas.microsoft.com/office/powerpoint/2010/main" val="2337605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par>
                                <p:cTn id="8" presetID="8" presetClass="entr" presetSubtype="16"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amond(in)">
                                      <p:cBhvr>
                                        <p:cTn id="10" dur="500"/>
                                        <p:tgtEl>
                                          <p:spTgt spid="3">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82626"/>
                                        </p:tgtEl>
                                        <p:attrNameLst>
                                          <p:attrName>style.visibility</p:attrName>
                                        </p:attrNameLst>
                                      </p:cBhvr>
                                      <p:to>
                                        <p:strVal val="visible"/>
                                      </p:to>
                                    </p:set>
                                    <p:animEffect transition="in" filter="diamond(in)">
                                      <p:cBhvr>
                                        <p:cTn id="13" dur="500"/>
                                        <p:tgtEl>
                                          <p:spTgt spid="28262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500"/>
                                        <p:tgtEl>
                                          <p:spTgt spid="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500"/>
                                        <p:tgtEl>
                                          <p:spTgt spid="7"/>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500"/>
                                        <p:tgtEl>
                                          <p:spTgt spid="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amond(i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P spid="8" grpId="0"/>
      <p:bldP spid="9" grpId="0"/>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p:cNvPicPr>
          <p:nvPr/>
        </p:nvPicPr>
        <p:blipFill rotWithShape="1">
          <a:blip r:embed="rId3">
            <a:extLst>
              <a:ext uri="{28A0092B-C50C-407E-A947-70E740481C1C}">
                <a14:useLocalDpi xmlns:a14="http://schemas.microsoft.com/office/drawing/2010/main" val="0"/>
              </a:ext>
            </a:extLst>
          </a:blip>
          <a:srcRect l="1237" t="1622" r="3820" b="17784"/>
          <a:stretch/>
        </p:blipFill>
        <p:spPr bwMode="auto">
          <a:xfrm>
            <a:off x="138545" y="152400"/>
            <a:ext cx="8853055" cy="53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p:cNvSpPr txBox="1">
            <a:spLocks noChangeArrowheads="1"/>
          </p:cNvSpPr>
          <p:nvPr/>
        </p:nvSpPr>
        <p:spPr bwMode="auto">
          <a:xfrm>
            <a:off x="69272" y="5675960"/>
            <a:ext cx="899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r>
              <a:rPr lang="en-US" dirty="0" smtClean="0">
                <a:latin typeface="Arial" charset="0"/>
              </a:rPr>
              <a:t>The effects of sea-level rise. Tan = - 130 </a:t>
            </a:r>
            <a:r>
              <a:rPr lang="en-US" dirty="0">
                <a:latin typeface="Arial" charset="0"/>
              </a:rPr>
              <a:t>m – </a:t>
            </a:r>
            <a:r>
              <a:rPr lang="en-US" dirty="0" smtClean="0">
                <a:latin typeface="Arial" charset="0"/>
              </a:rPr>
              <a:t>Last Glacial Maximum (24,000 BP) </a:t>
            </a:r>
          </a:p>
          <a:p>
            <a:pPr eaLnBrk="1" hangingPunct="1"/>
            <a:r>
              <a:rPr lang="en-US" dirty="0" smtClean="0">
                <a:latin typeface="Arial" charset="0"/>
              </a:rPr>
              <a:t>Red = +2 m – possible by 2100. Orange = +4 m (2200) Yellow = Greenland ice gone.  The </a:t>
            </a:r>
            <a:r>
              <a:rPr lang="en-US" dirty="0">
                <a:latin typeface="Arial" charset="0"/>
              </a:rPr>
              <a:t>white area shows the transgression if all ice (Greenland + </a:t>
            </a:r>
            <a:r>
              <a:rPr lang="en-US" dirty="0" smtClean="0">
                <a:latin typeface="Arial" charset="0"/>
              </a:rPr>
              <a:t>Antarctica</a:t>
            </a:r>
            <a:r>
              <a:rPr lang="en-US" dirty="0">
                <a:latin typeface="Arial" charset="0"/>
              </a:rPr>
              <a:t>) were to </a:t>
            </a:r>
            <a:r>
              <a:rPr lang="en-US" dirty="0" smtClean="0">
                <a:latin typeface="Arial" charset="0"/>
              </a:rPr>
              <a:t>melt.</a:t>
            </a:r>
            <a:endParaRPr lang="en-US" dirty="0">
              <a:latin typeface="Arial" charset="0"/>
            </a:endParaRPr>
          </a:p>
        </p:txBody>
      </p:sp>
    </p:spTree>
    <p:extLst>
      <p:ext uri="{BB962C8B-B14F-4D97-AF65-F5344CB8AC3E}">
        <p14:creationId xmlns:p14="http://schemas.microsoft.com/office/powerpoint/2010/main" val="25749951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a:p>
        </p:txBody>
      </p:sp>
      <p:sp>
        <p:nvSpPr>
          <p:cNvPr id="44035" name="AutoShape 3"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a:p>
        </p:txBody>
      </p:sp>
      <p:sp>
        <p:nvSpPr>
          <p:cNvPr id="44036" name="AutoShape 4"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a:p>
        </p:txBody>
      </p:sp>
      <p:pic>
        <p:nvPicPr>
          <p:cNvPr id="44037" name="Picture 5"/>
          <p:cNvPicPr>
            <a:picLocks noChangeAspect="1" noChangeArrowheads="1"/>
          </p:cNvPicPr>
          <p:nvPr/>
        </p:nvPicPr>
        <p:blipFill>
          <a:blip r:embed="rId2" cstate="print"/>
          <a:srcRect/>
          <a:stretch>
            <a:fillRect/>
          </a:stretch>
        </p:blipFill>
        <p:spPr bwMode="auto">
          <a:xfrm>
            <a:off x="514350" y="0"/>
            <a:ext cx="8115300" cy="6846888"/>
          </a:xfrm>
          <a:prstGeom prst="rect">
            <a:avLst/>
          </a:prstGeom>
          <a:noFill/>
          <a:ln w="9525">
            <a:noFill/>
            <a:miter lim="800000"/>
            <a:headEnd/>
            <a:tailEnd/>
          </a:ln>
        </p:spPr>
      </p:pic>
    </p:spTree>
    <p:extLst>
      <p:ext uri="{BB962C8B-B14F-4D97-AF65-F5344CB8AC3E}">
        <p14:creationId xmlns:p14="http://schemas.microsoft.com/office/powerpoint/2010/main" val="2201771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64" y="457200"/>
            <a:ext cx="8575675" cy="606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122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5836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p:cNvSpPr txBox="1">
            <a:spLocks noChangeArrowheads="1"/>
          </p:cNvSpPr>
          <p:nvPr/>
        </p:nvSpPr>
        <p:spPr bwMode="auto">
          <a:xfrm>
            <a:off x="0" y="5105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latin typeface="Times New Roman" pitchFamily="18" charset="0"/>
                <a:cs typeface="Times New Roman" pitchFamily="18" charset="0"/>
              </a:rPr>
              <a:t>China has the largest fossil fuel emissions today.  </a:t>
            </a:r>
          </a:p>
          <a:p>
            <a:r>
              <a:rPr lang="en-US" altLang="en-US" sz="2400" b="1">
                <a:latin typeface="Times New Roman" pitchFamily="18" charset="0"/>
                <a:cs typeface="Times New Roman" pitchFamily="18" charset="0"/>
              </a:rPr>
              <a:t>However, climate change is driven by cumulative emissions, so developed nations, especially the U.S., have greatest responsibility.</a:t>
            </a:r>
          </a:p>
        </p:txBody>
      </p:sp>
    </p:spTree>
    <p:extLst>
      <p:ext uri="{BB962C8B-B14F-4D97-AF65-F5344CB8AC3E}">
        <p14:creationId xmlns:p14="http://schemas.microsoft.com/office/powerpoint/2010/main" val="3581952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b="1" dirty="0" smtClean="0">
                <a:solidFill>
                  <a:schemeClr val="accent6">
                    <a:lumMod val="75000"/>
                  </a:schemeClr>
                </a:solidFill>
              </a:rPr>
              <a:t>Atmosphere</a:t>
            </a:r>
          </a:p>
          <a:p>
            <a:pPr lvl="1"/>
            <a:r>
              <a:rPr lang="en-US" b="1" dirty="0" smtClean="0">
                <a:solidFill>
                  <a:schemeClr val="accent6">
                    <a:lumMod val="75000"/>
                  </a:schemeClr>
                </a:solidFill>
              </a:rPr>
              <a:t>Oceans</a:t>
            </a:r>
          </a:p>
          <a:p>
            <a:pPr lvl="1"/>
            <a:r>
              <a:rPr lang="en-US" b="1" dirty="0" smtClean="0">
                <a:solidFill>
                  <a:schemeClr val="accent6">
                    <a:lumMod val="75000"/>
                  </a:schemeClr>
                </a:solidFill>
              </a:rPr>
              <a:t>Cryosphere</a:t>
            </a:r>
          </a:p>
          <a:p>
            <a:pPr lvl="1"/>
            <a:r>
              <a:rPr lang="en-US" b="1" dirty="0" smtClean="0">
                <a:solidFill>
                  <a:schemeClr val="accent6">
                    <a:lumMod val="75000"/>
                  </a:schemeClr>
                </a:solidFill>
              </a:rPr>
              <a:t>Sea Level</a:t>
            </a:r>
          </a:p>
          <a:p>
            <a:pPr lvl="1"/>
            <a:r>
              <a:rPr lang="en-US" b="1" dirty="0" smtClean="0">
                <a:solidFill>
                  <a:schemeClr val="accent6">
                    <a:lumMod val="75000"/>
                  </a:schemeClr>
                </a:solidFill>
              </a:rPr>
              <a:t>Carbon and Other Biogeochemical Cycles</a:t>
            </a:r>
          </a:p>
          <a:p>
            <a:pPr lvl="1"/>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5473"/>
            <a:ext cx="9144000" cy="168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4724400"/>
            <a:ext cx="2819400" cy="381000"/>
          </a:xfrm>
          <a:prstGeom prst="rect">
            <a:avLst/>
          </a:prstGeom>
          <a:noFill/>
        </p:spPr>
        <p:txBody>
          <a:bodyPr wrap="square" rtlCol="0">
            <a:spAutoFit/>
          </a:bodyPr>
          <a:lstStyle/>
          <a:p>
            <a:r>
              <a:rPr lang="en-US" b="1" dirty="0" smtClean="0"/>
              <a:t>Headline #1</a:t>
            </a:r>
            <a:endParaRPr lang="en-US" b="1" dirty="0"/>
          </a:p>
        </p:txBody>
      </p:sp>
    </p:spTree>
    <p:extLst>
      <p:ext uri="{BB962C8B-B14F-4D97-AF65-F5344CB8AC3E}">
        <p14:creationId xmlns:p14="http://schemas.microsoft.com/office/powerpoint/2010/main" val="2976192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75000"/>
                  </a:schemeClr>
                </a:solidFill>
              </a:rPr>
              <a:t>1: THE CLIMATE IS WARMING</a:t>
            </a:r>
            <a:endParaRPr lang="en-US" sz="3200"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b="1" dirty="0" smtClean="0">
                <a:solidFill>
                  <a:schemeClr val="accent6">
                    <a:lumMod val="75000"/>
                  </a:schemeClr>
                </a:solidFill>
              </a:rPr>
              <a:t>Atmosphere</a:t>
            </a:r>
          </a:p>
          <a:p>
            <a:pPr lvl="1"/>
            <a:r>
              <a:rPr lang="en-US" b="1" dirty="0" smtClean="0">
                <a:solidFill>
                  <a:schemeClr val="accent6">
                    <a:lumMod val="75000"/>
                  </a:schemeClr>
                </a:solidFill>
              </a:rPr>
              <a:t>Oceans</a:t>
            </a:r>
          </a:p>
          <a:p>
            <a:pPr lvl="1"/>
            <a:r>
              <a:rPr lang="en-US" dirty="0" smtClean="0"/>
              <a:t>Cryosphere</a:t>
            </a:r>
          </a:p>
          <a:p>
            <a:pPr lvl="1"/>
            <a:r>
              <a:rPr lang="en-US" dirty="0" smtClean="0"/>
              <a:t>Sea Level</a:t>
            </a:r>
          </a:p>
          <a:p>
            <a:pPr lvl="1"/>
            <a:r>
              <a:rPr lang="en-US" dirty="0" smtClean="0"/>
              <a:t>Carbon and Other Biogeochemical Cycles</a:t>
            </a:r>
          </a:p>
          <a:p>
            <a:pPr lvl="1"/>
            <a:endParaRPr lang="en-US" dirty="0"/>
          </a:p>
        </p:txBody>
      </p:sp>
      <p:pic>
        <p:nvPicPr>
          <p:cNvPr id="81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57800"/>
            <a:ext cx="912641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4724400"/>
            <a:ext cx="2819400" cy="381000"/>
          </a:xfrm>
          <a:prstGeom prst="rect">
            <a:avLst/>
          </a:prstGeom>
          <a:noFill/>
        </p:spPr>
        <p:txBody>
          <a:bodyPr wrap="square" rtlCol="0">
            <a:spAutoFit/>
          </a:bodyPr>
          <a:lstStyle/>
          <a:p>
            <a:r>
              <a:rPr lang="en-US" b="1" dirty="0" smtClean="0"/>
              <a:t>Headline #2</a:t>
            </a:r>
            <a:endParaRPr lang="en-US" b="1" dirty="0"/>
          </a:p>
        </p:txBody>
      </p:sp>
    </p:spTree>
    <p:extLst>
      <p:ext uri="{BB962C8B-B14F-4D97-AF65-F5344CB8AC3E}">
        <p14:creationId xmlns:p14="http://schemas.microsoft.com/office/powerpoint/2010/main" val="1547049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accent6">
                    <a:lumMod val="50000"/>
                  </a:schemeClr>
                </a:solidFill>
              </a:rPr>
              <a:t>1: THE CLIMATE IS WARMING</a:t>
            </a:r>
            <a:endParaRPr lang="en-US" sz="3200" b="1" dirty="0">
              <a:solidFill>
                <a:schemeClr val="accent6">
                  <a:lumMod val="50000"/>
                </a:schemeClr>
              </a:solidFill>
            </a:endParaRPr>
          </a:p>
        </p:txBody>
      </p:sp>
      <p:sp>
        <p:nvSpPr>
          <p:cNvPr id="3" name="Content Placeholder 2"/>
          <p:cNvSpPr>
            <a:spLocks noGrp="1"/>
          </p:cNvSpPr>
          <p:nvPr>
            <p:ph idx="1"/>
          </p:nvPr>
        </p:nvSpPr>
        <p:spPr/>
        <p:txBody>
          <a:bodyPr/>
          <a:lstStyle/>
          <a:p>
            <a:r>
              <a:rPr lang="en-US" dirty="0" smtClean="0"/>
              <a:t>The evidence:</a:t>
            </a:r>
          </a:p>
          <a:p>
            <a:pPr lvl="1"/>
            <a:r>
              <a:rPr lang="en-US" dirty="0" smtClean="0"/>
              <a:t>Atmosphere</a:t>
            </a:r>
          </a:p>
          <a:p>
            <a:pPr lvl="1"/>
            <a:r>
              <a:rPr lang="en-US" dirty="0" smtClean="0">
                <a:solidFill>
                  <a:schemeClr val="accent6">
                    <a:lumMod val="75000"/>
                  </a:schemeClr>
                </a:solidFill>
              </a:rPr>
              <a:t>Oceans</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9144000" cy="155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4758" y="3445491"/>
            <a:ext cx="2819400" cy="381000"/>
          </a:xfrm>
          <a:prstGeom prst="rect">
            <a:avLst/>
          </a:prstGeom>
          <a:noFill/>
        </p:spPr>
        <p:txBody>
          <a:bodyPr wrap="square" rtlCol="0">
            <a:spAutoFit/>
          </a:bodyPr>
          <a:lstStyle/>
          <a:p>
            <a:r>
              <a:rPr lang="en-US" b="1" dirty="0" smtClean="0"/>
              <a:t>Headline #3</a:t>
            </a:r>
            <a:endParaRPr lang="en-US" b="1" dirty="0"/>
          </a:p>
        </p:txBody>
      </p:sp>
    </p:spTree>
    <p:extLst>
      <p:ext uri="{BB962C8B-B14F-4D97-AF65-F5344CB8AC3E}">
        <p14:creationId xmlns:p14="http://schemas.microsoft.com/office/powerpoint/2010/main" val="913927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2805</Words>
  <Application>Microsoft Office PowerPoint</Application>
  <PresentationFormat>On-screen Show (4:3)</PresentationFormat>
  <Paragraphs>472</Paragraphs>
  <Slides>114</Slides>
  <Notes>19</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PowerPoint Presentation</vt:lpstr>
      <vt:lpstr>PowerPoint Presentation</vt:lpstr>
      <vt:lpstr>OUTLINE</vt:lpstr>
      <vt:lpstr>Disclaimer</vt:lpstr>
      <vt:lpstr>Intergovernmental Panel on Climate change(IPCC); aka: Fifth Assessment Report (AR5) - 3 volumes</vt:lpstr>
      <vt:lpstr>WG I – The Physical Basis</vt:lpstr>
      <vt:lpstr>PowerPoint Presentation</vt:lpstr>
      <vt:lpstr>WG III – Mitigation of Climate Change</vt:lpstr>
      <vt:lpstr>PowerPoint Presentation</vt:lpstr>
      <vt:lpstr>Physical Basis: Communicating the main points </vt:lpstr>
      <vt:lpstr>IPCC Assessment Reports since 1990: WGI Contribution </vt:lpstr>
      <vt:lpstr>Summary for Policy Makers (SPM)</vt:lpstr>
      <vt:lpstr>Approach # 1   19 “Headlines”</vt:lpstr>
      <vt:lpstr>19 “Headlines” / 6 slides</vt:lpstr>
      <vt:lpstr>Approach # 2  20 Q/As to follow this slide</vt:lpstr>
      <vt:lpstr>PowerPoint Presentation</vt:lpstr>
      <vt:lpstr>PowerPoint Presentation</vt:lpstr>
      <vt:lpstr>1: THE CLIMATE IS WARMING</vt:lpstr>
      <vt:lpstr>1 – Resulting in: </vt:lpstr>
      <vt:lpstr>PowerPoint Presentation</vt:lpstr>
      <vt:lpstr>1: THE CLIMATE IS WARMING</vt:lpstr>
      <vt:lpstr>Disinformation campaign (see next 5 slides)</vt:lpstr>
      <vt:lpstr>PowerPoint Presentation</vt:lpstr>
      <vt:lpstr>PowerPoint Presentation</vt:lpstr>
      <vt:lpstr>PowerPoint Presentation</vt:lpstr>
      <vt:lpstr>PowerPoint Presentation</vt:lpstr>
      <vt:lpstr>2: LARGELY CAUSED BY HUMAN ACTIVITIES</vt:lpstr>
      <vt:lpstr>Disinformation campaign</vt:lpstr>
      <vt:lpstr>3: EMISSIONS FROM HUMAN ACTIVITIES LARGELY TO BLAME</vt:lpstr>
      <vt:lpstr>PowerPoint Presentation</vt:lpstr>
      <vt:lpstr>Disinformation campaign</vt:lpstr>
      <vt:lpstr>4: THE SUN’S ROLE IS MINIMIZING</vt:lpstr>
      <vt:lpstr>Disinformation campaign</vt:lpstr>
      <vt:lpstr>5: SURFACE TO STRATOSPHERE CHANGES</vt:lpstr>
      <vt:lpstr>Disinformation campaign</vt:lpstr>
      <vt:lpstr>6: CLIMATE IS ALWAYS CHANGING  – SO WHAT?</vt:lpstr>
      <vt:lpstr>PowerPoint Presentation</vt:lpstr>
      <vt:lpstr>Disinformation campaign</vt:lpstr>
      <vt:lpstr>7: HISTORICALLY UNPRECEDENTED CO2 CONCENTRATIONS</vt:lpstr>
      <vt:lpstr>8: WILL ADDING MORE CO2 EVENTUALLY STOP CAUSING WARMING?</vt:lpstr>
      <vt:lpstr>Disinformation campaign</vt:lpstr>
      <vt:lpstr>The CO2 greenhouse gas effect is concentrated in the polar regions ! ! !</vt:lpstr>
      <vt:lpstr>PowerPoint Presentation</vt:lpstr>
      <vt:lpstr>PowerPoint Presentation</vt:lpstr>
      <vt:lpstr>9: DOES RATE OF WARMING CHANGE BY DECADE TO DECADE?</vt:lpstr>
      <vt:lpstr>PowerPoint Presentation</vt:lpstr>
      <vt:lpstr>PowerPoint Presentation</vt:lpstr>
      <vt:lpstr>PowerPoint Presentation</vt:lpstr>
      <vt:lpstr>10: DOES CURRENT WARMING SLOWDOWN MEAN WARMING IS NO LONGER HAPPENING?</vt:lpstr>
      <vt:lpstr>Disinformation campaign</vt:lpstr>
      <vt:lpstr>11: WHY ARE SOME WINTERS STILL VERY COLD?</vt:lpstr>
      <vt:lpstr>Disinformation campaign</vt:lpstr>
      <vt:lpstr>12. ARCTIC ICE vs. ANTARCTIC SEA ICE</vt:lpstr>
      <vt:lpstr>13: HOW DOES CLIMATE CHANGE AFFECT THE STRENGTH AND FREQUENCY OF FLOODS, DROUGHTS, HURRICANES AND TORNADOES?</vt:lpstr>
      <vt:lpstr>First: the Disinformation campaign</vt:lpstr>
      <vt:lpstr>PowerPoint Presentation</vt:lpstr>
      <vt:lpstr>Correlation of  CO2 and temperature over last 65  million years</vt:lpstr>
      <vt:lpstr>PowerPoint Presentation</vt:lpstr>
      <vt:lpstr>14: HOW FAST IS SEA LEVEL RISING?</vt:lpstr>
      <vt:lpstr>14: HOW FAST IS SEA LEVEL RISING?</vt:lpstr>
      <vt:lpstr>15: OCEAN ACIDIFICATION</vt:lpstr>
      <vt:lpstr>Disinformation campaign</vt:lpstr>
      <vt:lpstr>16: HOW CONFIDENT ARE CLIMATE SCIENTISTS ABOUT FUTURE WARMING?</vt:lpstr>
      <vt:lpstr>Disinformation campaign</vt:lpstr>
      <vt:lpstr>Disinformation campaign</vt:lpstr>
      <vt:lpstr>17: SO WHAT’S A FEW DEGREES?</vt:lpstr>
      <vt:lpstr>PowerPoint Presentation</vt:lpstr>
      <vt:lpstr>18: WHAT ARE SCIENTISTS DOING TO ADDRESS KEY UNCERTAINTIES?</vt:lpstr>
      <vt:lpstr>19: ARE TIPPING POINTS OF CONCERN?</vt:lpstr>
      <vt:lpstr>20: IF WE STOPPED OR CONTINUED EMISSIONS, WHAT WOULD HAPPEN?</vt:lpstr>
      <vt:lpstr>So is there hope?</vt:lpstr>
      <vt:lpstr>Conclusions/Recommendations</vt:lpstr>
      <vt:lpstr>Three books to consider:</vt:lpstr>
      <vt:lpstr>Websites to consider:</vt:lpstr>
      <vt:lpstr>THANK YOU</vt:lpstr>
      <vt:lpstr>EXTRAS</vt:lpstr>
      <vt:lpstr>LONGER TIME-FRAME CONTROLS ON CLIMATE</vt:lpstr>
      <vt:lpstr>PowerPoint Presentation</vt:lpstr>
      <vt:lpstr>PowerPoint Presentation</vt:lpstr>
      <vt:lpstr>The physics of spectral absorption</vt:lpstr>
      <vt:lpstr>PowerPoint Presentation</vt:lpstr>
      <vt:lpstr>Details of the past 65  Ma</vt:lpstr>
      <vt:lpstr>Cenozoic Deep Sea Climate Record</vt:lpstr>
      <vt:lpstr>PowerPoint Presentation</vt:lpstr>
      <vt:lpstr>PowerPoint Presentation</vt:lpstr>
      <vt:lpstr>PowerPoint Presentation</vt:lpstr>
      <vt:lpstr>Correlation of  CO2 and temperature over last 65  million years</vt:lpstr>
      <vt:lpstr>PowerPoint Presentation</vt:lpstr>
      <vt:lpstr>PowerPoint Presentation</vt:lpstr>
      <vt:lpstr>Water vapor trends with temperature</vt:lpstr>
      <vt:lpstr>PowerPoint Presentation</vt:lpstr>
      <vt:lpstr>Amount of water vapor, if condensed in 1 kg air (`1 cubic meter)</vt:lpstr>
      <vt:lpstr>PowerPoint Presentation</vt:lpstr>
      <vt:lpstr>PowerPoint Presentation</vt:lpstr>
      <vt:lpstr>PowerPoint Presentation</vt:lpstr>
      <vt:lpstr>PowerPoint Presentation</vt:lpstr>
      <vt:lpstr>1: THE CLIMATE IS WARMING</vt:lpstr>
      <vt:lpstr>1: THE CLIMATE IS WARMING</vt:lpstr>
      <vt:lpstr>1: THE CLIMATE IS WARMING</vt:lpstr>
      <vt:lpstr>1: THE CLIMATE IS WARMING</vt:lpstr>
      <vt:lpstr>1: THE CLIMATE IS WARMING</vt:lpstr>
      <vt:lpstr>1: THE CLIMATE IS WARMING</vt:lpstr>
      <vt:lpstr>1: THE CLIMATE IS WARMING</vt:lpstr>
      <vt:lpstr>1: THE CLIMATE IS WARMING</vt:lpstr>
      <vt:lpstr>PowerPoint Presentation</vt:lpstr>
      <vt:lpstr>1 – Resulting in: </vt:lpstr>
      <vt:lpstr>PowerPoint Presentation</vt:lpstr>
      <vt:lpstr>2: LARGELY CAUSED BY HUMAN ACTIVITIES</vt:lpstr>
      <vt:lpstr>Modeling</vt:lpstr>
      <vt:lpstr>2: Causes and Effects</vt:lpstr>
      <vt:lpstr>2: Effects: Temperature rise</vt:lpstr>
      <vt:lpstr>Effects: Hydrologic and Ocean responses</vt:lpstr>
      <vt:lpstr>Effects: Snow &amp; Ice/Sea level responses</vt:lpstr>
      <vt:lpstr>Effects: Ocean Acidification/other consequences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Belanger</dc:creator>
  <cp:lastModifiedBy>Paul Belanger</cp:lastModifiedBy>
  <cp:revision>89</cp:revision>
  <cp:lastPrinted>2014-10-14T21:15:06Z</cp:lastPrinted>
  <dcterms:created xsi:type="dcterms:W3CDTF">2014-09-07T15:18:29Z</dcterms:created>
  <dcterms:modified xsi:type="dcterms:W3CDTF">2014-10-14T21:48:38Z</dcterms:modified>
</cp:coreProperties>
</file>