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4"/>
  </p:notesMasterIdLst>
  <p:sldIdLst>
    <p:sldId id="256" r:id="rId2"/>
    <p:sldId id="427" r:id="rId3"/>
    <p:sldId id="429" r:id="rId4"/>
    <p:sldId id="430" r:id="rId5"/>
    <p:sldId id="433" r:id="rId6"/>
    <p:sldId id="434" r:id="rId7"/>
    <p:sldId id="435" r:id="rId8"/>
    <p:sldId id="436" r:id="rId9"/>
    <p:sldId id="437" r:id="rId10"/>
    <p:sldId id="438" r:id="rId11"/>
    <p:sldId id="439" r:id="rId12"/>
    <p:sldId id="440" r:id="rId13"/>
    <p:sldId id="441" r:id="rId14"/>
    <p:sldId id="442" r:id="rId15"/>
    <p:sldId id="443" r:id="rId16"/>
    <p:sldId id="444" r:id="rId17"/>
    <p:sldId id="401" r:id="rId18"/>
    <p:sldId id="417" r:id="rId19"/>
    <p:sldId id="418" r:id="rId20"/>
    <p:sldId id="419" r:id="rId21"/>
    <p:sldId id="402" r:id="rId22"/>
    <p:sldId id="403" r:id="rId23"/>
    <p:sldId id="404" r:id="rId24"/>
    <p:sldId id="405" r:id="rId25"/>
    <p:sldId id="406" r:id="rId26"/>
    <p:sldId id="400" r:id="rId27"/>
    <p:sldId id="407" r:id="rId28"/>
    <p:sldId id="471" r:id="rId29"/>
    <p:sldId id="408" r:id="rId30"/>
    <p:sldId id="409" r:id="rId31"/>
    <p:sldId id="410" r:id="rId32"/>
    <p:sldId id="411" r:id="rId33"/>
    <p:sldId id="412" r:id="rId34"/>
    <p:sldId id="399" r:id="rId35"/>
    <p:sldId id="428" r:id="rId36"/>
    <p:sldId id="415" r:id="rId37"/>
    <p:sldId id="416" r:id="rId38"/>
    <p:sldId id="468" r:id="rId39"/>
    <p:sldId id="445" r:id="rId40"/>
    <p:sldId id="469" r:id="rId41"/>
    <p:sldId id="476" r:id="rId42"/>
    <p:sldId id="420" r:id="rId43"/>
    <p:sldId id="423" r:id="rId44"/>
    <p:sldId id="425" r:id="rId45"/>
    <p:sldId id="424" r:id="rId46"/>
    <p:sldId id="446" r:id="rId47"/>
    <p:sldId id="462" r:id="rId48"/>
    <p:sldId id="426" r:id="rId49"/>
    <p:sldId id="447" r:id="rId50"/>
    <p:sldId id="448" r:id="rId51"/>
    <p:sldId id="449" r:id="rId52"/>
    <p:sldId id="450" r:id="rId53"/>
    <p:sldId id="451" r:id="rId54"/>
    <p:sldId id="452" r:id="rId55"/>
    <p:sldId id="472" r:id="rId56"/>
    <p:sldId id="473" r:id="rId57"/>
    <p:sldId id="474" r:id="rId58"/>
    <p:sldId id="475" r:id="rId59"/>
    <p:sldId id="453" r:id="rId60"/>
    <p:sldId id="454" r:id="rId61"/>
    <p:sldId id="456" r:id="rId62"/>
    <p:sldId id="457" r:id="rId63"/>
    <p:sldId id="458" r:id="rId64"/>
    <p:sldId id="459" r:id="rId65"/>
    <p:sldId id="460" r:id="rId66"/>
    <p:sldId id="461" r:id="rId67"/>
    <p:sldId id="467" r:id="rId68"/>
    <p:sldId id="463" r:id="rId69"/>
    <p:sldId id="466" r:id="rId70"/>
    <p:sldId id="422" r:id="rId71"/>
    <p:sldId id="296" r:id="rId72"/>
    <p:sldId id="297" r:id="rId73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282" autoAdjust="0"/>
    <p:restoredTop sz="86450" autoAdjust="0"/>
  </p:normalViewPr>
  <p:slideViewPr>
    <p:cSldViewPr>
      <p:cViewPr varScale="1">
        <p:scale>
          <a:sx n="62" d="100"/>
          <a:sy n="62" d="100"/>
        </p:scale>
        <p:origin x="118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3124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2201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79" Type="http://schemas.microsoft.com/office/2015/10/relationships/revisionInfo" Target="revisionInfo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C5239FF0-6E8C-41F8-86E4-3F23D5DEE157}" type="datetimeFigureOut">
              <a:rPr lang="en-US" smtClean="0"/>
              <a:t>10/10/2017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3A27E977-A2EA-4256-8211-08F94A4E9F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152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3334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77284" indent="-298955" defTabSz="953334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95820" indent="-239164" defTabSz="953334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74148" indent="-239164" defTabSz="953334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152477" indent="-239164" defTabSz="953334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630805" indent="-239164" defTabSz="9533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3109132" indent="-239164" defTabSz="9533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587460" indent="-239164" defTabSz="9533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4065788" indent="-239164" defTabSz="9533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fld id="{FE3D57D7-3F36-467B-93E2-9DBDB5022AAA}" type="slidenum">
              <a:rPr lang="en-US" altLang="en-US">
                <a:latin typeface="Arial" pitchFamily="34" charset="0"/>
              </a:rPr>
              <a:pPr/>
              <a:t>3</a:t>
            </a:fld>
            <a:endParaRPr lang="en-US" altLang="en-US">
              <a:latin typeface="Arial" pitchFamily="34" charset="0"/>
            </a:endParaRPr>
          </a:p>
        </p:txBody>
      </p:sp>
      <p:sp>
        <p:nvSpPr>
          <p:cNvPr id="34819" name="Rectangle 11"/>
          <p:cNvSpPr txBox="1">
            <a:spLocks noGrp="1" noChangeArrowheads="1"/>
          </p:cNvSpPr>
          <p:nvPr/>
        </p:nvSpPr>
        <p:spPr bwMode="auto">
          <a:xfrm>
            <a:off x="4144055" y="9120149"/>
            <a:ext cx="3162787" cy="47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6710" tIns="48169" rIns="96710" bIns="48169" anchor="b"/>
          <a:lstStyle>
            <a:lvl1pPr defTabSz="452438">
              <a:tabLst>
                <a:tab pos="0" algn="l"/>
                <a:tab pos="452438" algn="l"/>
                <a:tab pos="906463" algn="l"/>
                <a:tab pos="1358900" algn="l"/>
                <a:tab pos="1812925" algn="l"/>
                <a:tab pos="2265363" algn="l"/>
                <a:tab pos="2719388" algn="l"/>
                <a:tab pos="3171825" algn="l"/>
                <a:tab pos="3625850" algn="l"/>
                <a:tab pos="4078288" algn="l"/>
                <a:tab pos="4532313" algn="l"/>
                <a:tab pos="4984750" algn="l"/>
                <a:tab pos="5438775" algn="l"/>
                <a:tab pos="5891213" algn="l"/>
                <a:tab pos="6345238" algn="l"/>
                <a:tab pos="6797675" algn="l"/>
                <a:tab pos="7251700" algn="l"/>
                <a:tab pos="7704138" algn="l"/>
                <a:tab pos="8158163" algn="l"/>
                <a:tab pos="8610600" algn="l"/>
                <a:tab pos="9064625" algn="l"/>
              </a:tabLs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defTabSz="452438">
              <a:tabLst>
                <a:tab pos="0" algn="l"/>
                <a:tab pos="452438" algn="l"/>
                <a:tab pos="906463" algn="l"/>
                <a:tab pos="1358900" algn="l"/>
                <a:tab pos="1812925" algn="l"/>
                <a:tab pos="2265363" algn="l"/>
                <a:tab pos="2719388" algn="l"/>
                <a:tab pos="3171825" algn="l"/>
                <a:tab pos="3625850" algn="l"/>
                <a:tab pos="4078288" algn="l"/>
                <a:tab pos="4532313" algn="l"/>
                <a:tab pos="4984750" algn="l"/>
                <a:tab pos="5438775" algn="l"/>
                <a:tab pos="5891213" algn="l"/>
                <a:tab pos="6345238" algn="l"/>
                <a:tab pos="6797675" algn="l"/>
                <a:tab pos="7251700" algn="l"/>
                <a:tab pos="7704138" algn="l"/>
                <a:tab pos="8158163" algn="l"/>
                <a:tab pos="8610600" algn="l"/>
                <a:tab pos="9064625" algn="l"/>
              </a:tabLs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defTabSz="452438">
              <a:tabLst>
                <a:tab pos="0" algn="l"/>
                <a:tab pos="452438" algn="l"/>
                <a:tab pos="906463" algn="l"/>
                <a:tab pos="1358900" algn="l"/>
                <a:tab pos="1812925" algn="l"/>
                <a:tab pos="2265363" algn="l"/>
                <a:tab pos="2719388" algn="l"/>
                <a:tab pos="3171825" algn="l"/>
                <a:tab pos="3625850" algn="l"/>
                <a:tab pos="4078288" algn="l"/>
                <a:tab pos="4532313" algn="l"/>
                <a:tab pos="4984750" algn="l"/>
                <a:tab pos="5438775" algn="l"/>
                <a:tab pos="5891213" algn="l"/>
                <a:tab pos="6345238" algn="l"/>
                <a:tab pos="6797675" algn="l"/>
                <a:tab pos="7251700" algn="l"/>
                <a:tab pos="7704138" algn="l"/>
                <a:tab pos="8158163" algn="l"/>
                <a:tab pos="8610600" algn="l"/>
                <a:tab pos="9064625" algn="l"/>
              </a:tabLs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defTabSz="452438">
              <a:tabLst>
                <a:tab pos="0" algn="l"/>
                <a:tab pos="452438" algn="l"/>
                <a:tab pos="906463" algn="l"/>
                <a:tab pos="1358900" algn="l"/>
                <a:tab pos="1812925" algn="l"/>
                <a:tab pos="2265363" algn="l"/>
                <a:tab pos="2719388" algn="l"/>
                <a:tab pos="3171825" algn="l"/>
                <a:tab pos="3625850" algn="l"/>
                <a:tab pos="4078288" algn="l"/>
                <a:tab pos="4532313" algn="l"/>
                <a:tab pos="4984750" algn="l"/>
                <a:tab pos="5438775" algn="l"/>
                <a:tab pos="5891213" algn="l"/>
                <a:tab pos="6345238" algn="l"/>
                <a:tab pos="6797675" algn="l"/>
                <a:tab pos="7251700" algn="l"/>
                <a:tab pos="7704138" algn="l"/>
                <a:tab pos="8158163" algn="l"/>
                <a:tab pos="8610600" algn="l"/>
                <a:tab pos="9064625" algn="l"/>
              </a:tabLs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defTabSz="452438">
              <a:tabLst>
                <a:tab pos="0" algn="l"/>
                <a:tab pos="452438" algn="l"/>
                <a:tab pos="906463" algn="l"/>
                <a:tab pos="1358900" algn="l"/>
                <a:tab pos="1812925" algn="l"/>
                <a:tab pos="2265363" algn="l"/>
                <a:tab pos="2719388" algn="l"/>
                <a:tab pos="3171825" algn="l"/>
                <a:tab pos="3625850" algn="l"/>
                <a:tab pos="4078288" algn="l"/>
                <a:tab pos="4532313" algn="l"/>
                <a:tab pos="4984750" algn="l"/>
                <a:tab pos="5438775" algn="l"/>
                <a:tab pos="5891213" algn="l"/>
                <a:tab pos="6345238" algn="l"/>
                <a:tab pos="6797675" algn="l"/>
                <a:tab pos="7251700" algn="l"/>
                <a:tab pos="7704138" algn="l"/>
                <a:tab pos="8158163" algn="l"/>
                <a:tab pos="8610600" algn="l"/>
                <a:tab pos="9064625" algn="l"/>
              </a:tabLs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2438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2438" algn="l"/>
                <a:tab pos="906463" algn="l"/>
                <a:tab pos="1358900" algn="l"/>
                <a:tab pos="1812925" algn="l"/>
                <a:tab pos="2265363" algn="l"/>
                <a:tab pos="2719388" algn="l"/>
                <a:tab pos="3171825" algn="l"/>
                <a:tab pos="3625850" algn="l"/>
                <a:tab pos="4078288" algn="l"/>
                <a:tab pos="4532313" algn="l"/>
                <a:tab pos="4984750" algn="l"/>
                <a:tab pos="5438775" algn="l"/>
                <a:tab pos="5891213" algn="l"/>
                <a:tab pos="6345238" algn="l"/>
                <a:tab pos="6797675" algn="l"/>
                <a:tab pos="7251700" algn="l"/>
                <a:tab pos="7704138" algn="l"/>
                <a:tab pos="8158163" algn="l"/>
                <a:tab pos="8610600" algn="l"/>
                <a:tab pos="9064625" algn="l"/>
              </a:tabLs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2438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2438" algn="l"/>
                <a:tab pos="906463" algn="l"/>
                <a:tab pos="1358900" algn="l"/>
                <a:tab pos="1812925" algn="l"/>
                <a:tab pos="2265363" algn="l"/>
                <a:tab pos="2719388" algn="l"/>
                <a:tab pos="3171825" algn="l"/>
                <a:tab pos="3625850" algn="l"/>
                <a:tab pos="4078288" algn="l"/>
                <a:tab pos="4532313" algn="l"/>
                <a:tab pos="4984750" algn="l"/>
                <a:tab pos="5438775" algn="l"/>
                <a:tab pos="5891213" algn="l"/>
                <a:tab pos="6345238" algn="l"/>
                <a:tab pos="6797675" algn="l"/>
                <a:tab pos="7251700" algn="l"/>
                <a:tab pos="7704138" algn="l"/>
                <a:tab pos="8158163" algn="l"/>
                <a:tab pos="8610600" algn="l"/>
                <a:tab pos="9064625" algn="l"/>
              </a:tabLs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2438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2438" algn="l"/>
                <a:tab pos="906463" algn="l"/>
                <a:tab pos="1358900" algn="l"/>
                <a:tab pos="1812925" algn="l"/>
                <a:tab pos="2265363" algn="l"/>
                <a:tab pos="2719388" algn="l"/>
                <a:tab pos="3171825" algn="l"/>
                <a:tab pos="3625850" algn="l"/>
                <a:tab pos="4078288" algn="l"/>
                <a:tab pos="4532313" algn="l"/>
                <a:tab pos="4984750" algn="l"/>
                <a:tab pos="5438775" algn="l"/>
                <a:tab pos="5891213" algn="l"/>
                <a:tab pos="6345238" algn="l"/>
                <a:tab pos="6797675" algn="l"/>
                <a:tab pos="7251700" algn="l"/>
                <a:tab pos="7704138" algn="l"/>
                <a:tab pos="8158163" algn="l"/>
                <a:tab pos="8610600" algn="l"/>
                <a:tab pos="9064625" algn="l"/>
              </a:tabLs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2438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2438" algn="l"/>
                <a:tab pos="906463" algn="l"/>
                <a:tab pos="1358900" algn="l"/>
                <a:tab pos="1812925" algn="l"/>
                <a:tab pos="2265363" algn="l"/>
                <a:tab pos="2719388" algn="l"/>
                <a:tab pos="3171825" algn="l"/>
                <a:tab pos="3625850" algn="l"/>
                <a:tab pos="4078288" algn="l"/>
                <a:tab pos="4532313" algn="l"/>
                <a:tab pos="4984750" algn="l"/>
                <a:tab pos="5438775" algn="l"/>
                <a:tab pos="5891213" algn="l"/>
                <a:tab pos="6345238" algn="l"/>
                <a:tab pos="6797675" algn="l"/>
                <a:tab pos="7251700" algn="l"/>
                <a:tab pos="7704138" algn="l"/>
                <a:tab pos="8158163" algn="l"/>
                <a:tab pos="8610600" algn="l"/>
                <a:tab pos="9064625" algn="l"/>
              </a:tabLs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r">
              <a:buClr>
                <a:srgbClr val="000000"/>
              </a:buClr>
              <a:buSzPct val="100000"/>
            </a:pPr>
            <a:fld id="{15DDECA2-B5BF-49D3-932E-9832299A434F}" type="slidenum">
              <a:rPr lang="en-US" altLang="en-US" sz="1300">
                <a:solidFill>
                  <a:srgbClr val="000000"/>
                </a:solidFill>
              </a:rPr>
              <a:pPr algn="r">
                <a:buClr>
                  <a:srgbClr val="000000"/>
                </a:buClr>
                <a:buSzPct val="100000"/>
              </a:pPr>
              <a:t>3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34820" name="Text Box 1"/>
          <p:cNvSpPr txBox="1">
            <a:spLocks noChangeArrowheads="1"/>
          </p:cNvSpPr>
          <p:nvPr/>
        </p:nvSpPr>
        <p:spPr bwMode="auto">
          <a:xfrm>
            <a:off x="1155120" y="719099"/>
            <a:ext cx="4851168" cy="36004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4843" tIns="47422" rIns="94843" bIns="47422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altLang="en-US">
              <a:solidFill>
                <a:schemeClr val="bg1"/>
              </a:solidFill>
            </a:endParaRPr>
          </a:p>
        </p:txBody>
      </p:sp>
      <p:sp>
        <p:nvSpPr>
          <p:cNvPr id="34821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732189" y="4560902"/>
            <a:ext cx="5847479" cy="441046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6710" tIns="48169" rIns="96710" bIns="48169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60992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Slide Image Placeholder 1">
            <a:extLst>
              <a:ext uri="{FF2B5EF4-FFF2-40B4-BE49-F238E27FC236}">
                <a16:creationId xmlns:a16="http://schemas.microsoft.com/office/drawing/2014/main" id="{C7798E93-35C2-4522-8AE0-CAC67950844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2339" name="Notes Placeholder 2">
            <a:extLst>
              <a:ext uri="{FF2B5EF4-FFF2-40B4-BE49-F238E27FC236}">
                <a16:creationId xmlns:a16="http://schemas.microsoft.com/office/drawing/2014/main" id="{D8197282-C6A4-4DB5-812E-849BF39B22E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142340" name="Slide Number Placeholder 3">
            <a:extLst>
              <a:ext uri="{FF2B5EF4-FFF2-40B4-BE49-F238E27FC236}">
                <a16:creationId xmlns:a16="http://schemas.microsoft.com/office/drawing/2014/main" id="{029F515F-C0E8-4D54-A1E2-F58F2D27C1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" charset="-128"/>
              </a:defRPr>
            </a:lvl1pPr>
            <a:lvl2pPr marL="37931725" indent="-374745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BD6FAE6B-D4C9-4423-9915-DE368A7C9BC0}" type="slidenum">
              <a:rPr lang="en-US" altLang="en-US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63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42706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3334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77284" indent="-298955" defTabSz="953334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95820" indent="-239164" defTabSz="953334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74148" indent="-239164" defTabSz="953334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152477" indent="-239164" defTabSz="953334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630805" indent="-239164" defTabSz="9533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3109132" indent="-239164" defTabSz="9533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587460" indent="-239164" defTabSz="9533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4065788" indent="-239164" defTabSz="9533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fld id="{FE3D57D7-3F36-467B-93E2-9DBDB5022AAA}" type="slidenum">
              <a:rPr lang="en-US" altLang="en-US">
                <a:latin typeface="Arial" pitchFamily="34" charset="0"/>
              </a:rPr>
              <a:pPr/>
              <a:t>4</a:t>
            </a:fld>
            <a:endParaRPr lang="en-US" altLang="en-US">
              <a:latin typeface="Arial" pitchFamily="34" charset="0"/>
            </a:endParaRPr>
          </a:p>
        </p:txBody>
      </p:sp>
      <p:sp>
        <p:nvSpPr>
          <p:cNvPr id="34819" name="Rectangle 11"/>
          <p:cNvSpPr txBox="1">
            <a:spLocks noGrp="1" noChangeArrowheads="1"/>
          </p:cNvSpPr>
          <p:nvPr/>
        </p:nvSpPr>
        <p:spPr bwMode="auto">
          <a:xfrm>
            <a:off x="4144055" y="9120149"/>
            <a:ext cx="3162787" cy="47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6710" tIns="48169" rIns="96710" bIns="48169" anchor="b"/>
          <a:lstStyle>
            <a:lvl1pPr defTabSz="452438">
              <a:tabLst>
                <a:tab pos="0" algn="l"/>
                <a:tab pos="452438" algn="l"/>
                <a:tab pos="906463" algn="l"/>
                <a:tab pos="1358900" algn="l"/>
                <a:tab pos="1812925" algn="l"/>
                <a:tab pos="2265363" algn="l"/>
                <a:tab pos="2719388" algn="l"/>
                <a:tab pos="3171825" algn="l"/>
                <a:tab pos="3625850" algn="l"/>
                <a:tab pos="4078288" algn="l"/>
                <a:tab pos="4532313" algn="l"/>
                <a:tab pos="4984750" algn="l"/>
                <a:tab pos="5438775" algn="l"/>
                <a:tab pos="5891213" algn="l"/>
                <a:tab pos="6345238" algn="l"/>
                <a:tab pos="6797675" algn="l"/>
                <a:tab pos="7251700" algn="l"/>
                <a:tab pos="7704138" algn="l"/>
                <a:tab pos="8158163" algn="l"/>
                <a:tab pos="8610600" algn="l"/>
                <a:tab pos="9064625" algn="l"/>
              </a:tabLs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defTabSz="452438">
              <a:tabLst>
                <a:tab pos="0" algn="l"/>
                <a:tab pos="452438" algn="l"/>
                <a:tab pos="906463" algn="l"/>
                <a:tab pos="1358900" algn="l"/>
                <a:tab pos="1812925" algn="l"/>
                <a:tab pos="2265363" algn="l"/>
                <a:tab pos="2719388" algn="l"/>
                <a:tab pos="3171825" algn="l"/>
                <a:tab pos="3625850" algn="l"/>
                <a:tab pos="4078288" algn="l"/>
                <a:tab pos="4532313" algn="l"/>
                <a:tab pos="4984750" algn="l"/>
                <a:tab pos="5438775" algn="l"/>
                <a:tab pos="5891213" algn="l"/>
                <a:tab pos="6345238" algn="l"/>
                <a:tab pos="6797675" algn="l"/>
                <a:tab pos="7251700" algn="l"/>
                <a:tab pos="7704138" algn="l"/>
                <a:tab pos="8158163" algn="l"/>
                <a:tab pos="8610600" algn="l"/>
                <a:tab pos="9064625" algn="l"/>
              </a:tabLs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defTabSz="452438">
              <a:tabLst>
                <a:tab pos="0" algn="l"/>
                <a:tab pos="452438" algn="l"/>
                <a:tab pos="906463" algn="l"/>
                <a:tab pos="1358900" algn="l"/>
                <a:tab pos="1812925" algn="l"/>
                <a:tab pos="2265363" algn="l"/>
                <a:tab pos="2719388" algn="l"/>
                <a:tab pos="3171825" algn="l"/>
                <a:tab pos="3625850" algn="l"/>
                <a:tab pos="4078288" algn="l"/>
                <a:tab pos="4532313" algn="l"/>
                <a:tab pos="4984750" algn="l"/>
                <a:tab pos="5438775" algn="l"/>
                <a:tab pos="5891213" algn="l"/>
                <a:tab pos="6345238" algn="l"/>
                <a:tab pos="6797675" algn="l"/>
                <a:tab pos="7251700" algn="l"/>
                <a:tab pos="7704138" algn="l"/>
                <a:tab pos="8158163" algn="l"/>
                <a:tab pos="8610600" algn="l"/>
                <a:tab pos="9064625" algn="l"/>
              </a:tabLs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defTabSz="452438">
              <a:tabLst>
                <a:tab pos="0" algn="l"/>
                <a:tab pos="452438" algn="l"/>
                <a:tab pos="906463" algn="l"/>
                <a:tab pos="1358900" algn="l"/>
                <a:tab pos="1812925" algn="l"/>
                <a:tab pos="2265363" algn="l"/>
                <a:tab pos="2719388" algn="l"/>
                <a:tab pos="3171825" algn="l"/>
                <a:tab pos="3625850" algn="l"/>
                <a:tab pos="4078288" algn="l"/>
                <a:tab pos="4532313" algn="l"/>
                <a:tab pos="4984750" algn="l"/>
                <a:tab pos="5438775" algn="l"/>
                <a:tab pos="5891213" algn="l"/>
                <a:tab pos="6345238" algn="l"/>
                <a:tab pos="6797675" algn="l"/>
                <a:tab pos="7251700" algn="l"/>
                <a:tab pos="7704138" algn="l"/>
                <a:tab pos="8158163" algn="l"/>
                <a:tab pos="8610600" algn="l"/>
                <a:tab pos="9064625" algn="l"/>
              </a:tabLs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defTabSz="452438">
              <a:tabLst>
                <a:tab pos="0" algn="l"/>
                <a:tab pos="452438" algn="l"/>
                <a:tab pos="906463" algn="l"/>
                <a:tab pos="1358900" algn="l"/>
                <a:tab pos="1812925" algn="l"/>
                <a:tab pos="2265363" algn="l"/>
                <a:tab pos="2719388" algn="l"/>
                <a:tab pos="3171825" algn="l"/>
                <a:tab pos="3625850" algn="l"/>
                <a:tab pos="4078288" algn="l"/>
                <a:tab pos="4532313" algn="l"/>
                <a:tab pos="4984750" algn="l"/>
                <a:tab pos="5438775" algn="l"/>
                <a:tab pos="5891213" algn="l"/>
                <a:tab pos="6345238" algn="l"/>
                <a:tab pos="6797675" algn="l"/>
                <a:tab pos="7251700" algn="l"/>
                <a:tab pos="7704138" algn="l"/>
                <a:tab pos="8158163" algn="l"/>
                <a:tab pos="8610600" algn="l"/>
                <a:tab pos="9064625" algn="l"/>
              </a:tabLs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2438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2438" algn="l"/>
                <a:tab pos="906463" algn="l"/>
                <a:tab pos="1358900" algn="l"/>
                <a:tab pos="1812925" algn="l"/>
                <a:tab pos="2265363" algn="l"/>
                <a:tab pos="2719388" algn="l"/>
                <a:tab pos="3171825" algn="l"/>
                <a:tab pos="3625850" algn="l"/>
                <a:tab pos="4078288" algn="l"/>
                <a:tab pos="4532313" algn="l"/>
                <a:tab pos="4984750" algn="l"/>
                <a:tab pos="5438775" algn="l"/>
                <a:tab pos="5891213" algn="l"/>
                <a:tab pos="6345238" algn="l"/>
                <a:tab pos="6797675" algn="l"/>
                <a:tab pos="7251700" algn="l"/>
                <a:tab pos="7704138" algn="l"/>
                <a:tab pos="8158163" algn="l"/>
                <a:tab pos="8610600" algn="l"/>
                <a:tab pos="9064625" algn="l"/>
              </a:tabLs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2438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2438" algn="l"/>
                <a:tab pos="906463" algn="l"/>
                <a:tab pos="1358900" algn="l"/>
                <a:tab pos="1812925" algn="l"/>
                <a:tab pos="2265363" algn="l"/>
                <a:tab pos="2719388" algn="l"/>
                <a:tab pos="3171825" algn="l"/>
                <a:tab pos="3625850" algn="l"/>
                <a:tab pos="4078288" algn="l"/>
                <a:tab pos="4532313" algn="l"/>
                <a:tab pos="4984750" algn="l"/>
                <a:tab pos="5438775" algn="l"/>
                <a:tab pos="5891213" algn="l"/>
                <a:tab pos="6345238" algn="l"/>
                <a:tab pos="6797675" algn="l"/>
                <a:tab pos="7251700" algn="l"/>
                <a:tab pos="7704138" algn="l"/>
                <a:tab pos="8158163" algn="l"/>
                <a:tab pos="8610600" algn="l"/>
                <a:tab pos="9064625" algn="l"/>
              </a:tabLs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2438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2438" algn="l"/>
                <a:tab pos="906463" algn="l"/>
                <a:tab pos="1358900" algn="l"/>
                <a:tab pos="1812925" algn="l"/>
                <a:tab pos="2265363" algn="l"/>
                <a:tab pos="2719388" algn="l"/>
                <a:tab pos="3171825" algn="l"/>
                <a:tab pos="3625850" algn="l"/>
                <a:tab pos="4078288" algn="l"/>
                <a:tab pos="4532313" algn="l"/>
                <a:tab pos="4984750" algn="l"/>
                <a:tab pos="5438775" algn="l"/>
                <a:tab pos="5891213" algn="l"/>
                <a:tab pos="6345238" algn="l"/>
                <a:tab pos="6797675" algn="l"/>
                <a:tab pos="7251700" algn="l"/>
                <a:tab pos="7704138" algn="l"/>
                <a:tab pos="8158163" algn="l"/>
                <a:tab pos="8610600" algn="l"/>
                <a:tab pos="9064625" algn="l"/>
              </a:tabLs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2438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2438" algn="l"/>
                <a:tab pos="906463" algn="l"/>
                <a:tab pos="1358900" algn="l"/>
                <a:tab pos="1812925" algn="l"/>
                <a:tab pos="2265363" algn="l"/>
                <a:tab pos="2719388" algn="l"/>
                <a:tab pos="3171825" algn="l"/>
                <a:tab pos="3625850" algn="l"/>
                <a:tab pos="4078288" algn="l"/>
                <a:tab pos="4532313" algn="l"/>
                <a:tab pos="4984750" algn="l"/>
                <a:tab pos="5438775" algn="l"/>
                <a:tab pos="5891213" algn="l"/>
                <a:tab pos="6345238" algn="l"/>
                <a:tab pos="6797675" algn="l"/>
                <a:tab pos="7251700" algn="l"/>
                <a:tab pos="7704138" algn="l"/>
                <a:tab pos="8158163" algn="l"/>
                <a:tab pos="8610600" algn="l"/>
                <a:tab pos="9064625" algn="l"/>
              </a:tabLs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r">
              <a:buClr>
                <a:srgbClr val="000000"/>
              </a:buClr>
              <a:buSzPct val="100000"/>
            </a:pPr>
            <a:fld id="{15DDECA2-B5BF-49D3-932E-9832299A434F}" type="slidenum">
              <a:rPr lang="en-US" altLang="en-US" sz="1300">
                <a:solidFill>
                  <a:srgbClr val="000000"/>
                </a:solidFill>
              </a:rPr>
              <a:pPr algn="r">
                <a:buClr>
                  <a:srgbClr val="000000"/>
                </a:buClr>
                <a:buSzPct val="100000"/>
              </a:pPr>
              <a:t>4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34820" name="Text Box 1"/>
          <p:cNvSpPr txBox="1">
            <a:spLocks noChangeArrowheads="1"/>
          </p:cNvSpPr>
          <p:nvPr/>
        </p:nvSpPr>
        <p:spPr bwMode="auto">
          <a:xfrm>
            <a:off x="1155120" y="719099"/>
            <a:ext cx="4851168" cy="36004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4843" tIns="47422" rIns="94843" bIns="47422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altLang="en-US">
              <a:solidFill>
                <a:schemeClr val="bg1"/>
              </a:solidFill>
            </a:endParaRPr>
          </a:p>
        </p:txBody>
      </p:sp>
      <p:sp>
        <p:nvSpPr>
          <p:cNvPr id="34821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732189" y="4560902"/>
            <a:ext cx="5847479" cy="441046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6710" tIns="48169" rIns="96710" bIns="48169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80948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4668F8F-173F-47C0-82FC-19A6B28D0394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3513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Global temperature changes</a:t>
            </a:r>
            <a:r>
              <a:rPr lang="en-US" baseline="0" dirty="0"/>
              <a:t> based on 6300 met. Stations. </a:t>
            </a:r>
          </a:p>
          <a:p>
            <a:endParaRPr lang="en-US" baseline="0" dirty="0"/>
          </a:p>
          <a:p>
            <a:r>
              <a:rPr lang="en-US" baseline="0" dirty="0"/>
              <a:t>https://</a:t>
            </a:r>
            <a:r>
              <a:rPr lang="en-US" baseline="0" dirty="0" err="1"/>
              <a:t>earthobservatory.nasa.gov</a:t>
            </a:r>
            <a:r>
              <a:rPr lang="en-US" baseline="0" dirty="0"/>
              <a:t>/blogs/</a:t>
            </a:r>
            <a:r>
              <a:rPr lang="en-US" baseline="0" dirty="0" err="1"/>
              <a:t>earthmatters</a:t>
            </a:r>
            <a:r>
              <a:rPr lang="en-US" baseline="0" dirty="0"/>
              <a:t>/2016/09/12/heres-how-the-warmest-august-in-136-years-looks-in-chart-form/</a:t>
            </a:r>
          </a:p>
          <a:p>
            <a:endParaRPr lang="en-US" baseline="0" dirty="0"/>
          </a:p>
          <a:p>
            <a:r>
              <a:rPr lang="en-US" baseline="0" dirty="0"/>
              <a:t>CO2 warms the planet.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40208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New paper by Kopp et</a:t>
            </a:r>
            <a:r>
              <a:rPr lang="en-US" baseline="0" dirty="0"/>
              <a:t> al in press says RCM 8.5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EAD3EF-E93B-4444-A251-8CFA381016F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0806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Accept of evidence human-induced environmental change requires an educated citizenry about solutions</a:t>
            </a:r>
          </a:p>
          <a:p>
            <a:r>
              <a:rPr lang="en-US" dirty="0"/>
              <a:t>	We need to prepare them with hard knowledge and soft social skills.</a:t>
            </a:r>
          </a:p>
          <a:p>
            <a:r>
              <a:rPr lang="en-US" dirty="0"/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EAD3EF-E93B-4444-A251-8CFA381016F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4442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Scientists need to find</a:t>
            </a:r>
            <a:r>
              <a:rPr lang="en-US" baseline="0" dirty="0"/>
              <a:t> ways to take what they know and communicate it in a way that improves </a:t>
            </a:r>
            <a:r>
              <a:rPr lang="en-US" baseline="0" dirty="0" err="1"/>
              <a:t>socieites</a:t>
            </a:r>
            <a:r>
              <a:rPr lang="en-US" baseline="0" dirty="0"/>
              <a:t> everywhere to a sustainable future.   </a:t>
            </a:r>
            <a:r>
              <a:rPr lang="en-US" baseline="0" dirty="0" err="1"/>
              <a:t>Today;s</a:t>
            </a:r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EAD3EF-E93B-4444-A251-8CFA381016F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2249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Slide Image Placeholder 1">
            <a:extLst>
              <a:ext uri="{FF2B5EF4-FFF2-40B4-BE49-F238E27FC236}">
                <a16:creationId xmlns:a16="http://schemas.microsoft.com/office/drawing/2014/main" id="{615C7AC1-F3F0-4023-AD08-E2AF6F5A579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0291" name="Notes Placeholder 2">
            <a:extLst>
              <a:ext uri="{FF2B5EF4-FFF2-40B4-BE49-F238E27FC236}">
                <a16:creationId xmlns:a16="http://schemas.microsoft.com/office/drawing/2014/main" id="{FF285325-6EA0-441E-A15F-A8E17F07A88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140292" name="Slide Number Placeholder 3">
            <a:extLst>
              <a:ext uri="{FF2B5EF4-FFF2-40B4-BE49-F238E27FC236}">
                <a16:creationId xmlns:a16="http://schemas.microsoft.com/office/drawing/2014/main" id="{02AA287D-B267-4E95-B532-D3A5DAB667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" charset="-128"/>
              </a:defRPr>
            </a:lvl1pPr>
            <a:lvl2pPr marL="37931725" indent="-374745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B223E12C-31E6-4971-AB6D-1DF5D88A86B8}" type="slidenum">
              <a:rPr lang="en-US" altLang="en-US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61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3363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>
            <a:extLst>
              <a:ext uri="{FF2B5EF4-FFF2-40B4-BE49-F238E27FC236}">
                <a16:creationId xmlns:a16="http://schemas.microsoft.com/office/drawing/2014/main" id="{08C444E4-EB80-40CE-A018-9247B80FA15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1315" name="Notes Placeholder 2">
            <a:extLst>
              <a:ext uri="{FF2B5EF4-FFF2-40B4-BE49-F238E27FC236}">
                <a16:creationId xmlns:a16="http://schemas.microsoft.com/office/drawing/2014/main" id="{AE396EA2-29E0-4653-9507-0DEEB443BB8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141316" name="Slide Number Placeholder 3">
            <a:extLst>
              <a:ext uri="{FF2B5EF4-FFF2-40B4-BE49-F238E27FC236}">
                <a16:creationId xmlns:a16="http://schemas.microsoft.com/office/drawing/2014/main" id="{F28AFAEE-5614-430E-A93D-FBB8EB387A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" charset="-128"/>
              </a:defRPr>
            </a:lvl1pPr>
            <a:lvl2pPr marL="37931725" indent="-374745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42E52E57-0A4D-4562-814B-9B56DE5B611F}" type="slidenum">
              <a:rPr lang="en-US" altLang="en-US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62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23418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3FD-C1F6-4E2E-935B-DCB61C307E2C}" type="datetimeFigureOut">
              <a:rPr lang="en-US" smtClean="0"/>
              <a:t>10/10/2017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3F61C-FF46-4224-BD9B-6BDCE82D5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798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3FD-C1F6-4E2E-935B-DCB61C307E2C}" type="datetimeFigureOut">
              <a:rPr lang="en-US" smtClean="0"/>
              <a:t>10/10/2017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3F61C-FF46-4224-BD9B-6BDCE82D5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7139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3FD-C1F6-4E2E-935B-DCB61C307E2C}" type="datetimeFigureOut">
              <a:rPr lang="en-US" smtClean="0"/>
              <a:t>10/10/2017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3F61C-FF46-4224-BD9B-6BDCE82D5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0074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3025"/>
            <a:ext cx="914400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066800" y="0"/>
            <a:ext cx="8077200" cy="685800"/>
          </a:xfrm>
          <a:gradFill>
            <a:gsLst>
              <a:gs pos="0">
                <a:srgbClr val="800000"/>
              </a:gs>
              <a:gs pos="95000">
                <a:schemeClr val="bg1"/>
              </a:gs>
            </a:gsLst>
            <a:lin ang="10800000" scaled="0"/>
          </a:gradFill>
        </p:spPr>
        <p:txBody>
          <a:bodyPr>
            <a:normAutofit fontScale="90000"/>
          </a:bodyPr>
          <a:lstStyle>
            <a:lvl1pPr>
              <a:defRPr>
                <a:latin typeface="Gadugi" panose="020B0502040204020203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0532202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90600" y="609600"/>
            <a:ext cx="7162800" cy="5562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899943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85E14E-EC61-304F-BA81-965D5A96D7F6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 userDrawn="1"/>
        </p:nvSpPr>
        <p:spPr bwMode="white">
          <a:xfrm>
            <a:off x="0" y="6704013"/>
            <a:ext cx="9144000" cy="1539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txBody>
          <a:bodyPr t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dirty="0">
                <a:solidFill>
                  <a:srgbClr val="B2D6E9"/>
                </a:solidFill>
              </a:rPr>
              <a:t>                                                                                                                                                                                                  </a:t>
            </a:r>
            <a:r>
              <a:rPr lang="en-US" sz="1000" i="1" dirty="0">
                <a:solidFill>
                  <a:srgbClr val="FFFFFF"/>
                </a:solidFill>
                <a:latin typeface="Calibri" charset="0"/>
              </a:rPr>
              <a:t>Innovation for Our Energy Future</a:t>
            </a:r>
            <a:endParaRPr lang="en-US" sz="1800" i="1" dirty="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-19120" y="6675155"/>
            <a:ext cx="253146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800" dirty="0">
                <a:solidFill>
                  <a:srgbClr val="FFFFFF"/>
                </a:solidFill>
                <a:latin typeface="Helvetica Neue"/>
                <a:ea typeface="ＭＳ Ｐゴシック" charset="-128"/>
                <a:cs typeface="Helvetica Neue"/>
              </a:rPr>
              <a:t>NATIONAL RENEWABLE ENERGY LABORATORY</a:t>
            </a:r>
            <a:endParaRPr lang="en-US" sz="1400" dirty="0">
              <a:solidFill>
                <a:srgbClr val="FFFFFF"/>
              </a:solidFill>
              <a:latin typeface="Helvetica Neue"/>
              <a:ea typeface="ＭＳ Ｐゴシック" charset="-128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449673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3FD-C1F6-4E2E-935B-DCB61C307E2C}" type="datetimeFigureOut">
              <a:rPr lang="en-US" smtClean="0"/>
              <a:t>10/10/2017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3F61C-FF46-4224-BD9B-6BDCE82D5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312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3FD-C1F6-4E2E-935B-DCB61C307E2C}" type="datetimeFigureOut">
              <a:rPr lang="en-US" smtClean="0"/>
              <a:t>10/10/2017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3F61C-FF46-4224-BD9B-6BDCE82D5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8167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3FD-C1F6-4E2E-935B-DCB61C307E2C}" type="datetimeFigureOut">
              <a:rPr lang="en-US" smtClean="0"/>
              <a:t>10/10/2017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3F61C-FF46-4224-BD9B-6BDCE82D5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381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3FD-C1F6-4E2E-935B-DCB61C307E2C}" type="datetimeFigureOut">
              <a:rPr lang="en-US" smtClean="0"/>
              <a:t>10/10/2017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3F61C-FF46-4224-BD9B-6BDCE82D5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1031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3FD-C1F6-4E2E-935B-DCB61C307E2C}" type="datetimeFigureOut">
              <a:rPr lang="en-US" smtClean="0"/>
              <a:t>10/10/2017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3F61C-FF46-4224-BD9B-6BDCE82D5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485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3FD-C1F6-4E2E-935B-DCB61C307E2C}" type="datetimeFigureOut">
              <a:rPr lang="en-US" smtClean="0"/>
              <a:t>10/10/2017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3F61C-FF46-4224-BD9B-6BDCE82D5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0737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3FD-C1F6-4E2E-935B-DCB61C307E2C}" type="datetimeFigureOut">
              <a:rPr lang="en-US" smtClean="0"/>
              <a:t>10/10/2017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3F61C-FF46-4224-BD9B-6BDCE82D5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0446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3FD-C1F6-4E2E-935B-DCB61C307E2C}" type="datetimeFigureOut">
              <a:rPr lang="en-US" smtClean="0"/>
              <a:t>10/10/2017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3F61C-FF46-4224-BD9B-6BDCE82D5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058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000">
              <a:schemeClr val="accent1">
                <a:lumMod val="60000"/>
                <a:lumOff val="40000"/>
              </a:schemeClr>
            </a:gs>
            <a:gs pos="56000">
              <a:schemeClr val="accent1">
                <a:tint val="44500"/>
                <a:satMod val="160000"/>
                <a:lumMod val="10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6F73FD-C1F6-4E2E-935B-DCB61C307E2C}" type="datetimeFigureOut">
              <a:rPr lang="en-US" smtClean="0"/>
              <a:t>10/10/2017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83F61C-FF46-4224-BD9B-6BDCE82D5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12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rborday.org/media/zones.cfm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arborday.org/media/zones.cfm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rborday.org/media/zones.cfm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Relationship Id="rId9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ailykos.com/story/2014/5/7/1297486/-The-Most-Striking-Climate-Change-Sculpture-You-ll-Ever-See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olardecathlon.gov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s://www.solardecathlon.gov/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res-energy.org/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hannel/UCr81EUb2qVJVfmmlJMxEHVw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Fertility" TargetMode="External"/><Relationship Id="rId2" Type="http://schemas.openxmlformats.org/officeDocument/2006/relationships/hyperlink" Target="https://en.wikipedia.org/wiki/Total_fertility_rate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n.wikipedia.org/wiki/Total_fertility_rate#cite_note-1" TargetMode="Externa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Zero_population_growth#cite_note-Ref_a-2" TargetMode="External"/><Relationship Id="rId3" Type="http://schemas.openxmlformats.org/officeDocument/2006/relationships/hyperlink" Target="https://en.wikipedia.org/wiki/Total_fertility_rate#Replacement_rates" TargetMode="External"/><Relationship Id="rId7" Type="http://schemas.openxmlformats.org/officeDocument/2006/relationships/hyperlink" Target="https://en.wikipedia.org/wiki/Population_decline" TargetMode="External"/><Relationship Id="rId12" Type="http://schemas.openxmlformats.org/officeDocument/2006/relationships/hyperlink" Target="https://en.wikipedia.org/wiki/Zero_population_growth#cite_note-4" TargetMode="External"/><Relationship Id="rId2" Type="http://schemas.openxmlformats.org/officeDocument/2006/relationships/hyperlink" Target="https://en.wikipedia.org/wiki/Zero_population_growth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Population_growth" TargetMode="External"/><Relationship Id="rId11" Type="http://schemas.openxmlformats.org/officeDocument/2006/relationships/hyperlink" Target="https://en.wikipedia.org/wiki/Zero_population_growth#cite_note-Ref_b-3" TargetMode="External"/><Relationship Id="rId5" Type="http://schemas.openxmlformats.org/officeDocument/2006/relationships/hyperlink" Target="https://en.wikipedia.org/wiki/Demographic" TargetMode="External"/><Relationship Id="rId10" Type="http://schemas.openxmlformats.org/officeDocument/2006/relationships/hyperlink" Target="https://en.wikipedia.org/wiki/Sustainability" TargetMode="External"/><Relationship Id="rId4" Type="http://schemas.openxmlformats.org/officeDocument/2006/relationships/hyperlink" Target="https://en.wikipedia.org/wiki/Zero_population_growth#cite_note-Ref_-1" TargetMode="External"/><Relationship Id="rId9" Type="http://schemas.openxmlformats.org/officeDocument/2006/relationships/hyperlink" Target="https://en.wikipedia.org/wiki/Optimum_population" TargetMode="Externa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Population_size" TargetMode="External"/><Relationship Id="rId2" Type="http://schemas.openxmlformats.org/officeDocument/2006/relationships/hyperlink" Target="https://en.wikipedia.org/wiki/List_of_countries_by_GDP_(PPP)_per_capita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n.wikipedia.org/wiki/Total_fertility_rate#/media/File:CIA_WFB_TotFertilityRate-GDP-Population_-_Simplified_2016.png" TargetMode="External"/><Relationship Id="rId4" Type="http://schemas.openxmlformats.org/officeDocument/2006/relationships/image" Target="../media/image63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hyperlink" Target="http://www.pregnantpause.org/numbers/fertility.ht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://denverclimatestudygroup.com/wp-content/uploads/2014/07/UN-World-Fertility-Report-2007.pdf" TargetMode="External"/><Relationship Id="rId2" Type="http://schemas.openxmlformats.org/officeDocument/2006/relationships/hyperlink" Target="http://denverclimatestudygroup.com/wp-content/uploads/2014/07/Estimating-economic-damage-from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denverclimatestudygroup.com/wp-content/uploads/2014/07/Science-2014-Lee-229-34.pdf" TargetMode="External"/><Relationship Id="rId4" Type="http://schemas.openxmlformats.org/officeDocument/2006/relationships/hyperlink" Target="http://denverclimatestudygroup.com/wp-content/uploads/2014/07/Report_WFR2012.pdf" TargetMode="Externa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s://i.kinja-img.com/gawker-media/image/upload/t_original/ihsllhptnnm4vb7wuvgq.jpg" TargetMode="External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28600"/>
            <a:ext cx="9144000" cy="4267200"/>
          </a:xfrm>
        </p:spPr>
        <p:txBody>
          <a:bodyPr>
            <a:normAutofit fontScale="90000"/>
          </a:bodyPr>
          <a:lstStyle/>
          <a:p>
            <a:r>
              <a:rPr lang="en-US" sz="3600" b="1" dirty="0"/>
              <a:t>Contemporary Issues Regarding Climate Change and Solutions</a:t>
            </a:r>
            <a:br>
              <a:rPr lang="en-US" sz="3600" b="1" dirty="0"/>
            </a:br>
            <a:br>
              <a:rPr lang="en-US" sz="3600" dirty="0"/>
            </a:br>
            <a:r>
              <a:rPr lang="en-US" sz="3600" b="1" dirty="0"/>
              <a:t>Paul Belanger, Ph.D.,</a:t>
            </a:r>
            <a:br>
              <a:rPr lang="en-US" sz="3600" b="1" dirty="0"/>
            </a:br>
            <a:r>
              <a:rPr lang="en-US" sz="3600" b="1" dirty="0"/>
              <a:t>Geologist/Paleoclimatologist</a:t>
            </a:r>
            <a:br>
              <a:rPr lang="en-US" sz="3600" b="1" dirty="0"/>
            </a:br>
            <a:br>
              <a:rPr lang="en-US" sz="3600" b="1" dirty="0"/>
            </a:br>
            <a:r>
              <a:rPr lang="en-US" sz="3600" b="1" dirty="0"/>
              <a:t>Tuesday October 10</a:t>
            </a:r>
            <a:r>
              <a:rPr lang="en-US" sz="3600" b="1" baseline="30000" dirty="0"/>
              <a:t>th</a:t>
            </a:r>
            <a:r>
              <a:rPr lang="en-US" sz="3600" b="1" dirty="0"/>
              <a:t> , 2017:</a:t>
            </a:r>
            <a:br>
              <a:rPr lang="en-US" sz="3600" b="1" dirty="0"/>
            </a:br>
            <a:endParaRPr lang="en-US" sz="3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EBB1AE-6E95-435A-AC67-7E68A1D685CB}"/>
              </a:ext>
            </a:extLst>
          </p:cNvPr>
          <p:cNvSpPr txBox="1"/>
          <p:nvPr/>
        </p:nvSpPr>
        <p:spPr>
          <a:xfrm>
            <a:off x="2362200" y="4495800"/>
            <a:ext cx="5181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1" dirty="0"/>
              <a:t>Follow up to NICL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1" dirty="0"/>
              <a:t>Contemporary events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1" dirty="0"/>
              <a:t>Population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230799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4" name="Rectangle 2">
            <a:extLst>
              <a:ext uri="{FF2B5EF4-FFF2-40B4-BE49-F238E27FC236}">
                <a16:creationId xmlns:a16="http://schemas.microsoft.com/office/drawing/2014/main" id="{0CECF339-1610-411F-A7E0-42F3E11F2B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28035" name="Rectangle 3">
            <a:extLst>
              <a:ext uri="{FF2B5EF4-FFF2-40B4-BE49-F238E27FC236}">
                <a16:creationId xmlns:a16="http://schemas.microsoft.com/office/drawing/2014/main" id="{9F5FBA40-DBF7-4306-8B02-ACBA5BA975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428036" name="Picture 4" descr="fourThousandclipnoshade2">
            <a:extLst>
              <a:ext uri="{FF2B5EF4-FFF2-40B4-BE49-F238E27FC236}">
                <a16:creationId xmlns:a16="http://schemas.microsoft.com/office/drawing/2014/main" id="{AEE083A4-CC8F-44D8-9946-8B67CE3BE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074" y="1025130"/>
            <a:ext cx="6469856" cy="4807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44891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058" name="Rectangle 2">
            <a:extLst>
              <a:ext uri="{FF2B5EF4-FFF2-40B4-BE49-F238E27FC236}">
                <a16:creationId xmlns:a16="http://schemas.microsoft.com/office/drawing/2014/main" id="{1AF7AB9C-B0AE-4F05-B09C-E1F125343B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29059" name="Rectangle 3">
            <a:extLst>
              <a:ext uri="{FF2B5EF4-FFF2-40B4-BE49-F238E27FC236}">
                <a16:creationId xmlns:a16="http://schemas.microsoft.com/office/drawing/2014/main" id="{4E6FE139-1ACB-4FFD-8EAE-38201CC6C6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429060" name="Picture 4" descr="fourThousandclipshade2">
            <a:extLst>
              <a:ext uri="{FF2B5EF4-FFF2-40B4-BE49-F238E27FC236}">
                <a16:creationId xmlns:a16="http://schemas.microsoft.com/office/drawing/2014/main" id="{72D62A57-ADD4-4785-8D85-BDDF88CFE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097" y="567927"/>
            <a:ext cx="7479805" cy="5558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69044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66" name="Rectangle 2">
            <a:extLst>
              <a:ext uri="{FF2B5EF4-FFF2-40B4-BE49-F238E27FC236}">
                <a16:creationId xmlns:a16="http://schemas.microsoft.com/office/drawing/2014/main" id="{492C19BE-1404-4D32-836C-6CCFEAC18C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20867" name="Rectangle 3">
            <a:extLst>
              <a:ext uri="{FF2B5EF4-FFF2-40B4-BE49-F238E27FC236}">
                <a16:creationId xmlns:a16="http://schemas.microsoft.com/office/drawing/2014/main" id="{D78609DF-C4E9-41EE-8891-15EA13B34F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420868" name="Picture 4" descr="400YearsCurveClipBareT">
            <a:extLst>
              <a:ext uri="{FF2B5EF4-FFF2-40B4-BE49-F238E27FC236}">
                <a16:creationId xmlns:a16="http://schemas.microsoft.com/office/drawing/2014/main" id="{60AF09A8-8C64-4931-8A8A-CB5CB54A9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648" y="609600"/>
            <a:ext cx="7494704" cy="5780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5617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Rectangle 2">
            <a:extLst>
              <a:ext uri="{FF2B5EF4-FFF2-40B4-BE49-F238E27FC236}">
                <a16:creationId xmlns:a16="http://schemas.microsoft.com/office/drawing/2014/main" id="{0E87C537-1CFB-494B-BD24-6CABB8DE59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21891" name="Rectangle 3">
            <a:extLst>
              <a:ext uri="{FF2B5EF4-FFF2-40B4-BE49-F238E27FC236}">
                <a16:creationId xmlns:a16="http://schemas.microsoft.com/office/drawing/2014/main" id="{384CED89-656C-4572-8D32-7751B155C8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421892" name="Picture 4" descr="400YearsCurveClipItem2">
            <a:extLst>
              <a:ext uri="{FF2B5EF4-FFF2-40B4-BE49-F238E27FC236}">
                <a16:creationId xmlns:a16="http://schemas.microsoft.com/office/drawing/2014/main" id="{0B1FF261-BC7A-4F09-876D-451AA18B2D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861" y="802481"/>
            <a:ext cx="6897290" cy="525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60211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914" name="Rectangle 2">
            <a:extLst>
              <a:ext uri="{FF2B5EF4-FFF2-40B4-BE49-F238E27FC236}">
                <a16:creationId xmlns:a16="http://schemas.microsoft.com/office/drawing/2014/main" id="{51118FB1-9A08-45AB-B6A0-1D16C6053B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22915" name="Rectangle 3">
            <a:extLst>
              <a:ext uri="{FF2B5EF4-FFF2-40B4-BE49-F238E27FC236}">
                <a16:creationId xmlns:a16="http://schemas.microsoft.com/office/drawing/2014/main" id="{EB1A719B-CD9D-4104-ACE3-ABDBF9D863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422916" name="Picture 4" descr="400YearsCurveClipitem3">
            <a:extLst>
              <a:ext uri="{FF2B5EF4-FFF2-40B4-BE49-F238E27FC236}">
                <a16:creationId xmlns:a16="http://schemas.microsoft.com/office/drawing/2014/main" id="{0147C64A-670F-467B-B8CB-E7DACAAE2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861" y="-2566988"/>
            <a:ext cx="6897290" cy="8624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5321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938" name="Rectangle 2">
            <a:extLst>
              <a:ext uri="{FF2B5EF4-FFF2-40B4-BE49-F238E27FC236}">
                <a16:creationId xmlns:a16="http://schemas.microsoft.com/office/drawing/2014/main" id="{E7B732DD-31FE-496C-858D-22EA76122E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23939" name="Rectangle 3">
            <a:extLst>
              <a:ext uri="{FF2B5EF4-FFF2-40B4-BE49-F238E27FC236}">
                <a16:creationId xmlns:a16="http://schemas.microsoft.com/office/drawing/2014/main" id="{C8F795A6-1A99-4195-A650-29996C2030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423940" name="Picture 4" descr="400YearsCurveclipshade">
            <a:extLst>
              <a:ext uri="{FF2B5EF4-FFF2-40B4-BE49-F238E27FC236}">
                <a16:creationId xmlns:a16="http://schemas.microsoft.com/office/drawing/2014/main" id="{65D93D3F-AEEE-4BC1-8DAD-867F38002C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861" y="-2571750"/>
            <a:ext cx="6897290" cy="8624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61125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194" name="Rectangle 2">
            <a:extLst>
              <a:ext uri="{FF2B5EF4-FFF2-40B4-BE49-F238E27FC236}">
                <a16:creationId xmlns:a16="http://schemas.microsoft.com/office/drawing/2014/main" id="{4FB52B40-2B47-4F4D-A4B8-5C74F3B141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92195" name="Rectangle 3">
            <a:extLst>
              <a:ext uri="{FF2B5EF4-FFF2-40B4-BE49-F238E27FC236}">
                <a16:creationId xmlns:a16="http://schemas.microsoft.com/office/drawing/2014/main" id="{E4DBA986-2770-4D72-8F9F-AE41FB7244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92196" name="Picture 4" descr="FortyYearCurve">
            <a:extLst>
              <a:ext uri="{FF2B5EF4-FFF2-40B4-BE49-F238E27FC236}">
                <a16:creationId xmlns:a16="http://schemas.microsoft.com/office/drawing/2014/main" id="{E0DEE16E-E5F2-4383-8663-A6EDE2D7FF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566" y="820341"/>
            <a:ext cx="6952060" cy="575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66718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lobaltemp_chart_2016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2587"/>
            <a:ext cx="9144000" cy="4826000"/>
          </a:xfrm>
          <a:prstGeom prst="rect">
            <a:avLst/>
          </a:prstGeom>
        </p:spPr>
      </p:pic>
      <p:sp>
        <p:nvSpPr>
          <p:cNvPr id="10" name="Title 7"/>
          <p:cNvSpPr>
            <a:spLocks noGrp="1"/>
          </p:cNvSpPr>
          <p:nvPr>
            <p:ph type="title"/>
          </p:nvPr>
        </p:nvSpPr>
        <p:spPr>
          <a:xfrm>
            <a:off x="-33866" y="16933"/>
            <a:ext cx="9177866" cy="1332774"/>
          </a:xfrm>
          <a:solidFill>
            <a:schemeClr val="bg1"/>
          </a:solidFill>
        </p:spPr>
        <p:txBody>
          <a:bodyPr>
            <a:noAutofit/>
          </a:bodyPr>
          <a:lstStyle/>
          <a:p>
            <a:br>
              <a:rPr lang="en-US" sz="3600" b="1" dirty="0">
                <a:solidFill>
                  <a:srgbClr val="0070C0"/>
                </a:solidFill>
              </a:rPr>
            </a:br>
            <a:r>
              <a:rPr lang="en-US" sz="3600" b="1" dirty="0">
                <a:solidFill>
                  <a:srgbClr val="0070C0"/>
                </a:solidFill>
              </a:rPr>
              <a:t>Seasonal change 1880-2016 (NASA)</a:t>
            </a:r>
            <a:br>
              <a:rPr lang="en-US" sz="3600" dirty="0">
                <a:solidFill>
                  <a:srgbClr val="984807"/>
                </a:solidFill>
              </a:rPr>
            </a:br>
            <a:endParaRPr lang="en-US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4579215" y="6427421"/>
            <a:ext cx="341945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Goddard Institute for Space</a:t>
            </a:r>
            <a:r>
              <a:rPr kumimoji="0" lang="en-US" sz="1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Studies 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60949384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 descr="planthardines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562100"/>
            <a:ext cx="6094810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143000" y="893618"/>
            <a:ext cx="6800850" cy="10618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en-US" sz="21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SimSun" pitchFamily="2" charset="-122"/>
              </a:rPr>
              <a:t>Plants and Animals are Responding to a Warming Climate</a:t>
            </a:r>
          </a:p>
          <a:p>
            <a:pPr algn="ctr">
              <a:defRPr/>
            </a:pPr>
            <a:r>
              <a:rPr lang="en-US" altLang="en-US" sz="21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SimSun" pitchFamily="2" charset="-122"/>
              </a:rPr>
              <a:t>1990 vs. 2012</a:t>
            </a:r>
          </a:p>
        </p:txBody>
      </p:sp>
      <p:sp>
        <p:nvSpPr>
          <p:cNvPr id="6" name="Rectangle 5"/>
          <p:cNvSpPr/>
          <p:nvPr/>
        </p:nvSpPr>
        <p:spPr>
          <a:xfrm>
            <a:off x="865044" y="4395357"/>
            <a:ext cx="7135957" cy="12695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135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SimSun" pitchFamily="2" charset="-122"/>
              </a:rPr>
              <a:t>Spring is springing forward: </a:t>
            </a:r>
            <a:r>
              <a:rPr lang="en-US" altLang="en-US" sz="135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SimSun" pitchFamily="2" charset="-122"/>
              </a:rPr>
              <a:t>Spring events, like bird and butterfly migrations, flower blooming times, and frog mating, have been advancing by about three days per decade over the past 30 years. </a:t>
            </a:r>
          </a:p>
          <a:p>
            <a:pPr>
              <a:defRPr/>
            </a:pPr>
            <a:endParaRPr lang="en-US" altLang="en-US" sz="135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SimSun" pitchFamily="2" charset="-122"/>
            </a:endParaRPr>
          </a:p>
          <a:p>
            <a:pPr>
              <a:defRPr/>
            </a:pPr>
            <a:r>
              <a:rPr lang="en-US" altLang="en-US" sz="12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SimSun" pitchFamily="2" charset="-122"/>
              </a:rPr>
              <a:t>Source:</a:t>
            </a:r>
            <a:r>
              <a:rPr lang="en-US" altLang="en-US" sz="135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en-US" sz="900" dirty="0" err="1">
                <a:ea typeface="SimSun" pitchFamily="2" charset="-122"/>
              </a:rPr>
              <a:t>Jeong</a:t>
            </a:r>
            <a:r>
              <a:rPr lang="en-US" altLang="en-US" sz="900" dirty="0">
                <a:ea typeface="SimSun" pitchFamily="2" charset="-122"/>
              </a:rPr>
              <a:t> et al., 2011, “Phenology shifts at start vs. end of growing season in temperate vegetation over the Northern Hemisphere for the period 1982–2008”</a:t>
            </a:r>
            <a:endParaRPr lang="en-US" altLang="ja-JP" sz="900" dirty="0">
              <a:ea typeface="SimSun" pitchFamily="2" charset="-122"/>
            </a:endParaRPr>
          </a:p>
          <a:p>
            <a:pPr>
              <a:defRPr/>
            </a:pPr>
            <a:endParaRPr lang="en-US" altLang="en-US" sz="135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SimSun" pitchFamily="2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43425" y="5635541"/>
            <a:ext cx="368418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hlinkClick r:id="rId3"/>
              </a:rPr>
              <a:t>https://www.arborday.org/media/zones.cfm</a:t>
            </a:r>
            <a:r>
              <a:rPr lang="en-US" sz="105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096620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65044" y="4395357"/>
            <a:ext cx="7135957" cy="12695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135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SimSun" pitchFamily="2" charset="-122"/>
              </a:rPr>
              <a:t>Spring is springing forward: </a:t>
            </a:r>
            <a:r>
              <a:rPr lang="en-US" altLang="en-US" sz="135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SimSun" pitchFamily="2" charset="-122"/>
              </a:rPr>
              <a:t>Spring events, like bird and butterfly migrations, flower blooming times, and frog mating, have been advancing by about three days per decade over the past 30 years. </a:t>
            </a:r>
          </a:p>
          <a:p>
            <a:pPr>
              <a:defRPr/>
            </a:pPr>
            <a:endParaRPr lang="en-US" altLang="en-US" sz="135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SimSun" pitchFamily="2" charset="-122"/>
            </a:endParaRPr>
          </a:p>
          <a:p>
            <a:pPr>
              <a:defRPr/>
            </a:pPr>
            <a:r>
              <a:rPr lang="en-US" altLang="en-US" sz="12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SimSun" pitchFamily="2" charset="-122"/>
              </a:rPr>
              <a:t>Source:</a:t>
            </a:r>
            <a:r>
              <a:rPr lang="en-US" altLang="en-US" sz="135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en-US" sz="900" dirty="0" err="1">
                <a:ea typeface="SimSun" pitchFamily="2" charset="-122"/>
              </a:rPr>
              <a:t>Jeong</a:t>
            </a:r>
            <a:r>
              <a:rPr lang="en-US" altLang="en-US" sz="900" dirty="0">
                <a:ea typeface="SimSun" pitchFamily="2" charset="-122"/>
              </a:rPr>
              <a:t> et al., 2011, “Phenology shifts at start vs. end of growing season in temperate vegetation over the Northern Hemisphere for the period 1982–2008”</a:t>
            </a:r>
            <a:endParaRPr lang="en-US" altLang="ja-JP" sz="900" dirty="0">
              <a:ea typeface="SimSun" pitchFamily="2" charset="-122"/>
            </a:endParaRPr>
          </a:p>
          <a:p>
            <a:pPr>
              <a:defRPr/>
            </a:pPr>
            <a:endParaRPr lang="en-US" altLang="en-US" sz="135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SimSun" pitchFamily="2" charset="-122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524001" y="1562100"/>
            <a:ext cx="6094810" cy="2724150"/>
            <a:chOff x="2032001" y="939800"/>
            <a:chExt cx="8126413" cy="3632200"/>
          </a:xfrm>
        </p:grpSpPr>
        <p:pic>
          <p:nvPicPr>
            <p:cNvPr id="12290" name="Picture 1" descr="planthardiness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2001" y="939800"/>
              <a:ext cx="8126413" cy="3632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47954" y="1530133"/>
              <a:ext cx="3941928" cy="2717084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7910623" y="1384659"/>
              <a:ext cx="786811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b="1" dirty="0"/>
                <a:t>2015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543425" y="5635541"/>
            <a:ext cx="368418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hlinkClick r:id="rId4"/>
              </a:rPr>
              <a:t>https://www.arborday.org/media/zones.cfm</a:t>
            </a:r>
            <a:r>
              <a:rPr lang="en-US" sz="1050" dirty="0"/>
              <a:t>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143000" y="893618"/>
            <a:ext cx="6800850" cy="10618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en-US" sz="21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SimSun" pitchFamily="2" charset="-122"/>
              </a:rPr>
              <a:t>Plants and Animals are Responding to a Warming Climate</a:t>
            </a:r>
          </a:p>
          <a:p>
            <a:pPr algn="ctr">
              <a:defRPr/>
            </a:pPr>
            <a:r>
              <a:rPr lang="en-US" altLang="en-US" sz="21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SimSun" pitchFamily="2" charset="-122"/>
              </a:rPr>
              <a:t>1990 vs. 2015</a:t>
            </a:r>
          </a:p>
        </p:txBody>
      </p:sp>
    </p:spTree>
    <p:extLst>
      <p:ext uri="{BB962C8B-B14F-4D97-AF65-F5344CB8AC3E}">
        <p14:creationId xmlns:p14="http://schemas.microsoft.com/office/powerpoint/2010/main" val="5781615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957B5-A9EF-46C9-8F6F-B1E79BC90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Follow-up to NICL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229D5D-0AC5-45F7-BE92-59F6B2FDA6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F723B0-9EB3-46C8-9A36-AD2F46FAE2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454509"/>
            <a:ext cx="6550017" cy="4516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958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 descr="planthardines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67888"/>
            <a:ext cx="6094810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168613" y="347246"/>
            <a:ext cx="6800850" cy="10618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en-US" sz="21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SimSun" pitchFamily="2" charset="-122"/>
              </a:rPr>
              <a:t>Plants and Animals are Responding to a Warming Climate</a:t>
            </a:r>
          </a:p>
          <a:p>
            <a:pPr algn="ctr">
              <a:defRPr/>
            </a:pPr>
            <a:r>
              <a:rPr lang="en-US" altLang="en-US" sz="21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SimSun" pitchFamily="2" charset="-122"/>
              </a:rPr>
              <a:t>1990 vs. 2012</a:t>
            </a:r>
          </a:p>
        </p:txBody>
      </p:sp>
      <p:sp>
        <p:nvSpPr>
          <p:cNvPr id="6" name="Rectangle 5"/>
          <p:cNvSpPr/>
          <p:nvPr/>
        </p:nvSpPr>
        <p:spPr>
          <a:xfrm>
            <a:off x="865044" y="4395357"/>
            <a:ext cx="7135957" cy="12695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135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SimSun" pitchFamily="2" charset="-122"/>
              </a:rPr>
              <a:t>Spring is springing forward: </a:t>
            </a:r>
            <a:r>
              <a:rPr lang="en-US" altLang="en-US" sz="135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SimSun" pitchFamily="2" charset="-122"/>
              </a:rPr>
              <a:t>Spring events, like bird and butterfly migrations, flower blooming times, and frog mating, have been advancing by about three days per decade over the past 30 years. </a:t>
            </a:r>
          </a:p>
          <a:p>
            <a:pPr>
              <a:defRPr/>
            </a:pPr>
            <a:endParaRPr lang="en-US" altLang="en-US" sz="135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SimSun" pitchFamily="2" charset="-122"/>
            </a:endParaRPr>
          </a:p>
          <a:p>
            <a:pPr>
              <a:defRPr/>
            </a:pPr>
            <a:r>
              <a:rPr lang="en-US" altLang="en-US" sz="12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SimSun" pitchFamily="2" charset="-122"/>
              </a:rPr>
              <a:t>Source:</a:t>
            </a:r>
            <a:r>
              <a:rPr lang="en-US" altLang="en-US" sz="135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en-US" sz="900" dirty="0" err="1">
                <a:ea typeface="SimSun" pitchFamily="2" charset="-122"/>
              </a:rPr>
              <a:t>Jeong</a:t>
            </a:r>
            <a:r>
              <a:rPr lang="en-US" altLang="en-US" sz="900" dirty="0">
                <a:ea typeface="SimSun" pitchFamily="2" charset="-122"/>
              </a:rPr>
              <a:t> et al., 2011, “Phenology shifts at start vs. end of growing season in temperate vegetation over the Northern Hemisphere for the period 1982–2008”</a:t>
            </a:r>
            <a:endParaRPr lang="en-US" altLang="ja-JP" sz="900" dirty="0">
              <a:ea typeface="SimSun" pitchFamily="2" charset="-122"/>
            </a:endParaRPr>
          </a:p>
          <a:p>
            <a:pPr>
              <a:defRPr/>
            </a:pPr>
            <a:endParaRPr lang="en-US" altLang="en-US" sz="135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SimSun" pitchFamily="2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43425" y="5635541"/>
            <a:ext cx="368418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hlinkClick r:id="rId3"/>
              </a:rPr>
              <a:t>https://www.arborday.org/media/zones.cfm</a:t>
            </a:r>
            <a:r>
              <a:rPr lang="en-US" sz="1050" dirty="0"/>
              <a:t>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4810" y="2098731"/>
            <a:ext cx="2956446" cy="203781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674409" y="2048622"/>
            <a:ext cx="59010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2015</a:t>
            </a:r>
          </a:p>
        </p:txBody>
      </p:sp>
    </p:spTree>
    <p:extLst>
      <p:ext uri="{BB962C8B-B14F-4D97-AF65-F5344CB8AC3E}">
        <p14:creationId xmlns:p14="http://schemas.microsoft.com/office/powerpoint/2010/main" val="28512455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/>
          <p:nvPr/>
        </p:nvSpPr>
        <p:spPr>
          <a:xfrm>
            <a:off x="33670" y="76200"/>
            <a:ext cx="9034130" cy="1082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algn="ctr" defTabSz="914400" hangingPunct="0"/>
            <a:r>
              <a:rPr sz="3200" b="1" ker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Global Impacts </a:t>
            </a:r>
            <a:r>
              <a:rPr sz="3200" kern="0">
                <a:solidFill>
                  <a:srgbClr val="0070C0"/>
                </a:solidFill>
                <a:latin typeface="Wingdings-Regular"/>
                <a:ea typeface="Wingdings-Regular"/>
                <a:cs typeface="Wingdings-Regular"/>
                <a:sym typeface="Wingdings-Regular"/>
              </a:rPr>
              <a:t> </a:t>
            </a:r>
            <a:r>
              <a:rPr sz="3200" kern="0">
                <a:solidFill>
                  <a:srgbClr val="984807"/>
                </a:solidFill>
                <a:latin typeface="Calibri"/>
                <a:ea typeface="Calibri"/>
                <a:cs typeface="Calibri"/>
                <a:sym typeface="Calibri"/>
              </a:rPr>
              <a:t>Rising sea level is affecting</a:t>
            </a:r>
          </a:p>
          <a:p>
            <a:pPr algn="ctr" defTabSz="914400" hangingPunct="0"/>
            <a:r>
              <a:rPr sz="3200" kern="0">
                <a:solidFill>
                  <a:srgbClr val="984807"/>
                </a:solidFill>
                <a:latin typeface="Calibri"/>
                <a:ea typeface="Calibri"/>
                <a:cs typeface="Calibri"/>
                <a:sym typeface="Calibri"/>
              </a:rPr>
              <a:t>coasts worldwide</a:t>
            </a:r>
          </a:p>
        </p:txBody>
      </p:sp>
      <p:pic>
        <p:nvPicPr>
          <p:cNvPr id="281" name="image26.png" descr="File:North Sea Sea Level Risks.png"/>
          <p:cNvPicPr>
            <a:picLocks noChangeAspect="1"/>
          </p:cNvPicPr>
          <p:nvPr/>
        </p:nvPicPr>
        <p:blipFill>
          <a:blip r:embed="rId2">
            <a:extLst/>
          </a:blip>
          <a:srcRect l="6582" t="9136" r="3392" b="18241"/>
          <a:stretch>
            <a:fillRect/>
          </a:stretch>
        </p:blipFill>
        <p:spPr>
          <a:xfrm>
            <a:off x="3031834" y="3362496"/>
            <a:ext cx="3296094" cy="2654596"/>
          </a:xfrm>
          <a:prstGeom prst="rect">
            <a:avLst/>
          </a:prstGeom>
          <a:ln w="12700">
            <a:miter lim="400000"/>
          </a:ln>
        </p:spPr>
      </p:pic>
      <p:pic>
        <p:nvPicPr>
          <p:cNvPr id="282" name="image27.png" descr="File:SE Asia Sea Level Risks.png"/>
          <p:cNvPicPr>
            <a:picLocks noChangeAspect="1"/>
          </p:cNvPicPr>
          <p:nvPr/>
        </p:nvPicPr>
        <p:blipFill>
          <a:blip r:embed="rId3">
            <a:extLst/>
          </a:blip>
          <a:srcRect l="3103" t="6668" b="17137"/>
          <a:stretch>
            <a:fillRect/>
          </a:stretch>
        </p:blipFill>
        <p:spPr>
          <a:xfrm>
            <a:off x="6362699" y="3196873"/>
            <a:ext cx="3276601" cy="2742646"/>
          </a:xfrm>
          <a:prstGeom prst="rect">
            <a:avLst/>
          </a:prstGeom>
          <a:ln w="12700">
            <a:miter lim="400000"/>
          </a:ln>
        </p:spPr>
      </p:pic>
      <p:pic>
        <p:nvPicPr>
          <p:cNvPr id="283" name="image28.png" descr="File:Eastern USA Sea Level Risks.png"/>
          <p:cNvPicPr>
            <a:picLocks noChangeAspect="1"/>
          </p:cNvPicPr>
          <p:nvPr/>
        </p:nvPicPr>
        <p:blipFill>
          <a:blip r:embed="rId4">
            <a:extLst/>
          </a:blip>
          <a:srcRect t="7734" r="4102" b="17842"/>
          <a:stretch>
            <a:fillRect/>
          </a:stretch>
        </p:blipFill>
        <p:spPr>
          <a:xfrm>
            <a:off x="-433572" y="3370241"/>
            <a:ext cx="3430772" cy="2667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4" name="image28.png" descr="File:Eastern USA Sea Level Risks.png"/>
          <p:cNvPicPr>
            <a:picLocks noChangeAspect="1"/>
          </p:cNvPicPr>
          <p:nvPr/>
        </p:nvPicPr>
        <p:blipFill>
          <a:blip r:embed="rId4">
            <a:extLst/>
          </a:blip>
          <a:srcRect t="81684" r="1809"/>
          <a:stretch>
            <a:fillRect/>
          </a:stretch>
        </p:blipFill>
        <p:spPr>
          <a:xfrm>
            <a:off x="2665236" y="6026889"/>
            <a:ext cx="4040364" cy="75491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5" name="image29.jpg" descr="2013-04-19-large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159300" y="1371600"/>
            <a:ext cx="3176128" cy="1981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6" name="image30.jpg" descr="article-1193847-008BDE7400000578-351_468x286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048000" y="1346199"/>
            <a:ext cx="3283528" cy="2006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" name="image32.jpg" descr="Beach+Erosion+South+Florida+Adds+Concerns+mjKvHYuG5Jzl.jp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37300" y="1397064"/>
            <a:ext cx="3124200" cy="1930272"/>
          </a:xfrm>
          <a:prstGeom prst="rect">
            <a:avLst/>
          </a:prstGeom>
          <a:ln w="12700">
            <a:miter lim="400000"/>
          </a:ln>
        </p:spPr>
      </p:pic>
      <p:sp>
        <p:nvSpPr>
          <p:cNvPr id="288" name="Shape 288"/>
          <p:cNvSpPr/>
          <p:nvPr/>
        </p:nvSpPr>
        <p:spPr>
          <a:xfrm>
            <a:off x="-433123" y="3229636"/>
            <a:ext cx="10010246" cy="16166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 hangingPunct="0"/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Shape 289"/>
          <p:cNvSpPr/>
          <p:nvPr/>
        </p:nvSpPr>
        <p:spPr>
          <a:xfrm>
            <a:off x="-454388" y="1324636"/>
            <a:ext cx="10010246" cy="16166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 hangingPunct="0"/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Shape 290"/>
          <p:cNvSpPr/>
          <p:nvPr/>
        </p:nvSpPr>
        <p:spPr>
          <a:xfrm>
            <a:off x="-433123" y="5862769"/>
            <a:ext cx="10010246" cy="16166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 hangingPunct="0"/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Shape 291"/>
          <p:cNvSpPr/>
          <p:nvPr/>
        </p:nvSpPr>
        <p:spPr>
          <a:xfrm>
            <a:off x="2980189" y="1405466"/>
            <a:ext cx="210543" cy="452047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 hangingPunct="0"/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Shape 292"/>
          <p:cNvSpPr/>
          <p:nvPr/>
        </p:nvSpPr>
        <p:spPr>
          <a:xfrm>
            <a:off x="6273722" y="1496356"/>
            <a:ext cx="210544" cy="452047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 hangingPunct="0"/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3" name="image31.jpg" descr="vilano_beach[times-union].jp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74133" y="1804017"/>
            <a:ext cx="4311349" cy="2539947"/>
          </a:xfrm>
          <a:prstGeom prst="rect">
            <a:avLst/>
          </a:prstGeom>
          <a:ln w="12700">
            <a:miter lim="400000"/>
          </a:ln>
          <a:effectLst>
            <a:outerShdw blurRad="127000" dist="444500" dir="2700000" rotWithShape="0">
              <a:srgbClr val="000000">
                <a:alpha val="50000"/>
              </a:srgbClr>
            </a:outerShdw>
          </a:effectLst>
        </p:spPr>
      </p:pic>
      <p:pic>
        <p:nvPicPr>
          <p:cNvPr id="294" name="image33.jpg" descr="03-29-2012bangladesh.jp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559300" y="2744722"/>
            <a:ext cx="4019414" cy="2667001"/>
          </a:xfrm>
          <a:prstGeom prst="rect">
            <a:avLst/>
          </a:prstGeom>
          <a:ln w="12700">
            <a:miter lim="400000"/>
          </a:ln>
          <a:effectLst>
            <a:outerShdw blurRad="127000" dist="444500" dir="2700000" rotWithShape="0">
              <a:srgbClr val="00000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8924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3" grpId="0" animBg="1" advAuto="0"/>
      <p:bldP spid="294" grpId="0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.FloridaPa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5046419" cy="3581626"/>
          </a:xfrm>
          <a:prstGeom prst="rect">
            <a:avLst/>
          </a:prstGeom>
        </p:spPr>
      </p:pic>
      <p:pic>
        <p:nvPicPr>
          <p:cNvPr id="3" name="Picture 2" descr="MaraLagoObliq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863" y="2555978"/>
            <a:ext cx="5698483" cy="40740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51932" y="488404"/>
            <a:ext cx="2799753" cy="954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defTabSz="914400" hangingPunct="0"/>
            <a:r>
              <a:rPr lang="en-US" sz="28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Mar-a-</a:t>
            </a:r>
            <a:r>
              <a:rPr lang="en-US" sz="28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Lago</a:t>
            </a:r>
            <a:r>
              <a:rPr lang="en-US" sz="28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Resort </a:t>
            </a:r>
          </a:p>
          <a:p>
            <a:pPr defTabSz="914400" hangingPunct="0"/>
            <a:r>
              <a:rPr lang="en-US" sz="28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West Palm Beach</a:t>
            </a:r>
          </a:p>
        </p:txBody>
      </p:sp>
      <p:sp>
        <p:nvSpPr>
          <p:cNvPr id="5" name="Oval 4"/>
          <p:cNvSpPr/>
          <p:nvPr/>
        </p:nvSpPr>
        <p:spPr>
          <a:xfrm>
            <a:off x="5307709" y="4835198"/>
            <a:ext cx="914400" cy="914400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defTabSz="914400" hangingPunct="0"/>
            <a:endParaRPr lang="en-US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523606" y="1693132"/>
            <a:ext cx="2784103" cy="3142066"/>
          </a:xfrm>
          <a:prstGeom prst="straightConnector1">
            <a:avLst/>
          </a:prstGeom>
          <a:noFill/>
          <a:ln w="57150" cap="flat" cmpd="sng">
            <a:solidFill>
              <a:srgbClr val="FFFF00"/>
            </a:solidFill>
            <a:prstDash val="solid"/>
            <a:bevel/>
            <a:tailEnd type="arrow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1" name="Picture 10" descr="getImage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36" y="4285129"/>
            <a:ext cx="3541847" cy="2361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7589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.FloridaPa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5046419" cy="3581626"/>
          </a:xfrm>
          <a:prstGeom prst="rect">
            <a:avLst/>
          </a:prstGeom>
        </p:spPr>
      </p:pic>
      <p:pic>
        <p:nvPicPr>
          <p:cNvPr id="3" name="Picture 2" descr="MaraLagoObliq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863" y="2555978"/>
            <a:ext cx="5698483" cy="40740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51932" y="488404"/>
            <a:ext cx="2799753" cy="954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defTabSz="914400" hangingPunct="0"/>
            <a:r>
              <a:rPr lang="en-US" sz="28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Mar-a-</a:t>
            </a:r>
            <a:r>
              <a:rPr lang="en-US" sz="28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Lago</a:t>
            </a:r>
            <a:r>
              <a:rPr lang="en-US" sz="28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Resort </a:t>
            </a:r>
          </a:p>
          <a:p>
            <a:pPr defTabSz="914400" hangingPunct="0"/>
            <a:r>
              <a:rPr lang="en-US" sz="28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West Palm Beach</a:t>
            </a:r>
          </a:p>
        </p:txBody>
      </p:sp>
      <p:sp>
        <p:nvSpPr>
          <p:cNvPr id="5" name="Oval 4"/>
          <p:cNvSpPr/>
          <p:nvPr/>
        </p:nvSpPr>
        <p:spPr>
          <a:xfrm>
            <a:off x="5307709" y="4835198"/>
            <a:ext cx="914400" cy="914400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defTabSz="914400" hangingPunct="0"/>
            <a:endParaRPr lang="en-US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523606" y="1693132"/>
            <a:ext cx="2784103" cy="3142066"/>
          </a:xfrm>
          <a:prstGeom prst="straightConnector1">
            <a:avLst/>
          </a:prstGeom>
          <a:noFill/>
          <a:ln w="57150" cap="flat" cmpd="sng">
            <a:solidFill>
              <a:srgbClr val="FFFF00"/>
            </a:solidFill>
            <a:prstDash val="solid"/>
            <a:bevel/>
            <a:tailEnd type="arrow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1" name="Picture 10" descr="getImage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36" y="4285129"/>
            <a:ext cx="3541847" cy="2361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2864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CCtitleHin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58966" cy="185937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09412" y="292122"/>
            <a:ext cx="2491043" cy="23083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defTabSz="914400" hangingPunct="0"/>
            <a:r>
              <a:rPr lang="en-US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application of coastal zone management  designed to move existing and planned development out of the path of eroding coastlines and coastal hazards</a:t>
            </a:r>
          </a:p>
        </p:txBody>
      </p:sp>
      <p:pic>
        <p:nvPicPr>
          <p:cNvPr id="5" name="Picture 4" descr="4401693528_caba4198a2_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50" y="2053003"/>
            <a:ext cx="5448139" cy="3633866"/>
          </a:xfrm>
          <a:prstGeom prst="rect">
            <a:avLst/>
          </a:prstGeom>
        </p:spPr>
      </p:pic>
      <p:pic>
        <p:nvPicPr>
          <p:cNvPr id="6" name="Picture 5" descr="oneriverpoint-hero-hp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791" y="3190904"/>
            <a:ext cx="3205269" cy="31786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16863" y="6418436"/>
            <a:ext cx="4798748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defTabSz="914400" hangingPunct="0"/>
            <a:r>
              <a:rPr lang="en-US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One River Point Miami Luxury condos – to be built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0498" y="5686869"/>
            <a:ext cx="200729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defTabSz="914400" hangingPunct="0"/>
            <a:r>
              <a:rPr lang="en-US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Miami skyline Today</a:t>
            </a:r>
          </a:p>
        </p:txBody>
      </p:sp>
    </p:spTree>
    <p:extLst>
      <p:ext uri="{BB962C8B-B14F-4D97-AF65-F5344CB8AC3E}">
        <p14:creationId xmlns:p14="http://schemas.microsoft.com/office/powerpoint/2010/main" val="6414873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Arrow Connector 3"/>
          <p:cNvCxnSpPr/>
          <p:nvPr/>
        </p:nvCxnSpPr>
        <p:spPr>
          <a:xfrm>
            <a:off x="4741338" y="795860"/>
            <a:ext cx="0" cy="5232399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bevel/>
            <a:headEnd type="arrow"/>
            <a:tailEnd type="arrow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" name="Straight Arrow Connector 4"/>
          <p:cNvCxnSpPr/>
          <p:nvPr/>
        </p:nvCxnSpPr>
        <p:spPr>
          <a:xfrm>
            <a:off x="1642537" y="3200395"/>
            <a:ext cx="5977464" cy="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bevel/>
            <a:headEnd type="arrow"/>
            <a:tailEnd type="arrow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" name="TextBox 10"/>
          <p:cNvSpPr txBox="1"/>
          <p:nvPr/>
        </p:nvSpPr>
        <p:spPr>
          <a:xfrm>
            <a:off x="3374261" y="187925"/>
            <a:ext cx="2734155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Broader</a:t>
            </a:r>
            <a:r>
              <a:rPr kumimoji="0" lang="en-US" sz="2000" b="1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Society 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b="1" baseline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Benefits</a:t>
            </a:r>
            <a:r>
              <a:rPr lang="en-US" sz="20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from Relocation </a:t>
            </a:r>
            <a:endParaRPr kumimoji="0" lang="en-US" sz="2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87630" y="5877525"/>
            <a:ext cx="2605840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Only Residents benefits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From Relocation </a:t>
            </a:r>
            <a:endParaRPr kumimoji="0" lang="en-US" sz="2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3710" y="2558592"/>
            <a:ext cx="1452023" cy="13234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Residents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do not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Initiate the move </a:t>
            </a:r>
            <a:endParaRPr kumimoji="0" lang="en-US" sz="2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526060" y="2675631"/>
            <a:ext cx="1452023" cy="1015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Residents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Initiate the move </a:t>
            </a:r>
            <a:endParaRPr kumimoji="0" lang="en-US" sz="2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12000" y="5741832"/>
            <a:ext cx="1600631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Hino et</a:t>
            </a:r>
            <a:r>
              <a:rPr kumimoji="0" lang="en-US" sz="1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al 2017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aseline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Nat.Clim</a:t>
            </a:r>
            <a:r>
              <a:rPr lang="en-US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Change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116667" y="1517774"/>
            <a:ext cx="2150136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b="1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GREATER GOOD </a:t>
            </a:r>
            <a:endParaRPr kumimoji="0" lang="en-US" sz="2400" b="1" i="0" u="none" strike="noStrike" cap="none" spc="0" normalizeH="0" baseline="0" dirty="0">
              <a:ln>
                <a:noFill/>
              </a:ln>
              <a:solidFill>
                <a:srgbClr val="008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334617" y="1318011"/>
            <a:ext cx="1722735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b="1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MUTUAL 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rgbClr val="008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AGREEMENT</a:t>
            </a:r>
            <a:r>
              <a:rPr kumimoji="0" lang="en-US" sz="2400" b="1" i="0" u="none" strike="noStrike" cap="none" spc="0" normalizeH="0" dirty="0">
                <a:ln>
                  <a:noFill/>
                </a:ln>
                <a:solidFill>
                  <a:srgbClr val="008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endParaRPr kumimoji="0" lang="en-US" sz="2400" b="1" i="0" u="none" strike="noStrike" cap="none" spc="0" normalizeH="0" baseline="0" dirty="0">
              <a:ln>
                <a:noFill/>
              </a:ln>
              <a:solidFill>
                <a:srgbClr val="008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530582" y="4382929"/>
            <a:ext cx="1399780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b="1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SELF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b="1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RELIANCE</a:t>
            </a:r>
            <a:endParaRPr kumimoji="0" lang="en-US" sz="2400" b="1" i="0" u="none" strike="noStrike" cap="none" spc="0" normalizeH="0" baseline="0" dirty="0">
              <a:ln>
                <a:noFill/>
              </a:ln>
              <a:solidFill>
                <a:srgbClr val="008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474488" y="4474684"/>
            <a:ext cx="1528622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b="1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HUNKERED 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rgbClr val="008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DOWN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944537" y="2104597"/>
            <a:ext cx="3239677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Post disaster</a:t>
            </a:r>
            <a:r>
              <a:rPr kumimoji="0" lang="en-US" sz="1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voluntary relocation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aseline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Property buyouts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828802" y="2030236"/>
            <a:ext cx="2674092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Implementing party</a:t>
            </a:r>
            <a:r>
              <a:rPr kumimoji="0" lang="en-US" sz="1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to over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kumimoji="0" lang="en-US" sz="1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ome</a:t>
            </a:r>
            <a:r>
              <a:rPr lang="en-US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aseline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Initial</a:t>
            </a:r>
            <a:r>
              <a:rPr lang="en-US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opposition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133604" y="3691467"/>
            <a:ext cx="2379691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Residents</a:t>
            </a:r>
            <a:r>
              <a:rPr kumimoji="0" lang="en-US" sz="1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resist and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aseline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Societal</a:t>
            </a:r>
            <a:r>
              <a:rPr lang="en-US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gain questioned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096933" y="3882029"/>
            <a:ext cx="324813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Resident struggle to get </a:t>
            </a:r>
            <a:r>
              <a:rPr kumimoji="0" lang="en-US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govt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help</a:t>
            </a:r>
          </a:p>
        </p:txBody>
      </p:sp>
    </p:spTree>
    <p:extLst>
      <p:ext uri="{BB962C8B-B14F-4D97-AF65-F5344CB8AC3E}">
        <p14:creationId xmlns:p14="http://schemas.microsoft.com/office/powerpoint/2010/main" val="939291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3" grpId="0"/>
      <p:bldP spid="24" grpId="0"/>
      <p:bldP spid="25" grpId="0"/>
      <p:bldP spid="2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Able1Hauer_et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331"/>
            <a:ext cx="9144000" cy="56305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0136" y="5826895"/>
            <a:ext cx="1697463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2.23 MILLION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0.9 m SLR 2100</a:t>
            </a:r>
            <a:endParaRPr kumimoji="0" lang="en-US" sz="2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61921" y="5809962"/>
            <a:ext cx="1697463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6.6 MILLION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1.8 m SLR 2100</a:t>
            </a:r>
            <a:r>
              <a:rPr kumimoji="0" lang="en-US" sz="2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355206" y="5811449"/>
            <a:ext cx="1697463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4.3</a:t>
            </a:r>
            <a:r>
              <a:rPr kumimoji="0" lang="en-US" sz="2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MILLION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0.9 m SLR 2100</a:t>
            </a:r>
            <a:r>
              <a:rPr kumimoji="0" lang="en-US" sz="2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39608" y="5777583"/>
            <a:ext cx="1697463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13.1</a:t>
            </a:r>
            <a:r>
              <a:rPr kumimoji="0" lang="en-US" sz="2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MILLION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1.8 m SLR 2100</a:t>
            </a:r>
            <a:r>
              <a:rPr kumimoji="0" lang="en-US" sz="2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4114801" y="491068"/>
            <a:ext cx="33866" cy="6045198"/>
          </a:xfrm>
          <a:prstGeom prst="line">
            <a:avLst/>
          </a:prstGeom>
          <a:noFill/>
          <a:ln w="28575" cap="flat" cmpd="sng">
            <a:solidFill>
              <a:srgbClr val="FF0000"/>
            </a:solidFill>
            <a:prstDash val="solid"/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" name="TextBox 10"/>
          <p:cNvSpPr txBox="1"/>
          <p:nvPr/>
        </p:nvSpPr>
        <p:spPr>
          <a:xfrm>
            <a:off x="5229556" y="357202"/>
            <a:ext cx="2620104" cy="36933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PROJECTED POPULATIONS</a:t>
            </a:r>
            <a:r>
              <a:rPr kumimoji="0" lang="en-US" sz="1800" b="1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endParaRPr kumimoji="0" lang="en-US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67589" y="374135"/>
            <a:ext cx="2439315" cy="36933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CURRENT</a:t>
            </a:r>
            <a:r>
              <a:rPr kumimoji="0" lang="en-US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POPULATIONS</a:t>
            </a:r>
            <a:r>
              <a:rPr kumimoji="0" lang="en-US" sz="1800" b="1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endParaRPr kumimoji="0" lang="en-US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163602" y="61911"/>
            <a:ext cx="1541446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HAUER ET AL., 2017</a:t>
            </a:r>
          </a:p>
        </p:txBody>
      </p:sp>
    </p:spTree>
    <p:extLst>
      <p:ext uri="{BB962C8B-B14F-4D97-AF65-F5344CB8AC3E}">
        <p14:creationId xmlns:p14="http://schemas.microsoft.com/office/powerpoint/2010/main" val="26467850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climate2961-f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33" y="598176"/>
            <a:ext cx="8437726" cy="53962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37068" y="6090005"/>
            <a:ext cx="2158702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HAUER ET AL., 2017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11838C-B0EA-4D52-A9E6-04238528C662}"/>
              </a:ext>
            </a:extLst>
          </p:cNvPr>
          <p:cNvSpPr txBox="1"/>
          <p:nvPr/>
        </p:nvSpPr>
        <p:spPr>
          <a:xfrm>
            <a:off x="3962400" y="2286000"/>
            <a:ext cx="3733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It’s called (OR WILL BE) a DOMESTIC REFUGEE CRISIS</a:t>
            </a:r>
          </a:p>
        </p:txBody>
      </p:sp>
    </p:spTree>
    <p:extLst>
      <p:ext uri="{BB962C8B-B14F-4D97-AF65-F5344CB8AC3E}">
        <p14:creationId xmlns:p14="http://schemas.microsoft.com/office/powerpoint/2010/main" val="8402158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036271_10210742358224890_4377299701697614905_n.jpg">
            <a:extLst>
              <a:ext uri="{FF2B5EF4-FFF2-40B4-BE49-F238E27FC236}">
                <a16:creationId xmlns:a16="http://schemas.microsoft.com/office/drawing/2014/main" id="{EBA401A6-4B99-4BA1-B0A4-8D01301BDB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04800"/>
            <a:ext cx="8365066" cy="62737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58EB3E9-D799-44F0-9696-2BC6CFE59B4B}"/>
              </a:ext>
            </a:extLst>
          </p:cNvPr>
          <p:cNvSpPr txBox="1"/>
          <p:nvPr/>
        </p:nvSpPr>
        <p:spPr>
          <a:xfrm>
            <a:off x="1905000" y="762000"/>
            <a:ext cx="647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</a:rPr>
              <a:t>In the Garages of Miami</a:t>
            </a:r>
          </a:p>
        </p:txBody>
      </p:sp>
    </p:spTree>
    <p:extLst>
      <p:ext uri="{BB962C8B-B14F-4D97-AF65-F5344CB8AC3E}">
        <p14:creationId xmlns:p14="http://schemas.microsoft.com/office/powerpoint/2010/main" val="2156796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7068" y="156414"/>
            <a:ext cx="8839200" cy="467820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n-US" sz="2800" b="1" dirty="0"/>
              <a:t>New Policies Needed: Plan for Managed Retreat</a:t>
            </a:r>
          </a:p>
          <a:p>
            <a:pPr algn="r"/>
            <a:r>
              <a:rPr lang="en-US" sz="2800" b="1" dirty="0"/>
              <a:t> (even though unthinkable)</a:t>
            </a:r>
            <a:endParaRPr lang="en-US" sz="2800" dirty="0"/>
          </a:p>
          <a:p>
            <a:pPr marL="965200" indent="-558800">
              <a:buFont typeface="Arial"/>
              <a:buChar char="•"/>
            </a:pPr>
            <a:r>
              <a:rPr lang="en-US" sz="2800" dirty="0"/>
              <a:t>Evaluate financial constraints to rebuild after natural disasters</a:t>
            </a:r>
          </a:p>
          <a:p>
            <a:pPr marL="965200" indent="-558800">
              <a:buFont typeface="Arial"/>
              <a:buChar char="•"/>
            </a:pPr>
            <a:r>
              <a:rPr lang="en-US" sz="2800" dirty="0"/>
              <a:t>Drive self-reliance into community planning</a:t>
            </a:r>
          </a:p>
          <a:p>
            <a:pPr marL="965200" indent="-558800">
              <a:buFont typeface="Arial"/>
              <a:buChar char="•"/>
            </a:pPr>
            <a:r>
              <a:rPr lang="en-US" sz="2800" dirty="0"/>
              <a:t>Develop comprehensive governance framework for communities and agencies to shift work from protection in place to community relocation.</a:t>
            </a:r>
          </a:p>
          <a:p>
            <a:pPr marL="965200" indent="-558800">
              <a:buFont typeface="Arial"/>
              <a:buChar char="•"/>
            </a:pPr>
            <a:r>
              <a:rPr lang="en-US" sz="2800" dirty="0"/>
              <a:t>Requires sensitivity to place attachment, heritage and social dimensions of decision-making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76804" y="4800750"/>
            <a:ext cx="4047067" cy="18158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en-US" sz="2800" dirty="0">
                <a:solidFill>
                  <a:srgbClr val="0000FF"/>
                </a:solidFill>
              </a:rPr>
              <a:t>First graders today</a:t>
            </a:r>
          </a:p>
          <a:p>
            <a:pPr algn="ctr"/>
            <a:r>
              <a:rPr lang="en-US" sz="2800" dirty="0">
                <a:solidFill>
                  <a:srgbClr val="0000FF"/>
                </a:solidFill>
              </a:rPr>
              <a:t> will be 40 years old</a:t>
            </a:r>
          </a:p>
          <a:p>
            <a:pPr algn="ctr"/>
            <a:r>
              <a:rPr lang="en-US" sz="2800" dirty="0">
                <a:solidFill>
                  <a:srgbClr val="0000FF"/>
                </a:solidFill>
              </a:rPr>
              <a:t> by 2050 when sea level could be 3 feet higher. </a:t>
            </a:r>
          </a:p>
        </p:txBody>
      </p:sp>
      <p:pic>
        <p:nvPicPr>
          <p:cNvPr id="4" name="Picture 3" descr="Your-first-grader-and-science-750x32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68" y="4749951"/>
            <a:ext cx="4487333" cy="19445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3647" y="652199"/>
            <a:ext cx="2741694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Hino et al. 2017 </a:t>
            </a:r>
            <a:r>
              <a:rPr kumimoji="0" lang="en-US" sz="1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NatClimChange</a:t>
            </a:r>
            <a:r>
              <a:rPr kumimoji="0" lang="en-US" sz="16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64880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 Box 1"/>
          <p:cNvSpPr txBox="1">
            <a:spLocks noChangeArrowheads="1"/>
          </p:cNvSpPr>
          <p:nvPr/>
        </p:nvSpPr>
        <p:spPr bwMode="auto">
          <a:xfrm>
            <a:off x="1314450" y="4572000"/>
            <a:ext cx="6572250" cy="994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7500" tIns="35100" rIns="67500" bIns="35100">
            <a:spAutoFit/>
          </a:bodyPr>
          <a:lstStyle>
            <a:lvl1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>
              <a:spcBef>
                <a:spcPts val="938"/>
              </a:spcBef>
              <a:buClr>
                <a:srgbClr val="000000"/>
              </a:buClr>
              <a:buSzPct val="100000"/>
            </a:pPr>
            <a:r>
              <a:rPr lang="en-US" altLang="en-US" sz="1500" b="1">
                <a:solidFill>
                  <a:srgbClr val="000000"/>
                </a:solidFill>
              </a:rPr>
              <a:t>50 million years ago (50 MYA) Earth was ice-free.</a:t>
            </a:r>
          </a:p>
          <a:p>
            <a:pPr>
              <a:spcBef>
                <a:spcPts val="938"/>
              </a:spcBef>
              <a:buClr>
                <a:srgbClr val="000000"/>
              </a:buClr>
              <a:buSzPct val="100000"/>
            </a:pPr>
            <a:r>
              <a:rPr lang="en-US" altLang="en-US" sz="1500" b="1">
                <a:solidFill>
                  <a:srgbClr val="000000"/>
                </a:solidFill>
              </a:rPr>
              <a:t>Atmospheric CO</a:t>
            </a:r>
            <a:r>
              <a:rPr lang="en-US" altLang="en-US" sz="1500" b="1" baseline="-14000">
                <a:solidFill>
                  <a:srgbClr val="000000"/>
                </a:solidFill>
              </a:rPr>
              <a:t>2</a:t>
            </a:r>
            <a:r>
              <a:rPr lang="en-US" altLang="en-US" sz="1500" b="1">
                <a:solidFill>
                  <a:srgbClr val="000000"/>
                </a:solidFill>
              </a:rPr>
              <a:t> amount was of the order of 1000 ppm 50 MYA.</a:t>
            </a:r>
          </a:p>
          <a:p>
            <a:pPr>
              <a:spcBef>
                <a:spcPts val="938"/>
              </a:spcBef>
              <a:buClr>
                <a:srgbClr val="000000"/>
              </a:buClr>
              <a:buSzPct val="100000"/>
            </a:pPr>
            <a:r>
              <a:rPr lang="en-US" altLang="en-US" sz="1500" b="1">
                <a:solidFill>
                  <a:srgbClr val="000000"/>
                </a:solidFill>
              </a:rPr>
              <a:t>Atmospheric CO</a:t>
            </a:r>
            <a:r>
              <a:rPr lang="en-US" altLang="en-US" sz="1500" b="1" baseline="-14000">
                <a:solidFill>
                  <a:srgbClr val="000000"/>
                </a:solidFill>
              </a:rPr>
              <a:t>2</a:t>
            </a:r>
            <a:r>
              <a:rPr lang="en-US" altLang="en-US" sz="1500" b="1">
                <a:solidFill>
                  <a:srgbClr val="000000"/>
                </a:solidFill>
              </a:rPr>
              <a:t> imbalance due to plate tectonics ~ 10</a:t>
            </a:r>
            <a:r>
              <a:rPr lang="en-US" altLang="en-US" sz="1500" b="1" baseline="30000">
                <a:solidFill>
                  <a:srgbClr val="000000"/>
                </a:solidFill>
              </a:rPr>
              <a:t>-4</a:t>
            </a:r>
            <a:r>
              <a:rPr lang="en-US" altLang="en-US" sz="1500" b="1">
                <a:solidFill>
                  <a:srgbClr val="000000"/>
                </a:solidFill>
              </a:rPr>
              <a:t> ppm per year.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02" y="857251"/>
            <a:ext cx="8140147" cy="3642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" name="Up Arrow 3"/>
          <p:cNvSpPr/>
          <p:nvPr/>
        </p:nvSpPr>
        <p:spPr>
          <a:xfrm flipH="1">
            <a:off x="3547587" y="2805238"/>
            <a:ext cx="81439" cy="814388"/>
          </a:xfrm>
          <a:prstGeom prst="upArrow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/>
          </a:p>
        </p:txBody>
      </p:sp>
      <p:sp>
        <p:nvSpPr>
          <p:cNvPr id="5" name="TextBox 4"/>
          <p:cNvSpPr txBox="1"/>
          <p:nvPr/>
        </p:nvSpPr>
        <p:spPr>
          <a:xfrm>
            <a:off x="3371850" y="3619628"/>
            <a:ext cx="814388" cy="55996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013" dirty="0" err="1"/>
              <a:t>Azolla</a:t>
            </a:r>
            <a:r>
              <a:rPr lang="en-US" sz="1013" dirty="0"/>
              <a:t> event:</a:t>
            </a:r>
          </a:p>
          <a:p>
            <a:r>
              <a:rPr lang="en-US" sz="1013" dirty="0"/>
              <a:t>~ 49 Ma</a:t>
            </a:r>
          </a:p>
        </p:txBody>
      </p:sp>
    </p:spTree>
    <p:extLst>
      <p:ext uri="{BB962C8B-B14F-4D97-AF65-F5344CB8AC3E}">
        <p14:creationId xmlns:p14="http://schemas.microsoft.com/office/powerpoint/2010/main" val="26152831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climate2961-f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66" y="493432"/>
            <a:ext cx="8297334" cy="61747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26151" y="688447"/>
            <a:ext cx="2571976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HAUER ET AL., 2017</a:t>
            </a:r>
          </a:p>
        </p:txBody>
      </p:sp>
    </p:spTree>
    <p:extLst>
      <p:ext uri="{BB962C8B-B14F-4D97-AF65-F5344CB8AC3E}">
        <p14:creationId xmlns:p14="http://schemas.microsoft.com/office/powerpoint/2010/main" val="41897705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0151202_actonclimate_v2_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011"/>
            <a:ext cx="9144000" cy="40576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34084" y="4848771"/>
            <a:ext cx="2584311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914400" hangingPunct="0"/>
            <a:r>
              <a:rPr lang="en-US" sz="2400" kern="0" dirty="0">
                <a:solidFill>
                  <a:srgbClr val="000000"/>
                </a:solidFill>
                <a:latin typeface="Arial"/>
                <a:ea typeface="Calibri"/>
                <a:cs typeface="Arial"/>
                <a:sym typeface="Calibri"/>
              </a:rPr>
              <a:t>President Obama </a:t>
            </a:r>
          </a:p>
          <a:p>
            <a:pPr algn="r" defTabSz="914400" hangingPunct="0"/>
            <a:r>
              <a:rPr lang="en-US" sz="2400" kern="0" dirty="0">
                <a:solidFill>
                  <a:srgbClr val="000000"/>
                </a:solidFill>
                <a:latin typeface="Arial"/>
                <a:ea typeface="Calibri"/>
                <a:cs typeface="Arial"/>
                <a:sym typeface="Calibri"/>
              </a:rPr>
              <a:t>Anchorage AK</a:t>
            </a:r>
          </a:p>
          <a:p>
            <a:pPr algn="r" defTabSz="914400" hangingPunct="0"/>
            <a:r>
              <a:rPr lang="en-US" sz="2400" kern="0" dirty="0">
                <a:solidFill>
                  <a:srgbClr val="000000"/>
                </a:solidFill>
                <a:latin typeface="Arial"/>
                <a:ea typeface="Calibri"/>
                <a:cs typeface="Arial"/>
                <a:sym typeface="Calibri"/>
              </a:rPr>
              <a:t> August 2015 </a:t>
            </a:r>
          </a:p>
        </p:txBody>
      </p:sp>
      <p:pic>
        <p:nvPicPr>
          <p:cNvPr id="4" name="Picture 3" descr="102642228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322" y="4291407"/>
            <a:ext cx="4562011" cy="2468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2102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9" descr="IMG_149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296400" cy="697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5" name="Text Box 9"/>
          <p:cNvSpPr txBox="1">
            <a:spLocks noChangeArrowheads="1"/>
          </p:cNvSpPr>
          <p:nvPr/>
        </p:nvSpPr>
        <p:spPr bwMode="auto">
          <a:xfrm>
            <a:off x="6019800" y="4564063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endParaRPr lang="en-US" altLang="en-US">
              <a:solidFill>
                <a:prstClr val="black"/>
              </a:solidFill>
              <a:latin typeface="Times" charset="0"/>
              <a:ea typeface="MS PGothic" charset="0"/>
              <a:cs typeface="MS PGothic" charset="0"/>
            </a:endParaRPr>
          </a:p>
        </p:txBody>
      </p:sp>
      <p:sp>
        <p:nvSpPr>
          <p:cNvPr id="65559" name="Text Box 23"/>
          <p:cNvSpPr txBox="1">
            <a:spLocks noChangeArrowheads="1"/>
          </p:cNvSpPr>
          <p:nvPr/>
        </p:nvSpPr>
        <p:spPr bwMode="auto">
          <a:xfrm>
            <a:off x="7985125" y="516572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altLang="en-US">
              <a:solidFill>
                <a:prstClr val="black"/>
              </a:solidFill>
              <a:latin typeface="Times" charset="0"/>
              <a:ea typeface="MS PGothic" charset="0"/>
              <a:cs typeface="MS PGothic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97352" y="618183"/>
            <a:ext cx="800946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“We are now faced with the fact that tomorrow</a:t>
            </a: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 is today. We are confronted with the fierce urgency of now. In this unfolding conundrum of life and history, there "is" such a thing as being too late. </a:t>
            </a: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This is no time for apathy or complacency. This is a time for vigorous and positive action.”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3338" y="132604"/>
            <a:ext cx="40017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The Urgency of Now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468552" y="3431766"/>
            <a:ext cx="34382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------ Martin Luther King </a:t>
            </a:r>
            <a:r>
              <a:rPr lang="en-US" sz="2400" dirty="0" err="1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Jr</a:t>
            </a: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 </a:t>
            </a:r>
          </a:p>
        </p:txBody>
      </p:sp>
      <p:pic>
        <p:nvPicPr>
          <p:cNvPr id="6" name="Picture 5" descr="Orig.src_.Susanne.Posel_.Daily_.News-rockefeller.oil_.petrol.natural.gas_.climate.change.summit.peoples.march_occupycorporatism.jpg-lar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39" y="4598988"/>
            <a:ext cx="4033481" cy="20167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45209" y="4409537"/>
            <a:ext cx="4295584" cy="23083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defTabSz="914400" hangingPunct="0"/>
            <a:r>
              <a:rPr lang="en-US" sz="2400" b="1" dirty="0"/>
              <a:t>“Don’t relax.  Don’t feel good about yourselves. </a:t>
            </a:r>
          </a:p>
          <a:p>
            <a:pPr algn="ctr" defTabSz="914400" hangingPunct="0"/>
            <a:r>
              <a:rPr lang="en-US" sz="2400" b="1" dirty="0"/>
              <a:t> See how </a:t>
            </a:r>
            <a:r>
              <a:rPr lang="en-US" sz="2400" b="1" i="1" dirty="0"/>
              <a:t>bad</a:t>
            </a:r>
            <a:r>
              <a:rPr lang="en-US" sz="2400" b="1" dirty="0"/>
              <a:t> it is, and then</a:t>
            </a:r>
          </a:p>
          <a:p>
            <a:pPr algn="ctr" defTabSz="914400" hangingPunct="0"/>
            <a:r>
              <a:rPr lang="en-US" sz="2400" b="1" dirty="0"/>
              <a:t> make it good. </a:t>
            </a:r>
          </a:p>
          <a:p>
            <a:pPr algn="ctr" defTabSz="914400" hangingPunct="0"/>
            <a:r>
              <a:rPr lang="en-US" sz="2400" b="1" dirty="0"/>
              <a:t> And feel good about </a:t>
            </a:r>
            <a:r>
              <a:rPr lang="en-US" sz="2400" b="1" i="1" dirty="0"/>
              <a:t>that.</a:t>
            </a:r>
            <a:r>
              <a:rPr lang="en-US" sz="2400" b="1" dirty="0"/>
              <a:t>”  </a:t>
            </a:r>
          </a:p>
          <a:p>
            <a:pPr algn="ctr" defTabSz="914400" hangingPunct="0"/>
            <a:r>
              <a:rPr lang="en-US" sz="2400" b="1" dirty="0"/>
              <a:t> Gov. Jerry Brown 4/20/17</a:t>
            </a:r>
            <a:endParaRPr kumimoji="0" lang="en-US" sz="2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00310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9" descr="IMG_149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296400" cy="697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8671" y="100004"/>
            <a:ext cx="8636000" cy="6832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Take Home Points</a:t>
            </a:r>
          </a:p>
          <a:p>
            <a:endParaRPr lang="en-US" sz="1600" b="1" dirty="0"/>
          </a:p>
          <a:p>
            <a:pPr marL="576263" indent="-576263"/>
            <a:r>
              <a:rPr lang="en-US" sz="3000" b="1" dirty="0"/>
              <a:t>Models still underestimate rates and magnitude of change in parts of Earth system</a:t>
            </a:r>
          </a:p>
          <a:p>
            <a:pPr marL="576263" indent="-576263"/>
            <a:endParaRPr lang="en-US" sz="3000" b="1" dirty="0"/>
          </a:p>
          <a:p>
            <a:pPr marL="576263" indent="-576263"/>
            <a:r>
              <a:rPr lang="en-US" sz="3000" b="1" dirty="0"/>
              <a:t>Geologic evidence from the Arctic and Antarctic show that Greenland and West Antarctic ice sheets are much more sensitive to </a:t>
            </a:r>
            <a:r>
              <a:rPr lang="en-US" sz="3000" b="1" dirty="0" err="1"/>
              <a:t>forcings</a:t>
            </a:r>
            <a:r>
              <a:rPr lang="en-US" sz="3000" b="1" dirty="0"/>
              <a:t> then thought.</a:t>
            </a:r>
          </a:p>
          <a:p>
            <a:pPr marL="576263" indent="-576263"/>
            <a:endParaRPr lang="en-US" sz="3000" b="1" dirty="0"/>
          </a:p>
          <a:p>
            <a:r>
              <a:rPr lang="en-US" sz="3000" b="1" dirty="0"/>
              <a:t>Plan for Managed Retreat (though unthinkable now)</a:t>
            </a:r>
          </a:p>
          <a:p>
            <a:r>
              <a:rPr lang="en-US" sz="3200" b="1" dirty="0"/>
              <a:t>	</a:t>
            </a:r>
            <a:r>
              <a:rPr lang="en-US" sz="2400" b="1" dirty="0"/>
              <a:t>Evaluate financial constraints to rebuild after natural disasters</a:t>
            </a:r>
          </a:p>
          <a:p>
            <a:r>
              <a:rPr lang="en-US" sz="2400" b="1" dirty="0"/>
              <a:t>	Drive self-reliance into community planning</a:t>
            </a:r>
          </a:p>
          <a:p>
            <a:r>
              <a:rPr lang="en-US" sz="2400" b="1" dirty="0"/>
              <a:t>	Educate K to Gray!*</a:t>
            </a:r>
          </a:p>
          <a:p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6616284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Politicians debating climate change:</a:t>
            </a:r>
            <a:br>
              <a:rPr lang="en-US" dirty="0"/>
            </a:br>
            <a:r>
              <a:rPr lang="en-US" dirty="0"/>
              <a:t>SLOW LEARNERS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30" y="1501438"/>
            <a:ext cx="7725770" cy="5208922"/>
          </a:xfrm>
        </p:spPr>
      </p:pic>
      <p:sp>
        <p:nvSpPr>
          <p:cNvPr id="4" name="Rectangle 3"/>
          <p:cNvSpPr/>
          <p:nvPr/>
        </p:nvSpPr>
        <p:spPr>
          <a:xfrm>
            <a:off x="4124325" y="5489559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Isaac </a:t>
            </a:r>
            <a:r>
              <a:rPr lang="en-US" b="1" dirty="0" err="1"/>
              <a:t>Cordal</a:t>
            </a:r>
            <a:r>
              <a:rPr lang="en-US" b="1"/>
              <a:t>: </a:t>
            </a:r>
            <a:r>
              <a:rPr lang="en-US" b="1">
                <a:hlinkClick r:id="rId3"/>
              </a:rPr>
              <a:t>http://</a:t>
            </a:r>
            <a:r>
              <a:rPr lang="en-US" b="1" err="1">
                <a:hlinkClick r:id="rId3"/>
              </a:rPr>
              <a:t>www.dailykos.com</a:t>
            </a:r>
            <a:r>
              <a:rPr lang="en-US" b="1">
                <a:hlinkClick r:id="rId3"/>
              </a:rPr>
              <a:t>/story/2014/5/7/1297486/-The-Most-Striking-Climate-Change-Sculpture-You-ll-Ever-See</a:t>
            </a:r>
            <a:r>
              <a:rPr lang="en-US" b="1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284340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957B5-A9EF-46C9-8F6F-B1E79BC90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Contemporary events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229D5D-0AC5-45F7-BE92-59F6B2FDA6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had snow!</a:t>
            </a:r>
          </a:p>
          <a:p>
            <a:r>
              <a:rPr lang="en-US" dirty="0"/>
              <a:t>We had to shovel or snow-blow</a:t>
            </a:r>
          </a:p>
          <a:p>
            <a:r>
              <a:rPr lang="en-US" dirty="0"/>
              <a:t>Or use a green-plow!</a:t>
            </a:r>
          </a:p>
        </p:txBody>
      </p:sp>
    </p:spTree>
    <p:extLst>
      <p:ext uri="{BB962C8B-B14F-4D97-AF65-F5344CB8AC3E}">
        <p14:creationId xmlns:p14="http://schemas.microsoft.com/office/powerpoint/2010/main" val="11393694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dirty="0"/>
              <a:t>A low-carbon footprint snowplow</a:t>
            </a:r>
          </a:p>
        </p:txBody>
      </p:sp>
      <p:pic>
        <p:nvPicPr>
          <p:cNvPr id="2050" name="Picture 2" descr="Image result for green snow plo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125266"/>
            <a:ext cx="5574405" cy="4183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89156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492" y="2333030"/>
            <a:ext cx="4074517" cy="3050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28650" y="1131094"/>
            <a:ext cx="7886700" cy="994172"/>
          </a:xfrm>
        </p:spPr>
        <p:txBody>
          <a:bodyPr>
            <a:normAutofit fontScale="90000"/>
          </a:bodyPr>
          <a:lstStyle/>
          <a:p>
            <a:pPr marL="742950" indent="-742950">
              <a:buFont typeface="+mj-lt"/>
              <a:buAutoNum type="arabicPeriod" startAt="2"/>
            </a:pPr>
            <a:r>
              <a:rPr lang="en-US" dirty="0"/>
              <a:t>Another low-carbon footprint snowplow</a:t>
            </a:r>
          </a:p>
        </p:txBody>
      </p:sp>
    </p:spTree>
    <p:extLst>
      <p:ext uri="{BB962C8B-B14F-4D97-AF65-F5344CB8AC3E}">
        <p14:creationId xmlns:p14="http://schemas.microsoft.com/office/powerpoint/2010/main" val="29356240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E2F15-93AC-4EA8-BE44-BE3C6B18C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591165"/>
          </a:xfrm>
        </p:spPr>
        <p:txBody>
          <a:bodyPr>
            <a:normAutofit fontScale="90000"/>
          </a:bodyPr>
          <a:lstStyle/>
          <a:p>
            <a:r>
              <a:rPr lang="en-US" dirty="0"/>
              <a:t>TODAY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98F3664-A25C-4F39-B27C-0BA0BDA0C6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33800" y="2388317"/>
            <a:ext cx="2314575" cy="44672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4ED0E1-7E0E-448F-A63D-50F6569BEF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927" y="865803"/>
            <a:ext cx="7858125" cy="15621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692751-383C-42DB-9F4E-B4D04CBF82FE}"/>
              </a:ext>
            </a:extLst>
          </p:cNvPr>
          <p:cNvSpPr txBox="1"/>
          <p:nvPr/>
        </p:nvSpPr>
        <p:spPr>
          <a:xfrm>
            <a:off x="491613" y="2953227"/>
            <a:ext cx="2895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Where’s the moral compass regarding human health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It doesn’t even make economic sense; no utilities are building new coal plants in the U.S.</a:t>
            </a:r>
          </a:p>
        </p:txBody>
      </p:sp>
    </p:spTree>
    <p:extLst>
      <p:ext uri="{BB962C8B-B14F-4D97-AF65-F5344CB8AC3E}">
        <p14:creationId xmlns:p14="http://schemas.microsoft.com/office/powerpoint/2010/main" val="33516672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11C0F-BC08-46CB-9B3C-F835EBA69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Solar Decathlon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4852DE-FEE7-43F3-97D5-429DA9B197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Through Sunday: 61</a:t>
            </a:r>
            <a:r>
              <a:rPr lang="en-US" baseline="30000" dirty="0"/>
              <a:t>st</a:t>
            </a:r>
            <a:r>
              <a:rPr lang="en-US" dirty="0"/>
              <a:t> and Pena – </a:t>
            </a:r>
          </a:p>
          <a:p>
            <a:r>
              <a:rPr lang="en-US" dirty="0"/>
              <a:t>A-line rail stop</a:t>
            </a:r>
          </a:p>
          <a:p>
            <a:r>
              <a:rPr lang="en-US" dirty="0">
                <a:hlinkClick r:id="rId2"/>
              </a:rPr>
              <a:t>https://www.solardecathlon.gov/</a:t>
            </a:r>
            <a:r>
              <a:rPr lang="en-US" dirty="0"/>
              <a:t> </a:t>
            </a:r>
          </a:p>
          <a:p>
            <a:r>
              <a:rPr lang="en-US" dirty="0"/>
              <a:t>Thursday, Oct. 12–Sunday, Oct. 15, 2017: 11 a.m.–7 </a:t>
            </a:r>
            <a:r>
              <a:rPr lang="en-US" dirty="0" err="1"/>
              <a:t>p.m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90439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71550" y="1023170"/>
            <a:ext cx="7372350" cy="4806131"/>
            <a:chOff x="571500" y="857250"/>
            <a:chExt cx="8229600" cy="5143500"/>
          </a:xfrm>
        </p:grpSpPr>
        <p:pic>
          <p:nvPicPr>
            <p:cNvPr id="19458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857250"/>
              <a:ext cx="6857570" cy="274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71500" y="3657600"/>
              <a:ext cx="8229600" cy="2343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Up Arrow 5"/>
            <p:cNvSpPr/>
            <p:nvPr/>
          </p:nvSpPr>
          <p:spPr>
            <a:xfrm flipH="1">
              <a:off x="3320415" y="1600200"/>
              <a:ext cx="108585" cy="1085850"/>
            </a:xfrm>
            <a:prstGeom prst="upArrow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013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086101" y="2686052"/>
              <a:ext cx="1085850" cy="4324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013" dirty="0" err="1"/>
                <a:t>Azolla</a:t>
              </a:r>
              <a:r>
                <a:rPr lang="en-US" sz="1013" dirty="0"/>
                <a:t> event:</a:t>
              </a:r>
            </a:p>
            <a:p>
              <a:r>
                <a:rPr lang="en-US" sz="1013" dirty="0"/>
                <a:t>~ 49 Ma</a:t>
              </a:r>
            </a:p>
          </p:txBody>
        </p:sp>
      </p:grpSp>
      <p:cxnSp>
        <p:nvCxnSpPr>
          <p:cNvPr id="5" name="Straight Connector 4"/>
          <p:cNvCxnSpPr/>
          <p:nvPr/>
        </p:nvCxnSpPr>
        <p:spPr>
          <a:xfrm>
            <a:off x="1543051" y="5429250"/>
            <a:ext cx="6631781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9878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10AE4-8E2D-4F46-9086-DCEC18D02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hlinkClick r:id="rId2"/>
              </a:rPr>
              <a:t>https://www.solardecathlon.gov/</a:t>
            </a:r>
            <a:r>
              <a:rPr lang="en-US" dirty="0"/>
              <a:t>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A2DD59-865F-4D86-92D0-901BFC2001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4C6AFF-3DB8-4FC9-8262-EDE04D5770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17638"/>
            <a:ext cx="9319876" cy="429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9833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D7A86-20DA-42E3-9632-D9A78771C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Citizens Climate Lobby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AEC929-AB9D-4564-B441-BEFA024356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October 14, Sat 1030 AM.  CCL Golden monthly meeting at </a:t>
            </a:r>
            <a:r>
              <a:rPr lang="en-US" dirty="0" err="1"/>
              <a:t>Abrusci’s</a:t>
            </a:r>
            <a:r>
              <a:rPr lang="en-US" dirty="0"/>
              <a:t> Fire &amp; Wine, 2200 </a:t>
            </a:r>
            <a:r>
              <a:rPr lang="en-US" dirty="0" err="1"/>
              <a:t>Youngfield</a:t>
            </a:r>
            <a:r>
              <a:rPr lang="en-US" dirty="0"/>
              <a:t> St, back room. 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2754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3905E-C8A3-48F3-AEF6-5CAF2F0D9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Colorado Renewable Energy Society: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E1A3B67-4887-4616-9A1F-24D239E48A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077667"/>
            <a:ext cx="8229600" cy="357102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FCC7229-F239-4AB5-BF08-CA3F07A52AD6}"/>
              </a:ext>
            </a:extLst>
          </p:cNvPr>
          <p:cNvSpPr/>
          <p:nvPr/>
        </p:nvSpPr>
        <p:spPr>
          <a:xfrm>
            <a:off x="3106592" y="1589880"/>
            <a:ext cx="30423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https://www.cres-energy.org/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42861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3905E-C8A3-48F3-AEF6-5CAF2F0D9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Colorado Renewable Energy Society – YouTube of selected talks: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20D1D2-9917-4F3B-8695-0EF7AEF4C5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296" y="3146425"/>
            <a:ext cx="7200900" cy="31623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6D005C0-5413-4538-BE0D-C8B55DCF521E}"/>
              </a:ext>
            </a:extLst>
          </p:cNvPr>
          <p:cNvSpPr/>
          <p:nvPr/>
        </p:nvSpPr>
        <p:spPr>
          <a:xfrm>
            <a:off x="2514600" y="144434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3"/>
              </a:rPr>
              <a:t>https://www.youtube.com/channel/UCr81EUb2qVJVfmmlJMxEHVw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029826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4580" name="TextBox 3"/>
          <p:cNvSpPr txBox="1">
            <a:spLocks noChangeArrowheads="1"/>
          </p:cNvSpPr>
          <p:nvPr/>
        </p:nvSpPr>
        <p:spPr bwMode="auto">
          <a:xfrm>
            <a:off x="2000250" y="1771651"/>
            <a:ext cx="537210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/>
              <a:t>Changes are Happening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36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/>
              <a:t>POPULATION</a:t>
            </a:r>
            <a:endParaRPr lang="en-US" altLang="en-US" sz="1350" dirty="0"/>
          </a:p>
        </p:txBody>
      </p:sp>
    </p:spTree>
    <p:extLst>
      <p:ext uri="{BB962C8B-B14F-4D97-AF65-F5344CB8AC3E}">
        <p14:creationId xmlns:p14="http://schemas.microsoft.com/office/powerpoint/2010/main" val="147501555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BIG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5200" dirty="0"/>
              <a:t>Sustainability:</a:t>
            </a:r>
          </a:p>
          <a:p>
            <a:pPr lvl="1"/>
            <a:r>
              <a:rPr lang="en-US" dirty="0"/>
              <a:t>Population</a:t>
            </a:r>
          </a:p>
          <a:p>
            <a:pPr lvl="1"/>
            <a:r>
              <a:rPr lang="en-US" dirty="0"/>
              <a:t>Resources</a:t>
            </a:r>
          </a:p>
          <a:p>
            <a:pPr lvl="1"/>
            <a:r>
              <a:rPr lang="en-US" dirty="0"/>
              <a:t>Energy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World stability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Conflict</a:t>
            </a:r>
          </a:p>
          <a:p>
            <a:pPr lvl="1"/>
            <a:r>
              <a:rPr lang="en-US" sz="3500" b="1" dirty="0">
                <a:solidFill>
                  <a:schemeClr val="accent6">
                    <a:lumMod val="75000"/>
                  </a:schemeClr>
                </a:solidFill>
              </a:rPr>
              <a:t>Climate change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Weather 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Pestilence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Etc. – very complex</a:t>
            </a:r>
          </a:p>
          <a:p>
            <a:pPr lvl="1"/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4267200" y="3352800"/>
            <a:ext cx="4648200" cy="2590800"/>
            <a:chOff x="5562600" y="2514600"/>
            <a:chExt cx="4381500" cy="2057400"/>
          </a:xfrm>
        </p:grpSpPr>
        <p:sp>
          <p:nvSpPr>
            <p:cNvPr id="5" name="TextBox 4"/>
            <p:cNvSpPr txBox="1"/>
            <p:nvPr/>
          </p:nvSpPr>
          <p:spPr>
            <a:xfrm>
              <a:off x="6096000" y="3260040"/>
              <a:ext cx="3848100" cy="646331"/>
            </a:xfrm>
            <a:prstGeom prst="rect">
              <a:avLst/>
            </a:prstGeom>
            <a:solidFill>
              <a:schemeClr val="accent6">
                <a:lumMod val="75000"/>
                <a:alpha val="47000"/>
              </a:schemeClr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CLIMATE-RELATED</a:t>
              </a:r>
            </a:p>
          </p:txBody>
        </p:sp>
        <p:sp>
          <p:nvSpPr>
            <p:cNvPr id="6" name="Right Brace 5"/>
            <p:cNvSpPr/>
            <p:nvPr/>
          </p:nvSpPr>
          <p:spPr>
            <a:xfrm>
              <a:off x="5562600" y="2514600"/>
              <a:ext cx="416560" cy="2057400"/>
            </a:xfrm>
            <a:prstGeom prst="rightBrace">
              <a:avLst/>
            </a:prstGeom>
            <a:noFill/>
            <a:ln w="571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FBB1F80C-2BE8-4E69-9319-5B872A33FC79}"/>
              </a:ext>
            </a:extLst>
          </p:cNvPr>
          <p:cNvSpPr/>
          <p:nvPr/>
        </p:nvSpPr>
        <p:spPr>
          <a:xfrm>
            <a:off x="838200" y="2209800"/>
            <a:ext cx="2743200" cy="533400"/>
          </a:xfrm>
          <a:prstGeom prst="rect">
            <a:avLst/>
          </a:prstGeom>
          <a:solidFill>
            <a:srgbClr val="FFFF00">
              <a:alpha val="45000"/>
            </a:srgbClr>
          </a:solidFill>
          <a:ln w="825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680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ECEFB-3778-D946-8125-5537A0E4A75F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6705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NASA World at Night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4572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00200" y="4953000"/>
            <a:ext cx="57150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cs typeface="Arial" pitchFamily="34" charset="0"/>
              </a:rPr>
              <a:t>Earth</a:t>
            </a:r>
          </a:p>
          <a:p>
            <a:pPr algn="ctr"/>
            <a:r>
              <a:rPr lang="en-US" dirty="0">
                <a:solidFill>
                  <a:schemeClr val="bg1"/>
                </a:solidFill>
                <a:cs typeface="Arial" pitchFamily="34" charset="0"/>
              </a:rPr>
              <a:t>Human Population = 7.3 B</a:t>
            </a:r>
          </a:p>
          <a:p>
            <a:pPr algn="ctr"/>
            <a:r>
              <a:rPr lang="en-US" dirty="0">
                <a:solidFill>
                  <a:schemeClr val="bg1"/>
                </a:solidFill>
                <a:cs typeface="Arial" pitchFamily="34" charset="0"/>
              </a:rPr>
              <a:t>Annual Electricity Demand = 23,300 </a:t>
            </a:r>
            <a:r>
              <a:rPr lang="en-US" dirty="0" err="1">
                <a:solidFill>
                  <a:schemeClr val="bg1"/>
                </a:solidFill>
                <a:cs typeface="Arial" pitchFamily="34" charset="0"/>
              </a:rPr>
              <a:t>TWh</a:t>
            </a:r>
            <a:endParaRPr lang="en-US" dirty="0">
              <a:solidFill>
                <a:schemeClr val="bg1"/>
              </a:solidFill>
              <a:cs typeface="Arial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cs typeface="Arial" pitchFamily="34" charset="0"/>
              </a:rPr>
              <a:t>Annual CO2 Emissions = 32.2 </a:t>
            </a:r>
            <a:r>
              <a:rPr lang="en-US" dirty="0" err="1">
                <a:solidFill>
                  <a:schemeClr val="bg1"/>
                </a:solidFill>
                <a:cs typeface="Arial" pitchFamily="34" charset="0"/>
              </a:rPr>
              <a:t>Gt</a:t>
            </a:r>
            <a:endParaRPr lang="en-US" dirty="0">
              <a:solidFill>
                <a:schemeClr val="bg1"/>
              </a:solidFill>
              <a:cs typeface="Arial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cs typeface="Arial" pitchFamily="34" charset="0"/>
              </a:rPr>
              <a:t>Fraction of GHG Emissions from Energy Use ≈ 68% </a:t>
            </a:r>
          </a:p>
          <a:p>
            <a:r>
              <a:rPr lang="en-US" dirty="0">
                <a:solidFill>
                  <a:schemeClr val="bg1"/>
                </a:solidFill>
                <a:cs typeface="Arial" pitchFamily="34" charset="0"/>
              </a:rPr>
              <a:t>  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89283" y="5315712"/>
            <a:ext cx="2204781" cy="83099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Gt C = Gt CO2/3.67</a:t>
            </a:r>
          </a:p>
          <a:p>
            <a:pPr algn="ctr"/>
            <a:r>
              <a:rPr lang="en-US" sz="1600" b="1" dirty="0"/>
              <a:t>(mass 44/mass 12 C)</a:t>
            </a:r>
          </a:p>
          <a:p>
            <a:pPr algn="ctr"/>
            <a:r>
              <a:rPr lang="en-US" sz="1600" b="1" dirty="0"/>
              <a:t>32.7/3.67 = 8.91 Gt C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7F949A6-4F14-46DF-91E1-C4892FC7F09F}"/>
              </a:ext>
            </a:extLst>
          </p:cNvPr>
          <p:cNvSpPr/>
          <p:nvPr/>
        </p:nvSpPr>
        <p:spPr>
          <a:xfrm>
            <a:off x="3086100" y="4953000"/>
            <a:ext cx="2743200" cy="763462"/>
          </a:xfrm>
          <a:prstGeom prst="rect">
            <a:avLst/>
          </a:prstGeom>
          <a:solidFill>
            <a:srgbClr val="FFFF00">
              <a:alpha val="34000"/>
            </a:srgbClr>
          </a:solidFill>
          <a:ln w="825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25461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>
            <a:extLst>
              <a:ext uri="{FF2B5EF4-FFF2-40B4-BE49-F238E27FC236}">
                <a16:creationId xmlns:a16="http://schemas.microsoft.com/office/drawing/2014/main" id="{AC47F9FB-D5DE-43A3-8963-EB53FE9A6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74638"/>
            <a:ext cx="8458200" cy="1143000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Museums, Zoos and Your Children will save the World</a:t>
            </a:r>
          </a:p>
        </p:txBody>
      </p:sp>
      <p:pic>
        <p:nvPicPr>
          <p:cNvPr id="67587" name="Content Placeholder 3">
            <a:extLst>
              <a:ext uri="{FF2B5EF4-FFF2-40B4-BE49-F238E27FC236}">
                <a16:creationId xmlns:a16="http://schemas.microsoft.com/office/drawing/2014/main" id="{9E03175A-01BB-4553-AEAC-1565B9218C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225" y="1408113"/>
            <a:ext cx="9045575" cy="4503737"/>
          </a:xfrm>
        </p:spPr>
      </p:pic>
    </p:spTree>
    <p:extLst>
      <p:ext uri="{BB962C8B-B14F-4D97-AF65-F5344CB8AC3E}">
        <p14:creationId xmlns:p14="http://schemas.microsoft.com/office/powerpoint/2010/main" val="68976479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1747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47775" y="-2228850"/>
            <a:ext cx="6581775" cy="8323660"/>
          </a:xfrm>
        </p:spPr>
      </p:pic>
    </p:spTree>
    <p:extLst>
      <p:ext uri="{BB962C8B-B14F-4D97-AF65-F5344CB8AC3E}">
        <p14:creationId xmlns:p14="http://schemas.microsoft.com/office/powerpoint/2010/main" val="131386178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09CF2974-C9A5-4E0B-9C40-1FF2ABCAB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9219" name="Content Placeholder 5">
            <a:extLst>
              <a:ext uri="{FF2B5EF4-FFF2-40B4-BE49-F238E27FC236}">
                <a16:creationId xmlns:a16="http://schemas.microsoft.com/office/drawing/2014/main" id="{B966FC4B-B441-4569-B196-724BCE777A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209800" y="685800"/>
            <a:ext cx="10460038" cy="5826125"/>
          </a:xfrm>
        </p:spPr>
      </p:pic>
      <p:pic>
        <p:nvPicPr>
          <p:cNvPr id="9220" name="Picture 6">
            <a:extLst>
              <a:ext uri="{FF2B5EF4-FFF2-40B4-BE49-F238E27FC236}">
                <a16:creationId xmlns:a16="http://schemas.microsoft.com/office/drawing/2014/main" id="{962542EA-EB45-46AF-AFC8-7C482CD5A7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838200"/>
            <a:ext cx="2489200" cy="314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36017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60" name="Text Box 4"/>
          <p:cNvSpPr txBox="1">
            <a:spLocks noChangeArrowheads="1"/>
          </p:cNvSpPr>
          <p:nvPr/>
        </p:nvSpPr>
        <p:spPr bwMode="auto">
          <a:xfrm>
            <a:off x="1143000" y="2608661"/>
            <a:ext cx="685800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3600" b="0"/>
              <a:t>Photosynthesis/Respiration</a:t>
            </a:r>
          </a:p>
          <a:p>
            <a:pPr algn="ctr" eaLnBrk="1" hangingPunct="1"/>
            <a:r>
              <a:rPr lang="en-US" altLang="en-US" sz="3600" b="0"/>
              <a:t>CO</a:t>
            </a:r>
            <a:r>
              <a:rPr lang="en-US" altLang="en-US" sz="3600" b="0" baseline="-25000"/>
              <a:t>2</a:t>
            </a:r>
            <a:r>
              <a:rPr lang="en-US" altLang="en-US" sz="3600" b="0"/>
              <a:t> + H</a:t>
            </a:r>
            <a:r>
              <a:rPr lang="en-US" altLang="en-US" sz="3600" b="0" baseline="-25000"/>
              <a:t>2</a:t>
            </a:r>
            <a:r>
              <a:rPr lang="en-US" altLang="en-US" sz="3600" b="0"/>
              <a:t>0 </a:t>
            </a:r>
            <a:r>
              <a:rPr lang="en-US" altLang="en-US" sz="3600" b="0">
                <a:cs typeface="Arial" pitchFamily="34" charset="0"/>
              </a:rPr>
              <a:t>↔ CH</a:t>
            </a:r>
            <a:r>
              <a:rPr lang="en-US" altLang="en-US" sz="3600" b="0" baseline="-25000">
                <a:cs typeface="Arial" pitchFamily="34" charset="0"/>
              </a:rPr>
              <a:t>2</a:t>
            </a:r>
            <a:r>
              <a:rPr lang="en-US" altLang="en-US" sz="3600" b="0">
                <a:cs typeface="Arial" pitchFamily="34" charset="0"/>
              </a:rPr>
              <a:t>O + O</a:t>
            </a:r>
            <a:r>
              <a:rPr lang="en-US" altLang="en-US" sz="3600" b="0" baseline="-25000">
                <a:cs typeface="Arial" pitchFamily="34" charset="0"/>
              </a:rPr>
              <a:t>2</a:t>
            </a:r>
          </a:p>
          <a:p>
            <a:pPr algn="ctr" eaLnBrk="1" hangingPunct="1"/>
            <a:endParaRPr lang="en-US" altLang="en-US" sz="3600" b="0" baseline="-25000">
              <a:cs typeface="Arial" pitchFamily="34" charset="0"/>
            </a:endParaRPr>
          </a:p>
          <a:p>
            <a:pPr algn="ctr" eaLnBrk="1" hangingPunct="1"/>
            <a:r>
              <a:rPr lang="en-US" altLang="en-US" sz="3600" b="0">
                <a:cs typeface="Arial" pitchFamily="34" charset="0"/>
              </a:rPr>
              <a:t>Weathering/Precipitation</a:t>
            </a:r>
          </a:p>
          <a:p>
            <a:pPr algn="ctr" eaLnBrk="1" hangingPunct="1"/>
            <a:r>
              <a:rPr lang="en-US" altLang="en-US" sz="3600" b="0">
                <a:cs typeface="Arial" pitchFamily="34" charset="0"/>
              </a:rPr>
              <a:t>CO</a:t>
            </a:r>
            <a:r>
              <a:rPr lang="en-US" altLang="en-US" sz="3600" b="0" baseline="-25000">
                <a:cs typeface="Arial" pitchFamily="34" charset="0"/>
              </a:rPr>
              <a:t>2</a:t>
            </a:r>
            <a:r>
              <a:rPr lang="en-US" altLang="en-US" sz="3600" b="0">
                <a:cs typeface="Arial" pitchFamily="34" charset="0"/>
              </a:rPr>
              <a:t> + CaSiO</a:t>
            </a:r>
            <a:r>
              <a:rPr lang="en-US" altLang="en-US" sz="3600" b="0" baseline="-25000">
                <a:cs typeface="Arial" pitchFamily="34" charset="0"/>
              </a:rPr>
              <a:t>3</a:t>
            </a:r>
            <a:r>
              <a:rPr lang="en-US" altLang="en-US" sz="3600" b="0">
                <a:cs typeface="Arial" pitchFamily="34" charset="0"/>
              </a:rPr>
              <a:t> </a:t>
            </a:r>
            <a:r>
              <a:rPr lang="en-US" altLang="en-US" sz="3600" b="0"/>
              <a:t>↔ CaCO</a:t>
            </a:r>
            <a:r>
              <a:rPr lang="en-US" altLang="en-US" sz="3600" b="0" baseline="-25000"/>
              <a:t>3</a:t>
            </a:r>
            <a:r>
              <a:rPr lang="en-US" altLang="en-US" sz="3600" b="0"/>
              <a:t> + SiO</a:t>
            </a:r>
            <a:r>
              <a:rPr lang="en-US" altLang="en-US" sz="3600" b="0" baseline="-25000"/>
              <a:t>2</a:t>
            </a:r>
            <a:r>
              <a:rPr lang="en-US" altLang="en-US" sz="2700" b="0"/>
              <a:t> </a:t>
            </a:r>
          </a:p>
        </p:txBody>
      </p:sp>
      <p:sp>
        <p:nvSpPr>
          <p:cNvPr id="33795" name="Text Box 6"/>
          <p:cNvSpPr txBox="1">
            <a:spLocks noChangeArrowheads="1"/>
          </p:cNvSpPr>
          <p:nvPr/>
        </p:nvSpPr>
        <p:spPr bwMode="auto">
          <a:xfrm>
            <a:off x="1343025" y="1085850"/>
            <a:ext cx="6571030" cy="969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3600" b="0" i="1"/>
              <a:t>Long-term Carbon Cycle: rocks</a:t>
            </a:r>
          </a:p>
          <a:p>
            <a:pPr eaLnBrk="1" hangingPunct="1"/>
            <a:r>
              <a:rPr lang="en-US" altLang="en-US" sz="2100" b="0"/>
              <a:t>Two generalized reactions…</a:t>
            </a:r>
          </a:p>
        </p:txBody>
      </p:sp>
    </p:spTree>
    <p:extLst>
      <p:ext uri="{BB962C8B-B14F-4D97-AF65-F5344CB8AC3E}">
        <p14:creationId xmlns:p14="http://schemas.microsoft.com/office/powerpoint/2010/main" val="1044955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>
            <a:extLst>
              <a:ext uri="{FF2B5EF4-FFF2-40B4-BE49-F238E27FC236}">
                <a16:creationId xmlns:a16="http://schemas.microsoft.com/office/drawing/2014/main" id="{8313F756-2E49-4C5B-B88A-5DA38BDEB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0243" name="Content Placeholder 3">
            <a:extLst>
              <a:ext uri="{FF2B5EF4-FFF2-40B4-BE49-F238E27FC236}">
                <a16:creationId xmlns:a16="http://schemas.microsoft.com/office/drawing/2014/main" id="{8ECBA7FC-8424-4597-A592-AEC9F3F5FA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196850"/>
            <a:ext cx="8839200" cy="6813550"/>
          </a:xfrm>
        </p:spPr>
      </p:pic>
    </p:spTree>
    <p:extLst>
      <p:ext uri="{BB962C8B-B14F-4D97-AF65-F5344CB8AC3E}">
        <p14:creationId xmlns:p14="http://schemas.microsoft.com/office/powerpoint/2010/main" val="192321126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6B651203-8808-4DFB-A0F2-ECE7BB75C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1267" name="Content Placeholder 3">
            <a:extLst>
              <a:ext uri="{FF2B5EF4-FFF2-40B4-BE49-F238E27FC236}">
                <a16:creationId xmlns:a16="http://schemas.microsoft.com/office/drawing/2014/main" id="{4635FB4C-A942-4456-BE3F-6551E5CDF6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0"/>
            <a:ext cx="8839200" cy="7002463"/>
          </a:xfrm>
        </p:spPr>
      </p:pic>
    </p:spTree>
    <p:extLst>
      <p:ext uri="{BB962C8B-B14F-4D97-AF65-F5344CB8AC3E}">
        <p14:creationId xmlns:p14="http://schemas.microsoft.com/office/powerpoint/2010/main" val="261220274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>
            <a:extLst>
              <a:ext uri="{FF2B5EF4-FFF2-40B4-BE49-F238E27FC236}">
                <a16:creationId xmlns:a16="http://schemas.microsoft.com/office/drawing/2014/main" id="{D3805D6F-2A93-4B94-B2E2-51C2FBEB7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2291" name="Content Placeholder 3">
            <a:extLst>
              <a:ext uri="{FF2B5EF4-FFF2-40B4-BE49-F238E27FC236}">
                <a16:creationId xmlns:a16="http://schemas.microsoft.com/office/drawing/2014/main" id="{2A95C505-B0F1-431B-9A2B-C97BA05267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9700" y="-4114800"/>
            <a:ext cx="8775700" cy="11098213"/>
          </a:xfrm>
        </p:spPr>
      </p:pic>
    </p:spTree>
    <p:extLst>
      <p:ext uri="{BB962C8B-B14F-4D97-AF65-F5344CB8AC3E}">
        <p14:creationId xmlns:p14="http://schemas.microsoft.com/office/powerpoint/2010/main" val="25741015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0D951BB0-DF46-4EE9-98EF-187FA8239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3315" name="Content Placeholder 3">
            <a:extLst>
              <a:ext uri="{FF2B5EF4-FFF2-40B4-BE49-F238E27FC236}">
                <a16:creationId xmlns:a16="http://schemas.microsoft.com/office/drawing/2014/main" id="{B9D70DF6-58E5-41E4-8FA2-4482353757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22350" y="-533400"/>
            <a:ext cx="10736263" cy="7848600"/>
          </a:xfrm>
        </p:spPr>
      </p:pic>
    </p:spTree>
    <p:extLst>
      <p:ext uri="{BB962C8B-B14F-4D97-AF65-F5344CB8AC3E}">
        <p14:creationId xmlns:p14="http://schemas.microsoft.com/office/powerpoint/2010/main" val="225223706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>
            <a:extLst>
              <a:ext uri="{FF2B5EF4-FFF2-40B4-BE49-F238E27FC236}">
                <a16:creationId xmlns:a16="http://schemas.microsoft.com/office/drawing/2014/main" id="{3F8260A6-9EEF-4989-B521-0763DC617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6627" name="Content Placeholder 3">
            <a:extLst>
              <a:ext uri="{FF2B5EF4-FFF2-40B4-BE49-F238E27FC236}">
                <a16:creationId xmlns:a16="http://schemas.microsoft.com/office/drawing/2014/main" id="{FE910019-BC3C-4A6E-9BC6-63F10F926B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6875" y="76200"/>
            <a:ext cx="8137525" cy="6691313"/>
          </a:xfrm>
        </p:spPr>
      </p:pic>
    </p:spTree>
    <p:extLst>
      <p:ext uri="{BB962C8B-B14F-4D97-AF65-F5344CB8AC3E}">
        <p14:creationId xmlns:p14="http://schemas.microsoft.com/office/powerpoint/2010/main" val="359644159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F3840-8D6C-4681-99A2-61F3BA85F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30362"/>
          </a:xfrm>
        </p:spPr>
        <p:txBody>
          <a:bodyPr>
            <a:normAutofit fontScale="90000"/>
          </a:bodyPr>
          <a:lstStyle/>
          <a:p>
            <a:r>
              <a:rPr lang="en-US" dirty="0"/>
              <a:t>Fertility rate </a:t>
            </a:r>
            <a:br>
              <a:rPr lang="en-US" dirty="0"/>
            </a:br>
            <a:r>
              <a:rPr lang="en-US" dirty="0"/>
              <a:t>vs. </a:t>
            </a:r>
            <a:br>
              <a:rPr lang="en-US" dirty="0"/>
            </a:br>
            <a:r>
              <a:rPr lang="en-US" dirty="0"/>
              <a:t>Zero Population Growth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4DD63B-7DE0-4ED3-9AB5-5CB4F872DD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3992563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highlight>
                  <a:srgbClr val="FFFF00"/>
                </a:highlight>
              </a:rPr>
              <a:t>Total Fertility Rate:</a:t>
            </a:r>
            <a:r>
              <a:rPr lang="en-US" dirty="0"/>
              <a:t> </a:t>
            </a:r>
            <a:r>
              <a:rPr lang="en-US" dirty="0">
                <a:hlinkClick r:id="rId2"/>
              </a:rPr>
              <a:t>https://en.wikipedia.org/wiki/Total_fertility_rate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The </a:t>
            </a:r>
            <a:r>
              <a:rPr lang="en-US" b="1" dirty="0"/>
              <a:t>total fertility rate</a:t>
            </a:r>
            <a:r>
              <a:rPr lang="en-US" dirty="0"/>
              <a:t> (</a:t>
            </a:r>
            <a:r>
              <a:rPr lang="en-US" b="1" dirty="0"/>
              <a:t>TFR</a:t>
            </a:r>
            <a:r>
              <a:rPr lang="en-US" dirty="0"/>
              <a:t>), sometimes also called the </a:t>
            </a:r>
            <a:r>
              <a:rPr lang="en-US" b="1" dirty="0"/>
              <a:t>fertility rate</a:t>
            </a:r>
            <a:r>
              <a:rPr lang="en-US" dirty="0"/>
              <a:t>, </a:t>
            </a:r>
            <a:r>
              <a:rPr lang="en-US" b="1" dirty="0"/>
              <a:t>absolute/potential natality</a:t>
            </a:r>
            <a:r>
              <a:rPr lang="en-US" dirty="0"/>
              <a:t>, </a:t>
            </a:r>
            <a:r>
              <a:rPr lang="en-US" b="1" dirty="0"/>
              <a:t>period total fertility rate</a:t>
            </a:r>
            <a:r>
              <a:rPr lang="en-US" dirty="0"/>
              <a:t> (</a:t>
            </a:r>
            <a:r>
              <a:rPr lang="en-US" b="1" dirty="0"/>
              <a:t>PTFR</a:t>
            </a:r>
            <a:r>
              <a:rPr lang="en-US" dirty="0"/>
              <a:t>) or </a:t>
            </a:r>
            <a:r>
              <a:rPr lang="en-US" b="1" dirty="0"/>
              <a:t>total period fertility rate</a:t>
            </a:r>
            <a:r>
              <a:rPr lang="en-US" dirty="0"/>
              <a:t> (</a:t>
            </a:r>
            <a:r>
              <a:rPr lang="en-US" b="1" dirty="0"/>
              <a:t>TPFR</a:t>
            </a:r>
            <a:r>
              <a:rPr lang="en-US" dirty="0"/>
              <a:t>) of a population is the average number of children that would be born to a woman over her lifetime if:</a:t>
            </a:r>
          </a:p>
          <a:p>
            <a:pPr lvl="1"/>
            <a:r>
              <a:rPr lang="en-US" dirty="0"/>
              <a:t>She were to experience the exact current age-specific </a:t>
            </a:r>
            <a:r>
              <a:rPr lang="en-US" dirty="0">
                <a:hlinkClick r:id="rId3" tooltip="Fertility"/>
              </a:rPr>
              <a:t>fertility</a:t>
            </a:r>
            <a:r>
              <a:rPr lang="en-US" dirty="0"/>
              <a:t> rates (ASFRs) through her lifetime, and</a:t>
            </a:r>
          </a:p>
          <a:p>
            <a:pPr lvl="1"/>
            <a:r>
              <a:rPr lang="en-US" dirty="0"/>
              <a:t>She were to survive from birth through the end of her reproductive life.</a:t>
            </a:r>
            <a:r>
              <a:rPr lang="en-US" baseline="30000" dirty="0">
                <a:hlinkClick r:id="rId4"/>
              </a:rPr>
              <a:t>[1]</a:t>
            </a:r>
            <a:endParaRPr lang="en-US" dirty="0"/>
          </a:p>
          <a:p>
            <a:pPr lvl="1"/>
            <a:r>
              <a:rPr lang="en-US" dirty="0"/>
              <a:t>It is obtained by summing the single-year age-specific rates at a given time.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85996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F3840-8D6C-4681-99A2-61F3BA85F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30362"/>
          </a:xfrm>
        </p:spPr>
        <p:txBody>
          <a:bodyPr>
            <a:normAutofit fontScale="90000"/>
          </a:bodyPr>
          <a:lstStyle/>
          <a:p>
            <a:r>
              <a:rPr lang="en-US" dirty="0"/>
              <a:t>Fertility rate </a:t>
            </a:r>
            <a:br>
              <a:rPr lang="en-US" dirty="0"/>
            </a:br>
            <a:r>
              <a:rPr lang="en-US" dirty="0"/>
              <a:t>vs. </a:t>
            </a:r>
            <a:br>
              <a:rPr lang="en-US" dirty="0"/>
            </a:br>
            <a:r>
              <a:rPr lang="en-US" dirty="0"/>
              <a:t>Zero Population Growth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4DD63B-7DE0-4ED3-9AB5-5CB4F872DD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3992563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>
                <a:highlight>
                  <a:srgbClr val="FFFF00"/>
                </a:highlight>
              </a:rPr>
              <a:t>Zero population growth (ZPG): </a:t>
            </a:r>
            <a:r>
              <a:rPr lang="en-US" b="1" dirty="0">
                <a:hlinkClick r:id="rId2"/>
              </a:rPr>
              <a:t>https://en.wikipedia.org/wiki/Zero_population_growth</a:t>
            </a:r>
            <a:r>
              <a:rPr lang="en-US" b="1" dirty="0"/>
              <a:t> </a:t>
            </a:r>
          </a:p>
          <a:p>
            <a:pPr lvl="1"/>
            <a:r>
              <a:rPr lang="en-US" b="1" dirty="0"/>
              <a:t>Zero population growth</a:t>
            </a:r>
            <a:r>
              <a:rPr lang="en-US" dirty="0"/>
              <a:t>, sometimes abbreviated </a:t>
            </a:r>
            <a:r>
              <a:rPr lang="en-US" b="1" dirty="0"/>
              <a:t>ZPG</a:t>
            </a:r>
            <a:r>
              <a:rPr lang="en-US" dirty="0"/>
              <a:t> (also called the </a:t>
            </a:r>
            <a:r>
              <a:rPr lang="en-US" dirty="0">
                <a:hlinkClick r:id="rId3" tooltip="Total fertility rate"/>
              </a:rPr>
              <a:t>replacement level of fertility</a:t>
            </a:r>
            <a:r>
              <a:rPr lang="en-US" dirty="0"/>
              <a:t>),</a:t>
            </a:r>
            <a:r>
              <a:rPr lang="en-US" baseline="30000" dirty="0">
                <a:hlinkClick r:id="rId4"/>
              </a:rPr>
              <a:t>[1]</a:t>
            </a:r>
            <a:r>
              <a:rPr lang="en-US" dirty="0"/>
              <a:t> is a condition of </a:t>
            </a:r>
            <a:r>
              <a:rPr lang="en-US" dirty="0">
                <a:hlinkClick r:id="rId5" tooltip="Demographic"/>
              </a:rPr>
              <a:t>demographic</a:t>
            </a:r>
            <a:r>
              <a:rPr lang="en-US" dirty="0"/>
              <a:t> balance where the number of people in a specified population neither </a:t>
            </a:r>
            <a:r>
              <a:rPr lang="en-US" dirty="0">
                <a:hlinkClick r:id="rId6" tooltip="Population growth"/>
              </a:rPr>
              <a:t>grows</a:t>
            </a:r>
            <a:r>
              <a:rPr lang="en-US" dirty="0"/>
              <a:t> nor </a:t>
            </a:r>
            <a:r>
              <a:rPr lang="en-US" dirty="0">
                <a:hlinkClick r:id="rId7" tooltip="Population decline"/>
              </a:rPr>
              <a:t>declines</a:t>
            </a:r>
            <a:r>
              <a:rPr lang="en-US" dirty="0"/>
              <a:t>, considered as a social aim by some.</a:t>
            </a:r>
            <a:r>
              <a:rPr lang="en-US" baseline="30000" dirty="0">
                <a:hlinkClick r:id="rId8"/>
              </a:rPr>
              <a:t>[2]</a:t>
            </a:r>
            <a:r>
              <a:rPr lang="en-US" dirty="0"/>
              <a:t> According to some, zero population growth, perhaps after stabilizing at some </a:t>
            </a:r>
            <a:r>
              <a:rPr lang="en-US" dirty="0">
                <a:hlinkClick r:id="rId9" tooltip="Optimum population"/>
              </a:rPr>
              <a:t>optimum population</a:t>
            </a:r>
            <a:r>
              <a:rPr lang="en-US" dirty="0"/>
              <a:t>, is the ideal towards which countries and the whole world should aspire in the interests of accomplishing long-term environmental </a:t>
            </a:r>
            <a:r>
              <a:rPr lang="en-US" dirty="0">
                <a:hlinkClick r:id="rId10" tooltip="Sustainability"/>
              </a:rPr>
              <a:t>sustainability</a:t>
            </a:r>
            <a:r>
              <a:rPr lang="en-US" dirty="0"/>
              <a:t>.</a:t>
            </a:r>
            <a:r>
              <a:rPr lang="en-US" baseline="30000" dirty="0">
                <a:hlinkClick r:id="rId11"/>
              </a:rPr>
              <a:t>[3]</a:t>
            </a:r>
            <a:r>
              <a:rPr lang="en-US" dirty="0"/>
              <a:t> What it means by ‘the number of people neither grows nor declines’ is that births plus in-migrants equal deaths plus out-migrants.</a:t>
            </a:r>
            <a:r>
              <a:rPr lang="en-US" baseline="30000" dirty="0">
                <a:hlinkClick r:id="rId12"/>
              </a:rPr>
              <a:t>[4]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707127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385F4-A3C7-462F-AAA3-7C633CF95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7257E1-2B1E-420A-BF55-31140FAEC1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D2D027-1F91-4DD7-B2AD-5CD79BC8F5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8133"/>
            <a:ext cx="9144000" cy="5141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91989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EEB97-C86A-40F1-BCFA-0C5766883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371600"/>
          </a:xfrm>
        </p:spPr>
        <p:txBody>
          <a:bodyPr>
            <a:normAutofit/>
          </a:bodyPr>
          <a:lstStyle/>
          <a:p>
            <a:r>
              <a:rPr lang="en-US" sz="2000" b="1" dirty="0"/>
              <a:t>Log-log graph of Total Fertility Rate (TFR) vs. </a:t>
            </a:r>
            <a:r>
              <a:rPr lang="en-US" sz="2000" b="1" dirty="0">
                <a:hlinkClick r:id="rId2" tooltip="List of countries by GDP (PPP) per capita"/>
              </a:rPr>
              <a:t>GDP (PPP) per capita</a:t>
            </a:r>
            <a:r>
              <a:rPr lang="en-US" sz="2000" b="1" dirty="0"/>
              <a:t> with </a:t>
            </a:r>
            <a:r>
              <a:rPr lang="en-US" sz="2000" b="1" dirty="0">
                <a:hlinkClick r:id="rId3" tooltip="Population size"/>
              </a:rPr>
              <a:t>population size</a:t>
            </a:r>
            <a:r>
              <a:rPr lang="en-US" sz="2000" b="1" dirty="0"/>
              <a:t> shown as bubble area, for all countries having population greater than 2 million (2016 estimates; 30 largest countries bold)</a:t>
            </a:r>
          </a:p>
        </p:txBody>
      </p:sp>
      <p:pic>
        <p:nvPicPr>
          <p:cNvPr id="1026" name="Picture 2" descr="https://upload.wikimedia.org/wikipedia/commons/thumb/b/b6/CIA_WFB_TotFertilityRate-GDP-Population_-_Simplified_2016.png/1024px-CIA_WFB_TotFertilityRate-GDP-Population_-_Simplified_2016.png">
            <a:extLst>
              <a:ext uri="{FF2B5EF4-FFF2-40B4-BE49-F238E27FC236}">
                <a16:creationId xmlns:a16="http://schemas.microsoft.com/office/drawing/2014/main" id="{C803E365-0F16-46B3-BBB3-00BE844D4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447800"/>
            <a:ext cx="7315200" cy="5107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76EBE6C-BA49-45F9-AF3E-FEC30D506E0B}"/>
              </a:ext>
            </a:extLst>
          </p:cNvPr>
          <p:cNvSpPr/>
          <p:nvPr/>
        </p:nvSpPr>
        <p:spPr>
          <a:xfrm>
            <a:off x="931460" y="5715000"/>
            <a:ext cx="5181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5"/>
              </a:rPr>
              <a:t>https://en.wikipedia.org/wiki/Total_fertility_rate#/media/File:CIA_WFB_TotFertilityRate-GDP-Population_-_Simplified_2016.png</a:t>
            </a:r>
            <a:r>
              <a:rPr lang="en-U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7409626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>
            <a:extLst>
              <a:ext uri="{FF2B5EF4-FFF2-40B4-BE49-F238E27FC236}">
                <a16:creationId xmlns:a16="http://schemas.microsoft.com/office/drawing/2014/main" id="{D514662C-3124-4A69-BB2B-48B5CB8AC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7651" name="Content Placeholder 3">
            <a:extLst>
              <a:ext uri="{FF2B5EF4-FFF2-40B4-BE49-F238E27FC236}">
                <a16:creationId xmlns:a16="http://schemas.microsoft.com/office/drawing/2014/main" id="{1B21536E-7930-4D18-A3D4-1E5FB3161C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0175" y="685800"/>
            <a:ext cx="8709025" cy="5930900"/>
          </a:xfrm>
        </p:spPr>
      </p:pic>
      <p:sp>
        <p:nvSpPr>
          <p:cNvPr id="27652" name="TextBox 4">
            <a:extLst>
              <a:ext uri="{FF2B5EF4-FFF2-40B4-BE49-F238E27FC236}">
                <a16:creationId xmlns:a16="http://schemas.microsoft.com/office/drawing/2014/main" id="{CA147763-586D-4E8C-8CD7-33333AB210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1524000"/>
            <a:ext cx="1752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" charset="-128"/>
              </a:defRPr>
            </a:lvl1pPr>
            <a:lvl2pPr marL="37931725" indent="-3747452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0000"/>
                </a:solidFill>
              </a:rPr>
              <a:t>Peak Baby</a:t>
            </a:r>
          </a:p>
        </p:txBody>
      </p:sp>
    </p:spTree>
    <p:extLst>
      <p:ext uri="{BB962C8B-B14F-4D97-AF65-F5344CB8AC3E}">
        <p14:creationId xmlns:p14="http://schemas.microsoft.com/office/powerpoint/2010/main" val="27821114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542" y="1754981"/>
            <a:ext cx="6569869" cy="399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7204474" y="5794773"/>
            <a:ext cx="851515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900" b="0"/>
              <a:t>Berner, 2001</a:t>
            </a:r>
          </a:p>
        </p:txBody>
      </p:sp>
      <p:sp>
        <p:nvSpPr>
          <p:cNvPr id="34821" name="Rectangle 5"/>
          <p:cNvSpPr>
            <a:spLocks noChangeArrowheads="1"/>
          </p:cNvSpPr>
          <p:nvPr/>
        </p:nvSpPr>
        <p:spPr bwMode="auto">
          <a:xfrm>
            <a:off x="1143000" y="847725"/>
            <a:ext cx="706755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3600" b="0">
                <a:solidFill>
                  <a:schemeClr val="tx2"/>
                </a:solidFill>
              </a:rPr>
              <a:t>Long-term carbon cycle: </a:t>
            </a:r>
            <a:r>
              <a:rPr lang="en-US" altLang="en-US" sz="3600" b="0" i="1">
                <a:solidFill>
                  <a:schemeClr val="tx2"/>
                </a:solidFill>
              </a:rPr>
              <a:t>rocks</a:t>
            </a:r>
          </a:p>
        </p:txBody>
      </p:sp>
    </p:spTree>
    <p:extLst>
      <p:ext uri="{BB962C8B-B14F-4D97-AF65-F5344CB8AC3E}">
        <p14:creationId xmlns:p14="http://schemas.microsoft.com/office/powerpoint/2010/main" val="345499312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>
            <a:extLst>
              <a:ext uri="{FF2B5EF4-FFF2-40B4-BE49-F238E27FC236}">
                <a16:creationId xmlns:a16="http://schemas.microsoft.com/office/drawing/2014/main" id="{BEA0D11C-A251-43C1-AB94-154412DA7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8675" name="Content Placeholder 3">
            <a:extLst>
              <a:ext uri="{FF2B5EF4-FFF2-40B4-BE49-F238E27FC236}">
                <a16:creationId xmlns:a16="http://schemas.microsoft.com/office/drawing/2014/main" id="{1C74B447-2199-476A-BB5C-E6F7740A3A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152400"/>
            <a:ext cx="8705850" cy="6705600"/>
          </a:xfrm>
        </p:spPr>
      </p:pic>
      <p:sp>
        <p:nvSpPr>
          <p:cNvPr id="28676" name="TextBox 4">
            <a:extLst>
              <a:ext uri="{FF2B5EF4-FFF2-40B4-BE49-F238E27FC236}">
                <a16:creationId xmlns:a16="http://schemas.microsoft.com/office/drawing/2014/main" id="{D0143603-EE38-4028-829F-999E3364E8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3124200"/>
            <a:ext cx="18288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" charset="-128"/>
              </a:defRPr>
            </a:lvl1pPr>
            <a:lvl2pPr marL="37931725" indent="-3747452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solidFill>
                  <a:srgbClr val="FF0000"/>
                </a:solidFill>
              </a:rPr>
              <a:t>Great Leap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solidFill>
                  <a:srgbClr val="FF0000"/>
                </a:solidFill>
              </a:rPr>
              <a:t>Forward</a:t>
            </a:r>
          </a:p>
        </p:txBody>
      </p:sp>
    </p:spTree>
    <p:extLst>
      <p:ext uri="{BB962C8B-B14F-4D97-AF65-F5344CB8AC3E}">
        <p14:creationId xmlns:p14="http://schemas.microsoft.com/office/powerpoint/2010/main" val="214581681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DB-1960 with wells">
            <a:extLst>
              <a:ext uri="{FF2B5EF4-FFF2-40B4-BE49-F238E27FC236}">
                <a16:creationId xmlns:a16="http://schemas.microsoft.com/office/drawing/2014/main" id="{268E78AF-9EFC-4F05-BF9E-39319E407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0"/>
            <a:ext cx="5486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 Box 3">
            <a:extLst>
              <a:ext uri="{FF2B5EF4-FFF2-40B4-BE49-F238E27FC236}">
                <a16:creationId xmlns:a16="http://schemas.microsoft.com/office/drawing/2014/main" id="{DAAB449A-B915-4909-968C-3EB7DF5D6A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609600"/>
            <a:ext cx="1200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" charset="-128"/>
              </a:defRPr>
            </a:lvl1pPr>
            <a:lvl2pPr marL="37931725" indent="-3747452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/>
              <a:t>1960</a:t>
            </a:r>
          </a:p>
        </p:txBody>
      </p:sp>
      <p:sp>
        <p:nvSpPr>
          <p:cNvPr id="30724" name="Text Box 4">
            <a:extLst>
              <a:ext uri="{FF2B5EF4-FFF2-40B4-BE49-F238E27FC236}">
                <a16:creationId xmlns:a16="http://schemas.microsoft.com/office/drawing/2014/main" id="{F160C499-34B4-4FF1-AE71-F7F66FA29A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5925" y="6183313"/>
            <a:ext cx="6889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" charset="-128"/>
              </a:defRPr>
            </a:lvl1pPr>
            <a:lvl2pPr marL="37931725" indent="-3747452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USGS</a:t>
            </a:r>
          </a:p>
        </p:txBody>
      </p:sp>
      <p:sp>
        <p:nvSpPr>
          <p:cNvPr id="30725" name="TextBox 4">
            <a:extLst>
              <a:ext uri="{FF2B5EF4-FFF2-40B4-BE49-F238E27FC236}">
                <a16:creationId xmlns:a16="http://schemas.microsoft.com/office/drawing/2014/main" id="{2C97E804-4B24-4B6D-AAC4-FDDA52A268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5715000"/>
            <a:ext cx="1219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" charset="-128"/>
              </a:defRPr>
            </a:lvl1pPr>
            <a:lvl2pPr marL="37931725" indent="-3747452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U</a:t>
            </a:r>
            <a:r>
              <a:rPr lang="en-US" altLang="en-US" sz="1800">
                <a:solidFill>
                  <a:schemeClr val="bg1"/>
                </a:solidFill>
              </a:rPr>
              <a:t>USGS</a:t>
            </a: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16852248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DB-1980 with wells">
            <a:extLst>
              <a:ext uri="{FF2B5EF4-FFF2-40B4-BE49-F238E27FC236}">
                <a16:creationId xmlns:a16="http://schemas.microsoft.com/office/drawing/2014/main" id="{A70207BA-69D1-43ED-B85D-C10C5B44E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0"/>
            <a:ext cx="5486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ext Box 3">
            <a:extLst>
              <a:ext uri="{FF2B5EF4-FFF2-40B4-BE49-F238E27FC236}">
                <a16:creationId xmlns:a16="http://schemas.microsoft.com/office/drawing/2014/main" id="{AC527812-135E-4A23-81B4-FDE6945281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609600"/>
            <a:ext cx="1200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" charset="-128"/>
              </a:defRPr>
            </a:lvl1pPr>
            <a:lvl2pPr marL="37931725" indent="-3747452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/>
              <a:t>1980</a:t>
            </a:r>
          </a:p>
        </p:txBody>
      </p:sp>
      <p:sp>
        <p:nvSpPr>
          <p:cNvPr id="31748" name="Text Box 4">
            <a:extLst>
              <a:ext uri="{FF2B5EF4-FFF2-40B4-BE49-F238E27FC236}">
                <a16:creationId xmlns:a16="http://schemas.microsoft.com/office/drawing/2014/main" id="{9C355F1F-0635-4828-8E02-68832AB51E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5925" y="6183313"/>
            <a:ext cx="6889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" charset="-128"/>
              </a:defRPr>
            </a:lvl1pPr>
            <a:lvl2pPr marL="37931725" indent="-3747452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USGS</a:t>
            </a:r>
          </a:p>
        </p:txBody>
      </p:sp>
      <p:sp>
        <p:nvSpPr>
          <p:cNvPr id="31749" name="TextBox 4">
            <a:extLst>
              <a:ext uri="{FF2B5EF4-FFF2-40B4-BE49-F238E27FC236}">
                <a16:creationId xmlns:a16="http://schemas.microsoft.com/office/drawing/2014/main" id="{94BB9D22-025C-4007-BE13-24893AF450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5715000"/>
            <a:ext cx="1219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" charset="-128"/>
              </a:defRPr>
            </a:lvl1pPr>
            <a:lvl2pPr marL="37931725" indent="-3747452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U</a:t>
            </a:r>
            <a:r>
              <a:rPr lang="en-US" altLang="en-US" sz="1800">
                <a:solidFill>
                  <a:schemeClr val="bg1"/>
                </a:solidFill>
              </a:rPr>
              <a:t>USGS</a:t>
            </a: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374727469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DB-2000 with wells">
            <a:extLst>
              <a:ext uri="{FF2B5EF4-FFF2-40B4-BE49-F238E27FC236}">
                <a16:creationId xmlns:a16="http://schemas.microsoft.com/office/drawing/2014/main" id="{3475457C-765F-41E7-B8BA-BA4D18087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0"/>
            <a:ext cx="5486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ext Box 3">
            <a:extLst>
              <a:ext uri="{FF2B5EF4-FFF2-40B4-BE49-F238E27FC236}">
                <a16:creationId xmlns:a16="http://schemas.microsoft.com/office/drawing/2014/main" id="{44DD1E02-B153-4BDF-BC87-AA698ECCDB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609600"/>
            <a:ext cx="1200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" charset="-128"/>
              </a:defRPr>
            </a:lvl1pPr>
            <a:lvl2pPr marL="37931725" indent="-3747452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/>
              <a:t>2000</a:t>
            </a:r>
          </a:p>
        </p:txBody>
      </p:sp>
      <p:sp>
        <p:nvSpPr>
          <p:cNvPr id="32772" name="Text Box 4">
            <a:extLst>
              <a:ext uri="{FF2B5EF4-FFF2-40B4-BE49-F238E27FC236}">
                <a16:creationId xmlns:a16="http://schemas.microsoft.com/office/drawing/2014/main" id="{512B624F-9323-44AD-9FA4-C362CA4E19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5925" y="6183313"/>
            <a:ext cx="6889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" charset="-128"/>
              </a:defRPr>
            </a:lvl1pPr>
            <a:lvl2pPr marL="37931725" indent="-3747452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USGS</a:t>
            </a:r>
          </a:p>
        </p:txBody>
      </p:sp>
      <p:sp>
        <p:nvSpPr>
          <p:cNvPr id="32773" name="TextBox 4">
            <a:extLst>
              <a:ext uri="{FF2B5EF4-FFF2-40B4-BE49-F238E27FC236}">
                <a16:creationId xmlns:a16="http://schemas.microsoft.com/office/drawing/2014/main" id="{4F8501F3-6D73-4EEE-94CF-A128805EF7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5715000"/>
            <a:ext cx="1219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" charset="-128"/>
              </a:defRPr>
            </a:lvl1pPr>
            <a:lvl2pPr marL="37931725" indent="-3747452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U</a:t>
            </a:r>
            <a:r>
              <a:rPr lang="en-US" altLang="en-US" sz="1800">
                <a:solidFill>
                  <a:schemeClr val="bg1"/>
                </a:solidFill>
              </a:rPr>
              <a:t>USGS</a:t>
            </a: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136537635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>
            <a:extLst>
              <a:ext uri="{FF2B5EF4-FFF2-40B4-BE49-F238E27FC236}">
                <a16:creationId xmlns:a16="http://schemas.microsoft.com/office/drawing/2014/main" id="{041DF448-884B-4217-98D2-02F0046FB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3795" name="Picture 4">
            <a:extLst>
              <a:ext uri="{FF2B5EF4-FFF2-40B4-BE49-F238E27FC236}">
                <a16:creationId xmlns:a16="http://schemas.microsoft.com/office/drawing/2014/main" id="{9A615092-3044-439A-9F06-CB01D7D4CE8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3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50800" y="588963"/>
            <a:ext cx="8737600" cy="6292850"/>
          </a:xfrm>
          <a:noFill/>
        </p:spPr>
      </p:pic>
      <p:sp>
        <p:nvSpPr>
          <p:cNvPr id="33796" name="TextBox 4">
            <a:extLst>
              <a:ext uri="{FF2B5EF4-FFF2-40B4-BE49-F238E27FC236}">
                <a16:creationId xmlns:a16="http://schemas.microsoft.com/office/drawing/2014/main" id="{79CFCA16-189E-41A0-A3B4-9AFEBC1407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0"/>
            <a:ext cx="5867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" charset="-128"/>
              </a:defRPr>
            </a:lvl1pPr>
            <a:lvl2pPr marL="37931725" indent="-3747452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Jonah Field, Wyoming    August 1994</a:t>
            </a:r>
          </a:p>
        </p:txBody>
      </p:sp>
    </p:spTree>
    <p:extLst>
      <p:ext uri="{BB962C8B-B14F-4D97-AF65-F5344CB8AC3E}">
        <p14:creationId xmlns:p14="http://schemas.microsoft.com/office/powerpoint/2010/main" val="126105093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>
            <a:extLst>
              <a:ext uri="{FF2B5EF4-FFF2-40B4-BE49-F238E27FC236}">
                <a16:creationId xmlns:a16="http://schemas.microsoft.com/office/drawing/2014/main" id="{1132FA45-1DBA-4C5B-BA2E-F9DB7454E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4819" name="Picture 2">
            <a:extLst>
              <a:ext uri="{FF2B5EF4-FFF2-40B4-BE49-F238E27FC236}">
                <a16:creationId xmlns:a16="http://schemas.microsoft.com/office/drawing/2014/main" id="{82A9B739-25E1-4009-BA31-9CDDEE35BD7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569913"/>
            <a:ext cx="8686800" cy="6257925"/>
          </a:xfrm>
          <a:noFill/>
        </p:spPr>
      </p:pic>
      <p:sp>
        <p:nvSpPr>
          <p:cNvPr id="34820" name="TextBox 4">
            <a:extLst>
              <a:ext uri="{FF2B5EF4-FFF2-40B4-BE49-F238E27FC236}">
                <a16:creationId xmlns:a16="http://schemas.microsoft.com/office/drawing/2014/main" id="{670F9E99-4578-4D6E-B9EA-ECB4EA9ED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0"/>
            <a:ext cx="5867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" charset="-128"/>
              </a:defRPr>
            </a:lvl1pPr>
            <a:lvl2pPr marL="37931725" indent="-3747452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Jonah Field, Wyoming    August 2006</a:t>
            </a:r>
          </a:p>
        </p:txBody>
      </p:sp>
    </p:spTree>
    <p:extLst>
      <p:ext uri="{BB962C8B-B14F-4D97-AF65-F5344CB8AC3E}">
        <p14:creationId xmlns:p14="http://schemas.microsoft.com/office/powerpoint/2010/main" val="260630325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>
            <a:extLst>
              <a:ext uri="{FF2B5EF4-FFF2-40B4-BE49-F238E27FC236}">
                <a16:creationId xmlns:a16="http://schemas.microsoft.com/office/drawing/2014/main" id="{E0E5D45B-B055-497B-8C67-70B4359A9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9939" name="Content Placeholder 3">
            <a:extLst>
              <a:ext uri="{FF2B5EF4-FFF2-40B4-BE49-F238E27FC236}">
                <a16:creationId xmlns:a16="http://schemas.microsoft.com/office/drawing/2014/main" id="{42A94831-B80F-4B8B-A5DB-EF51E75ABF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9050" y="117475"/>
            <a:ext cx="9182100" cy="2205038"/>
          </a:xfrm>
        </p:spPr>
      </p:pic>
      <p:pic>
        <p:nvPicPr>
          <p:cNvPr id="39940" name="Picture 4">
            <a:extLst>
              <a:ext uri="{FF2B5EF4-FFF2-40B4-BE49-F238E27FC236}">
                <a16:creationId xmlns:a16="http://schemas.microsoft.com/office/drawing/2014/main" id="{C0E9064C-66C2-4188-B4CC-6A521203F1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22513"/>
            <a:ext cx="9144000" cy="219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5">
            <a:extLst>
              <a:ext uri="{FF2B5EF4-FFF2-40B4-BE49-F238E27FC236}">
                <a16:creationId xmlns:a16="http://schemas.microsoft.com/office/drawing/2014/main" id="{30F714DC-814D-4A03-ACB0-B37D1AC008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19613"/>
            <a:ext cx="9144000" cy="218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2" name="TextBox 6">
            <a:extLst>
              <a:ext uri="{FF2B5EF4-FFF2-40B4-BE49-F238E27FC236}">
                <a16:creationId xmlns:a16="http://schemas.microsoft.com/office/drawing/2014/main" id="{196E1C26-8267-432B-A055-760D7E6985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457200"/>
            <a:ext cx="3886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" charset="-128"/>
              </a:defRPr>
            </a:lvl1pPr>
            <a:lvl2pPr marL="37931725" indent="-3747452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UN projections 2010</a:t>
            </a:r>
          </a:p>
        </p:txBody>
      </p:sp>
    </p:spTree>
    <p:extLst>
      <p:ext uri="{BB962C8B-B14F-4D97-AF65-F5344CB8AC3E}">
        <p14:creationId xmlns:p14="http://schemas.microsoft.com/office/powerpoint/2010/main" val="60860737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EEECC-FE94-4E40-A1FB-103F0BB88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2087562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Fertility Rates</a:t>
            </a:r>
            <a:br>
              <a:rPr lang="en-US" b="1" dirty="0"/>
            </a:br>
            <a:r>
              <a:rPr lang="en-US" b="1" dirty="0"/>
              <a:t>(Children per Family)</a:t>
            </a:r>
            <a:br>
              <a:rPr lang="en-US" b="1" dirty="0"/>
            </a:br>
            <a:r>
              <a:rPr lang="en-US" b="1" dirty="0"/>
              <a:t>World Statistics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CDED67-2FA5-4929-93A0-D9E77E7481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http://www.pregnantpause.org/numbers/fertility.htm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A7CEE0-3E75-4717-A492-B8A95C44D7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619" y="2667000"/>
            <a:ext cx="6134100" cy="43243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60E253-4B16-4912-872D-5E12FAE4AE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5475" y="4114800"/>
            <a:ext cx="3438525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08124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96BBC-9D64-40B1-B0BB-C335EA36C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B070F5-CAE6-49F8-BCF2-29276284F6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4 PDFs documents for you to peruse depending on your interest:</a:t>
            </a:r>
          </a:p>
          <a:p>
            <a:pPr lvl="1"/>
            <a:r>
              <a:rPr lang="en-US" dirty="0"/>
              <a:t>Science Mag June 30, 2017: </a:t>
            </a:r>
            <a:r>
              <a:rPr lang="en-US" dirty="0">
                <a:hlinkClick r:id="rId2"/>
              </a:rPr>
              <a:t>Estimating economic damage from climate change in the United States</a:t>
            </a:r>
            <a:endParaRPr lang="en-US" dirty="0"/>
          </a:p>
          <a:p>
            <a:pPr lvl="1"/>
            <a:r>
              <a:rPr lang="en-US" dirty="0"/>
              <a:t>UN World Fertility Report: 2007: </a:t>
            </a:r>
            <a:r>
              <a:rPr lang="en-US" dirty="0">
                <a:hlinkClick r:id="rId3"/>
              </a:rPr>
              <a:t>UN World Fertility Report 2007:</a:t>
            </a:r>
            <a:r>
              <a:rPr lang="en-US" dirty="0"/>
              <a:t>compilation of key indicators of fertility, nuptiality, contraceptive use and population policies regarding childbearing for 192 countries referring</a:t>
            </a:r>
            <a:br>
              <a:rPr lang="en-US" dirty="0"/>
            </a:br>
            <a:r>
              <a:rPr lang="en-US" dirty="0"/>
              <a:t>mostly to two periods: the 1970s and the latest year for which data are available</a:t>
            </a:r>
          </a:p>
          <a:p>
            <a:pPr lvl="1"/>
            <a:r>
              <a:rPr lang="en-US" dirty="0"/>
              <a:t>UN World Fertility Report 2012: </a:t>
            </a:r>
            <a:r>
              <a:rPr lang="en-US" dirty="0">
                <a:hlinkClick r:id="rId4"/>
              </a:rPr>
              <a:t>Report_WFR2012</a:t>
            </a:r>
            <a:endParaRPr lang="en-US" dirty="0"/>
          </a:p>
          <a:p>
            <a:pPr lvl="1"/>
            <a:r>
              <a:rPr lang="en-US" dirty="0"/>
              <a:t>World population stabilization unlikely this century: </a:t>
            </a:r>
            <a:r>
              <a:rPr lang="en-US" dirty="0">
                <a:hlinkClick r:id="rId5"/>
              </a:rPr>
              <a:t>Science-2014-Lee-229-34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801147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C2821-55E4-4565-B4D6-59A24D060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ED644C-292B-46BC-90F6-1374008E5A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n-US" dirty="0"/>
              <a:t>ECONOMIC DEMOGRAPHY</a:t>
            </a:r>
          </a:p>
          <a:p>
            <a:r>
              <a:rPr lang="en-US" dirty="0">
                <a:highlight>
                  <a:srgbClr val="FFFF00"/>
                </a:highlight>
              </a:rPr>
              <a:t>Is low fertility really a problem?</a:t>
            </a:r>
          </a:p>
          <a:p>
            <a:r>
              <a:rPr lang="en-US" dirty="0"/>
              <a:t>Population aging, dependency, and consumption</a:t>
            </a:r>
          </a:p>
          <a:p>
            <a:r>
              <a:rPr lang="en-US" dirty="0"/>
              <a:t>Ronald Lee,1* Andrew Mason,2,3* members of the NTA Network†</a:t>
            </a:r>
          </a:p>
          <a:p>
            <a:r>
              <a:rPr lang="en-US" dirty="0">
                <a:highlight>
                  <a:srgbClr val="FFFF00"/>
                </a:highlight>
              </a:rPr>
              <a:t>Longer lives and fertility far below the replacement level of 2.1 births per woman are</a:t>
            </a:r>
          </a:p>
          <a:p>
            <a:r>
              <a:rPr lang="en-US" dirty="0">
                <a:highlight>
                  <a:srgbClr val="FFFF00"/>
                </a:highlight>
              </a:rPr>
              <a:t>leading to rapid population aging in many countries.</a:t>
            </a:r>
            <a:r>
              <a:rPr lang="en-US" dirty="0"/>
              <a:t> Many observers are concerned that</a:t>
            </a:r>
          </a:p>
          <a:p>
            <a:r>
              <a:rPr lang="en-US" dirty="0"/>
              <a:t>aging will adversely affect public finances and standards of living. Analysis of newly</a:t>
            </a:r>
          </a:p>
          <a:p>
            <a:r>
              <a:rPr lang="en-US" dirty="0"/>
              <a:t>available National Transfer Accounts data for 40 countries shows that fertility well above</a:t>
            </a:r>
          </a:p>
          <a:p>
            <a:r>
              <a:rPr lang="en-US" dirty="0"/>
              <a:t>replacement would typically be most beneficial for government budgets. However,</a:t>
            </a:r>
          </a:p>
          <a:p>
            <a:r>
              <a:rPr lang="en-US" dirty="0"/>
              <a:t>fertility near replacement would be most beneficial for standards of living when the</a:t>
            </a:r>
          </a:p>
          <a:p>
            <a:r>
              <a:rPr lang="en-US" dirty="0"/>
              <a:t>analysis includes the effects of age structure on families as well as governments. And</a:t>
            </a:r>
          </a:p>
          <a:p>
            <a:r>
              <a:rPr lang="en-US" dirty="0"/>
              <a:t>fertility below replacement would maximize per capita consumption when the cost of</a:t>
            </a:r>
          </a:p>
          <a:p>
            <a:r>
              <a:rPr lang="en-US" dirty="0"/>
              <a:t>providing capital for a growing labor force is taken into account. Although low fertility will</a:t>
            </a:r>
          </a:p>
          <a:p>
            <a:r>
              <a:rPr lang="en-US" dirty="0"/>
              <a:t>indeed challenge government programs and very low fertility undermines living</a:t>
            </a:r>
          </a:p>
          <a:p>
            <a:r>
              <a:rPr lang="en-US" dirty="0"/>
              <a:t>standards, we find that moderately low fertility and population decline favor the broader</a:t>
            </a:r>
          </a:p>
          <a:p>
            <a:r>
              <a:rPr lang="en-US" dirty="0"/>
              <a:t>material standard of living.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8CBE30-7255-4241-B90A-63363C5E7B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146" y="150813"/>
            <a:ext cx="8010525" cy="139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1084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 descr="Five_Myr_Climate_Chan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2478883"/>
            <a:ext cx="6858000" cy="1831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Text Box 5"/>
          <p:cNvSpPr txBox="1">
            <a:spLocks noChangeArrowheads="1"/>
          </p:cNvSpPr>
          <p:nvPr/>
        </p:nvSpPr>
        <p:spPr bwMode="auto">
          <a:xfrm>
            <a:off x="1143000" y="1122760"/>
            <a:ext cx="6858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/>
              <a:t>Climate Changes from Ocean Sediment Cores, since 5 Ma.  Milankovitch Cycles</a:t>
            </a:r>
          </a:p>
        </p:txBody>
      </p:sp>
      <p:sp>
        <p:nvSpPr>
          <p:cNvPr id="5" name="Rectangle 4"/>
          <p:cNvSpPr/>
          <p:nvPr/>
        </p:nvSpPr>
        <p:spPr>
          <a:xfrm>
            <a:off x="1143000" y="2508647"/>
            <a:ext cx="582216" cy="15859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/>
          </a:p>
        </p:txBody>
      </p:sp>
      <p:sp>
        <p:nvSpPr>
          <p:cNvPr id="6" name="Rectangle 5"/>
          <p:cNvSpPr/>
          <p:nvPr/>
        </p:nvSpPr>
        <p:spPr>
          <a:xfrm>
            <a:off x="1401366" y="3999310"/>
            <a:ext cx="5953125" cy="2952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/>
          </a:p>
        </p:txBody>
      </p:sp>
      <p:sp>
        <p:nvSpPr>
          <p:cNvPr id="7" name="Rectangle 6"/>
          <p:cNvSpPr/>
          <p:nvPr/>
        </p:nvSpPr>
        <p:spPr>
          <a:xfrm>
            <a:off x="7323536" y="2518172"/>
            <a:ext cx="677465" cy="16323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/>
          </a:p>
        </p:txBody>
      </p:sp>
      <p:sp>
        <p:nvSpPr>
          <p:cNvPr id="8" name="Rectangle 7"/>
          <p:cNvSpPr/>
          <p:nvPr/>
        </p:nvSpPr>
        <p:spPr>
          <a:xfrm>
            <a:off x="1927622" y="3113486"/>
            <a:ext cx="2381250" cy="7739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/>
          </a:p>
        </p:txBody>
      </p:sp>
      <p:sp>
        <p:nvSpPr>
          <p:cNvPr id="9" name="Rectangle 8"/>
          <p:cNvSpPr/>
          <p:nvPr/>
        </p:nvSpPr>
        <p:spPr>
          <a:xfrm flipV="1">
            <a:off x="4750595" y="2667000"/>
            <a:ext cx="2603897" cy="1202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/>
          </a:p>
        </p:txBody>
      </p:sp>
      <p:sp>
        <p:nvSpPr>
          <p:cNvPr id="25609" name="TextBox 9"/>
          <p:cNvSpPr txBox="1">
            <a:spLocks noChangeArrowheads="1"/>
          </p:cNvSpPr>
          <p:nvPr/>
        </p:nvSpPr>
        <p:spPr bwMode="auto">
          <a:xfrm>
            <a:off x="5066110" y="2452687"/>
            <a:ext cx="450764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350"/>
              <a:t>41K</a:t>
            </a:r>
          </a:p>
        </p:txBody>
      </p:sp>
      <p:sp>
        <p:nvSpPr>
          <p:cNvPr id="25610" name="TextBox 10"/>
          <p:cNvSpPr txBox="1">
            <a:spLocks noChangeArrowheads="1"/>
          </p:cNvSpPr>
          <p:nvPr/>
        </p:nvSpPr>
        <p:spPr bwMode="auto">
          <a:xfrm>
            <a:off x="6321028" y="2478881"/>
            <a:ext cx="577402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350"/>
              <a:t>100 K</a:t>
            </a:r>
          </a:p>
        </p:txBody>
      </p:sp>
      <p:pic>
        <p:nvPicPr>
          <p:cNvPr id="256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97870" y="3048000"/>
            <a:ext cx="2021681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2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000" y="2599135"/>
            <a:ext cx="567929" cy="1279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5613" name="Group 12"/>
          <p:cNvGrpSpPr>
            <a:grpSpLocks/>
          </p:cNvGrpSpPr>
          <p:nvPr/>
        </p:nvGrpSpPr>
        <p:grpSpPr bwMode="auto">
          <a:xfrm>
            <a:off x="1947862" y="3996933"/>
            <a:ext cx="5467379" cy="523777"/>
            <a:chOff x="1073483" y="4601092"/>
            <a:chExt cx="7289077" cy="698498"/>
          </a:xfrm>
        </p:grpSpPr>
        <p:sp>
          <p:nvSpPr>
            <p:cNvPr id="25616" name="TextBox 9"/>
            <p:cNvSpPr txBox="1">
              <a:spLocks noChangeArrowheads="1"/>
            </p:cNvSpPr>
            <p:nvPr/>
          </p:nvSpPr>
          <p:spPr bwMode="auto">
            <a:xfrm>
              <a:off x="3724534" y="4618813"/>
              <a:ext cx="846725" cy="400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350"/>
                <a:t>3.0Ma</a:t>
              </a:r>
            </a:p>
          </p:txBody>
        </p:sp>
        <p:sp>
          <p:nvSpPr>
            <p:cNvPr id="25617" name="TextBox 9"/>
            <p:cNvSpPr txBox="1">
              <a:spLocks noChangeArrowheads="1"/>
            </p:cNvSpPr>
            <p:nvPr/>
          </p:nvSpPr>
          <p:spPr bwMode="auto">
            <a:xfrm>
              <a:off x="2441540" y="4601092"/>
              <a:ext cx="846725" cy="400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350"/>
                <a:t>4.0Ma</a:t>
              </a:r>
            </a:p>
          </p:txBody>
        </p:sp>
        <p:sp>
          <p:nvSpPr>
            <p:cNvPr id="25618" name="TextBox 9"/>
            <p:cNvSpPr txBox="1">
              <a:spLocks noChangeArrowheads="1"/>
            </p:cNvSpPr>
            <p:nvPr/>
          </p:nvSpPr>
          <p:spPr bwMode="auto">
            <a:xfrm>
              <a:off x="5120945" y="4622357"/>
              <a:ext cx="825867" cy="677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350"/>
                <a:t>2.0Ma</a:t>
              </a:r>
            </a:p>
          </p:txBody>
        </p:sp>
        <p:sp>
          <p:nvSpPr>
            <p:cNvPr id="25619" name="TextBox 9"/>
            <p:cNvSpPr txBox="1">
              <a:spLocks noChangeArrowheads="1"/>
            </p:cNvSpPr>
            <p:nvPr/>
          </p:nvSpPr>
          <p:spPr bwMode="auto">
            <a:xfrm>
              <a:off x="6464189" y="4615271"/>
              <a:ext cx="846725" cy="400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350"/>
                <a:t>1.0Ma</a:t>
              </a:r>
            </a:p>
          </p:txBody>
        </p:sp>
        <p:sp>
          <p:nvSpPr>
            <p:cNvPr id="25620" name="TextBox 9"/>
            <p:cNvSpPr txBox="1">
              <a:spLocks noChangeArrowheads="1"/>
            </p:cNvSpPr>
            <p:nvPr/>
          </p:nvSpPr>
          <p:spPr bwMode="auto">
            <a:xfrm>
              <a:off x="1073483" y="4615269"/>
              <a:ext cx="846725" cy="400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350"/>
                <a:t>5.0Ma</a:t>
              </a:r>
            </a:p>
          </p:txBody>
        </p:sp>
        <p:sp>
          <p:nvSpPr>
            <p:cNvPr id="25621" name="TextBox 9"/>
            <p:cNvSpPr txBox="1">
              <a:spLocks noChangeArrowheads="1"/>
            </p:cNvSpPr>
            <p:nvPr/>
          </p:nvSpPr>
          <p:spPr bwMode="auto">
            <a:xfrm>
              <a:off x="7998822" y="4618815"/>
              <a:ext cx="363738" cy="400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350"/>
                <a:t>0</a:t>
              </a:r>
            </a:p>
          </p:txBody>
        </p:sp>
      </p:grpSp>
      <p:sp>
        <p:nvSpPr>
          <p:cNvPr id="20" name="Rectangle 19"/>
          <p:cNvSpPr/>
          <p:nvPr/>
        </p:nvSpPr>
        <p:spPr>
          <a:xfrm>
            <a:off x="6310314" y="2468167"/>
            <a:ext cx="1013222" cy="155492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25615" name="TextBox 20"/>
          <p:cNvSpPr txBox="1">
            <a:spLocks noChangeArrowheads="1"/>
          </p:cNvSpPr>
          <p:nvPr/>
        </p:nvSpPr>
        <p:spPr bwMode="auto">
          <a:xfrm>
            <a:off x="2180036" y="4741070"/>
            <a:ext cx="5007769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350" b="1"/>
              <a:t>When CO</a:t>
            </a:r>
            <a:r>
              <a:rPr lang="en-US" sz="1350" b="1" baseline="-25000"/>
              <a:t>2</a:t>
            </a:r>
            <a:r>
              <a:rPr lang="en-US" sz="1350" b="1"/>
              <a:t> levels get below ~400-600 ppm Orbital parameters become more important than CO</a:t>
            </a:r>
            <a:r>
              <a:rPr lang="en-US" sz="1350" b="1" baseline="-2500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32373267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C3BD0-4776-4219-9AFC-B1D363C21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9AA9F5-CD3D-49CB-8772-F69FA60F8F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ABB313-9AA4-4C7C-9F0A-F1A3129C4F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274638"/>
            <a:ext cx="7712149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53387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74320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End of class slides October 10</a:t>
            </a:r>
            <a:r>
              <a:rPr lang="en-US" sz="3200" baseline="30000" dirty="0"/>
              <a:t>th</a:t>
            </a:r>
            <a:r>
              <a:rPr lang="en-US" sz="3200" dirty="0"/>
              <a:t> , 2017</a:t>
            </a:r>
          </a:p>
          <a:p>
            <a:pPr algn="ctr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1097530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questions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1440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04800" y="6195903"/>
            <a:ext cx="8153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hlinkClick r:id="rId3"/>
              </a:rPr>
              <a:t>https://i.kinja-img.com/gawker-media/image/upload/t_original/ihsllhptnnm4vb7wuvgq.jpg</a:t>
            </a:r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038254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2" name="Rectangle 2">
            <a:extLst>
              <a:ext uri="{FF2B5EF4-FFF2-40B4-BE49-F238E27FC236}">
                <a16:creationId xmlns:a16="http://schemas.microsoft.com/office/drawing/2014/main" id="{4D1B7CCA-7C8F-4D9C-B6BC-7119A8C5BA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84003" name="Rectangle 3">
            <a:extLst>
              <a:ext uri="{FF2B5EF4-FFF2-40B4-BE49-F238E27FC236}">
                <a16:creationId xmlns:a16="http://schemas.microsoft.com/office/drawing/2014/main" id="{07C0D71F-55A4-4ECD-AFB4-734A36107F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84004" name="Picture 4" descr="40ThousandCurveClip">
            <a:extLst>
              <a:ext uri="{FF2B5EF4-FFF2-40B4-BE49-F238E27FC236}">
                <a16:creationId xmlns:a16="http://schemas.microsoft.com/office/drawing/2014/main" id="{75365611-1BDF-447B-9386-40DAEA590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419" y="782241"/>
            <a:ext cx="7015163" cy="529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50967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6" name="Rectangle 2">
            <a:extLst>
              <a:ext uri="{FF2B5EF4-FFF2-40B4-BE49-F238E27FC236}">
                <a16:creationId xmlns:a16="http://schemas.microsoft.com/office/drawing/2014/main" id="{630999FD-96F4-4BA7-B929-E5A3461A6C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85027" name="Rectangle 3">
            <a:extLst>
              <a:ext uri="{FF2B5EF4-FFF2-40B4-BE49-F238E27FC236}">
                <a16:creationId xmlns:a16="http://schemas.microsoft.com/office/drawing/2014/main" id="{C288917F-0979-4072-9BCA-0DED4715F9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85028" name="Picture 4" descr="40ThousandCurveClipshade">
            <a:extLst>
              <a:ext uri="{FF2B5EF4-FFF2-40B4-BE49-F238E27FC236}">
                <a16:creationId xmlns:a16="http://schemas.microsoft.com/office/drawing/2014/main" id="{5AE36BE7-30C2-4B70-AE40-B89BA90CB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419" y="782241"/>
            <a:ext cx="7015163" cy="529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71518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14154</TotalTime>
  <Words>1540</Words>
  <Application>Microsoft Office PowerPoint</Application>
  <PresentationFormat>On-screen Show (4:3)</PresentationFormat>
  <Paragraphs>257</Paragraphs>
  <Slides>72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84" baseType="lpstr">
      <vt:lpstr>MS PGothic</vt:lpstr>
      <vt:lpstr>MS PGothic</vt:lpstr>
      <vt:lpstr>SimSun</vt:lpstr>
      <vt:lpstr>Arial</vt:lpstr>
      <vt:lpstr>Calibri</vt:lpstr>
      <vt:lpstr>Gadugi</vt:lpstr>
      <vt:lpstr>Helvetica Neue</vt:lpstr>
      <vt:lpstr>Times</vt:lpstr>
      <vt:lpstr>Times New Roman</vt:lpstr>
      <vt:lpstr>Wingdings-Regular</vt:lpstr>
      <vt:lpstr>ヒラギノ角ゴ Pro W3</vt:lpstr>
      <vt:lpstr>Office Theme</vt:lpstr>
      <vt:lpstr>Contemporary Issues Regarding Climate Change and Solutions  Paul Belanger, Ph.D., Geologist/Paleoclimatologist  Tuesday October 10th , 2017: </vt:lpstr>
      <vt:lpstr>Follow-up to NICL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Seasonal change 1880-2016 (NASA)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Politicians debating climate change: SLOW LEARNERS</vt:lpstr>
      <vt:lpstr>Contemporary events</vt:lpstr>
      <vt:lpstr>A low-carbon footprint snowplow</vt:lpstr>
      <vt:lpstr>Another low-carbon footprint snowplow</vt:lpstr>
      <vt:lpstr>TODAY</vt:lpstr>
      <vt:lpstr>Solar Decathlon</vt:lpstr>
      <vt:lpstr>https://www.solardecathlon.gov/  </vt:lpstr>
      <vt:lpstr>Citizens Climate Lobby</vt:lpstr>
      <vt:lpstr>Colorado Renewable Energy Society:</vt:lpstr>
      <vt:lpstr>Colorado Renewable Energy Society – YouTube of selected talks:</vt:lpstr>
      <vt:lpstr>PowerPoint Presentation</vt:lpstr>
      <vt:lpstr>THE BIG PICTURE</vt:lpstr>
      <vt:lpstr>PowerPoint Presentation</vt:lpstr>
      <vt:lpstr>Museums, Zoos and Your Children will save the World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Fertility rate  vs.  Zero Population Growth</vt:lpstr>
      <vt:lpstr>Fertility rate  vs.  Zero Population Growth</vt:lpstr>
      <vt:lpstr>PowerPoint Presentation</vt:lpstr>
      <vt:lpstr>Log-log graph of Total Fertility Rate (TFR) vs. GDP (PPP) per capita with population size shown as bubble area, for all countries having population greater than 2 million (2016 estimates; 30 largest countries bold)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Fertility Rates (Children per Family) World Statistics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 Belanger</dc:creator>
  <cp:lastModifiedBy>Paul E. Belanger</cp:lastModifiedBy>
  <cp:revision>137</cp:revision>
  <dcterms:created xsi:type="dcterms:W3CDTF">2014-09-11T11:27:28Z</dcterms:created>
  <dcterms:modified xsi:type="dcterms:W3CDTF">2017-10-10T23:17:51Z</dcterms:modified>
</cp:coreProperties>
</file>