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483" r:id="rId3"/>
    <p:sldId id="484" r:id="rId4"/>
    <p:sldId id="539" r:id="rId5"/>
    <p:sldId id="538" r:id="rId6"/>
    <p:sldId id="487" r:id="rId7"/>
    <p:sldId id="486" r:id="rId8"/>
    <p:sldId id="481" r:id="rId9"/>
    <p:sldId id="525" r:id="rId10"/>
    <p:sldId id="500" r:id="rId11"/>
    <p:sldId id="517" r:id="rId12"/>
    <p:sldId id="519" r:id="rId13"/>
    <p:sldId id="498" r:id="rId14"/>
    <p:sldId id="518" r:id="rId15"/>
    <p:sldId id="499" r:id="rId16"/>
    <p:sldId id="479" r:id="rId17"/>
    <p:sldId id="494" r:id="rId18"/>
    <p:sldId id="496" r:id="rId19"/>
    <p:sldId id="520" r:id="rId20"/>
    <p:sldId id="488" r:id="rId21"/>
    <p:sldId id="493" r:id="rId22"/>
    <p:sldId id="530" r:id="rId23"/>
    <p:sldId id="531" r:id="rId24"/>
    <p:sldId id="521" r:id="rId25"/>
    <p:sldId id="522" r:id="rId26"/>
    <p:sldId id="532" r:id="rId27"/>
    <p:sldId id="523" r:id="rId28"/>
    <p:sldId id="524" r:id="rId29"/>
    <p:sldId id="425" r:id="rId30"/>
    <p:sldId id="527" r:id="rId31"/>
    <p:sldId id="534" r:id="rId32"/>
    <p:sldId id="535" r:id="rId33"/>
    <p:sldId id="529" r:id="rId34"/>
    <p:sldId id="528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33" r:id="rId47"/>
    <p:sldId id="513" r:id="rId48"/>
    <p:sldId id="514" r:id="rId49"/>
    <p:sldId id="515" r:id="rId50"/>
    <p:sldId id="516" r:id="rId51"/>
    <p:sldId id="296" r:id="rId52"/>
    <p:sldId id="297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2" autoAdjust="0"/>
    <p:restoredTop sz="86450" autoAdjust="0"/>
  </p:normalViewPr>
  <p:slideViewPr>
    <p:cSldViewPr>
      <p:cViewPr varScale="1">
        <p:scale>
          <a:sx n="74" d="100"/>
          <a:sy n="74" d="100"/>
        </p:scale>
        <p:origin x="78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1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239FF0-6E8C-41F8-86E4-3F23D5DEE157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27E977-A2EA-4256-8211-08F94A4E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977-A2EA-4256-8211-08F94A4E9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9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https://www.youtube.com/watch?v=gH6fQh9eAQE  </a:t>
            </a:r>
          </a:p>
          <a:p>
            <a:r>
              <a:rPr lang="en-US" dirty="0"/>
              <a:t>for the</a:t>
            </a:r>
            <a:r>
              <a:rPr lang="en-US" baseline="0" dirty="0"/>
              <a:t> </a:t>
            </a:r>
            <a:r>
              <a:rPr lang="en-US" baseline="0" dirty="0" err="1"/>
              <a:t>newst</a:t>
            </a:r>
            <a:r>
              <a:rPr lang="en-US" baseline="0" dirty="0"/>
              <a:t> version Sept 2016.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7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=gH6fQh9eAQE </a:t>
            </a:r>
          </a:p>
          <a:p>
            <a:r>
              <a:rPr lang="en-US" dirty="0"/>
              <a:t>for the</a:t>
            </a:r>
            <a:r>
              <a:rPr lang="en-US" baseline="0" dirty="0"/>
              <a:t> </a:t>
            </a:r>
            <a:r>
              <a:rPr lang="en-US" baseline="0" dirty="0" err="1"/>
              <a:t>newst</a:t>
            </a:r>
            <a:r>
              <a:rPr lang="en-US" baseline="0" dirty="0"/>
              <a:t> version Sept 2016.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4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=gH6fQh9eAQE </a:t>
            </a:r>
          </a:p>
          <a:p>
            <a:r>
              <a:rPr lang="en-US" dirty="0"/>
              <a:t>for the</a:t>
            </a:r>
            <a:r>
              <a:rPr lang="en-US" baseline="0" dirty="0"/>
              <a:t> </a:t>
            </a:r>
            <a:r>
              <a:rPr lang="en-US" baseline="0" dirty="0" err="1"/>
              <a:t>newst</a:t>
            </a:r>
            <a:r>
              <a:rPr lang="en-US" baseline="0" dirty="0"/>
              <a:t> version Sept 2016.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2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“Stopping carbon will be like stopping a heroin addiction.” 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Gov. Jerry Brown   April 20,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AD3EF-E93B-4444-A251-8CFA381016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4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period is 1951-1980.</a:t>
            </a:r>
          </a:p>
        </p:txBody>
      </p:sp>
    </p:spTree>
    <p:extLst>
      <p:ext uri="{BB962C8B-B14F-4D97-AF65-F5344CB8AC3E}">
        <p14:creationId xmlns:p14="http://schemas.microsoft.com/office/powerpoint/2010/main" val="3160214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Biggest piece of that is what we’ve been talking about—clearing the air of carbon dioxide. Because we are in overshoot we have a carbon</a:t>
            </a:r>
            <a:r>
              <a:rPr lang="en-US" baseline="0" dirty="0"/>
              <a:t> dioxide buildup with consequent climate change impacts.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96D-E2F2-4D84-A9AC-742C67B888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one dimensional profits and growth thereof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96D-E2F2-4D84-A9AC-742C67B888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0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025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685800"/>
          </a:xfrm>
          <a:gradFill>
            <a:gsLst>
              <a:gs pos="0">
                <a:srgbClr val="800000"/>
              </a:gs>
              <a:gs pos="95000">
                <a:schemeClr val="bg1"/>
              </a:gs>
            </a:gsLst>
            <a:lin ang="10800000" scaled="0"/>
          </a:gradFill>
        </p:spPr>
        <p:txBody>
          <a:bodyPr>
            <a:normAutofit fontScale="90000"/>
          </a:bodyPr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62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  <a:lumMod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3FD-C1F6-4E2E-935B-DCB61C307E2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hans_rosling_on_global_population_growth/transcript?language=en#t-46846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epoirrier.org/tag/popula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epoirrier.org/2011/11/02/visualizing-how-a-population-grows-to-7-billion-npr/" TargetMode="External"/><Relationship Id="rId4" Type="http://schemas.openxmlformats.org/officeDocument/2006/relationships/hyperlink" Target="https://youtu.be/VcSX4ytEf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jepoirrier.org/tag/populati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jepoirrier.org/tag/popula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regnantpause.org/numbers/fertilit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jepoirrier.org/tag/populatio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verpost.com/2017/10/15/colorado-growing-population-issu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lardecathlon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decathlon.gov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decathlon.gov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verpost.com/news/yourhub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verpost.com/author/peter-holley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nverpost.com/2017/10/12/2017-electric-cars-auto-sale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s-energy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ps.google.com/maps?f=q&amp;hl=en&amp;q=4001+Discovery+Drive,+Boulder,+CO,+us" TargetMode="External"/><Relationship Id="rId4" Type="http://schemas.openxmlformats.org/officeDocument/2006/relationships/hyperlink" Target="https://www.meetup.com/Boulder-Colorado-Renewable-Energy-Society-Meetup/events/243202354/?fromEmail=243202354&amp;rv=me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up.com/Metro-Denver-CRES/events/243891101/" TargetMode="External"/><Relationship Id="rId2" Type="http://schemas.openxmlformats.org/officeDocument/2006/relationships/hyperlink" Target="https://www.cres-energ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maps.google.com/maps?f=q&amp;hl=en&amp;q=1536+Wynkoop+Street,+1st+Floor+,+Denver,+CO,+u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campaign.r20.constantcontact.com/render?m=1103133034549&amp;ca=0dc4b94e-aac5-4c92-84a2-9546b4d43bcb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up.com/J-CRES/events/243961082/" TargetMode="External"/><Relationship Id="rId2" Type="http://schemas.openxmlformats.org/officeDocument/2006/relationships/hyperlink" Target="https://www.cres-energ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maps.google.com/maps?f=q&amp;hl=en&amp;q=14350+W.+32nd+Ave.,+Golden,+CO,+80401,+u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81EUb2qVJVfmmlJMxEHVw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os204@lehig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H6fQh9eAQ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?page_id=28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scholar?q=mit+report+on+climate+change+economics&amp;hl=en&amp;as_sdt=0&amp;as_vis=1&amp;oi=scholart&amp;sa=X&amp;ved=0CBsQgQMwAGoVChMIkMfkl8i9yAIVSuJjCh1x7wKk" TargetMode="External"/><Relationship Id="rId3" Type="http://schemas.openxmlformats.org/officeDocument/2006/relationships/hyperlink" Target="http://denverclimatestudygroup.com/wp-content/uploads/2015/10/2007.03.18-Discount-Rate-and-Climate-Change-DLC.pdf" TargetMode="External"/><Relationship Id="rId7" Type="http://schemas.openxmlformats.org/officeDocument/2006/relationships/hyperlink" Target="http://denverclimatestudygroup.com/wp-content/uploads/2015/10/2015-01-04-Nordhaus-ClimateClubAEA-v2-slides.pdf" TargetMode="External"/><Relationship Id="rId2" Type="http://schemas.openxmlformats.org/officeDocument/2006/relationships/hyperlink" Target="http://denverclimatestudygroup.com/wp-content/uploads/2015/10/2015-The-Social-Cost-of-Carbon-study-summar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bon-price.com/wp-content/uploads/2015-01-04-Nordhaus-ClimateClubAEA-v2-slides.pdf" TargetMode="External"/><Relationship Id="rId5" Type="http://schemas.openxmlformats.org/officeDocument/2006/relationships/hyperlink" Target="http://www.nybooks.com/articles/archives/2015/jun/04/new-solution-climate-club/" TargetMode="External"/><Relationship Id="rId4" Type="http://schemas.openxmlformats.org/officeDocument/2006/relationships/hyperlink" Target="http://denverclimatestudygroup.com/wp-content/uploads/2015/10/sternreview_report_complete.pdf" TargetMode="External"/><Relationship Id="rId9" Type="http://schemas.openxmlformats.org/officeDocument/2006/relationships/hyperlink" Target="http://www.ipcc.ch/report/ar5/wg2/#.UuAsbxDn9h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mogblog.com/bjorn-lomborg" TargetMode="External"/><Relationship Id="rId2" Type="http://schemas.openxmlformats.org/officeDocument/2006/relationships/hyperlink" Target="https://en.wikipedia.org/wiki/Bj%C3%B8rn_Lombor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H6fQh9eAQE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network.org/en/index.php/GFN/page/glossary/#Ecologicalfootprint" TargetMode="External"/><Relationship Id="rId2" Type="http://schemas.openxmlformats.org/officeDocument/2006/relationships/hyperlink" Target="http://www.footprintnetwork.org/en/index.php/GFN/page/glossary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network.org/en/index.php/GFN/page/glossary/#overshoo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tprintnetwork.org/en/index.php/GFN/page/fighting_poverty_our_human_development_initiative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hhmi.org/hl/12Lect4.html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man_Daly" TargetMode="External"/><Relationship Id="rId2" Type="http://schemas.openxmlformats.org/officeDocument/2006/relationships/hyperlink" Target="http://steadystate.org/category/herman-da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eadystate.org/herman-daly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H6fQh9eAQE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i.kinja-img.com/gawker-media/image/upload/t_original/ihsllhptnnm4vb7wuvgq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nverclimatestudygroup.com/wp-content/uploads/2017/03/Bob-Raynolds-April-2017-talk.pdf" TargetMode="External"/><Relationship Id="rId4" Type="http://schemas.openxmlformats.org/officeDocument/2006/relationships/hyperlink" Target="http://denverclimatestudygroup.com/wp-content/uploads/2014/07/Olli-Anthropocene-Oct-2017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wp-content/uploads/2014/07/UN-World-Fertility-Report-2007.pdf" TargetMode="External"/><Relationship Id="rId2" Type="http://schemas.openxmlformats.org/officeDocument/2006/relationships/hyperlink" Target="http://denverclimatestudygroup.com/wp-content/uploads/2014/07/Estimating-economic-damage-from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nverclimatestudygroup.com/wp-content/uploads/2014/07/Science-2014-Lee-229-34.pdf" TargetMode="External"/><Relationship Id="rId4" Type="http://schemas.openxmlformats.org/officeDocument/2006/relationships/hyperlink" Target="http://denverclimatestudygroup.com/wp-content/uploads/2014/07/Report_WFR201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42672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Contemporary Issues Regarding Climate Change and Solutions</a:t>
            </a:r>
            <a:br>
              <a:rPr lang="en-US" sz="3600" b="1" dirty="0"/>
            </a:br>
            <a:br>
              <a:rPr lang="en-US" sz="3600" dirty="0"/>
            </a:br>
            <a:r>
              <a:rPr lang="en-US" sz="3600" b="1" dirty="0"/>
              <a:t>Paul Belanger, Ph.D.,</a:t>
            </a:r>
            <a:br>
              <a:rPr lang="en-US" sz="3600" b="1" dirty="0"/>
            </a:br>
            <a:r>
              <a:rPr lang="en-US" sz="3600" b="1" dirty="0"/>
              <a:t>Geologist/Paleoclimatologist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Tuesday October 17</a:t>
            </a:r>
            <a:r>
              <a:rPr lang="en-US" sz="3600" b="1" baseline="30000" dirty="0"/>
              <a:t>th</a:t>
            </a:r>
            <a:r>
              <a:rPr lang="en-US" sz="3600" b="1" dirty="0"/>
              <a:t> , 2017: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BB1AE-6E95-435A-AC67-7E68A1D685CB}"/>
              </a:ext>
            </a:extLst>
          </p:cNvPr>
          <p:cNvSpPr txBox="1"/>
          <p:nvPr/>
        </p:nvSpPr>
        <p:spPr>
          <a:xfrm>
            <a:off x="1066800" y="3995678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Follow up: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Contemporary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Denialism : email &amp; next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Solutions: What can I/we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Solutions: Economic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07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–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9D5D-0AC5-45F7-BE92-59F6B2FD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all" dirty="0"/>
              <a:t>HANS ROSLING: </a:t>
            </a:r>
            <a:r>
              <a:rPr lang="en-US" b="1" dirty="0"/>
              <a:t>Global population growth, box by box – sent in email</a:t>
            </a:r>
          </a:p>
          <a:p>
            <a:r>
              <a:rPr lang="en-US" dirty="0">
                <a:hlinkClick r:id="rId2"/>
              </a:rPr>
              <a:t>https://www.ted.com/talks/hans_rosling_on_global_population_growth/transcript?language=en#t-468462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25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F35347-7D7E-406F-95FC-01727B4F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76" y="2595572"/>
            <a:ext cx="6934200" cy="424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– excellent blog &amp; explanation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FBF18-84FA-4349-9ED4-F712455611DA}"/>
              </a:ext>
            </a:extLst>
          </p:cNvPr>
          <p:cNvSpPr/>
          <p:nvPr/>
        </p:nvSpPr>
        <p:spPr>
          <a:xfrm>
            <a:off x="5099371" y="6526392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https://jepoirrier.org/tag/population/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743CB-B81D-40E6-9DBA-B438C0F718A9}"/>
              </a:ext>
            </a:extLst>
          </p:cNvPr>
          <p:cNvSpPr/>
          <p:nvPr/>
        </p:nvSpPr>
        <p:spPr>
          <a:xfrm>
            <a:off x="2819400" y="2226240"/>
            <a:ext cx="30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https://youtu.be/VcSX4ytEfcE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46D15-4AE2-45F9-8C27-FFF795B074C5}"/>
              </a:ext>
            </a:extLst>
          </p:cNvPr>
          <p:cNvSpPr/>
          <p:nvPr/>
        </p:nvSpPr>
        <p:spPr>
          <a:xfrm>
            <a:off x="466241" y="1641465"/>
            <a:ext cx="8389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44444"/>
                </a:solidFill>
                <a:latin typeface="Open Sans"/>
                <a:hlinkClick r:id="rId5"/>
              </a:rPr>
              <a:t>Visualizing how a population grows to 7 billion (NPR)</a:t>
            </a:r>
            <a:endParaRPr lang="en-US" sz="2800" b="1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4198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– excellent blog &amp; explanation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FBF18-84FA-4349-9ED4-F712455611DA}"/>
              </a:ext>
            </a:extLst>
          </p:cNvPr>
          <p:cNvSpPr/>
          <p:nvPr/>
        </p:nvSpPr>
        <p:spPr>
          <a:xfrm>
            <a:off x="5181600" y="6333777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https://jepoirrier.org/tag/population/</a:t>
            </a:r>
            <a:r>
              <a:rPr lang="en-US" dirty="0"/>
              <a:t> </a:t>
            </a:r>
          </a:p>
        </p:txBody>
      </p:sp>
      <p:pic>
        <p:nvPicPr>
          <p:cNvPr id="5122" name="Picture 2" descr="Hans Rosling's population in 1960">
            <a:extLst>
              <a:ext uri="{FF2B5EF4-FFF2-40B4-BE49-F238E27FC236}">
                <a16:creationId xmlns:a16="http://schemas.microsoft.com/office/drawing/2014/main" id="{52429D82-8A2C-4BF1-A146-6F08A609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5126"/>
            <a:ext cx="7637771" cy="47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4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2FBF18-84FA-4349-9ED4-F712455611DA}"/>
              </a:ext>
            </a:extLst>
          </p:cNvPr>
          <p:cNvSpPr/>
          <p:nvPr/>
        </p:nvSpPr>
        <p:spPr>
          <a:xfrm>
            <a:off x="5181600" y="6333777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https://jepoirrier.org/tag/population/</a:t>
            </a:r>
            <a:r>
              <a:rPr lang="en-US" dirty="0"/>
              <a:t> </a:t>
            </a:r>
          </a:p>
        </p:txBody>
      </p:sp>
      <p:pic>
        <p:nvPicPr>
          <p:cNvPr id="6146" name="Picture 2" descr="Hans Rosling's population in 2005">
            <a:extLst>
              <a:ext uri="{FF2B5EF4-FFF2-40B4-BE49-F238E27FC236}">
                <a16:creationId xmlns:a16="http://schemas.microsoft.com/office/drawing/2014/main" id="{377C28B5-89D9-4A83-BBB2-3199E5E8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7832"/>
            <a:ext cx="8228308" cy="458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33FBA8-04A9-45DE-ABC8-2CC813AB926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Population – excellent blog &amp; explanation</a:t>
            </a:r>
          </a:p>
        </p:txBody>
      </p:sp>
    </p:spTree>
    <p:extLst>
      <p:ext uri="{BB962C8B-B14F-4D97-AF65-F5344CB8AC3E}">
        <p14:creationId xmlns:p14="http://schemas.microsoft.com/office/powerpoint/2010/main" val="394128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EECC-FE94-4E40-A1FB-103F0BB8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Fertility Rates</a:t>
            </a:r>
            <a:br>
              <a:rPr lang="en-US" b="1" dirty="0"/>
            </a:br>
            <a:r>
              <a:rPr lang="en-US" b="1" dirty="0"/>
              <a:t>(Children per Family)</a:t>
            </a:r>
            <a:br>
              <a:rPr lang="en-US" b="1" dirty="0"/>
            </a:br>
            <a:r>
              <a:rPr lang="en-US" b="1" dirty="0"/>
              <a:t>World Statistics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ED67-2FA5-4929-93A0-D9E77E748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http://www.pregnantpause.org/numbers/fertility.htm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7CEE0-3E75-4717-A492-B8A95C44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2667000"/>
            <a:ext cx="6134100" cy="4324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0E253-4B16-4912-872D-5E12FAE4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5" y="4114800"/>
            <a:ext cx="3438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2FBF18-84FA-4349-9ED4-F712455611DA}"/>
              </a:ext>
            </a:extLst>
          </p:cNvPr>
          <p:cNvSpPr/>
          <p:nvPr/>
        </p:nvSpPr>
        <p:spPr>
          <a:xfrm>
            <a:off x="5181600" y="6333777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https://jepoirrier.org/tag/population/</a:t>
            </a:r>
            <a:r>
              <a:rPr lang="en-US" dirty="0"/>
              <a:t> </a:t>
            </a:r>
          </a:p>
        </p:txBody>
      </p:sp>
      <p:pic>
        <p:nvPicPr>
          <p:cNvPr id="7170" name="Picture 2" descr="https://jepoirrierdotorg.files.wordpress.com/2011/11/111031-fertility-predictors.png">
            <a:extLst>
              <a:ext uri="{FF2B5EF4-FFF2-40B4-BE49-F238E27FC236}">
                <a16:creationId xmlns:a16="http://schemas.microsoft.com/office/drawing/2014/main" id="{7FE7AC29-12A2-4759-B7CA-E5A120B4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8" y="1676400"/>
            <a:ext cx="8700166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55B3C9-4016-4171-BB68-B15B850D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– excellent blog &amp; explanation</a:t>
            </a:r>
          </a:p>
        </p:txBody>
      </p:sp>
    </p:spTree>
    <p:extLst>
      <p:ext uri="{BB962C8B-B14F-4D97-AF65-F5344CB8AC3E}">
        <p14:creationId xmlns:p14="http://schemas.microsoft.com/office/powerpoint/2010/main" val="168044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AB6C0D-96DB-4CFC-93F0-E9AFC332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1" y="748277"/>
            <a:ext cx="8534400" cy="2200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81" y="-48527"/>
            <a:ext cx="8229600" cy="1143000"/>
          </a:xfrm>
        </p:spPr>
        <p:txBody>
          <a:bodyPr/>
          <a:lstStyle/>
          <a:p>
            <a:r>
              <a:rPr lang="en-US" dirty="0"/>
              <a:t>LOCAL Contemporary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9D5D-0AC5-45F7-BE92-59F6B2FD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930471"/>
            <a:ext cx="7315200" cy="3962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Colorado’s growing pains: From roads to water, here are 5 key issues as the state’s population swells</a:t>
            </a:r>
          </a:p>
          <a:p>
            <a:pPr lvl="1"/>
            <a:r>
              <a:rPr lang="en-US" dirty="0"/>
              <a:t>Traffic</a:t>
            </a:r>
          </a:p>
          <a:p>
            <a:pPr lvl="1"/>
            <a:r>
              <a:rPr lang="en-US" dirty="0"/>
              <a:t>Unaffordable Housing </a:t>
            </a:r>
          </a:p>
          <a:p>
            <a:pPr lvl="1"/>
            <a:r>
              <a:rPr lang="en-US" dirty="0"/>
              <a:t>Growing Older</a:t>
            </a:r>
          </a:p>
          <a:p>
            <a:pPr lvl="1"/>
            <a:r>
              <a:rPr lang="en-US" dirty="0"/>
              <a:t>Water Worries</a:t>
            </a:r>
          </a:p>
          <a:p>
            <a:pPr lvl="1"/>
            <a:r>
              <a:rPr lang="en-US" dirty="0"/>
              <a:t>Growing Divide: urban vs. rural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7B7E4-98BE-4C41-A38B-2ADC43388DD6}"/>
              </a:ext>
            </a:extLst>
          </p:cNvPr>
          <p:cNvSpPr/>
          <p:nvPr/>
        </p:nvSpPr>
        <p:spPr>
          <a:xfrm>
            <a:off x="5589721" y="5934670"/>
            <a:ext cx="341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http://www.denverpost.com/2017/10/15/colorado-growing-population-issues/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46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1C0F-BC08-46CB-9B3C-F835EBA6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Solar Decathlon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52DE-FEE7-43F3-97D5-429DA9B1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Winners: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BF16F-09D7-4F1E-A812-C90C9B0A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19075"/>
            <a:ext cx="4714875" cy="276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D1B7E-3C6D-423D-8F2D-57B355CB2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4462"/>
            <a:ext cx="7631066" cy="4307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37F6BB-4FDB-4F66-949A-EE47478EF697}"/>
              </a:ext>
            </a:extLst>
          </p:cNvPr>
          <p:cNvSpPr/>
          <p:nvPr/>
        </p:nvSpPr>
        <p:spPr>
          <a:xfrm>
            <a:off x="7145291" y="5746990"/>
            <a:ext cx="18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https://www.solardecathlon.gov/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71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1C0F-BC08-46CB-9B3C-F835EBA6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Solar Decathlon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BF16F-09D7-4F1E-A812-C90C9B0A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02" y="219075"/>
            <a:ext cx="2113973" cy="12384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37F6BB-4FDB-4F66-949A-EE47478EF697}"/>
              </a:ext>
            </a:extLst>
          </p:cNvPr>
          <p:cNvSpPr/>
          <p:nvPr/>
        </p:nvSpPr>
        <p:spPr>
          <a:xfrm>
            <a:off x="4372552" y="743634"/>
            <a:ext cx="18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https://www.solardecathlon.gov/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F254E3-57AD-468B-B054-25A06FFC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/>
              <a:t>By Contest: Architecture &amp; Market Potential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A4B4F-BEA0-4F63-9B90-F6C1209F5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8" y="1828800"/>
            <a:ext cx="5365671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5BFF5-BA2A-49DB-9A07-15DFD711F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539" y="3810000"/>
            <a:ext cx="5304031" cy="28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2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1C0F-BC08-46CB-9B3C-F835EBA6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Solar Decathlon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BF16F-09D7-4F1E-A812-C90C9B0A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02" y="219075"/>
            <a:ext cx="2113973" cy="12384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37F6BB-4FDB-4F66-949A-EE47478EF697}"/>
              </a:ext>
            </a:extLst>
          </p:cNvPr>
          <p:cNvSpPr/>
          <p:nvPr/>
        </p:nvSpPr>
        <p:spPr>
          <a:xfrm>
            <a:off x="4372552" y="743634"/>
            <a:ext cx="18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https://www.solardecathlon.gov/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F254E3-57AD-468B-B054-25A06FFC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By Contest: Engineering &amp; Home Life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DB28E-AAAC-4922-B798-85FC72AD8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7682"/>
            <a:ext cx="5449617" cy="2970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4E7FEE-0C6C-4913-A3FA-02AAB2A6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50" y="3962400"/>
            <a:ext cx="5551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308"/>
            <a:ext cx="6248400" cy="97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latin typeface="Georgia" charset="0"/>
              </a:rPr>
              <a:t>What causes Earth temperature to change?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664" y="142603"/>
            <a:ext cx="1083733" cy="160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68" y="1075921"/>
            <a:ext cx="6857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Changes in the shape of earth’s orbit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 around the Sun  </a:t>
            </a:r>
          </a:p>
        </p:txBody>
      </p:sp>
      <p:pic>
        <p:nvPicPr>
          <p:cNvPr id="7" name="Orbital Forc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8" y="2257835"/>
            <a:ext cx="914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808" y="6028267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41,000 </a:t>
            </a:r>
            <a:r>
              <a:rPr lang="en-US" sz="2400" dirty="0" err="1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yr</a:t>
            </a:r>
            <a:r>
              <a:rPr lang="en-US" sz="24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 cycle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7619" y="6028267"/>
            <a:ext cx="220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100,000 </a:t>
            </a:r>
            <a:r>
              <a:rPr lang="en-US" sz="2400" dirty="0" err="1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yr</a:t>
            </a:r>
            <a:r>
              <a:rPr lang="en-US" sz="24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 cycle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4091" y="6028267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21,000 </a:t>
            </a:r>
            <a:r>
              <a:rPr lang="en-US" sz="2400" dirty="0" err="1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yr</a:t>
            </a:r>
            <a:r>
              <a:rPr lang="en-US" sz="2400" dirty="0">
                <a:solidFill>
                  <a:srgbClr val="000000"/>
                </a:solidFill>
                <a:latin typeface="Marker Felt" charset="0"/>
                <a:ea typeface="ＭＳ Ｐゴシック" charset="-128"/>
              </a:rPr>
              <a:t> cycle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D0B90-B7B1-43B7-A37B-2757D5DCB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709" y="-30349"/>
            <a:ext cx="2569291" cy="19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9D5D-0AC5-45F7-BE92-59F6B2FD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6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Innovation and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0968F-C59A-4F77-8407-16FB8646F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" y="1905000"/>
            <a:ext cx="5016640" cy="2646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368CB-93D4-413E-AFFA-D5FB1B765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97630"/>
            <a:ext cx="5253925" cy="296037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31675-EBCA-428D-8177-393DF66C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F086B-1D74-4213-899D-8E5B222B07AE}"/>
              </a:ext>
            </a:extLst>
          </p:cNvPr>
          <p:cNvSpPr txBox="1">
            <a:spLocks/>
          </p:cNvSpPr>
          <p:nvPr/>
        </p:nvSpPr>
        <p:spPr>
          <a:xfrm>
            <a:off x="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Solar Decathlon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391F6-7861-4000-8455-127BDED3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702" y="219075"/>
            <a:ext cx="2113973" cy="12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9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688" y="689446"/>
            <a:ext cx="3103312" cy="3154362"/>
          </a:xfrm>
        </p:spPr>
        <p:txBody>
          <a:bodyPr>
            <a:normAutofit/>
          </a:bodyPr>
          <a:lstStyle/>
          <a:p>
            <a:r>
              <a:rPr lang="en-US" sz="3600" dirty="0"/>
              <a:t>Contemporary Events: OFF-Grid Discussion by Jim Smith</a:t>
            </a:r>
            <a:br>
              <a:rPr lang="en-US" sz="3600" dirty="0"/>
            </a:br>
            <a:r>
              <a:rPr lang="en-US" sz="3600" dirty="0"/>
              <a:t>in DP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9D5D-0AC5-45F7-BE92-59F6B2FD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xxx</a:t>
            </a:r>
          </a:p>
        </p:txBody>
      </p:sp>
      <p:pic>
        <p:nvPicPr>
          <p:cNvPr id="3074" name="Picture 1" descr="http://digital.olivesoftware.com/Olive/ODN/DenverPost/get/TDP-2017-10-12/image.ashx?kind=block&amp;href=TDP%2F2017%2F10%2F12&amp;id=Ad2890012&amp;ext=.png&amp;ts=20171012105036">
            <a:extLst>
              <a:ext uri="{FF2B5EF4-FFF2-40B4-BE49-F238E27FC236}">
                <a16:creationId xmlns:a16="http://schemas.microsoft.com/office/drawing/2014/main" id="{B5B41B77-C31F-41BF-8C23-29C8CBA0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31"/>
            <a:ext cx="5812088" cy="683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7FF89-2C54-43FE-BEED-B65B3C6A22D9}"/>
              </a:ext>
            </a:extLst>
          </p:cNvPr>
          <p:cNvSpPr/>
          <p:nvPr/>
        </p:nvSpPr>
        <p:spPr>
          <a:xfrm>
            <a:off x="6215766" y="5668963"/>
            <a:ext cx="2471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http://www.denverpost.com/news/yourhub/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63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9738-C805-4757-90B3-34241671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2239962"/>
          </a:xfrm>
        </p:spPr>
        <p:txBody>
          <a:bodyPr>
            <a:normAutofit/>
          </a:bodyPr>
          <a:lstStyle/>
          <a:p>
            <a:r>
              <a:rPr lang="en-US" sz="2800" b="1" dirty="0"/>
              <a:t>DP 10/15/2017 – George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024A-FAE0-48AB-8921-9EF63ED21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B4919-5FAE-4C59-865F-C89587EA1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236230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BFA221-5AF4-4D44-9AE0-D9059B9EEB31}"/>
              </a:ext>
            </a:extLst>
          </p:cNvPr>
          <p:cNvSpPr/>
          <p:nvPr/>
        </p:nvSpPr>
        <p:spPr>
          <a:xfrm>
            <a:off x="4343400" y="5562600"/>
            <a:ext cx="29718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6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9738-C805-4757-90B3-34241671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2239962"/>
          </a:xfrm>
        </p:spPr>
        <p:txBody>
          <a:bodyPr>
            <a:normAutofit/>
          </a:bodyPr>
          <a:lstStyle/>
          <a:p>
            <a:r>
              <a:rPr lang="en-US" sz="2800" b="1" dirty="0"/>
              <a:t>DP 10/12/2017 –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8C257-FDEC-4E5E-9D2E-92AFE0E7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38412"/>
            <a:ext cx="7658100" cy="1781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E422E1-785A-427F-846A-7B746D2EB717}"/>
              </a:ext>
            </a:extLst>
          </p:cNvPr>
          <p:cNvSpPr/>
          <p:nvPr/>
        </p:nvSpPr>
        <p:spPr>
          <a:xfrm>
            <a:off x="3733800" y="868977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Source Sans Pro"/>
              </a:rPr>
              <a:t>By </a:t>
            </a:r>
            <a:r>
              <a:rPr lang="en-US" b="1" cap="all" dirty="0">
                <a:solidFill>
                  <a:srgbClr val="1A1A1A"/>
                </a:solidFill>
                <a:latin typeface="inherit"/>
                <a:hlinkClick r:id="rId3" tooltip="Posts by Peter Holley"/>
              </a:rPr>
              <a:t>PETER HOLLEY</a:t>
            </a:r>
            <a:r>
              <a:rPr lang="en-US" dirty="0">
                <a:solidFill>
                  <a:srgbClr val="000000"/>
                </a:solidFill>
                <a:latin typeface="Source Sans Pro"/>
              </a:rPr>
              <a:t> | The Washington Post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Source Sans Pro"/>
              </a:rPr>
              <a:t>PUBLISHED: October 12, 2017 at 10:45 am | UPDATED: October 12, 2017 at 10:49 am</a:t>
            </a:r>
            <a:endParaRPr lang="en-US" b="0" i="0" dirty="0">
              <a:solidFill>
                <a:srgbClr val="000000"/>
              </a:solidFill>
              <a:effectLst/>
              <a:latin typeface="Source Sans Pr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8072B1-8566-4A02-98BE-08F4210A3B76}"/>
              </a:ext>
            </a:extLst>
          </p:cNvPr>
          <p:cNvSpPr/>
          <p:nvPr/>
        </p:nvSpPr>
        <p:spPr>
          <a:xfrm>
            <a:off x="3581400" y="61755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http://www.denverpost.com/2017/10/12/2017-electric-cars-auto-sales/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4383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E14BE4-ADCD-480A-B692-B5C32CB9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85" y="3250899"/>
            <a:ext cx="3381815" cy="3590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255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Colorado Renewable Energy Society:</a:t>
            </a:r>
            <a:br>
              <a:rPr lang="en-US" dirty="0"/>
            </a:br>
            <a:r>
              <a:rPr lang="en-US" dirty="0"/>
              <a:t>TONIGHT IN BOULDER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C7229-F239-4AB5-BF08-CA3F07A52AD6}"/>
              </a:ext>
            </a:extLst>
          </p:cNvPr>
          <p:cNvSpPr/>
          <p:nvPr/>
        </p:nvSpPr>
        <p:spPr>
          <a:xfrm>
            <a:off x="914400" y="144169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https://www.cres-energy.org/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https://www.meetup.com/Boulder-Colorado-Renewable-Energy-Society-Meetup/events/243202354/?fromEmail=243202354&amp;rv=me1</a:t>
            </a:r>
            <a:r>
              <a:rPr lang="en-US" dirty="0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95AA7-CE87-4880-80D8-78ED9A52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0800"/>
            <a:ext cx="6934200" cy="404074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Alison Mason - Energy Storage for 100% Renewables on the Grid</a:t>
            </a:r>
          </a:p>
          <a:p>
            <a:pPr lvl="1" fontAlgn="t"/>
            <a:r>
              <a:rPr lang="en-US" dirty="0"/>
              <a:t>Tuesday, October 17, 2017: 6:45 PM to 8:45 PM</a:t>
            </a:r>
          </a:p>
          <a:p>
            <a:pPr lvl="1" fontAlgn="t"/>
            <a:r>
              <a:rPr lang="en-US" dirty="0">
                <a:hlinkClick r:id="rId5"/>
              </a:rPr>
              <a:t>CU Sustainability, Energy, and Environment Complex (SEEC) - Auditorium (C120)</a:t>
            </a:r>
            <a:r>
              <a:rPr lang="en-US" dirty="0"/>
              <a:t>; 4001 Discovery Drive, Boulder, CO (</a:t>
            </a:r>
            <a:r>
              <a:rPr lang="en-US" dirty="0">
                <a:hlinkClick r:id="rId5"/>
              </a:rPr>
              <a:t>map</a:t>
            </a:r>
            <a:r>
              <a:rPr lang="en-US" dirty="0"/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2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255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Colorado Renewable Energy Society:</a:t>
            </a:r>
            <a:br>
              <a:rPr lang="en-US" dirty="0"/>
            </a:br>
            <a:r>
              <a:rPr lang="en-US" dirty="0"/>
              <a:t>THIS THURSDAY @ Alliance Center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C7229-F239-4AB5-BF08-CA3F07A52AD6}"/>
              </a:ext>
            </a:extLst>
          </p:cNvPr>
          <p:cNvSpPr/>
          <p:nvPr/>
        </p:nvSpPr>
        <p:spPr>
          <a:xfrm>
            <a:off x="914400" y="1441694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https://www.cres-energy.org/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https://www.meetup.com/Metro-Denver-CRES/events/243891101/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95AA7-CE87-4880-80D8-78ED9A52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2590800"/>
            <a:ext cx="8229600" cy="4040746"/>
          </a:xfrm>
        </p:spPr>
        <p:txBody>
          <a:bodyPr>
            <a:normAutofit/>
          </a:bodyPr>
          <a:lstStyle/>
          <a:p>
            <a:r>
              <a:rPr lang="en-US" b="1" dirty="0"/>
              <a:t>The Future is in Our Hands: How Can We Increase Solar in Colorado?</a:t>
            </a:r>
          </a:p>
          <a:p>
            <a:pPr lvl="1" fontAlgn="t"/>
            <a:r>
              <a:rPr lang="en-US" dirty="0"/>
              <a:t>Thursday, October 19, 2017; 6:30 PM to 8:30 PM</a:t>
            </a:r>
          </a:p>
          <a:p>
            <a:pPr lvl="1" fontAlgn="t"/>
            <a:r>
              <a:rPr lang="en-US" dirty="0">
                <a:hlinkClick r:id="rId4"/>
              </a:rPr>
              <a:t>The Alliance Center</a:t>
            </a:r>
            <a:r>
              <a:rPr lang="en-US" dirty="0"/>
              <a:t>, 1536 Wynkoop Street, 1st Floor , Denver, CO (</a:t>
            </a:r>
            <a:r>
              <a:rPr lang="en-US" dirty="0">
                <a:hlinkClick r:id="rId4"/>
              </a:rPr>
              <a:t>map</a:t>
            </a:r>
            <a:r>
              <a:rPr lang="en-US" dirty="0"/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secure.meetupstatic.com/photos/event/b/f/7/7/600_465049015.jpeg">
            <a:extLst>
              <a:ext uri="{FF2B5EF4-FFF2-40B4-BE49-F238E27FC236}">
                <a16:creationId xmlns:a16="http://schemas.microsoft.com/office/drawing/2014/main" id="{28429E78-D538-4E2B-84ED-5D006A21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97400"/>
            <a:ext cx="33909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44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9AEB-17BF-4FA2-9822-B51D1E2A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58" y="152400"/>
            <a:ext cx="8229600" cy="750992"/>
          </a:xfrm>
        </p:spPr>
        <p:txBody>
          <a:bodyPr>
            <a:normAutofit fontScale="90000"/>
          </a:bodyPr>
          <a:lstStyle/>
          <a:p>
            <a:r>
              <a:rPr lang="en-US" dirty="0"/>
              <a:t>OLLI FRIDAY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11E5-2305-4AAB-BC9C-65399135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97185"/>
          </a:xfrm>
        </p:spPr>
        <p:txBody>
          <a:bodyPr/>
          <a:lstStyle/>
          <a:p>
            <a:r>
              <a:rPr lang="en-US" dirty="0"/>
              <a:t>Anthropogenic Global Warming with Warren Hamilton Friday October 20</a:t>
            </a:r>
            <a:r>
              <a:rPr lang="en-US" baseline="30000" dirty="0"/>
              <a:t>th</a:t>
            </a:r>
            <a:r>
              <a:rPr lang="en-US" dirty="0"/>
              <a:t>, 9:30-11:30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4B53A-DE7B-46B1-AD0A-1F03AB1AC3FC}"/>
              </a:ext>
            </a:extLst>
          </p:cNvPr>
          <p:cNvSpPr/>
          <p:nvPr/>
        </p:nvSpPr>
        <p:spPr>
          <a:xfrm>
            <a:off x="-24063" y="6474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http://campaign.r20.constantcontact.com/render?m=1103133034549&amp;ca=0dc4b94e-aac5-4c92-84a2-9546b4d43bcb</a:t>
            </a:r>
            <a:r>
              <a:rPr lang="en-US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294DF-C0D3-4310-B8B9-95333427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81200"/>
            <a:ext cx="3581400" cy="4559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00338-06BA-4E23-8220-E910EF656A5E}"/>
              </a:ext>
            </a:extLst>
          </p:cNvPr>
          <p:cNvSpPr txBox="1"/>
          <p:nvPr/>
        </p:nvSpPr>
        <p:spPr>
          <a:xfrm>
            <a:off x="6858000" y="3352800"/>
            <a:ext cx="2261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Slides available</a:t>
            </a:r>
          </a:p>
        </p:txBody>
      </p:sp>
    </p:spTree>
    <p:extLst>
      <p:ext uri="{BB962C8B-B14F-4D97-AF65-F5344CB8AC3E}">
        <p14:creationId xmlns:p14="http://schemas.microsoft.com/office/powerpoint/2010/main" val="2481939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255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Colorado Renewable Energy Society:</a:t>
            </a:r>
            <a:br>
              <a:rPr lang="en-US" dirty="0"/>
            </a:br>
            <a:r>
              <a:rPr lang="en-US" dirty="0"/>
              <a:t>put on your Calendar: October 26th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C7229-F239-4AB5-BF08-CA3F07A52AD6}"/>
              </a:ext>
            </a:extLst>
          </p:cNvPr>
          <p:cNvSpPr/>
          <p:nvPr/>
        </p:nvSpPr>
        <p:spPr>
          <a:xfrm>
            <a:off x="914400" y="1441694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https://www.cres-energy.org/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https://www.meetup.com/J-CRES/events/243961082/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95AA7-CE87-4880-80D8-78ED9A52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88" y="2246827"/>
            <a:ext cx="8229600" cy="4040746"/>
          </a:xfrm>
        </p:spPr>
        <p:txBody>
          <a:bodyPr>
            <a:normAutofit/>
          </a:bodyPr>
          <a:lstStyle/>
          <a:p>
            <a:r>
              <a:rPr lang="en-US" dirty="0"/>
              <a:t>Dave </a:t>
            </a:r>
            <a:r>
              <a:rPr lang="en-US" dirty="0" err="1"/>
              <a:t>Hurlbut</a:t>
            </a:r>
            <a:r>
              <a:rPr lang="en-US" dirty="0"/>
              <a:t>, NREL; Evolving Past</a:t>
            </a:r>
          </a:p>
          <a:p>
            <a:pPr lvl="1" fontAlgn="t"/>
            <a:r>
              <a:rPr lang="en-US" dirty="0"/>
              <a:t>Thursday, October 26, 2017; 7:00 PM</a:t>
            </a:r>
          </a:p>
          <a:p>
            <a:pPr lvl="1" fontAlgn="t"/>
            <a:r>
              <a:rPr lang="en-US" dirty="0">
                <a:hlinkClick r:id="rId4"/>
              </a:rPr>
              <a:t>Jefferson Unitarian Church</a:t>
            </a:r>
            <a:r>
              <a:rPr lang="en-US" dirty="0"/>
              <a:t>; 14350 W. 32nd Ave. Golden, CO (</a:t>
            </a:r>
            <a:r>
              <a:rPr lang="en-US" dirty="0">
                <a:hlinkClick r:id="rId4"/>
              </a:rPr>
              <a:t>map</a:t>
            </a:r>
            <a:r>
              <a:rPr lang="en-US" dirty="0"/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secure.meetupstatic.com/photos/event/7/e/7/5/600_465092373.jpeg">
            <a:extLst>
              <a:ext uri="{FF2B5EF4-FFF2-40B4-BE49-F238E27FC236}">
                <a16:creationId xmlns:a16="http://schemas.microsoft.com/office/drawing/2014/main" id="{469A922E-2892-42EE-9977-87C4C964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89850"/>
            <a:ext cx="5227449" cy="26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1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905E-C8A3-48F3-AEF6-5CAF2F0D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Colorado Renewable Energy Society – YouTube of selected talks: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0D1D2-9917-4F3B-8695-0EF7AEF4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83" y="2514600"/>
            <a:ext cx="8155236" cy="3581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D005C0-5413-4538-BE0D-C8B55DCF521E}"/>
              </a:ext>
            </a:extLst>
          </p:cNvPr>
          <p:cNvSpPr/>
          <p:nvPr/>
        </p:nvSpPr>
        <p:spPr>
          <a:xfrm>
            <a:off x="2514600" y="14443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https://www.youtube.com/channel/UCr81EUb2qVJVfmmlJMxEHVw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500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DENIALISM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Responding to Climate Change Deniers with Simple Facts and Logic   </a:t>
            </a:r>
          </a:p>
          <a:p>
            <a:pPr lvl="1" fontAlgn="base"/>
            <a:r>
              <a:rPr lang="en-US" dirty="0"/>
              <a:t>A sequence of five questions and answers that can be used by scientists to communicate some simple concepts of climate change to broader audiences.</a:t>
            </a:r>
          </a:p>
          <a:p>
            <a:pPr lvl="1" fontAlgn="base"/>
            <a:r>
              <a:rPr lang="en-US" b="1" dirty="0"/>
              <a:t>By </a:t>
            </a:r>
            <a:r>
              <a:rPr lang="en-US" b="1" dirty="0">
                <a:hlinkClick r:id="rId2" tooltip="Email Dork Sahagian"/>
              </a:rPr>
              <a:t>Dork </a:t>
            </a:r>
            <a:r>
              <a:rPr lang="en-US" b="1" dirty="0" err="1">
                <a:hlinkClick r:id="rId2" tooltip="Email Dork Sahagian"/>
              </a:rPr>
              <a:t>Sahagian</a:t>
            </a:r>
            <a:r>
              <a:rPr lang="en-US" b="1" dirty="0" err="1"/>
              <a:t>on</a:t>
            </a:r>
            <a:r>
              <a:rPr lang="en-US" b="1" dirty="0"/>
              <a:t> 30 March 2017</a:t>
            </a:r>
          </a:p>
          <a:p>
            <a:pPr lvl="1" fontAlgn="base"/>
            <a:r>
              <a:rPr lang="en-US" b="1" dirty="0"/>
              <a:t>SENDING VIA EMAIL</a:t>
            </a:r>
            <a:endParaRPr lang="en-US" dirty="0"/>
          </a:p>
          <a:p>
            <a:pPr fontAlgn="base"/>
            <a:endParaRPr lang="en-US" b="1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524000" y="5293062"/>
            <a:ext cx="5372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More Next Week</a:t>
            </a:r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47501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1243" y="6227559"/>
            <a:ext cx="365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NOAA 2016; </a:t>
            </a:r>
            <a:r>
              <a:rPr lang="en-US" dirty="0" err="1">
                <a:latin typeface="Arial"/>
                <a:cs typeface="Arial"/>
              </a:rPr>
              <a:t>Youtube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Pumphandle</a:t>
            </a:r>
            <a:r>
              <a:rPr lang="en-US" dirty="0">
                <a:latin typeface="Arial"/>
                <a:cs typeface="Arial"/>
              </a:rPr>
              <a:t> 2016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228" y="804869"/>
            <a:ext cx="648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2. Green houses gases: 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GO HERE FOR COOL ANIMATIONS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84656" y="105308"/>
            <a:ext cx="8229600" cy="74135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Georgia" charset="0"/>
              </a:rPr>
              <a:t>What causes Earth temperature to change?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94" y="142603"/>
            <a:ext cx="553403" cy="820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344357-BC61-4FE6-AF04-04CC92DC4EF4}"/>
              </a:ext>
            </a:extLst>
          </p:cNvPr>
          <p:cNvSpPr/>
          <p:nvPr/>
        </p:nvSpPr>
        <p:spPr>
          <a:xfrm>
            <a:off x="2155845" y="3226112"/>
            <a:ext cx="5060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4"/>
              </a:rPr>
              <a:t>https://www.youtube.com/watch?v=gH6fQh9eAQE</a:t>
            </a:r>
            <a:r>
              <a:rPr lang="en-US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46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8840390" cy="12954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SOLUTIONS to Address Climate Change Issues: </a:t>
            </a:r>
          </a:p>
          <a:p>
            <a:r>
              <a:rPr lang="en-US" sz="2700" b="1" dirty="0"/>
              <a:t>Implies an Acknowledgement that We Need to Do Something! WHAT?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F17EE-1A5A-45D9-947F-F572DBBEDB51}"/>
              </a:ext>
            </a:extLst>
          </p:cNvPr>
          <p:cNvSpPr txBox="1"/>
          <p:nvPr/>
        </p:nvSpPr>
        <p:spPr>
          <a:xfrm>
            <a:off x="839390" y="18288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De-Carbonize our Energy Needs: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Electricity,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Transportation,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Farming,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Living (cooking/heating)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and Manufacturing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Mitigate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Adapt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6701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654842" cy="1935162"/>
          </a:xfrm>
        </p:spPr>
        <p:txBody>
          <a:bodyPr/>
          <a:lstStyle/>
          <a:p>
            <a:r>
              <a:rPr lang="en-US" dirty="0"/>
              <a:t>Climate of Hope -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AB823-C36A-4502-879C-98CDCC3B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042" y="62459"/>
            <a:ext cx="2590800" cy="6795541"/>
          </a:xfrm>
          <a:prstGeom prst="rect">
            <a:avLst/>
          </a:prstGeom>
        </p:spPr>
      </p:pic>
      <p:pic>
        <p:nvPicPr>
          <p:cNvPr id="4098" name="Picture 2" descr="Product Details">
            <a:extLst>
              <a:ext uri="{FF2B5EF4-FFF2-40B4-BE49-F238E27FC236}">
                <a16:creationId xmlns:a16="http://schemas.microsoft.com/office/drawing/2014/main" id="{99BF367F-7D18-4FCB-BDEF-4212694B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2514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83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E6F96-75D8-4B13-BFBA-A91C1A52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957B5-A9EF-46C9-8F6F-B1E79BC9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0489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I Do? (Personal)</a:t>
            </a:r>
            <a:br>
              <a:rPr lang="en-US" dirty="0"/>
            </a:br>
            <a:r>
              <a:rPr lang="en-US" dirty="0"/>
              <a:t>What Do We Need to DO (Societal)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0AD72-B100-4B80-BCCA-065C0F45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54967"/>
            <a:ext cx="3712369" cy="52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5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46" y="2333685"/>
            <a:ext cx="87763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Economics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of doing nothing (solely adapting) vs. the economics of mitigation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Actuality: it WILL be a combination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Capitalism, GDP/growth based economics vs. “Herman Daly” economics (no-growth/steady-state)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Solutions? Paradigm shift? From we can’t/too expensive to WE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There is promise, but at what cost? (One might be surprised).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Energy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Mitigation – Agricultural revolution/biofuels: Biochar for Carbon Dioxide Removal (CDR)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514" y="16042"/>
            <a:ext cx="8840390" cy="21788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SOLUTIONS: </a:t>
            </a:r>
            <a:endParaRPr lang="en-US" sz="27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WHAT ARE THE ECONOMICS DOING THAT?</a:t>
            </a:r>
          </a:p>
          <a:p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CAN CAPITALISM SOLVE OUR ISSUES?</a:t>
            </a:r>
          </a:p>
          <a:p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IF SO: HOW?</a:t>
            </a:r>
          </a:p>
          <a:p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IF NOT: WHAT?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71545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734" y="381000"/>
            <a:ext cx="6858000" cy="936704"/>
          </a:xfrm>
        </p:spPr>
        <p:txBody>
          <a:bodyPr>
            <a:noAutofit/>
          </a:bodyPr>
          <a:lstStyle/>
          <a:p>
            <a:r>
              <a:rPr lang="en-US" sz="3200" b="1" dirty="0"/>
              <a:t>SOLUTIONS: To Be Covered </a:t>
            </a:r>
            <a:r>
              <a:rPr lang="en-US" sz="3000" b="1" dirty="0"/>
              <a:t>Next Week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60954" y="1619084"/>
            <a:ext cx="84015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2400" dirty="0"/>
              <a:t>Geoengineering: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Solar Radiation Management (SRM) and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Carbon Dioxide Removal (CDR)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2400" dirty="0"/>
              <a:t>Biochar vs. BECCS solutions SEE MY BIOCHAR LINK IN OTHER PAGES: </a:t>
            </a:r>
            <a:r>
              <a:rPr lang="en-US" sz="2400" u="sng" dirty="0">
                <a:hlinkClick r:id="rId2"/>
              </a:rPr>
              <a:t>http://denverclimatestudygroup.com/?page_id=28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2400" dirty="0"/>
              <a:t>Efficiency – the single quickest way to reduce: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NREL is doing: Efficiency, Solar, wind, other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2400" dirty="0"/>
              <a:t>Other strategies: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CCL – carbon fee/dividend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Cap and trade?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2400" dirty="0"/>
              <a:t>Gloom and Doom? NO! IT’S A CHALLENGE, and humanity has always been challenged and we are an adaptable species that has met the challenge over and over again!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6940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/>
              <a:t>1. Economics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4876800"/>
          </a:xfrm>
        </p:spPr>
        <p:txBody>
          <a:bodyPr>
            <a:noAutofit/>
          </a:bodyPr>
          <a:lstStyle/>
          <a:p>
            <a:r>
              <a:rPr lang="en-US" sz="1800" dirty="0"/>
              <a:t>See Links Below &amp; EEE links and AR5-WG2 on web page:</a:t>
            </a:r>
          </a:p>
          <a:p>
            <a:pPr lvl="1"/>
            <a:r>
              <a:rPr lang="en-US" sz="1800" b="1" dirty="0"/>
              <a:t>Economic related reports:</a:t>
            </a:r>
          </a:p>
          <a:p>
            <a:pPr lvl="2"/>
            <a:r>
              <a:rPr lang="en-US" sz="1800" dirty="0">
                <a:hlinkClick r:id="rId2"/>
              </a:rPr>
              <a:t>2015 The Social Cost of Carbon study summary</a:t>
            </a:r>
            <a:endParaRPr lang="en-US" sz="1800" dirty="0"/>
          </a:p>
          <a:p>
            <a:pPr lvl="2"/>
            <a:r>
              <a:rPr lang="en-US" sz="1800" dirty="0">
                <a:hlinkClick r:id="rId3"/>
              </a:rPr>
              <a:t>2007.03.18 Discount Rate and Climate Change DLC</a:t>
            </a:r>
            <a:endParaRPr lang="en-US" sz="1800" dirty="0"/>
          </a:p>
          <a:p>
            <a:pPr lvl="1"/>
            <a:r>
              <a:rPr lang="en-US" sz="1800" b="1" dirty="0"/>
              <a:t>Stern Report</a:t>
            </a:r>
            <a:r>
              <a:rPr lang="en-US" sz="1800" dirty="0"/>
              <a:t>: </a:t>
            </a:r>
            <a:r>
              <a:rPr lang="en-US" sz="1800" dirty="0" err="1">
                <a:hlinkClick r:id="rId4"/>
              </a:rPr>
              <a:t>sternreview_report_complete</a:t>
            </a:r>
            <a:endParaRPr lang="en-US" sz="1800" dirty="0"/>
          </a:p>
          <a:p>
            <a:pPr lvl="1"/>
            <a:r>
              <a:rPr lang="en-US" sz="1800" dirty="0"/>
              <a:t>Nordhaus briefly describes the “free rider” problem and his proffered solution as a lead-in to his recent review of the book, </a:t>
            </a:r>
            <a:r>
              <a:rPr lang="en-US" sz="1800" i="1" dirty="0"/>
              <a:t>Climate Shock</a:t>
            </a:r>
            <a:r>
              <a:rPr lang="en-US" sz="1800" dirty="0"/>
              <a:t>. Here’s the link to the NY Review of Books website:  </a:t>
            </a:r>
            <a:r>
              <a:rPr lang="en-US" sz="1800" dirty="0">
                <a:hlinkClick r:id="rId5"/>
              </a:rPr>
              <a:t>http://www.nybooks.com/articles/archives/2015/jun/04/new-solution-climate-club/</a:t>
            </a:r>
            <a:endParaRPr lang="en-US" sz="1800" dirty="0"/>
          </a:p>
          <a:p>
            <a:pPr lvl="1"/>
            <a:r>
              <a:rPr lang="en-US" sz="1800" dirty="0"/>
              <a:t>Nordhaus produced a 30-slide PowerPoint version for his Presidential address to the AEA January. Available at </a:t>
            </a:r>
            <a:r>
              <a:rPr lang="en-US" sz="1800" dirty="0">
                <a:hlinkClick r:id="rId6"/>
              </a:rPr>
              <a:t>http://carbon-price.com/wp-content/uploads/2015-01-04-Nordhaus-ClimateClubAEA-v2-slides.pdf</a:t>
            </a:r>
            <a:endParaRPr lang="en-US" sz="1800" dirty="0"/>
          </a:p>
          <a:p>
            <a:pPr lvl="1"/>
            <a:r>
              <a:rPr lang="en-US" sz="1800" dirty="0">
                <a:hlinkClick r:id="rId7"/>
              </a:rPr>
              <a:t>2015-01-04-Nordhaus-ClimateClubAEA-v2-slides</a:t>
            </a:r>
            <a:endParaRPr lang="en-US" sz="1800" dirty="0"/>
          </a:p>
          <a:p>
            <a:pPr lvl="1"/>
            <a:r>
              <a:rPr lang="en-US" sz="1800" b="1" dirty="0"/>
              <a:t>MIT</a:t>
            </a:r>
            <a:r>
              <a:rPr lang="en-US" sz="1800" dirty="0"/>
              <a:t>: GOOGLE LIST OF LINKS: </a:t>
            </a:r>
            <a:r>
              <a:rPr lang="en-US" sz="1800" strike="sngStrike" dirty="0">
                <a:hlinkClick r:id="rId8"/>
              </a:rPr>
              <a:t>https://scholar.google.com/scholar?q=mit+report+on+climate+change+economics&amp;hl=en&amp;as_sdt=0&amp;as_vis=1&amp;oi=scholart&amp;sa=X&amp;ved=0CBsQgQMwAGoVChMIkMfkl8i9yAIVSuJjCh1x7wKk</a:t>
            </a:r>
            <a:endParaRPr lang="en-US" sz="1800" dirty="0"/>
          </a:p>
          <a:p>
            <a:pPr lvl="1"/>
            <a:r>
              <a:rPr lang="en-US" sz="1800" b="1" dirty="0"/>
              <a:t>IPCC AR5 WG2</a:t>
            </a:r>
            <a:r>
              <a:rPr lang="en-US" sz="1800" dirty="0"/>
              <a:t>: </a:t>
            </a:r>
            <a:r>
              <a:rPr lang="en-US" sz="1800" dirty="0">
                <a:hlinkClick r:id="rId9"/>
              </a:rPr>
              <a:t>http://www.ipcc.ch/report/ar5/wg2/#.UuAsbxDn9hE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6901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Stern/Nordhaus – promote support a high discount rate – doing something NOW</a:t>
            </a:r>
          </a:p>
          <a:p>
            <a:r>
              <a:rPr lang="en-US" dirty="0"/>
              <a:t>IPCC acknowledges adaptation will be a must (the change is in the bank and accumulating interest)</a:t>
            </a:r>
          </a:p>
          <a:p>
            <a:r>
              <a:rPr lang="en-US" dirty="0"/>
              <a:t>Bjorn </a:t>
            </a:r>
            <a:r>
              <a:rPr lang="en-US" dirty="0" err="1"/>
              <a:t>Lomborg</a:t>
            </a:r>
            <a:r>
              <a:rPr lang="en-US" dirty="0"/>
              <a:t> – Danish economist (not a denier) argues for spending later – i.e. no discount rate</a:t>
            </a:r>
          </a:p>
          <a:p>
            <a:pPr lvl="1"/>
            <a:r>
              <a:rPr lang="en-US" dirty="0">
                <a:hlinkClick r:id="rId2"/>
              </a:rPr>
              <a:t>https://en.wikipedia.org/wiki/Bj%C3%B8rn_Lomborg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http://www.desmogblog.com/bjorn-lomborg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Which leads to whether or not we need a paradigm shift (#3)</a:t>
            </a:r>
          </a:p>
        </p:txBody>
      </p:sp>
    </p:spTree>
    <p:extLst>
      <p:ext uri="{BB962C8B-B14F-4D97-AF65-F5344CB8AC3E}">
        <p14:creationId xmlns:p14="http://schemas.microsoft.com/office/powerpoint/2010/main" val="1096706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630" y="1303421"/>
            <a:ext cx="87763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doing nothing (solely adapting) vs. the economics of mitigation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Actuality: it WILL be a combination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Capitalism, GDP/growth based economics vs. “Herman Daly” economics (no-growth/steady-state)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Solutions? Paradigm shift? From we can’t/too expensive to WE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promise, but at what cost? (One might be surprised).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 – Agricultural revolution/biofuels: Biochar for Carbon Dioxide Removal (CDR)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598" y="640522"/>
            <a:ext cx="8840390" cy="6548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2. Form of Government &amp; Economic System: Growth vs. Steady-State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2587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Inequality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7" y="1143000"/>
            <a:ext cx="867839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2632" y="6449574"/>
            <a:ext cx="4012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Courtesy of Gary Wyngarden: Capitalism vs. the Planet</a:t>
            </a:r>
          </a:p>
        </p:txBody>
      </p:sp>
    </p:spTree>
    <p:extLst>
      <p:ext uri="{BB962C8B-B14F-4D97-AF65-F5344CB8AC3E}">
        <p14:creationId xmlns:p14="http://schemas.microsoft.com/office/powerpoint/2010/main" val="3342567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4051"/>
            <a:ext cx="7924800" cy="5777772"/>
          </a:xfrm>
        </p:spPr>
      </p:pic>
      <p:sp>
        <p:nvSpPr>
          <p:cNvPr id="5" name="TextBox 4"/>
          <p:cNvSpPr txBox="1"/>
          <p:nvPr/>
        </p:nvSpPr>
        <p:spPr>
          <a:xfrm>
            <a:off x="5119779" y="6521823"/>
            <a:ext cx="4012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Courtesy of Gary Wyngarden: Capitalism vs. the Planet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63DFB3-E97D-43F4-AFA4-E0628433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-127531"/>
            <a:ext cx="8229600" cy="1143000"/>
          </a:xfrm>
        </p:spPr>
        <p:txBody>
          <a:bodyPr/>
          <a:lstStyle/>
          <a:p>
            <a:r>
              <a:rPr lang="en-US" dirty="0"/>
              <a:t>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80012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6425" y="6434064"/>
            <a:ext cx="436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NOAA 2016; </a:t>
            </a:r>
            <a:r>
              <a:rPr lang="en-US" dirty="0" err="1">
                <a:latin typeface="Arial"/>
                <a:cs typeface="Arial"/>
              </a:rPr>
              <a:t>Youtube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Pumphandle</a:t>
            </a:r>
            <a:r>
              <a:rPr lang="en-US" dirty="0">
                <a:latin typeface="Arial"/>
                <a:cs typeface="Arial"/>
              </a:rPr>
              <a:t> 2016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68474" y="1981200"/>
            <a:ext cx="739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2. Green houses gases – pausing at last 35 years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84656" y="105308"/>
            <a:ext cx="8229600" cy="74135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Georgia" charset="0"/>
              </a:rPr>
              <a:t>What causes Earth temperature to change?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94" y="142603"/>
            <a:ext cx="553403" cy="820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AE503-9BAA-48B5-B4D0-E60E9F956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98" y="1321137"/>
            <a:ext cx="7017653" cy="5212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3CD30-AB76-4060-8335-8C59C3FF491D}"/>
              </a:ext>
            </a:extLst>
          </p:cNvPr>
          <p:cNvSpPr/>
          <p:nvPr/>
        </p:nvSpPr>
        <p:spPr>
          <a:xfrm>
            <a:off x="0" y="6488668"/>
            <a:ext cx="506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https://www.youtube.com/watch?v=gH6fQh9eAQE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8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4482"/>
            <a:ext cx="6293832" cy="5486400"/>
          </a:xfrm>
        </p:spPr>
      </p:pic>
      <p:sp>
        <p:nvSpPr>
          <p:cNvPr id="5" name="TextBox 4"/>
          <p:cNvSpPr txBox="1"/>
          <p:nvPr/>
        </p:nvSpPr>
        <p:spPr>
          <a:xfrm>
            <a:off x="5111758" y="6400800"/>
            <a:ext cx="4012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Courtesy of Gary Wyngarden: Capitalism vs. the Planet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75F9E-9AA8-48F7-BE6B-401BDD1A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2029123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Global Footprint</a:t>
            </a:r>
            <a:br>
              <a:rPr lang="en-US" b="1" dirty="0"/>
            </a:br>
            <a:r>
              <a:rPr lang="en-US" sz="2025" b="1" dirty="0"/>
              <a:t>see </a:t>
            </a:r>
            <a:r>
              <a:rPr lang="en-US" sz="2025" b="1" dirty="0">
                <a:hlinkClick r:id="rId2"/>
              </a:rPr>
              <a:t>http://www.footprintnetwork.org/en/index.php/GFN/page/glossary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58150" cy="4876800"/>
          </a:xfrm>
        </p:spPr>
        <p:txBody>
          <a:bodyPr>
            <a:noAutofit/>
          </a:bodyPr>
          <a:lstStyle/>
          <a:p>
            <a:r>
              <a:rPr lang="en-US" sz="2400" dirty="0"/>
              <a:t>Human activities consume resources and produce waste</a:t>
            </a:r>
          </a:p>
          <a:p>
            <a:r>
              <a:rPr lang="en-US" sz="2400" dirty="0"/>
              <a:t>Ecological Footprint Accounting addresses whether the planet is large enough to keep up with the demands of humanity.</a:t>
            </a:r>
          </a:p>
          <a:p>
            <a:r>
              <a:rPr lang="en-US" sz="2400" dirty="0"/>
              <a:t> </a:t>
            </a:r>
            <a:r>
              <a:rPr lang="en-US" sz="2400" dirty="0" err="1"/>
              <a:t>Biocapacity</a:t>
            </a:r>
            <a:r>
              <a:rPr lang="en-US" sz="2400" dirty="0"/>
              <a:t> represents the planet’s biologically productive land areas including our forests, pastures, cropland and fisheries</a:t>
            </a:r>
          </a:p>
          <a:p>
            <a:r>
              <a:rPr lang="en-US" sz="2400" dirty="0" err="1"/>
              <a:t>Biocapacity</a:t>
            </a:r>
            <a:r>
              <a:rPr lang="en-US" sz="2400" dirty="0"/>
              <a:t> can then be compared with humanity’s </a:t>
            </a:r>
            <a:r>
              <a:rPr lang="en-US" sz="2400" i="1" dirty="0"/>
              <a:t>demand</a:t>
            </a:r>
            <a:r>
              <a:rPr lang="en-US" sz="2400" dirty="0"/>
              <a:t> on nature: our </a:t>
            </a:r>
            <a:r>
              <a:rPr lang="en-US" sz="2400" b="1" dirty="0">
                <a:hlinkClick r:id="rId3"/>
              </a:rPr>
              <a:t>Ecological Footprint</a:t>
            </a:r>
            <a:r>
              <a:rPr lang="en-US" sz="2400" b="1" dirty="0"/>
              <a:t>. </a:t>
            </a:r>
            <a:r>
              <a:rPr lang="en-US" sz="2400" dirty="0"/>
              <a:t>The Ecological Footprint represents the productive area required to provide the renewable resources humanity is using and to absorb its waste.</a:t>
            </a:r>
          </a:p>
        </p:txBody>
      </p:sp>
    </p:spTree>
    <p:extLst>
      <p:ext uri="{BB962C8B-B14F-4D97-AF65-F5344CB8AC3E}">
        <p14:creationId xmlns:p14="http://schemas.microsoft.com/office/powerpoint/2010/main" val="1142344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current global situation: </a:t>
            </a:r>
            <a:r>
              <a:rPr lang="en-US" i="1" dirty="0"/>
              <a:t>Since the 1970s, humanity has been in ecological </a:t>
            </a:r>
            <a:r>
              <a:rPr lang="en-US" i="1" dirty="0">
                <a:hlinkClick r:id="rId3" tooltip="overshoot"/>
              </a:rPr>
              <a:t>overshoot</a:t>
            </a:r>
            <a:r>
              <a:rPr lang="en-US" i="1" dirty="0"/>
              <a:t> with annual demand on resources exceeding what Earth can regenerate each year</a:t>
            </a:r>
            <a:r>
              <a:rPr lang="en-US" dirty="0"/>
              <a:t>. </a:t>
            </a:r>
          </a:p>
          <a:p>
            <a:r>
              <a:rPr lang="en-US" dirty="0"/>
              <a:t>It now takes the Earth one year and six months to regenerate what we use in a year. </a:t>
            </a:r>
          </a:p>
          <a:p>
            <a:r>
              <a:rPr lang="en-US" dirty="0"/>
              <a:t>We maintain this overshoot by liquidating the Earth’s resources. Overshoot is a vastly underestimated threat to </a:t>
            </a:r>
            <a:r>
              <a:rPr lang="en-US" dirty="0">
                <a:hlinkClick r:id="rId4" tooltip="human well-being"/>
              </a:rPr>
              <a:t>human well-being</a:t>
            </a:r>
            <a:r>
              <a:rPr lang="en-US" dirty="0"/>
              <a:t> and the health of the planet, and one that is not adequately addressed.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9 billion people (midrange projection for 2050) to live at North American/Western European standards will require 5 planets.</a:t>
            </a:r>
          </a:p>
        </p:txBody>
      </p:sp>
    </p:spTree>
    <p:extLst>
      <p:ext uri="{BB962C8B-B14F-4D97-AF65-F5344CB8AC3E}">
        <p14:creationId xmlns:p14="http://schemas.microsoft.com/office/powerpoint/2010/main" val="2774939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and Income Distribution</a:t>
            </a:r>
          </a:p>
          <a:p>
            <a:r>
              <a:rPr lang="en-US" dirty="0"/>
              <a:t>Largely ignoring the ecological impacts and </a:t>
            </a:r>
            <a:r>
              <a:rPr lang="en-US" dirty="0" err="1"/>
              <a:t>biocapacity</a:t>
            </a:r>
            <a:r>
              <a:rPr lang="en-US" dirty="0"/>
              <a:t> of the planet</a:t>
            </a:r>
          </a:p>
        </p:txBody>
      </p:sp>
    </p:spTree>
    <p:extLst>
      <p:ext uri="{BB962C8B-B14F-4D97-AF65-F5344CB8AC3E}">
        <p14:creationId xmlns:p14="http://schemas.microsoft.com/office/powerpoint/2010/main" val="1874103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Dilemma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is unsustainable in its current form</a:t>
            </a:r>
          </a:p>
          <a:p>
            <a:r>
              <a:rPr lang="en-US" dirty="0"/>
              <a:t>De-growth is unstable</a:t>
            </a:r>
          </a:p>
        </p:txBody>
      </p:sp>
    </p:spTree>
    <p:extLst>
      <p:ext uri="{BB962C8B-B14F-4D97-AF65-F5344CB8AC3E}">
        <p14:creationId xmlns:p14="http://schemas.microsoft.com/office/powerpoint/2010/main" val="3294279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281A-92E7-42E8-B131-D58EB90D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different countries handle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B77D-2734-42A7-95C8-D39C0DF8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Japan:</a:t>
            </a:r>
          </a:p>
          <a:p>
            <a:r>
              <a:rPr lang="en-US" dirty="0"/>
              <a:t>China:</a:t>
            </a:r>
          </a:p>
          <a:p>
            <a:r>
              <a:rPr lang="en-US" dirty="0"/>
              <a:t>Malaysia:</a:t>
            </a:r>
          </a:p>
          <a:p>
            <a:r>
              <a:rPr lang="en-US" dirty="0"/>
              <a:t>U.S.:</a:t>
            </a:r>
          </a:p>
          <a:p>
            <a:r>
              <a:rPr lang="en-US" dirty="0"/>
              <a:t>Germany:</a:t>
            </a:r>
          </a:p>
          <a:p>
            <a:r>
              <a:rPr lang="en-US" dirty="0"/>
              <a:t>Others: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83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8912" y="2514600"/>
            <a:ext cx="6771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Obama quoted in episode of Years of Living Dangerously (paraphrased): “It’s difficult in a Democracy to do something/pass something where the pay-back is 10 or more years out”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4458" y="5737815"/>
            <a:ext cx="30121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2"/>
              </a:rPr>
              <a:t>http://media.hhmi.org/hl/12Lect4.html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9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solution: steady state economics?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1078827"/>
          </a:xfrm>
        </p:spPr>
        <p:txBody>
          <a:bodyPr>
            <a:noAutofit/>
          </a:bodyPr>
          <a:lstStyle/>
          <a:p>
            <a:r>
              <a:rPr lang="en-US" dirty="0"/>
              <a:t>Herman Daly’s steady state economics see:</a:t>
            </a:r>
            <a:endParaRPr lang="en-US" u="sng" dirty="0">
              <a:hlinkClick r:id="rId2"/>
            </a:endParaRPr>
          </a:p>
          <a:p>
            <a:pPr lvl="1"/>
            <a:r>
              <a:rPr lang="en-US" sz="3200" u="sng" dirty="0">
                <a:hlinkClick r:id="rId3"/>
              </a:rPr>
              <a:t>https://en.wikipedia.org/wiki/Herman_Daly</a:t>
            </a:r>
            <a:endParaRPr lang="en-US" sz="3200" u="sng" dirty="0">
              <a:hlinkClick r:id="rId2"/>
            </a:endParaRPr>
          </a:p>
          <a:p>
            <a:pPr lvl="1"/>
            <a:r>
              <a:rPr lang="en-US" sz="3200" u="sng" dirty="0">
                <a:hlinkClick r:id="rId4"/>
              </a:rPr>
              <a:t>http://steadystate.org/herman-daly/</a:t>
            </a:r>
            <a:endParaRPr lang="en-US" sz="3200" u="sng" dirty="0">
              <a:hlinkClick r:id="" action="ppaction://noaction"/>
            </a:endParaRPr>
          </a:p>
          <a:p>
            <a:pPr lvl="1"/>
            <a:r>
              <a:rPr lang="en-US" sz="3200" u="sng" dirty="0">
                <a:hlinkClick r:id="" action="ppaction://noaction"/>
              </a:rPr>
              <a:t>http://steadystate.org/category/herman-daly/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480060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The problem: how to effect that change</a:t>
            </a:r>
          </a:p>
        </p:txBody>
      </p:sp>
    </p:spTree>
    <p:extLst>
      <p:ext uri="{BB962C8B-B14F-4D97-AF65-F5344CB8AC3E}">
        <p14:creationId xmlns:p14="http://schemas.microsoft.com/office/powerpoint/2010/main" val="577469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630" y="3244022"/>
            <a:ext cx="87763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doing nothing (solely adapting) vs. the economics of mitigation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Actual will likely be a combination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Capitalism, GDP/growth based economics vs. “Herman Daly” economics (no-growth/steady-state)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Solutions? Paradigm shift? From we can’t/too expensive to WE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promise, but at what cost? (One might be surprised).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 – Agricultural revolution/biofuels: Biochar for Carbon Dioxide Removal (CDR)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598" y="640522"/>
            <a:ext cx="8840390" cy="8072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Paradigm shift in thinking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949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6425" y="6434064"/>
            <a:ext cx="436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NOAA 2016; </a:t>
            </a:r>
            <a:r>
              <a:rPr lang="en-US" dirty="0" err="1">
                <a:latin typeface="Arial"/>
                <a:cs typeface="Arial"/>
              </a:rPr>
              <a:t>Youtube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Pumphandle</a:t>
            </a:r>
            <a:r>
              <a:rPr lang="en-US" dirty="0">
                <a:latin typeface="Arial"/>
                <a:cs typeface="Arial"/>
              </a:rPr>
              <a:t> 2016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84656" y="105308"/>
            <a:ext cx="8229600" cy="74135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Georgia" charset="0"/>
              </a:rPr>
              <a:t>What causes Earth temperature to change?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94" y="142603"/>
            <a:ext cx="553403" cy="820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62BA5C-7512-4CA9-8066-B47BD212B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30" y="1595538"/>
            <a:ext cx="7543800" cy="4790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17A4F4-F212-4091-95CF-621F78703014}"/>
              </a:ext>
            </a:extLst>
          </p:cNvPr>
          <p:cNvSpPr/>
          <p:nvPr/>
        </p:nvSpPr>
        <p:spPr>
          <a:xfrm>
            <a:off x="0" y="6488668"/>
            <a:ext cx="506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https://www.youtube.com/watch?v=gH6fQh9eAQE</a:t>
            </a:r>
            <a:r>
              <a:rPr lang="en-US" dirty="0"/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570D7-F8D2-424F-8602-AAAB61DCC2DD}"/>
              </a:ext>
            </a:extLst>
          </p:cNvPr>
          <p:cNvSpPr txBox="1"/>
          <p:nvPr/>
        </p:nvSpPr>
        <p:spPr>
          <a:xfrm>
            <a:off x="381000" y="804868"/>
            <a:ext cx="739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2. Green houses gases – pausing at last 35 years end, last 800,000 years</a:t>
            </a:r>
          </a:p>
        </p:txBody>
      </p:sp>
    </p:spTree>
    <p:extLst>
      <p:ext uri="{BB962C8B-B14F-4D97-AF65-F5344CB8AC3E}">
        <p14:creationId xmlns:p14="http://schemas.microsoft.com/office/powerpoint/2010/main" val="10885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Kerry Emanuel quote on p. 76: </a:t>
            </a:r>
            <a:r>
              <a:rPr lang="en-US" dirty="0"/>
              <a:t>“…costs may be high and those paying them are not likely to be serious beneficiaries of their own actions</a:t>
            </a:r>
            <a:r>
              <a:rPr lang="en-US" b="1" dirty="0"/>
              <a:t>. Indeed, there are few, if any, historical examples of civilizations consciously making sacrifices on behalf of </a:t>
            </a:r>
            <a:r>
              <a:rPr lang="en-US" b="1" dirty="0" err="1"/>
              <a:t>descendents</a:t>
            </a:r>
            <a:r>
              <a:rPr lang="en-US" b="1" dirty="0"/>
              <a:t> (sic) two or more generations removed</a:t>
            </a:r>
            <a:r>
              <a:rPr lang="en-US" dirty="0"/>
              <a:t>.”</a:t>
            </a:r>
          </a:p>
          <a:p>
            <a:r>
              <a:rPr lang="en-US" dirty="0"/>
              <a:t>That’s what the discount rate is about. </a:t>
            </a:r>
            <a:r>
              <a:rPr lang="en-US" b="1" dirty="0"/>
              <a:t>In that regard we need a social paradigm shift</a:t>
            </a:r>
            <a:br>
              <a:rPr lang="en-US" b="1" dirty="0"/>
            </a:br>
            <a:endParaRPr lang="en-US" dirty="0"/>
          </a:p>
          <a:p>
            <a:pPr lvl="1"/>
            <a:r>
              <a:rPr lang="en-US" dirty="0"/>
              <a:t>If we are so concerned about leaving a national debt to our children and grandchildren, shouldn’t we put the costs of climate change as part of that equation?</a:t>
            </a:r>
          </a:p>
          <a:p>
            <a:pPr lvl="1"/>
            <a:r>
              <a:rPr lang="en-US" dirty="0"/>
              <a:t>For those that don’t accept climate change maybe it would be a good thing to limit CO2 into the atmosphere anyway, especially at the rates we are putting it into the atmosphere – BECAUSE OF OCEAN ACIDIFICATION issues and the law of unintended consequences!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12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End of class slides October 17</a:t>
            </a:r>
            <a:r>
              <a:rPr lang="en-US" sz="3200" baseline="30000" dirty="0"/>
              <a:t>th</a:t>
            </a:r>
            <a:r>
              <a:rPr lang="en-US" sz="3200" dirty="0"/>
              <a:t> , 2017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0975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uestion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195903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https://i.kinja-img.com/gawker-media/image/upload/t_original/ihsllhptnnm4vb7wuvgq.jpg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82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0"/>
            <a:ext cx="8840884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7ACBCDC-EA74-4023-B8B7-79D5622CAB30}" type="datetime1">
              <a:rPr lang="en-US" smtClean="0">
                <a:solidFill>
                  <a:srgbClr val="000000"/>
                </a:solidFill>
              </a:rPr>
              <a:pPr/>
              <a:t>10/21/2017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417" y="801087"/>
            <a:ext cx="4298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We will not see another month with CO</a:t>
            </a:r>
            <a:r>
              <a:rPr lang="en-US" sz="2800" baseline="-25000" dirty="0">
                <a:latin typeface="Arial"/>
                <a:cs typeface="Arial"/>
              </a:rPr>
              <a:t>2</a:t>
            </a:r>
            <a:r>
              <a:rPr lang="en-US" sz="2800" dirty="0">
                <a:latin typeface="Arial"/>
                <a:cs typeface="Arial"/>
              </a:rPr>
              <a:t> below 400 ppm in our lifetimes!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89535" y="3184769"/>
            <a:ext cx="7324969" cy="39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 rot="4383429">
            <a:off x="3180876" y="3469821"/>
            <a:ext cx="15166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Photosynthesis </a:t>
            </a:r>
          </a:p>
        </p:txBody>
      </p:sp>
      <p:sp>
        <p:nvSpPr>
          <p:cNvPr id="7" name="TextBox 6"/>
          <p:cNvSpPr txBox="1"/>
          <p:nvPr/>
        </p:nvSpPr>
        <p:spPr>
          <a:xfrm rot="17374201">
            <a:off x="2152571" y="4171827"/>
            <a:ext cx="15108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Decomposition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26493" y="3065042"/>
            <a:ext cx="382644" cy="136043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 flipV="1">
            <a:off x="2432721" y="2682608"/>
            <a:ext cx="595296" cy="1751109"/>
          </a:xfrm>
          <a:prstGeom prst="straightConnector1">
            <a:avLst/>
          </a:prstGeom>
          <a:noFill/>
          <a:ln w="57150" cap="flat" cmpd="sng">
            <a:solidFill>
              <a:srgbClr val="3366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DE375F-160A-4D18-86D6-59817E0E8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142" y="3184769"/>
            <a:ext cx="3212337" cy="29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lobaltemps_gis_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" y="1255056"/>
            <a:ext cx="8891558" cy="5063248"/>
          </a:xfrm>
          <a:prstGeom prst="rect">
            <a:avLst/>
          </a:prstGeom>
        </p:spPr>
      </p:pic>
      <p:sp>
        <p:nvSpPr>
          <p:cNvPr id="57347" name="TextBox 6"/>
          <p:cNvSpPr txBox="1">
            <a:spLocks noChangeArrowheads="1"/>
          </p:cNvSpPr>
          <p:nvPr/>
        </p:nvSpPr>
        <p:spPr bwMode="auto">
          <a:xfrm>
            <a:off x="267419" y="6367144"/>
            <a:ext cx="52684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 hangingPunct="0"/>
            <a:r>
              <a:rPr lang="en-US" sz="1600" kern="0" dirty="0">
                <a:solidFill>
                  <a:srgbClr val="000000"/>
                </a:solidFill>
                <a:sym typeface="Calibri"/>
              </a:rPr>
              <a:t>https://</a:t>
            </a:r>
            <a:r>
              <a:rPr lang="en-US" sz="1600" kern="0" dirty="0" err="1">
                <a:solidFill>
                  <a:srgbClr val="000000"/>
                </a:solidFill>
                <a:sym typeface="Calibri"/>
              </a:rPr>
              <a:t>earthobservatory.nasa.gov</a:t>
            </a:r>
            <a:r>
              <a:rPr lang="en-US" sz="1600" kern="0" dirty="0">
                <a:solidFill>
                  <a:srgbClr val="000000"/>
                </a:solidFill>
                <a:sym typeface="Calibri"/>
              </a:rPr>
              <a:t>/IOTD/</a:t>
            </a:r>
            <a:r>
              <a:rPr lang="en-US" sz="1600" kern="0" dirty="0" err="1">
                <a:solidFill>
                  <a:srgbClr val="000000"/>
                </a:solidFill>
                <a:sym typeface="Calibri"/>
              </a:rPr>
              <a:t>view.php?id</a:t>
            </a:r>
            <a:r>
              <a:rPr lang="en-US" sz="1600" kern="0" dirty="0">
                <a:solidFill>
                  <a:srgbClr val="000000"/>
                </a:solidFill>
                <a:sym typeface="Calibri"/>
              </a:rPr>
              <a:t>=89469</a:t>
            </a:r>
          </a:p>
        </p:txBody>
      </p:sp>
      <p:sp>
        <p:nvSpPr>
          <p:cNvPr id="57349" name="TextBox 11"/>
          <p:cNvSpPr txBox="1">
            <a:spLocks noChangeArrowheads="1"/>
          </p:cNvSpPr>
          <p:nvPr/>
        </p:nvSpPr>
        <p:spPr bwMode="auto">
          <a:xfrm>
            <a:off x="6651834" y="1326559"/>
            <a:ext cx="2300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hangingPunct="0"/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  <a:sym typeface="Calibri"/>
              </a:rPr>
              <a:t>Polar</a:t>
            </a:r>
          </a:p>
          <a:p>
            <a:pPr algn="r" defTabSz="914400" hangingPunct="0"/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  <a:sym typeface="Calibri"/>
              </a:rPr>
              <a:t> Amplification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3866" y="16933"/>
            <a:ext cx="9177866" cy="1332774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Arctic Change </a:t>
            </a:r>
            <a:r>
              <a:rPr lang="en-US" sz="3600" dirty="0">
                <a:solidFill>
                  <a:srgbClr val="0070C0"/>
                </a:solidFill>
                <a:latin typeface="Wingdings-Regular"/>
                <a:ea typeface="Wingdings-Regular"/>
                <a:cs typeface="Wingdings-Regular"/>
                <a:sym typeface="Wingdings-Regular"/>
              </a:rPr>
              <a:t></a:t>
            </a:r>
            <a:r>
              <a:rPr lang="en-US" sz="3600" dirty="0">
                <a:solidFill>
                  <a:srgbClr val="984807"/>
                </a:solidFill>
              </a:rPr>
              <a:t>Temperatures are rising twice as fast as global average </a:t>
            </a:r>
            <a:br>
              <a:rPr lang="en-US" sz="3600" dirty="0">
                <a:solidFill>
                  <a:srgbClr val="984807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52500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9CF2974-C9A5-4E0B-9C40-1FF2ABCA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Anthropocene</a:t>
            </a:r>
          </a:p>
        </p:txBody>
      </p:sp>
      <p:pic>
        <p:nvPicPr>
          <p:cNvPr id="9219" name="Content Placeholder 5">
            <a:extLst>
              <a:ext uri="{FF2B5EF4-FFF2-40B4-BE49-F238E27FC236}">
                <a16:creationId xmlns:a16="http://schemas.microsoft.com/office/drawing/2014/main" id="{B966FC4B-B441-4569-B196-724BCE777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1219200"/>
            <a:ext cx="6019800" cy="3352962"/>
          </a:xfrm>
        </p:spPr>
      </p:pic>
      <p:pic>
        <p:nvPicPr>
          <p:cNvPr id="9220" name="Picture 6">
            <a:extLst>
              <a:ext uri="{FF2B5EF4-FFF2-40B4-BE49-F238E27FC236}">
                <a16:creationId xmlns:a16="http://schemas.microsoft.com/office/drawing/2014/main" id="{962542EA-EB45-46AF-AFC8-7C482CD5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74" y="1417638"/>
            <a:ext cx="120445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55763-4734-4EF3-B702-62E1E3C3C4E9}"/>
              </a:ext>
            </a:extLst>
          </p:cNvPr>
          <p:cNvSpPr txBox="1"/>
          <p:nvPr/>
        </p:nvSpPr>
        <p:spPr>
          <a:xfrm>
            <a:off x="2133600" y="5105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PDF – </a:t>
            </a:r>
            <a:r>
              <a:rPr lang="en-US" b="1" dirty="0">
                <a:hlinkClick r:id="rId4"/>
              </a:rPr>
              <a:t>Olli Anthropocene Oct 2017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5"/>
              </a:rPr>
              <a:t>Bob Raynolds April 2017 talk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6BBC-9D64-40B1-B0BB-C335EA36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70F5-CAE6-49F8-BCF2-29276284F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4 PDFs documents for you to peruse depending on your interest:</a:t>
            </a:r>
          </a:p>
          <a:p>
            <a:pPr lvl="1"/>
            <a:r>
              <a:rPr lang="en-US" dirty="0"/>
              <a:t>Science Mag June 30, 2017: </a:t>
            </a:r>
            <a:r>
              <a:rPr lang="en-US" dirty="0">
                <a:hlinkClick r:id="rId2"/>
              </a:rPr>
              <a:t>Estimating economic damage from climate change in the United States</a:t>
            </a:r>
            <a:endParaRPr lang="en-US" dirty="0"/>
          </a:p>
          <a:p>
            <a:pPr lvl="1"/>
            <a:r>
              <a:rPr lang="en-US" dirty="0"/>
              <a:t>UN World Fertility Report: 2007: </a:t>
            </a:r>
            <a:r>
              <a:rPr lang="en-US" dirty="0">
                <a:hlinkClick r:id="rId3"/>
              </a:rPr>
              <a:t>UN World Fertility Report 2007:</a:t>
            </a:r>
            <a:r>
              <a:rPr lang="en-US" dirty="0"/>
              <a:t>compilation of key indicators of fertility, nuptiality, contraceptive use and population policies regarding childbearing for 192 countries referring</a:t>
            </a:r>
            <a:br>
              <a:rPr lang="en-US" dirty="0"/>
            </a:br>
            <a:r>
              <a:rPr lang="en-US" dirty="0"/>
              <a:t>mostly to two periods: the 1970s and the latest year for which data are available</a:t>
            </a:r>
          </a:p>
          <a:p>
            <a:pPr lvl="1"/>
            <a:r>
              <a:rPr lang="en-US" dirty="0"/>
              <a:t>UN World Fertility Report 2012: </a:t>
            </a:r>
            <a:r>
              <a:rPr lang="en-US" dirty="0">
                <a:hlinkClick r:id="rId4"/>
              </a:rPr>
              <a:t>Report_WFR2012</a:t>
            </a:r>
            <a:endParaRPr lang="en-US" dirty="0"/>
          </a:p>
          <a:p>
            <a:pPr lvl="1"/>
            <a:r>
              <a:rPr lang="en-US" dirty="0"/>
              <a:t>World population stabilization unlikely this century: </a:t>
            </a:r>
            <a:r>
              <a:rPr lang="en-US" dirty="0">
                <a:hlinkClick r:id="rId5"/>
              </a:rPr>
              <a:t>Science-2014-Lee-229-34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F20180-F153-436C-86E0-B73CD79AC87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Population –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4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23128</TotalTime>
  <Words>1861</Words>
  <Application>Microsoft Office PowerPoint</Application>
  <PresentationFormat>On-screen Show (4:3)</PresentationFormat>
  <Paragraphs>254</Paragraphs>
  <Slides>52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MS PGothic</vt:lpstr>
      <vt:lpstr>MS PGothic</vt:lpstr>
      <vt:lpstr>Arial</vt:lpstr>
      <vt:lpstr>Calibri</vt:lpstr>
      <vt:lpstr>Gadugi</vt:lpstr>
      <vt:lpstr>Georgia</vt:lpstr>
      <vt:lpstr>inherit</vt:lpstr>
      <vt:lpstr>Marker Felt</vt:lpstr>
      <vt:lpstr>Open Sans</vt:lpstr>
      <vt:lpstr>Source Sans Pro</vt:lpstr>
      <vt:lpstr>Wingdings-Regular</vt:lpstr>
      <vt:lpstr>ヒラギノ角ゴ Pro W3</vt:lpstr>
      <vt:lpstr>Office Theme</vt:lpstr>
      <vt:lpstr>Contemporary Issues Regarding Climate Change and Solutions  Paul Belanger, Ph.D., Geologist/Paleoclimatologist  Tuesday October 17th , 2017: </vt:lpstr>
      <vt:lpstr>What causes Earth temperature to change? </vt:lpstr>
      <vt:lpstr>What causes Earth temperature to change? </vt:lpstr>
      <vt:lpstr>What causes Earth temperature to change? </vt:lpstr>
      <vt:lpstr>What causes Earth temperature to change? </vt:lpstr>
      <vt:lpstr>PowerPoint Presentation</vt:lpstr>
      <vt:lpstr> Arctic Change Temperatures are rising twice as fast as global average  </vt:lpstr>
      <vt:lpstr>The Anthropocene</vt:lpstr>
      <vt:lpstr>PowerPoint Presentation</vt:lpstr>
      <vt:lpstr>Population – follow-up</vt:lpstr>
      <vt:lpstr>Population – excellent blog &amp; explanation</vt:lpstr>
      <vt:lpstr>Population – excellent blog &amp; explanation</vt:lpstr>
      <vt:lpstr>PowerPoint Presentation</vt:lpstr>
      <vt:lpstr>Fertility Rates (Children per Family) World Statistics </vt:lpstr>
      <vt:lpstr>Population – excellent blog &amp; explanation</vt:lpstr>
      <vt:lpstr>LOCAL Contemporary NEWS</vt:lpstr>
      <vt:lpstr>Solar Decathlon</vt:lpstr>
      <vt:lpstr>Solar Decathlon</vt:lpstr>
      <vt:lpstr>Solar Decathlon</vt:lpstr>
      <vt:lpstr>PowerPoint Presentation</vt:lpstr>
      <vt:lpstr>Contemporary Events: OFF-Grid Discussion by Jim Smith in DP HUB</vt:lpstr>
      <vt:lpstr>DP 10/15/2017 – George Will</vt:lpstr>
      <vt:lpstr>DP 10/12/2017 – </vt:lpstr>
      <vt:lpstr>Colorado Renewable Energy Society: TONIGHT IN BOULDER</vt:lpstr>
      <vt:lpstr>Colorado Renewable Energy Society: THIS THURSDAY @ Alliance Center</vt:lpstr>
      <vt:lpstr>OLLI FRIDAY SERIES</vt:lpstr>
      <vt:lpstr>Colorado Renewable Energy Society: put on your Calendar: October 26th</vt:lpstr>
      <vt:lpstr>Colorado Renewable Energy Society – YouTube of selected talks:</vt:lpstr>
      <vt:lpstr>DENIALISM</vt:lpstr>
      <vt:lpstr>PowerPoint Presentation</vt:lpstr>
      <vt:lpstr>Climate of Hope - Solutions</vt:lpstr>
      <vt:lpstr>What Do I Do? (Personal) What Do We Need to DO (Societal)</vt:lpstr>
      <vt:lpstr>PowerPoint Presentation</vt:lpstr>
      <vt:lpstr>SOLUTIONS: To Be Covered Next Week</vt:lpstr>
      <vt:lpstr>1. Economics </vt:lpstr>
      <vt:lpstr>Notes </vt:lpstr>
      <vt:lpstr>PowerPoint Presentation</vt:lpstr>
      <vt:lpstr>Income Inequality</vt:lpstr>
      <vt:lpstr>Income Inequality</vt:lpstr>
      <vt:lpstr>Income Inequality</vt:lpstr>
      <vt:lpstr>Global Footprint see http://www.footprintnetwork.org/en/index.php/GFN/page/glossary </vt:lpstr>
      <vt:lpstr>Global Footprint</vt:lpstr>
      <vt:lpstr>Global Footprint</vt:lpstr>
      <vt:lpstr>Drawbacks of Capitalism</vt:lpstr>
      <vt:lpstr>Growth Dilemma </vt:lpstr>
      <vt:lpstr>How do different countries handle it?</vt:lpstr>
      <vt:lpstr>PowerPoint Presentation</vt:lpstr>
      <vt:lpstr>The solution: steady state economics? </vt:lpstr>
      <vt:lpstr>PowerPoint Presentation</vt:lpstr>
      <vt:lpstr>Paradigm shift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Belanger</dc:creator>
  <cp:lastModifiedBy>Paul E. Belanger</cp:lastModifiedBy>
  <cp:revision>184</cp:revision>
  <dcterms:created xsi:type="dcterms:W3CDTF">2014-09-11T11:27:28Z</dcterms:created>
  <dcterms:modified xsi:type="dcterms:W3CDTF">2017-10-21T18:01:43Z</dcterms:modified>
</cp:coreProperties>
</file>