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661" r:id="rId3"/>
    <p:sldId id="660" r:id="rId4"/>
    <p:sldId id="549" r:id="rId5"/>
    <p:sldId id="600" r:id="rId6"/>
    <p:sldId id="546" r:id="rId7"/>
    <p:sldId id="624" r:id="rId8"/>
    <p:sldId id="604" r:id="rId9"/>
    <p:sldId id="606" r:id="rId10"/>
    <p:sldId id="607" r:id="rId11"/>
    <p:sldId id="608" r:id="rId12"/>
    <p:sldId id="609" r:id="rId13"/>
    <p:sldId id="610" r:id="rId14"/>
    <p:sldId id="611" r:id="rId15"/>
    <p:sldId id="612" r:id="rId16"/>
    <p:sldId id="613" r:id="rId17"/>
    <p:sldId id="614" r:id="rId18"/>
    <p:sldId id="615" r:id="rId19"/>
    <p:sldId id="616" r:id="rId20"/>
    <p:sldId id="617" r:id="rId21"/>
    <p:sldId id="618" r:id="rId22"/>
    <p:sldId id="619" r:id="rId23"/>
    <p:sldId id="620" r:id="rId24"/>
    <p:sldId id="621" r:id="rId25"/>
    <p:sldId id="622" r:id="rId26"/>
    <p:sldId id="623" r:id="rId27"/>
    <p:sldId id="605" r:id="rId28"/>
    <p:sldId id="628" r:id="rId29"/>
    <p:sldId id="629" r:id="rId30"/>
    <p:sldId id="630" r:id="rId31"/>
    <p:sldId id="631" r:id="rId32"/>
    <p:sldId id="636" r:id="rId33"/>
    <p:sldId id="625" r:id="rId34"/>
    <p:sldId id="637" r:id="rId35"/>
    <p:sldId id="638" r:id="rId36"/>
    <p:sldId id="632" r:id="rId37"/>
    <p:sldId id="588" r:id="rId38"/>
    <p:sldId id="598" r:id="rId39"/>
    <p:sldId id="644" r:id="rId40"/>
    <p:sldId id="645" r:id="rId41"/>
    <p:sldId id="635" r:id="rId42"/>
    <p:sldId id="562" r:id="rId43"/>
    <p:sldId id="563" r:id="rId44"/>
    <p:sldId id="586" r:id="rId45"/>
    <p:sldId id="570" r:id="rId46"/>
    <p:sldId id="626" r:id="rId47"/>
    <p:sldId id="564" r:id="rId48"/>
    <p:sldId id="568" r:id="rId49"/>
    <p:sldId id="534" r:id="rId50"/>
    <p:sldId id="662" r:id="rId51"/>
    <p:sldId id="667" r:id="rId52"/>
    <p:sldId id="668" r:id="rId53"/>
    <p:sldId id="669" r:id="rId54"/>
    <p:sldId id="633" r:id="rId55"/>
    <p:sldId id="634" r:id="rId56"/>
    <p:sldId id="585" r:id="rId57"/>
    <p:sldId id="603" r:id="rId58"/>
    <p:sldId id="601" r:id="rId59"/>
    <p:sldId id="602" r:id="rId60"/>
    <p:sldId id="664" r:id="rId61"/>
    <p:sldId id="665" r:id="rId62"/>
    <p:sldId id="296" r:id="rId63"/>
    <p:sldId id="297" r:id="rId64"/>
    <p:sldId id="659" r:id="rId65"/>
    <p:sldId id="639" r:id="rId66"/>
    <p:sldId id="640" r:id="rId67"/>
    <p:sldId id="650" r:id="rId68"/>
    <p:sldId id="666" r:id="rId69"/>
    <p:sldId id="642" r:id="rId70"/>
    <p:sldId id="643" r:id="rId71"/>
    <p:sldId id="646" r:id="rId72"/>
    <p:sldId id="647" r:id="rId73"/>
    <p:sldId id="648" r:id="rId74"/>
    <p:sldId id="649" r:id="rId75"/>
    <p:sldId id="652" r:id="rId76"/>
    <p:sldId id="653" r:id="rId77"/>
    <p:sldId id="654" r:id="rId78"/>
    <p:sldId id="655" r:id="rId79"/>
    <p:sldId id="656" r:id="rId80"/>
    <p:sldId id="657" r:id="rId8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0" autoAdjust="0"/>
    <p:restoredTop sz="86450" autoAdjust="0"/>
  </p:normalViewPr>
  <p:slideViewPr>
    <p:cSldViewPr>
      <p:cViewPr>
        <p:scale>
          <a:sx n="50" d="100"/>
          <a:sy n="50" d="100"/>
        </p:scale>
        <p:origin x="1914" y="522"/>
      </p:cViewPr>
      <p:guideLst>
        <p:guide orient="horz" pos="2160"/>
        <p:guide pos="2880"/>
      </p:guideLst>
    </p:cSldViewPr>
  </p:slideViewPr>
  <p:outlineViewPr>
    <p:cViewPr>
      <p:scale>
        <a:sx n="33" d="100"/>
        <a:sy n="33" d="100"/>
      </p:scale>
      <p:origin x="0" y="-23124"/>
    </p:cViewPr>
  </p:outlineViewPr>
  <p:notesTextViewPr>
    <p:cViewPr>
      <p:scale>
        <a:sx n="3" d="2"/>
        <a:sy n="3" d="2"/>
      </p:scale>
      <p:origin x="0" y="0"/>
    </p:cViewPr>
  </p:notesTextViewPr>
  <p:sorterViewPr>
    <p:cViewPr varScale="1">
      <p:scale>
        <a:sx n="1" d="1"/>
        <a:sy n="1" d="1"/>
      </p:scale>
      <p:origin x="0" y="-285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5239FF0-6E8C-41F8-86E4-3F23D5DEE157}" type="datetimeFigureOut">
              <a:rPr lang="en-US" smtClean="0"/>
              <a:t>10/30/2017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A27E977-A2EA-4256-8211-08F94A4E9F5C}" type="slidenum">
              <a:rPr lang="en-US" smtClean="0"/>
              <a:t>‹#›</a:t>
            </a:fld>
            <a:endParaRPr lang="en-US"/>
          </a:p>
        </p:txBody>
      </p:sp>
    </p:spTree>
    <p:extLst>
      <p:ext uri="{BB962C8B-B14F-4D97-AF65-F5344CB8AC3E}">
        <p14:creationId xmlns:p14="http://schemas.microsoft.com/office/powerpoint/2010/main" val="152915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7E977-A2EA-4256-8211-08F94A4E9F5C}" type="slidenum">
              <a:rPr lang="en-US" smtClean="0"/>
              <a:t>1</a:t>
            </a:fld>
            <a:endParaRPr lang="en-US"/>
          </a:p>
        </p:txBody>
      </p:sp>
    </p:spTree>
    <p:extLst>
      <p:ext uri="{BB962C8B-B14F-4D97-AF65-F5344CB8AC3E}">
        <p14:creationId xmlns:p14="http://schemas.microsoft.com/office/powerpoint/2010/main" val="522992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7E977-A2EA-4256-8211-08F94A4E9F5C}" type="slidenum">
              <a:rPr lang="en-US" smtClean="0"/>
              <a:t>45</a:t>
            </a:fld>
            <a:endParaRPr lang="en-US"/>
          </a:p>
        </p:txBody>
      </p:sp>
    </p:spTree>
    <p:extLst>
      <p:ext uri="{BB962C8B-B14F-4D97-AF65-F5344CB8AC3E}">
        <p14:creationId xmlns:p14="http://schemas.microsoft.com/office/powerpoint/2010/main" val="481682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7E977-A2EA-4256-8211-08F94A4E9F5C}" type="slidenum">
              <a:rPr lang="en-US" smtClean="0"/>
              <a:t>46</a:t>
            </a:fld>
            <a:endParaRPr lang="en-US"/>
          </a:p>
        </p:txBody>
      </p:sp>
    </p:spTree>
    <p:extLst>
      <p:ext uri="{BB962C8B-B14F-4D97-AF65-F5344CB8AC3E}">
        <p14:creationId xmlns:p14="http://schemas.microsoft.com/office/powerpoint/2010/main" val="2013624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7E977-A2EA-4256-8211-08F94A4E9F5C}" type="slidenum">
              <a:rPr lang="en-US" smtClean="0"/>
              <a:t>58</a:t>
            </a:fld>
            <a:endParaRPr lang="en-US"/>
          </a:p>
        </p:txBody>
      </p:sp>
    </p:spTree>
    <p:extLst>
      <p:ext uri="{BB962C8B-B14F-4D97-AF65-F5344CB8AC3E}">
        <p14:creationId xmlns:p14="http://schemas.microsoft.com/office/powerpoint/2010/main" val="2434032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7E977-A2EA-4256-8211-08F94A4E9F5C}" type="slidenum">
              <a:rPr lang="en-US" smtClean="0"/>
              <a:t>3</a:t>
            </a:fld>
            <a:endParaRPr lang="en-US"/>
          </a:p>
        </p:txBody>
      </p:sp>
    </p:spTree>
    <p:extLst>
      <p:ext uri="{BB962C8B-B14F-4D97-AF65-F5344CB8AC3E}">
        <p14:creationId xmlns:p14="http://schemas.microsoft.com/office/powerpoint/2010/main" val="2523940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7E977-A2EA-4256-8211-08F94A4E9F5C}" type="slidenum">
              <a:rPr lang="en-US" smtClean="0"/>
              <a:t>4</a:t>
            </a:fld>
            <a:endParaRPr lang="en-US"/>
          </a:p>
        </p:txBody>
      </p:sp>
    </p:spTree>
    <p:extLst>
      <p:ext uri="{BB962C8B-B14F-4D97-AF65-F5344CB8AC3E}">
        <p14:creationId xmlns:p14="http://schemas.microsoft.com/office/powerpoint/2010/main" val="3017081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J = journalism, especially science journalism</a:t>
            </a:r>
          </a:p>
        </p:txBody>
      </p:sp>
      <p:sp>
        <p:nvSpPr>
          <p:cNvPr id="4" name="Slide Number Placeholder 3"/>
          <p:cNvSpPr>
            <a:spLocks noGrp="1"/>
          </p:cNvSpPr>
          <p:nvPr>
            <p:ph type="sldNum" sz="quarter" idx="10"/>
          </p:nvPr>
        </p:nvSpPr>
        <p:spPr/>
        <p:txBody>
          <a:bodyPr/>
          <a:lstStyle/>
          <a:p>
            <a:fld id="{44129454-EC4C-1A4A-90E1-FD14802A33B9}" type="slidenum">
              <a:rPr lang="en-US" smtClean="0"/>
              <a:t>34</a:t>
            </a:fld>
            <a:endParaRPr lang="en-US" dirty="0"/>
          </a:p>
        </p:txBody>
      </p:sp>
    </p:spTree>
    <p:extLst>
      <p:ext uri="{BB962C8B-B14F-4D97-AF65-F5344CB8AC3E}">
        <p14:creationId xmlns:p14="http://schemas.microsoft.com/office/powerpoint/2010/main" val="464412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J = journalism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129454-EC4C-1A4A-90E1-FD14802A33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735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J = journalism</a:t>
            </a:r>
          </a:p>
        </p:txBody>
      </p:sp>
      <p:sp>
        <p:nvSpPr>
          <p:cNvPr id="4" name="Slide Number Placeholder 3"/>
          <p:cNvSpPr>
            <a:spLocks noGrp="1"/>
          </p:cNvSpPr>
          <p:nvPr>
            <p:ph type="sldNum" sz="quarter" idx="10"/>
          </p:nvPr>
        </p:nvSpPr>
        <p:spPr/>
        <p:txBody>
          <a:bodyPr/>
          <a:lstStyle/>
          <a:p>
            <a:pPr defTabSz="483306">
              <a:defRPr/>
            </a:pPr>
            <a:fld id="{44129454-EC4C-1A4A-90E1-FD14802A33B9}" type="slidenum">
              <a:rPr lang="en-US">
                <a:solidFill>
                  <a:prstClr val="black"/>
                </a:solidFill>
                <a:latin typeface="Calibri" panose="020F0502020204030204"/>
              </a:rPr>
              <a:pPr defTabSz="483306">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32080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http://lakewood.org/Sustainability/Planning_for_Sustainability/Planning_for_Sustainability.aspx</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96C868-76ED-420C-B5C0-590699E91FB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99204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https://www.denvergov.org/content/denvergov/en/office-of-sustainability.html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C7FC91-0423-422D-A21E-1AB89CC1FEA9}"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7145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7E977-A2EA-4256-8211-08F94A4E9F5C}" type="slidenum">
              <a:rPr lang="en-US" smtClean="0"/>
              <a:t>43</a:t>
            </a:fld>
            <a:endParaRPr lang="en-US"/>
          </a:p>
        </p:txBody>
      </p:sp>
    </p:spTree>
    <p:extLst>
      <p:ext uri="{BB962C8B-B14F-4D97-AF65-F5344CB8AC3E}">
        <p14:creationId xmlns:p14="http://schemas.microsoft.com/office/powerpoint/2010/main" val="3876277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6F73FD-C1F6-4E2E-935B-DCB61C307E2C}"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a:p>
        </p:txBody>
      </p:sp>
    </p:spTree>
    <p:extLst>
      <p:ext uri="{BB962C8B-B14F-4D97-AF65-F5344CB8AC3E}">
        <p14:creationId xmlns:p14="http://schemas.microsoft.com/office/powerpoint/2010/main" val="3966798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3FD-C1F6-4E2E-935B-DCB61C307E2C}"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a:p>
        </p:txBody>
      </p:sp>
    </p:spTree>
    <p:extLst>
      <p:ext uri="{BB962C8B-B14F-4D97-AF65-F5344CB8AC3E}">
        <p14:creationId xmlns:p14="http://schemas.microsoft.com/office/powerpoint/2010/main" val="59271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3FD-C1F6-4E2E-935B-DCB61C307E2C}"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a:p>
        </p:txBody>
      </p:sp>
    </p:spTree>
    <p:extLst>
      <p:ext uri="{BB962C8B-B14F-4D97-AF65-F5344CB8AC3E}">
        <p14:creationId xmlns:p14="http://schemas.microsoft.com/office/powerpoint/2010/main" val="295100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3FD-C1F6-4E2E-935B-DCB61C307E2C}"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a:p>
        </p:txBody>
      </p:sp>
    </p:spTree>
    <p:extLst>
      <p:ext uri="{BB962C8B-B14F-4D97-AF65-F5344CB8AC3E}">
        <p14:creationId xmlns:p14="http://schemas.microsoft.com/office/powerpoint/2010/main" val="3357312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6F73FD-C1F6-4E2E-935B-DCB61C307E2C}" type="datetimeFigureOut">
              <a:rPr lang="en-US" smtClean="0"/>
              <a:t>10/30/2017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83F61C-FF46-4224-BD9B-6BDCE82D5E6B}" type="slidenum">
              <a:rPr lang="en-US" smtClean="0"/>
              <a:t>‹#›</a:t>
            </a:fld>
            <a:endParaRPr lang="en-US"/>
          </a:p>
        </p:txBody>
      </p:sp>
    </p:spTree>
    <p:extLst>
      <p:ext uri="{BB962C8B-B14F-4D97-AF65-F5344CB8AC3E}">
        <p14:creationId xmlns:p14="http://schemas.microsoft.com/office/powerpoint/2010/main" val="2840816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6F73FD-C1F6-4E2E-935B-DCB61C307E2C}"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3F61C-FF46-4224-BD9B-6BDCE82D5E6B}" type="slidenum">
              <a:rPr lang="en-US" smtClean="0"/>
              <a:t>‹#›</a:t>
            </a:fld>
            <a:endParaRPr lang="en-US"/>
          </a:p>
        </p:txBody>
      </p:sp>
    </p:spTree>
    <p:extLst>
      <p:ext uri="{BB962C8B-B14F-4D97-AF65-F5344CB8AC3E}">
        <p14:creationId xmlns:p14="http://schemas.microsoft.com/office/powerpoint/2010/main" val="1415381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6F73FD-C1F6-4E2E-935B-DCB61C307E2C}" type="datetimeFigureOut">
              <a:rPr lang="en-US" smtClean="0"/>
              <a:t>10/30/2017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83F61C-FF46-4224-BD9B-6BDCE82D5E6B}" type="slidenum">
              <a:rPr lang="en-US" smtClean="0"/>
              <a:t>‹#›</a:t>
            </a:fld>
            <a:endParaRPr lang="en-US"/>
          </a:p>
        </p:txBody>
      </p:sp>
    </p:spTree>
    <p:extLst>
      <p:ext uri="{BB962C8B-B14F-4D97-AF65-F5344CB8AC3E}">
        <p14:creationId xmlns:p14="http://schemas.microsoft.com/office/powerpoint/2010/main" val="377610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6F73FD-C1F6-4E2E-935B-DCB61C307E2C}" type="datetimeFigureOut">
              <a:rPr lang="en-US" smtClean="0"/>
              <a:t>10/30/2017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83F61C-FF46-4224-BD9B-6BDCE82D5E6B}" type="slidenum">
              <a:rPr lang="en-US" smtClean="0"/>
              <a:t>‹#›</a:t>
            </a:fld>
            <a:endParaRPr lang="en-US"/>
          </a:p>
        </p:txBody>
      </p:sp>
    </p:spTree>
    <p:extLst>
      <p:ext uri="{BB962C8B-B14F-4D97-AF65-F5344CB8AC3E}">
        <p14:creationId xmlns:p14="http://schemas.microsoft.com/office/powerpoint/2010/main" val="3199485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6F73FD-C1F6-4E2E-935B-DCB61C307E2C}" type="datetimeFigureOut">
              <a:rPr lang="en-US" smtClean="0"/>
              <a:t>10/30/2017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83F61C-FF46-4224-BD9B-6BDCE82D5E6B}" type="slidenum">
              <a:rPr lang="en-US" smtClean="0"/>
              <a:t>‹#›</a:t>
            </a:fld>
            <a:endParaRPr lang="en-US"/>
          </a:p>
        </p:txBody>
      </p:sp>
    </p:spTree>
    <p:extLst>
      <p:ext uri="{BB962C8B-B14F-4D97-AF65-F5344CB8AC3E}">
        <p14:creationId xmlns:p14="http://schemas.microsoft.com/office/powerpoint/2010/main" val="1501073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6F73FD-C1F6-4E2E-935B-DCB61C307E2C}"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3F61C-FF46-4224-BD9B-6BDCE82D5E6B}" type="slidenum">
              <a:rPr lang="en-US" smtClean="0"/>
              <a:t>‹#›</a:t>
            </a:fld>
            <a:endParaRPr lang="en-US"/>
          </a:p>
        </p:txBody>
      </p:sp>
    </p:spTree>
    <p:extLst>
      <p:ext uri="{BB962C8B-B14F-4D97-AF65-F5344CB8AC3E}">
        <p14:creationId xmlns:p14="http://schemas.microsoft.com/office/powerpoint/2010/main" val="345804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6F73FD-C1F6-4E2E-935B-DCB61C307E2C}" type="datetimeFigureOut">
              <a:rPr lang="en-US" smtClean="0"/>
              <a:t>10/30/2017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83F61C-FF46-4224-BD9B-6BDCE82D5E6B}" type="slidenum">
              <a:rPr lang="en-US" smtClean="0"/>
              <a:t>‹#›</a:t>
            </a:fld>
            <a:endParaRPr lang="en-US"/>
          </a:p>
        </p:txBody>
      </p:sp>
    </p:spTree>
    <p:extLst>
      <p:ext uri="{BB962C8B-B14F-4D97-AF65-F5344CB8AC3E}">
        <p14:creationId xmlns:p14="http://schemas.microsoft.com/office/powerpoint/2010/main" val="1274058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
              <a:schemeClr val="accent1">
                <a:lumMod val="60000"/>
                <a:lumOff val="40000"/>
              </a:schemeClr>
            </a:gs>
            <a:gs pos="56000">
              <a:schemeClr val="accent1">
                <a:tint val="44500"/>
                <a:satMod val="160000"/>
                <a:lumMod val="10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F73FD-C1F6-4E2E-935B-DCB61C307E2C}" type="datetimeFigureOut">
              <a:rPr lang="en-US" smtClean="0"/>
              <a:t>10/30/2017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3F61C-FF46-4224-BD9B-6BDCE82D5E6B}" type="slidenum">
              <a:rPr lang="en-US" smtClean="0"/>
              <a:t>‹#›</a:t>
            </a:fld>
            <a:endParaRPr lang="en-US"/>
          </a:p>
        </p:txBody>
      </p:sp>
    </p:spTree>
    <p:extLst>
      <p:ext uri="{BB962C8B-B14F-4D97-AF65-F5344CB8AC3E}">
        <p14:creationId xmlns:p14="http://schemas.microsoft.com/office/powerpoint/2010/main" val="48212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denverclimatestudygroup.com/wp-content/uploads/2014/10/NAS-PREFACE-TO-CLIMATE-INTERVENTION-REPORTS.pdf" TargetMode="External"/><Relationship Id="rId2" Type="http://schemas.openxmlformats.org/officeDocument/2006/relationships/hyperlink" Target="http://denverclimatestudygroup.com/?page_id=683" TargetMode="External"/><Relationship Id="rId1" Type="http://schemas.openxmlformats.org/officeDocument/2006/relationships/slideLayout" Target="../slideLayouts/slideLayout2.xml"/><Relationship Id="rId5" Type="http://schemas.openxmlformats.org/officeDocument/2006/relationships/hyperlink" Target="http://www.nap.edu/read/18805" TargetMode="External"/><Relationship Id="rId4" Type="http://schemas.openxmlformats.org/officeDocument/2006/relationships/hyperlink" Target="http://www.nap.edu/read/18988"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enverclimatestudygroup.com/wp-content/uploads/2014/10/WGIII_AR5_Presentation.pdf" TargetMode="External"/><Relationship Id="rId2" Type="http://schemas.openxmlformats.org/officeDocument/2006/relationships/hyperlink" Target="http://denverclimatestudygroup.com/wp-content/uploads/2014/10/WGIII_AR5_Presentation.pptx" TargetMode="External"/><Relationship Id="rId1" Type="http://schemas.openxmlformats.org/officeDocument/2006/relationships/slideLayout" Target="../slideLayouts/slideLayout2.xml"/><Relationship Id="rId6" Type="http://schemas.openxmlformats.org/officeDocument/2006/relationships/hyperlink" Target="http://news.bbc.co.uk/2/hi/technology/8338853.stm" TargetMode="External"/><Relationship Id="rId5" Type="http://schemas.openxmlformats.org/officeDocument/2006/relationships/hyperlink" Target="https://www.futurelearn.com/courses/climate-change-challenges-and-solutions/1/steps/3297" TargetMode="External"/><Relationship Id="rId4" Type="http://schemas.openxmlformats.org/officeDocument/2006/relationships/hyperlink" Target="http://denverclimatestudygroup.com/wp-content/uploads/2014/10/wg3_ar5_summary-for-policymakers_approved.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hyperlink" Target="https://en.wikipedia.org/wiki/Bio-energy_with_carbon_capture_and_storage" TargetMode="External"/><Relationship Id="rId5" Type="http://schemas.openxmlformats.org/officeDocument/2006/relationships/hyperlink" Target="https://en.wikipedia.org/wiki/Biochar" TargetMode="External"/><Relationship Id="rId4" Type="http://schemas.openxmlformats.org/officeDocument/2006/relationships/image" Target="../media/image10.gif"/></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Enhanced_weathering" TargetMode="External"/><Relationship Id="rId2" Type="http://schemas.openxmlformats.org/officeDocument/2006/relationships/hyperlink" Target="https://en.wikipedia.org/wiki/Ocean_fertilization"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Gas" TargetMode="External"/><Relationship Id="rId7" Type="http://schemas.openxmlformats.org/officeDocument/2006/relationships/image" Target="../media/image11.png"/><Relationship Id="rId2" Type="http://schemas.openxmlformats.org/officeDocument/2006/relationships/hyperlink" Target="https://en.wikipedia.org/wiki/Supercritical_carbon_dioxide" TargetMode="External"/><Relationship Id="rId1" Type="http://schemas.openxmlformats.org/officeDocument/2006/relationships/slideLayout" Target="../slideLayouts/slideLayout2.xml"/><Relationship Id="rId6" Type="http://schemas.openxmlformats.org/officeDocument/2006/relationships/hyperlink" Target="https://en.wikipedia.org/wiki/Density" TargetMode="External"/><Relationship Id="rId5" Type="http://schemas.openxmlformats.org/officeDocument/2006/relationships/hyperlink" Target="https://en.wikipedia.org/wiki/Supercritical_fluid" TargetMode="External"/><Relationship Id="rId4" Type="http://schemas.openxmlformats.org/officeDocument/2006/relationships/hyperlink" Target="https://en.wikipedia.org/wiki/Liquid"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denverclimatestudygroup.com/?page_id=28" TargetMode="External"/><Relationship Id="rId2" Type="http://schemas.openxmlformats.org/officeDocument/2006/relationships/hyperlink" Target="https://en.wikipedia.org/wiki/Biochar"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8" Type="http://schemas.openxmlformats.org/officeDocument/2006/relationships/hyperlink" Target="https://en.wikipedia.org/wiki/Negative_carbon_dioxide_emission" TargetMode="External"/><Relationship Id="rId13" Type="http://schemas.openxmlformats.org/officeDocument/2006/relationships/hyperlink" Target="https://en.wikipedia.org/wiki/Fertility_(soil)" TargetMode="External"/><Relationship Id="rId18" Type="http://schemas.openxmlformats.org/officeDocument/2006/relationships/hyperlink" Target="https://en.wikipedia.org/wiki/Carbon" TargetMode="External"/><Relationship Id="rId3" Type="http://schemas.openxmlformats.org/officeDocument/2006/relationships/hyperlink" Target="https://en.wikipedia.org/wiki/Charcoal" TargetMode="External"/><Relationship Id="rId7" Type="http://schemas.openxmlformats.org/officeDocument/2006/relationships/hyperlink" Target="https://en.wikipedia.org/wiki/Carbon_sequestration" TargetMode="External"/><Relationship Id="rId12" Type="http://schemas.openxmlformats.org/officeDocument/2006/relationships/hyperlink" Target="https://en.wikipedia.org/wiki/Biochar#cite_note-DOI10.1038.2Fncomms1053-3" TargetMode="External"/><Relationship Id="rId17" Type="http://schemas.openxmlformats.org/officeDocument/2006/relationships/hyperlink" Target="https://en.wikipedia.org/wiki/Biochar#cite_note-5" TargetMode="External"/><Relationship Id="rId2" Type="http://schemas.openxmlformats.org/officeDocument/2006/relationships/hyperlink" Target="https://en.wikipedia.org/wiki/Biochar" TargetMode="External"/><Relationship Id="rId16" Type="http://schemas.openxmlformats.org/officeDocument/2006/relationships/hyperlink" Target="https://en.wikipedia.org/wiki/Forests" TargetMode="External"/><Relationship Id="rId20"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hyperlink" Target="https://en.wikipedia.org/wiki/Pyrolysis" TargetMode="External"/><Relationship Id="rId11" Type="http://schemas.openxmlformats.org/officeDocument/2006/relationships/hyperlink" Target="https://en.wikipedia.org/wiki/Biochar#cite_note-RoyalSociety-2" TargetMode="External"/><Relationship Id="rId5" Type="http://schemas.openxmlformats.org/officeDocument/2006/relationships/hyperlink" Target="https://en.wikipedia.org/wiki/Biomass" TargetMode="External"/><Relationship Id="rId15" Type="http://schemas.openxmlformats.org/officeDocument/2006/relationships/hyperlink" Target="https://en.wikipedia.org/wiki/Biochar#cite_note-4" TargetMode="External"/><Relationship Id="rId10" Type="http://schemas.openxmlformats.org/officeDocument/2006/relationships/hyperlink" Target="https://en.wikipedia.org/wiki/Climate_change" TargetMode="External"/><Relationship Id="rId19" Type="http://schemas.openxmlformats.org/officeDocument/2006/relationships/image" Target="../media/image12.jpeg"/><Relationship Id="rId4" Type="http://schemas.openxmlformats.org/officeDocument/2006/relationships/hyperlink" Target="https://en.wikipedia.org/wiki/Soil_conditioner" TargetMode="External"/><Relationship Id="rId9" Type="http://schemas.openxmlformats.org/officeDocument/2006/relationships/hyperlink" Target="https://en.wikipedia.org/wiki/Biochar#cite_note-indep1-1" TargetMode="External"/><Relationship Id="rId14" Type="http://schemas.openxmlformats.org/officeDocument/2006/relationships/hyperlink" Target="https://en.wikipedia.org/wiki/Acidic_soi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youtu.be/JPJsYZLU_sM?t=535"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JPJsYZLU_sM?t=535"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en.wikipedia.org/wiki/C3_carbon_fixation" TargetMode="External"/><Relationship Id="rId2" Type="http://schemas.openxmlformats.org/officeDocument/2006/relationships/hyperlink" Target="http://en.wikipedia.org/wiki/Photosynthetic_efficiency" TargetMode="External"/><Relationship Id="rId1" Type="http://schemas.openxmlformats.org/officeDocument/2006/relationships/slideLayout" Target="../slideLayouts/slideLayout2.xml"/><Relationship Id="rId6" Type="http://schemas.openxmlformats.org/officeDocument/2006/relationships/hyperlink" Target="https://www.youtube.com/watch?v=Yg_pdXzWXVA" TargetMode="External"/><Relationship Id="rId5" Type="http://schemas.openxmlformats.org/officeDocument/2006/relationships/hyperlink" Target="http://www.cropsreview.com/types-of-photosynthesis.html" TargetMode="External"/><Relationship Id="rId4" Type="http://schemas.openxmlformats.org/officeDocument/2006/relationships/hyperlink" Target="http://en.m.wikipedia.org/wiki/C4_carbon_fixatio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JPJsYZLU_sM?t=535"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JPJsYZLU_sM?t=535"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JPJsYZLU_sM?t=535"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s://youtu.be/JPJsYZLU_sM?t=535"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JPJsYZLU_sM?t=535"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en.wikipedia.org/wiki/Bio-energy_with_carbon_capture_and_storag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denverclimatestudygroup.com/wp-content/uploads/2014/07/Larson-biochar-PART-B-BIOCHAR2017.pdf"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nas-sites.org/dels/studies/cdr/?utm_source=Division+on+Earth+and+Life+Studies&amp;utm_campaign=70eb2a0789-EMAIL_CAMPAIGN_2017_04_13&amp;utm_medium=email&amp;utm_term=0_3c0b1ad5c8-70eb2a0789-233932773&amp;mc_cid=70eb2a0789&amp;mc_eid=4ea23050ce" TargetMode="External"/><Relationship Id="rId2" Type="http://schemas.openxmlformats.org/officeDocument/2006/relationships/hyperlink" Target="http://www.biocharnow.com/index.php/biochar/climate-change" TargetMode="External"/><Relationship Id="rId1" Type="http://schemas.openxmlformats.org/officeDocument/2006/relationships/slideLayout" Target="../slideLayouts/slideLayout2.xml"/><Relationship Id="rId5" Type="http://schemas.openxmlformats.org/officeDocument/2006/relationships/hyperlink" Target="https://www.google.com/search?q=center+for+carbon+removal&amp;oq=center+for+carbon+removal&amp;aqs=chrome.0.0l6.5640j0j7&amp;sourceid=chrome&amp;ie=UTF-8" TargetMode="External"/><Relationship Id="rId4" Type="http://schemas.openxmlformats.org/officeDocument/2006/relationships/hyperlink" Target="https://earth.stanford.edu/jason-funk"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cityofgolden.net/live/sustainability-initiative/" TargetMode="External"/><Relationship Id="rId2" Type="http://schemas.openxmlformats.org/officeDocument/2006/relationships/hyperlink" Target="http://lakewood.org/sustainabilityplan/" TargetMode="External"/><Relationship Id="rId1" Type="http://schemas.openxmlformats.org/officeDocument/2006/relationships/slideLayout" Target="../slideLayouts/slideLayout2.xml"/><Relationship Id="rId5" Type="http://schemas.openxmlformats.org/officeDocument/2006/relationships/hyperlink" Target="https://www.denvergov.org/content/denvergov/en/office-of-sustainability/2020-sustainability-goals.html" TargetMode="External"/><Relationship Id="rId4" Type="http://schemas.openxmlformats.org/officeDocument/2006/relationships/hyperlink" Target="http://www.cityofgolden.net/government/boards-commissions/community-sustainability-advisory-boar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cleanenergymeansbusiness.com/" TargetMode="External"/><Relationship Id="rId2" Type="http://schemas.openxmlformats.org/officeDocument/2006/relationships/hyperlink" Target="http://coseia.org/" TargetMode="Externa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hyperlink" Target="mailto:kkelly@coseia.org" TargetMode="External"/><Relationship Id="rId4" Type="http://schemas.openxmlformats.org/officeDocument/2006/relationships/hyperlink" Target="mailto:rcantwell@coseia.org"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5.xml.rels><?xml version="1.0" encoding="UTF-8" standalone="yes"?>
<Relationships xmlns="http://schemas.openxmlformats.org/package/2006/relationships"><Relationship Id="rId3" Type="http://schemas.openxmlformats.org/officeDocument/2006/relationships/hyperlink" Target="http://www.avenson.net/"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8pbL_w8bJkQ&amp;feature=youtu.be"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8" Type="http://schemas.openxmlformats.org/officeDocument/2006/relationships/hyperlink" Target="http://www.realclimate.org/" TargetMode="External"/><Relationship Id="rId3" Type="http://schemas.openxmlformats.org/officeDocument/2006/relationships/hyperlink" Target="https://conservationco.org/" TargetMode="External"/><Relationship Id="rId7" Type="http://schemas.openxmlformats.org/officeDocument/2006/relationships/hyperlink" Target="https://skepticalscience.com/" TargetMode="External"/><Relationship Id="rId2" Type="http://schemas.openxmlformats.org/officeDocument/2006/relationships/hyperlink" Target="https://350.org/" TargetMode="External"/><Relationship Id="rId1" Type="http://schemas.openxmlformats.org/officeDocument/2006/relationships/slideLayout" Target="../slideLayouts/slideLayout1.xml"/><Relationship Id="rId6" Type="http://schemas.openxmlformats.org/officeDocument/2006/relationships/hyperlink" Target="http://www.worldwatch.org/bookstore/publication/earthed-rethinking-education-changing-planet-state-world-2017" TargetMode="External"/><Relationship Id="rId5" Type="http://schemas.openxmlformats.org/officeDocument/2006/relationships/hyperlink" Target="http://www.worldwatch.org/" TargetMode="External"/><Relationship Id="rId4" Type="http://schemas.openxmlformats.org/officeDocument/2006/relationships/hyperlink" Target="https://citizensclimatelobby.or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desmogblog.com/" TargetMode="External"/><Relationship Id="rId2" Type="http://schemas.openxmlformats.org/officeDocument/2006/relationships/hyperlink" Target="http://climatenexus.org/" TargetMode="External"/><Relationship Id="rId1" Type="http://schemas.openxmlformats.org/officeDocument/2006/relationships/slideLayout" Target="../slideLayouts/slideLayout1.xml"/><Relationship Id="rId6" Type="http://schemas.openxmlformats.org/officeDocument/2006/relationships/hyperlink" Target="http://www.eco-justice.org/E-list.asp" TargetMode="External"/><Relationship Id="rId5" Type="http://schemas.openxmlformats.org/officeDocument/2006/relationships/hyperlink" Target="https://www.facebook.com/EcoJusticeMinistries" TargetMode="External"/><Relationship Id="rId4" Type="http://schemas.openxmlformats.org/officeDocument/2006/relationships/hyperlink" Target="http://www.eco-justice.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files.constantcontact.com/5384ad7d001/e864e167-d221-43b3-8421-5eea93f9440e.pdf" TargetMode="External"/><Relationship Id="rId1" Type="http://schemas.openxmlformats.org/officeDocument/2006/relationships/slideLayout" Target="../slideLayouts/slideLayout2.xml"/><Relationship Id="rId6" Type="http://schemas.openxmlformats.org/officeDocument/2006/relationships/image" Target="http://files.constantcontact.com/5384ad7d001/75f3fd3b-eec2-427c-9236-ef5d1fb923e7.png"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drawdown.org/solutions-summary-by-rank"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drawdown.org/solutions-summary-by-rank"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drawdown.org/solutions-summary-by-rank"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drawdown.org/solutions-summary-by-rank"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drawdown.org/" TargetMode="External"/><Relationship Id="rId2" Type="http://schemas.openxmlformats.org/officeDocument/2006/relationships/hyperlink" Target="https://youtu.be/4XrFnK1RrLE"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www.facebook.com/projectdrawdown" TargetMode="External"/><Relationship Id="rId4" Type="http://schemas.openxmlformats.org/officeDocument/2006/relationships/hyperlink" Target="http://www.drawdown.org/solutions"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www.youtube.com/watch?v=Yc_hULwykvQ&amp;t=13s" TargetMode="External"/><Relationship Id="rId3" Type="http://schemas.openxmlformats.org/officeDocument/2006/relationships/hyperlink" Target="https://www.youtube.com/channel/UCr81EUb2qVJVfmmlJMxEHVw" TargetMode="External"/><Relationship Id="rId7" Type="http://schemas.openxmlformats.org/officeDocument/2006/relationships/hyperlink" Target="http://energyshouldbe.org/" TargetMode="External"/><Relationship Id="rId2" Type="http://schemas.openxmlformats.org/officeDocument/2006/relationships/hyperlink" Target="https://www.cres-energy.org/" TargetMode="External"/><Relationship Id="rId1" Type="http://schemas.openxmlformats.org/officeDocument/2006/relationships/slideLayout" Target="../slideLayouts/slideLayout2.xml"/><Relationship Id="rId6" Type="http://schemas.openxmlformats.org/officeDocument/2006/relationships/hyperlink" Target="https://skepticalscience.com/How-Green-is-My-EV.html" TargetMode="External"/><Relationship Id="rId5" Type="http://schemas.openxmlformats.org/officeDocument/2006/relationships/hyperlink" Target="https://www.youtube.com/watch?v=agowW1QKwms&amp;t=6s" TargetMode="External"/><Relationship Id="rId4" Type="http://schemas.openxmlformats.org/officeDocument/2006/relationships/hyperlink" Target="https://www.youtube.com/watch?v=7CDPHxcnq4c&amp;t=23s" TargetMode="External"/><Relationship Id="rId9" Type="http://schemas.openxmlformats.org/officeDocument/2006/relationships/hyperlink" Target="https://www.youtube.com/watch?v=seGwTKTm38A"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i.kinja-img.com/gawker-media/image/upload/t_original/ihsllhptnnm4vb7wuvgq.jpg" TargetMode="External"/><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nap.edu/catalog/12782/advancing-the-science-of-climate-change%202010" TargetMode="External"/><Relationship Id="rId2" Type="http://schemas.openxmlformats.org/officeDocument/2006/relationships/hyperlink" Target="https://www.nap.edu/catalog/12781/americas-climate-choices" TargetMode="External"/><Relationship Id="rId1" Type="http://schemas.openxmlformats.org/officeDocument/2006/relationships/slideLayout" Target="../slideLayouts/slideLayout2.xml"/><Relationship Id="rId4" Type="http://schemas.openxmlformats.org/officeDocument/2006/relationships/hyperlink" Target="https://www.nap.edu/catalog/11175/radiative-forcing-of-climate-change-expanding-the-concept-and-addressing%202005"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rive.google.com/file/d/0B9EqUuZ68yOLTEpKUUd3Zld4Vzg/view?usp=sharing" TargetMode="External"/><Relationship Id="rId2" Type="http://schemas.openxmlformats.org/officeDocument/2006/relationships/hyperlink" Target="https://drive.google.com/drive/folders/0B9EqUuZ68yOLbWg3aXNheEZhWDQ?usp=sharing" TargetMode="External"/><Relationship Id="rId1" Type="http://schemas.openxmlformats.org/officeDocument/2006/relationships/slideLayout" Target="../slideLayouts/slideLayout2.xml"/><Relationship Id="rId5" Type="http://schemas.openxmlformats.org/officeDocument/2006/relationships/hyperlink" Target="https://drive.google.com/drive/folders/0B9EqUuZ68yOLbWg3aXNheEZhWDQ" TargetMode="External"/><Relationship Id="rId4" Type="http://schemas.openxmlformats.org/officeDocument/2006/relationships/hyperlink" Target="https://drive.google.com/file/d/0B9EqUuZ68yOLTEpKUUd3Zld4Vzg/view"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hyperlink" Target="http://citizensclimatelobby.org/" TargetMode="External"/><Relationship Id="rId2" Type="http://schemas.openxmlformats.org/officeDocument/2006/relationships/hyperlink" Target="https://citizensclimatelobby.org/ccl-applauds-republican-resolution-calling-for-action-on-climate-change/?utm_content=pebelanger@glassdesignresources.com&amp;utm_source=VerticalResponse&amp;utm_medium=Email&amp;utm_term=climate%20resolution&amp;utm_campaign=Weekly%20Briefing%20-%20Gibson%20Resolution,%20Admiral%20Titley%20and%20morecontent" TargetMode="External"/><Relationship Id="rId1" Type="http://schemas.openxmlformats.org/officeDocument/2006/relationships/slideLayout" Target="../slideLayouts/slideLayout2.xml"/><Relationship Id="rId5" Type="http://schemas.openxmlformats.org/officeDocument/2006/relationships/hyperlink" Target="https://www.facebook.com/CitizensClimateLobbyDenverChapter/" TargetMode="External"/><Relationship Id="rId4" Type="http://schemas.openxmlformats.org/officeDocument/2006/relationships/hyperlink" Target="https://www.facebook.com/CitizensClimateLobby/?fref=t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youtu.be/BxKfpt70rLI" TargetMode="External"/><Relationship Id="rId2" Type="http://schemas.openxmlformats.org/officeDocument/2006/relationships/hyperlink" Target="http://yourenergy.extension.colostate.edu/" TargetMode="External"/><Relationship Id="rId1" Type="http://schemas.openxmlformats.org/officeDocument/2006/relationships/slideLayout" Target="../slideLayouts/slideLayout2.xml"/><Relationship Id="rId5" Type="http://schemas.openxmlformats.org/officeDocument/2006/relationships/hyperlink" Target="http://support.edf.org/site/R?i=CLw5r1CkuMemPp3azNqJ6A" TargetMode="External"/><Relationship Id="rId4" Type="http://schemas.openxmlformats.org/officeDocument/2006/relationships/hyperlink" Target="https://thinkprogress.org/its-been-45-above-normal-in-oklahoma-this-february-ba30f7bde27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350.org/" TargetMode="External"/><Relationship Id="rId2" Type="http://schemas.openxmlformats.org/officeDocument/2006/relationships/hyperlink" Target="http://www.avenson.net/" TargetMode="External"/><Relationship Id="rId1" Type="http://schemas.openxmlformats.org/officeDocument/2006/relationships/slideLayout" Target="../slideLayouts/slideLayout2.xml"/><Relationship Id="rId6" Type="http://schemas.openxmlformats.org/officeDocument/2006/relationships/hyperlink" Target="https://www.youtube.com/watch?v=8pbL_w8bJkQ&amp;feature=youtu.be" TargetMode="External"/><Relationship Id="rId5" Type="http://schemas.openxmlformats.org/officeDocument/2006/relationships/hyperlink" Target="https://www.theatlantic.com/science/archive/2017/04/climate-polling-burnout/523881/" TargetMode="External"/><Relationship Id="rId4" Type="http://schemas.openxmlformats.org/officeDocument/2006/relationships/hyperlink" Target="http://www.yaleclimateconnections.org/2017/04/changing-minds-on-a-changing-climate/"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bennet.senate.gov/?p=blog&amp;id=3860"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perlmutter.house.gov/news/documentsingle.aspx?DocumentID=1671" TargetMode="External"/><Relationship Id="rId2" Type="http://schemas.openxmlformats.org/officeDocument/2006/relationships/hyperlink" Target="http://perlmutter.house.gov/"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5.xml.rels><?xml version="1.0" encoding="UTF-8" standalone="yes"?>
<Relationships xmlns="http://schemas.openxmlformats.org/package/2006/relationships"><Relationship Id="rId2" Type="http://schemas.openxmlformats.org/officeDocument/2006/relationships/hyperlink" Target="http://cotap.org/reduce-carbon-footprint/"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www.vox.com/2014/11/24/7272929/charts-thankful"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7CDPHxcnq4c"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youtube.com/watch?v=4u93y-l0cwM" TargetMode="External"/></Relationships>
</file>

<file path=ppt/slides/_rels/slide80.xml.rels><?xml version="1.0" encoding="UTF-8" standalone="yes"?>
<Relationships xmlns="http://schemas.openxmlformats.org/package/2006/relationships"><Relationship Id="rId8" Type="http://schemas.openxmlformats.org/officeDocument/2006/relationships/hyperlink" Target="https://www.youtube.com/watch?v=Yc_hULwykvQ&amp;t=13s" TargetMode="External"/><Relationship Id="rId3" Type="http://schemas.openxmlformats.org/officeDocument/2006/relationships/hyperlink" Target="https://www.youtube.com/channel/UCr81EUb2qVJVfmmlJMxEHVw" TargetMode="External"/><Relationship Id="rId7" Type="http://schemas.openxmlformats.org/officeDocument/2006/relationships/hyperlink" Target="http://energyshouldbe.org/" TargetMode="External"/><Relationship Id="rId2" Type="http://schemas.openxmlformats.org/officeDocument/2006/relationships/hyperlink" Target="https://www.cres-energy.org/" TargetMode="External"/><Relationship Id="rId1" Type="http://schemas.openxmlformats.org/officeDocument/2006/relationships/slideLayout" Target="../slideLayouts/slideLayout2.xml"/><Relationship Id="rId6" Type="http://schemas.openxmlformats.org/officeDocument/2006/relationships/hyperlink" Target="https://skepticalscience.com/How-Green-is-My-EV.html" TargetMode="External"/><Relationship Id="rId5" Type="http://schemas.openxmlformats.org/officeDocument/2006/relationships/hyperlink" Target="https://www.youtube.com/watch?v=agowW1QKwms&amp;t=6s" TargetMode="External"/><Relationship Id="rId4" Type="http://schemas.openxmlformats.org/officeDocument/2006/relationships/hyperlink" Target="https://www.youtube.com/watch?v=7CDPHxcnq4c&amp;t=23s" TargetMode="External"/><Relationship Id="rId9" Type="http://schemas.openxmlformats.org/officeDocument/2006/relationships/hyperlink" Target="https://www.youtube.com/watch?v=seGwTKTm38A"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denverclimatestudygroup.com/?page_id=28"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4267200"/>
          </a:xfrm>
        </p:spPr>
        <p:txBody>
          <a:bodyPr>
            <a:normAutofit fontScale="90000"/>
          </a:bodyPr>
          <a:lstStyle/>
          <a:p>
            <a:r>
              <a:rPr lang="en-US" sz="3600" b="1" dirty="0"/>
              <a:t>Contemporary Issues Regarding Climate Change and Solutions</a:t>
            </a:r>
            <a:br>
              <a:rPr lang="en-US" sz="3600" b="1" dirty="0"/>
            </a:br>
            <a:br>
              <a:rPr lang="en-US" sz="3600" dirty="0"/>
            </a:br>
            <a:r>
              <a:rPr lang="en-US" sz="3600" b="1" dirty="0"/>
              <a:t>Paul Belanger, Ph.D.,</a:t>
            </a:r>
            <a:br>
              <a:rPr lang="en-US" sz="3600" b="1" dirty="0"/>
            </a:br>
            <a:r>
              <a:rPr lang="en-US" sz="3600" b="1" dirty="0"/>
              <a:t>Geologist/Paleoclimatologist</a:t>
            </a:r>
            <a:br>
              <a:rPr lang="en-US" sz="3600" b="1" dirty="0"/>
            </a:br>
            <a:br>
              <a:rPr lang="en-US" sz="3600" b="1" dirty="0"/>
            </a:br>
            <a:r>
              <a:rPr lang="en-US" sz="3600" b="1" dirty="0"/>
              <a:t>Tuesday October 31</a:t>
            </a:r>
            <a:r>
              <a:rPr lang="en-US" sz="3600" b="1" baseline="30000" dirty="0"/>
              <a:t>st</a:t>
            </a:r>
            <a:r>
              <a:rPr lang="en-US" sz="3600" b="1" dirty="0"/>
              <a:t> , 2017:</a:t>
            </a:r>
            <a:br>
              <a:rPr lang="en-US" sz="3600" b="1" dirty="0"/>
            </a:br>
            <a:endParaRPr lang="en-US" sz="3600" dirty="0"/>
          </a:p>
        </p:txBody>
      </p:sp>
      <p:sp>
        <p:nvSpPr>
          <p:cNvPr id="4" name="TextBox 3">
            <a:extLst>
              <a:ext uri="{FF2B5EF4-FFF2-40B4-BE49-F238E27FC236}">
                <a16:creationId xmlns:a16="http://schemas.microsoft.com/office/drawing/2014/main" id="{9AEBB1AE-6E95-435A-AC67-7E68A1D685CB}"/>
              </a:ext>
            </a:extLst>
          </p:cNvPr>
          <p:cNvSpPr txBox="1"/>
          <p:nvPr/>
        </p:nvSpPr>
        <p:spPr>
          <a:xfrm>
            <a:off x="1371600" y="4495800"/>
            <a:ext cx="6934200" cy="769441"/>
          </a:xfrm>
          <a:prstGeom prst="rect">
            <a:avLst/>
          </a:prstGeom>
          <a:noFill/>
        </p:spPr>
        <p:txBody>
          <a:bodyPr wrap="square" rtlCol="0">
            <a:spAutoFit/>
          </a:bodyPr>
          <a:lstStyle/>
          <a:p>
            <a:pPr marL="57150" indent="0" algn="ctr">
              <a:buNone/>
            </a:pPr>
            <a:r>
              <a:rPr lang="en-US" sz="4400" b="1" dirty="0">
                <a:solidFill>
                  <a:srgbClr val="FF0000"/>
                </a:solidFill>
              </a:rPr>
              <a:t>SOLUTIONS</a:t>
            </a:r>
          </a:p>
        </p:txBody>
      </p:sp>
      <p:pic>
        <p:nvPicPr>
          <p:cNvPr id="6" name="Picture 5">
            <a:extLst>
              <a:ext uri="{FF2B5EF4-FFF2-40B4-BE49-F238E27FC236}">
                <a16:creationId xmlns:a16="http://schemas.microsoft.com/office/drawing/2014/main" id="{125FA51F-00C8-444A-9275-2BAFF006EA06}"/>
              </a:ext>
            </a:extLst>
          </p:cNvPr>
          <p:cNvPicPr>
            <a:picLocks noChangeAspect="1"/>
          </p:cNvPicPr>
          <p:nvPr/>
        </p:nvPicPr>
        <p:blipFill>
          <a:blip r:embed="rId3"/>
          <a:stretch>
            <a:fillRect/>
          </a:stretch>
        </p:blipFill>
        <p:spPr>
          <a:xfrm>
            <a:off x="938212" y="1390650"/>
            <a:ext cx="7267575" cy="4076700"/>
          </a:xfrm>
          <a:prstGeom prst="rect">
            <a:avLst/>
          </a:prstGeom>
        </p:spPr>
      </p:pic>
      <p:pic>
        <p:nvPicPr>
          <p:cNvPr id="7" name="Picture 6">
            <a:extLst>
              <a:ext uri="{FF2B5EF4-FFF2-40B4-BE49-F238E27FC236}">
                <a16:creationId xmlns:a16="http://schemas.microsoft.com/office/drawing/2014/main" id="{FD55F6DF-50D3-4AC5-97F3-73DF33F84F9C}"/>
              </a:ext>
            </a:extLst>
          </p:cNvPr>
          <p:cNvPicPr>
            <a:picLocks noChangeAspect="1"/>
          </p:cNvPicPr>
          <p:nvPr/>
        </p:nvPicPr>
        <p:blipFill>
          <a:blip r:embed="rId4"/>
          <a:stretch>
            <a:fillRect/>
          </a:stretch>
        </p:blipFill>
        <p:spPr>
          <a:xfrm>
            <a:off x="-100013" y="885825"/>
            <a:ext cx="1319213" cy="1185380"/>
          </a:xfrm>
          <a:prstGeom prst="rect">
            <a:avLst/>
          </a:prstGeom>
        </p:spPr>
      </p:pic>
      <p:pic>
        <p:nvPicPr>
          <p:cNvPr id="8" name="Picture 7">
            <a:extLst>
              <a:ext uri="{FF2B5EF4-FFF2-40B4-BE49-F238E27FC236}">
                <a16:creationId xmlns:a16="http://schemas.microsoft.com/office/drawing/2014/main" id="{CD821182-F0B1-4668-8AAB-741AA2FA6E27}"/>
              </a:ext>
            </a:extLst>
          </p:cNvPr>
          <p:cNvPicPr>
            <a:picLocks noChangeAspect="1"/>
          </p:cNvPicPr>
          <p:nvPr/>
        </p:nvPicPr>
        <p:blipFill>
          <a:blip r:embed="rId4"/>
          <a:stretch>
            <a:fillRect/>
          </a:stretch>
        </p:blipFill>
        <p:spPr>
          <a:xfrm>
            <a:off x="-1" y="5000625"/>
            <a:ext cx="1319213" cy="1185380"/>
          </a:xfrm>
          <a:prstGeom prst="rect">
            <a:avLst/>
          </a:prstGeom>
        </p:spPr>
      </p:pic>
      <p:pic>
        <p:nvPicPr>
          <p:cNvPr id="9" name="Picture 8">
            <a:extLst>
              <a:ext uri="{FF2B5EF4-FFF2-40B4-BE49-F238E27FC236}">
                <a16:creationId xmlns:a16="http://schemas.microsoft.com/office/drawing/2014/main" id="{01C8F59D-D415-4D33-9DD9-5C8756CF0569}"/>
              </a:ext>
            </a:extLst>
          </p:cNvPr>
          <p:cNvPicPr>
            <a:picLocks noChangeAspect="1"/>
          </p:cNvPicPr>
          <p:nvPr/>
        </p:nvPicPr>
        <p:blipFill>
          <a:blip r:embed="rId4"/>
          <a:stretch>
            <a:fillRect/>
          </a:stretch>
        </p:blipFill>
        <p:spPr>
          <a:xfrm>
            <a:off x="7815263" y="885825"/>
            <a:ext cx="1319213" cy="1185380"/>
          </a:xfrm>
          <a:prstGeom prst="rect">
            <a:avLst/>
          </a:prstGeom>
        </p:spPr>
      </p:pic>
      <p:pic>
        <p:nvPicPr>
          <p:cNvPr id="10" name="Picture 9">
            <a:extLst>
              <a:ext uri="{FF2B5EF4-FFF2-40B4-BE49-F238E27FC236}">
                <a16:creationId xmlns:a16="http://schemas.microsoft.com/office/drawing/2014/main" id="{232D91CD-F74E-472C-B5EF-8ADE12A14585}"/>
              </a:ext>
            </a:extLst>
          </p:cNvPr>
          <p:cNvPicPr>
            <a:picLocks noChangeAspect="1"/>
          </p:cNvPicPr>
          <p:nvPr/>
        </p:nvPicPr>
        <p:blipFill>
          <a:blip r:embed="rId4"/>
          <a:stretch>
            <a:fillRect/>
          </a:stretch>
        </p:blipFill>
        <p:spPr>
          <a:xfrm>
            <a:off x="7915275" y="5000625"/>
            <a:ext cx="1319213" cy="1185380"/>
          </a:xfrm>
          <a:prstGeom prst="rect">
            <a:avLst/>
          </a:prstGeom>
        </p:spPr>
      </p:pic>
    </p:spTree>
    <p:extLst>
      <p:ext uri="{BB962C8B-B14F-4D97-AF65-F5344CB8AC3E}">
        <p14:creationId xmlns:p14="http://schemas.microsoft.com/office/powerpoint/2010/main" val="423079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Extras to investigate outside of class</a:t>
            </a:r>
          </a:p>
        </p:txBody>
      </p:sp>
      <p:sp>
        <p:nvSpPr>
          <p:cNvPr id="3" name="Content Placeholder 2"/>
          <p:cNvSpPr>
            <a:spLocks noGrp="1"/>
          </p:cNvSpPr>
          <p:nvPr>
            <p:ph idx="1"/>
          </p:nvPr>
        </p:nvSpPr>
        <p:spPr>
          <a:xfrm>
            <a:off x="628650" y="2288209"/>
            <a:ext cx="7886700" cy="2987628"/>
          </a:xfrm>
        </p:spPr>
        <p:txBody>
          <a:bodyPr>
            <a:normAutofit fontScale="62500" lnSpcReduction="20000"/>
          </a:bodyPr>
          <a:lstStyle/>
          <a:p>
            <a:pPr marL="0" indent="0">
              <a:buNone/>
            </a:pPr>
            <a:r>
              <a:rPr lang="en-US" dirty="0"/>
              <a:t>SEE February 15, 2016 discussion on EEE tab: </a:t>
            </a:r>
            <a:r>
              <a:rPr lang="en-US" dirty="0">
                <a:hlinkClick r:id="rId2"/>
              </a:rPr>
              <a:t>http://denverclimatestudygroup.com/?page_id=683</a:t>
            </a:r>
            <a:r>
              <a:rPr lang="en-US" dirty="0"/>
              <a:t> </a:t>
            </a:r>
          </a:p>
          <a:p>
            <a:pPr marL="0" indent="0">
              <a:buNone/>
            </a:pPr>
            <a:endParaRPr lang="en-US" dirty="0"/>
          </a:p>
          <a:p>
            <a:r>
              <a:rPr lang="en-US" b="1" dirty="0"/>
              <a:t>National Academy of Science (NAS) Climate Intervention: Preface and links (</a:t>
            </a:r>
            <a:r>
              <a:rPr lang="en-US" b="1" dirty="0">
                <a:hlinkClick r:id="rId3"/>
              </a:rPr>
              <a:t>Click here</a:t>
            </a:r>
            <a:r>
              <a:rPr lang="en-US" b="1" dirty="0"/>
              <a:t>); detailed reports below:</a:t>
            </a:r>
          </a:p>
          <a:p>
            <a:pPr lvl="1"/>
            <a:r>
              <a:rPr lang="en-US" b="1" cap="all" dirty="0"/>
              <a:t>NATIONAL ACADEMY OF SCIENCES (NAS) ONLINE: </a:t>
            </a:r>
            <a:r>
              <a:rPr lang="en-US" b="1" i="1" cap="all" dirty="0">
                <a:highlight>
                  <a:srgbClr val="FFFF00"/>
                </a:highlight>
              </a:rPr>
              <a:t>CLIMATE INTERVENTION</a:t>
            </a:r>
            <a:r>
              <a:rPr lang="en-US" b="1" i="1" cap="all" dirty="0"/>
              <a:t>: </a:t>
            </a:r>
            <a:r>
              <a:rPr lang="en-US" b="1" i="1" cap="all" dirty="0">
                <a:highlight>
                  <a:srgbClr val="FFFF00"/>
                </a:highlight>
              </a:rPr>
              <a:t>REFLECTING SUNLIGHT TO COOL EARTH</a:t>
            </a:r>
            <a:r>
              <a:rPr lang="en-US" b="1" cap="all" dirty="0"/>
              <a:t> (2015), AT </a:t>
            </a:r>
            <a:r>
              <a:rPr lang="en-US" b="1" cap="all" dirty="0">
                <a:hlinkClick r:id="rId4"/>
              </a:rPr>
              <a:t>HTTP://WWW.NAP.EDU/READ/18988</a:t>
            </a:r>
            <a:r>
              <a:rPr lang="en-US" b="1" cap="all" dirty="0"/>
              <a:t>;</a:t>
            </a:r>
            <a:endParaRPr lang="en-US" cap="all" dirty="0"/>
          </a:p>
          <a:p>
            <a:pPr lvl="1"/>
            <a:r>
              <a:rPr lang="en-US" b="1" cap="all" dirty="0"/>
              <a:t>AND </a:t>
            </a:r>
            <a:r>
              <a:rPr lang="en-US" b="1" i="1" cap="all" dirty="0">
                <a:highlight>
                  <a:srgbClr val="FFFF00"/>
                </a:highlight>
              </a:rPr>
              <a:t>CLIMATE INTERVENTION: </a:t>
            </a:r>
            <a:r>
              <a:rPr lang="en-US" b="1" cap="all" dirty="0">
                <a:highlight>
                  <a:srgbClr val="FFFF00"/>
                </a:highlight>
              </a:rPr>
              <a:t>CARBON DIOXIDE REMOVAL AND RELIABLE SEQUESTRATION</a:t>
            </a:r>
            <a:r>
              <a:rPr lang="en-US" b="1" cap="all" dirty="0"/>
              <a:t> (2015), AT </a:t>
            </a:r>
            <a:r>
              <a:rPr lang="en-US" b="1" cap="all" dirty="0">
                <a:hlinkClick r:id="rId5"/>
              </a:rPr>
              <a:t>HTTP://WWW.NAP.EDU/READ/18805</a:t>
            </a:r>
            <a:r>
              <a:rPr lang="en-US" b="1" cap="all" dirty="0"/>
              <a:t>.</a:t>
            </a:r>
            <a:endParaRPr lang="en-US" cap="all" dirty="0"/>
          </a:p>
        </p:txBody>
      </p:sp>
    </p:spTree>
    <p:extLst>
      <p:ext uri="{BB962C8B-B14F-4D97-AF65-F5344CB8AC3E}">
        <p14:creationId xmlns:p14="http://schemas.microsoft.com/office/powerpoint/2010/main" val="604469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Terminology</a:t>
            </a:r>
          </a:p>
        </p:txBody>
      </p:sp>
      <p:sp>
        <p:nvSpPr>
          <p:cNvPr id="3" name="Content Placeholder 2"/>
          <p:cNvSpPr>
            <a:spLocks noGrp="1"/>
          </p:cNvSpPr>
          <p:nvPr>
            <p:ph idx="1"/>
          </p:nvPr>
        </p:nvSpPr>
        <p:spPr/>
        <p:txBody>
          <a:bodyPr/>
          <a:lstStyle/>
          <a:p>
            <a:r>
              <a:rPr lang="en-US" dirty="0"/>
              <a:t>No terminology is going to be complete</a:t>
            </a:r>
          </a:p>
          <a:p>
            <a:r>
              <a:rPr lang="en-US" dirty="0"/>
              <a:t>Despite NAS efforts Geoengineering as a term is still currently the most common term used</a:t>
            </a:r>
          </a:p>
          <a:p>
            <a:endParaRPr lang="en-US" dirty="0"/>
          </a:p>
        </p:txBody>
      </p:sp>
    </p:spTree>
    <p:extLst>
      <p:ext uri="{BB962C8B-B14F-4D97-AF65-F5344CB8AC3E}">
        <p14:creationId xmlns:p14="http://schemas.microsoft.com/office/powerpoint/2010/main" val="3754854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6369" y="2362200"/>
            <a:ext cx="7408981" cy="4441409"/>
          </a:xfrm>
          <a:prstGeom prst="rect">
            <a:avLst/>
          </a:prstGeom>
        </p:spPr>
        <p:txBody>
          <a:bodyPr wrap="square">
            <a:spAutoFit/>
          </a:bodyPr>
          <a:lstStyle/>
          <a:p>
            <a:pPr fontAlgn="base">
              <a:lnSpc>
                <a:spcPct val="115000"/>
              </a:lnSpc>
              <a:spcBef>
                <a:spcPts val="1350"/>
              </a:spcBef>
              <a:spcAft>
                <a:spcPts val="450"/>
              </a:spcAft>
            </a:pPr>
            <a:r>
              <a:rPr lang="en-US" sz="2400" b="1" dirty="0">
                <a:latin typeface="Arial" panose="020B0604020202020204" pitchFamily="34" charset="0"/>
                <a:ea typeface="Times New Roman" panose="02020603050405020304" pitchFamily="18" charset="0"/>
                <a:cs typeface="Times New Roman" panose="02020603050405020304" pitchFamily="18" charset="0"/>
              </a:rPr>
              <a:t>IPCC Assessment report-5 (AR5); Working Group III (WGIII): Mitigation</a:t>
            </a:r>
            <a:endParaRPr lang="en-US" sz="2400" b="1" dirty="0">
              <a:latin typeface="Cambria" panose="02040503050406030204" pitchFamily="18" charset="0"/>
              <a:ea typeface="Times New Roman" panose="02020603050405020304" pitchFamily="18" charset="0"/>
              <a:cs typeface="Times New Roman" panose="02020603050405020304" pitchFamily="18" charset="0"/>
            </a:endParaRPr>
          </a:p>
          <a:p>
            <a:pPr marL="257175" indent="-257175" fontAlgn="base">
              <a:lnSpc>
                <a:spcPct val="115000"/>
              </a:lnSpc>
              <a:buSzPts val="1000"/>
              <a:buFont typeface="Wingdings" panose="05000000000000000000" pitchFamily="2" charset="2"/>
              <a:buChar char=""/>
              <a:tabLst>
                <a:tab pos="342900" algn="l"/>
              </a:tabLst>
            </a:pPr>
            <a:r>
              <a:rPr lang="en-US" sz="2400" b="1" dirty="0">
                <a:solidFill>
                  <a:srgbClr val="454545"/>
                </a:solidFill>
                <a:latin typeface="inherit"/>
                <a:ea typeface="Times New Roman" panose="02020603050405020304" pitchFamily="18" charset="0"/>
                <a:cs typeface="Arial" panose="020B0604020202020204" pitchFamily="34" charset="0"/>
              </a:rPr>
              <a:t> </a:t>
            </a:r>
            <a:r>
              <a:rPr lang="en-US" sz="2400" b="1" u="sng" dirty="0">
                <a:solidFill>
                  <a:srgbClr val="009BA0"/>
                </a:solidFill>
                <a:latin typeface="inherit"/>
                <a:ea typeface="Times New Roman" panose="02020603050405020304" pitchFamily="18" charset="0"/>
                <a:cs typeface="Arial" panose="020B0604020202020204" pitchFamily="34" charset="0"/>
                <a:hlinkClick r:id="rId2"/>
              </a:rPr>
              <a:t>WGIII_AR5_Presentation</a:t>
            </a:r>
            <a:r>
              <a:rPr lang="en-US" sz="2400" b="1" dirty="0">
                <a:solidFill>
                  <a:srgbClr val="454545"/>
                </a:solidFill>
                <a:latin typeface="inherit"/>
                <a:ea typeface="Times New Roman" panose="02020603050405020304" pitchFamily="18" charset="0"/>
                <a:cs typeface="Arial" panose="020B0604020202020204" pitchFamily="34" charset="0"/>
              </a:rPr>
              <a:t> or in </a:t>
            </a:r>
            <a:r>
              <a:rPr lang="en-US" sz="2400" b="1" u="sng" dirty="0">
                <a:solidFill>
                  <a:srgbClr val="009BA0"/>
                </a:solidFill>
                <a:latin typeface="inherit"/>
                <a:ea typeface="Times New Roman" panose="02020603050405020304" pitchFamily="18" charset="0"/>
                <a:cs typeface="Arial" panose="020B0604020202020204" pitchFamily="34" charset="0"/>
                <a:hlinkClick r:id="rId3"/>
              </a:rPr>
              <a:t>PDF format</a:t>
            </a:r>
            <a:endParaRPr lang="en-US" sz="2400"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marL="257175" indent="-257175" fontAlgn="base">
              <a:lnSpc>
                <a:spcPct val="115000"/>
              </a:lnSpc>
              <a:buSzPts val="1000"/>
              <a:buFont typeface="Wingdings" panose="05000000000000000000" pitchFamily="2" charset="2"/>
              <a:buChar char=""/>
              <a:tabLst>
                <a:tab pos="342900" algn="l"/>
              </a:tabLst>
            </a:pPr>
            <a:r>
              <a:rPr lang="en-US" sz="2400" b="1" u="sng" dirty="0">
                <a:solidFill>
                  <a:srgbClr val="009BA0"/>
                </a:solidFill>
                <a:latin typeface="inherit"/>
                <a:ea typeface="Times New Roman" panose="02020603050405020304" pitchFamily="18" charset="0"/>
                <a:cs typeface="Arial" panose="020B0604020202020204" pitchFamily="34" charset="0"/>
                <a:hlinkClick r:id="rId4"/>
              </a:rPr>
              <a:t>wg3_ar5_summary-for-policymakers_approved</a:t>
            </a:r>
            <a:endParaRPr lang="en-US" sz="2400"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marL="257175" indent="-257175" fontAlgn="base">
              <a:lnSpc>
                <a:spcPct val="115000"/>
              </a:lnSpc>
              <a:spcBef>
                <a:spcPts val="1350"/>
              </a:spcBef>
              <a:spcAft>
                <a:spcPts val="450"/>
              </a:spcAft>
              <a:buSzPts val="1000"/>
              <a:buFont typeface="Wingdings" panose="05000000000000000000" pitchFamily="2" charset="2"/>
              <a:buChar char=""/>
              <a:tabLst>
                <a:tab pos="342900" algn="l"/>
              </a:tabLst>
            </a:pPr>
            <a:r>
              <a:rPr lang="en-US" sz="2400" b="1" dirty="0">
                <a:solidFill>
                  <a:srgbClr val="454545"/>
                </a:solidFill>
                <a:latin typeface="inherit"/>
                <a:ea typeface="Times New Roman" panose="02020603050405020304" pitchFamily="18" charset="0"/>
                <a:cs typeface="Arial" panose="020B0604020202020204" pitchFamily="34" charset="0"/>
              </a:rPr>
              <a:t>Video – the geoengineering dilemma 4.5 7.3 minutes </a:t>
            </a:r>
            <a:r>
              <a:rPr lang="en-US" sz="2400" b="1" dirty="0">
                <a:solidFill>
                  <a:srgbClr val="454545"/>
                </a:solidFill>
                <a:latin typeface="inherit"/>
                <a:ea typeface="Times New Roman" panose="02020603050405020304" pitchFamily="18" charset="0"/>
                <a:cs typeface="Arial" panose="020B0604020202020204" pitchFamily="34" charset="0"/>
                <a:hlinkClick r:id="rId5"/>
              </a:rPr>
              <a:t>https://www.futurelearn.com/courses/climate-change-challenges-and-solutions/1/steps/3297</a:t>
            </a:r>
            <a:r>
              <a:rPr lang="en-US" sz="2400" b="1" dirty="0">
                <a:solidFill>
                  <a:srgbClr val="454545"/>
                </a:solidFill>
                <a:latin typeface="inherit"/>
                <a:ea typeface="Times New Roman" panose="02020603050405020304" pitchFamily="18" charset="0"/>
                <a:cs typeface="Arial" panose="020B0604020202020204" pitchFamily="34" charset="0"/>
              </a:rPr>
              <a:t> </a:t>
            </a:r>
            <a:endParaRPr lang="en-US" sz="2400"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marL="257175" indent="-257175" fontAlgn="base">
              <a:lnSpc>
                <a:spcPct val="115000"/>
              </a:lnSpc>
              <a:spcBef>
                <a:spcPts val="1350"/>
              </a:spcBef>
              <a:spcAft>
                <a:spcPts val="450"/>
              </a:spcAft>
              <a:buSzPts val="1000"/>
              <a:buFont typeface="Wingdings" panose="05000000000000000000" pitchFamily="2" charset="2"/>
              <a:buChar char=""/>
              <a:tabLst>
                <a:tab pos="342900" algn="l"/>
              </a:tabLst>
            </a:pPr>
            <a:r>
              <a:rPr lang="en-US" sz="2400" b="1" dirty="0">
                <a:solidFill>
                  <a:srgbClr val="454545"/>
                </a:solidFill>
                <a:latin typeface="inherit"/>
                <a:ea typeface="Times New Roman" panose="02020603050405020304" pitchFamily="18" charset="0"/>
                <a:cs typeface="Arial" panose="020B0604020202020204" pitchFamily="34" charset="0"/>
              </a:rPr>
              <a:t>Are Ideas to cool the planet realistic </a:t>
            </a:r>
            <a:endParaRPr lang="en-US" sz="2400" b="1" dirty="0">
              <a:solidFill>
                <a:srgbClr val="4F81BD"/>
              </a:solidFill>
              <a:latin typeface="Cambria" panose="02040503050406030204" pitchFamily="18" charset="0"/>
              <a:ea typeface="Times New Roman" panose="02020603050405020304" pitchFamily="18" charset="0"/>
              <a:cs typeface="Times New Roman" panose="02020603050405020304" pitchFamily="18" charset="0"/>
            </a:endParaRPr>
          </a:p>
          <a:p>
            <a:pPr marL="342900">
              <a:lnSpc>
                <a:spcPct val="115000"/>
              </a:lnSpc>
              <a:spcAft>
                <a:spcPts val="750"/>
              </a:spcAft>
            </a:pPr>
            <a:r>
              <a:rPr lang="en-US" sz="24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6"/>
              </a:rPr>
              <a:t>http://news.bbc.co.uk/2/hi/technology/8338853.stm</a:t>
            </a:r>
            <a:r>
              <a:rPr lang="en-US" sz="24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3" name="Title 1"/>
          <p:cNvSpPr>
            <a:spLocks noGrp="1"/>
          </p:cNvSpPr>
          <p:nvPr>
            <p:ph type="title"/>
          </p:nvPr>
        </p:nvSpPr>
        <p:spPr>
          <a:xfrm>
            <a:off x="628650" y="1034272"/>
            <a:ext cx="7886700" cy="726617"/>
          </a:xfrm>
        </p:spPr>
        <p:txBody>
          <a:bodyPr>
            <a:normAutofit fontScale="90000"/>
          </a:bodyPr>
          <a:lstStyle/>
          <a:p>
            <a:r>
              <a:rPr lang="en-US" dirty="0"/>
              <a:t>Extras to investigate outside of class</a:t>
            </a:r>
          </a:p>
        </p:txBody>
      </p:sp>
    </p:spTree>
    <p:extLst>
      <p:ext uri="{BB962C8B-B14F-4D97-AF65-F5344CB8AC3E}">
        <p14:creationId xmlns:p14="http://schemas.microsoft.com/office/powerpoint/2010/main" val="2455414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descr="temperatur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95" y="1856938"/>
            <a:ext cx="4076019" cy="244036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3" descr="carbon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283" y="1935046"/>
            <a:ext cx="3848570" cy="2023390"/>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4" descr="geo engineer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95" y="4236821"/>
            <a:ext cx="4391831" cy="25728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840914"/>
            <a:ext cx="9144000" cy="108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a:r>
              <a:rPr lang="en-US" sz="3300" dirty="0"/>
              <a:t>Solar Radiation Management vs. Carbon dioxide Removal (SRM VS. CDR)</a:t>
            </a:r>
          </a:p>
        </p:txBody>
      </p:sp>
      <p:sp>
        <p:nvSpPr>
          <p:cNvPr id="7" name="Rectangle 7"/>
          <p:cNvSpPr>
            <a:spLocks noChangeArrowheads="1"/>
          </p:cNvSpPr>
          <p:nvPr/>
        </p:nvSpPr>
        <p:spPr bwMode="auto">
          <a:xfrm>
            <a:off x="4827283" y="4396940"/>
            <a:ext cx="3848570"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2400" b="1" dirty="0">
                <a:latin typeface="Calibri" panose="020F0502020204030204" pitchFamily="34" charset="0"/>
                <a:ea typeface="Calibri" panose="020F0502020204030204" pitchFamily="34" charset="0"/>
                <a:cs typeface="Times New Roman" panose="02020603050405020304" pitchFamily="18" charset="0"/>
              </a:rPr>
              <a:t>Biochar &amp; </a:t>
            </a:r>
            <a:r>
              <a:rPr lang="en-US" altLang="en-US" sz="2400" b="1" dirty="0" err="1">
                <a:latin typeface="Calibri" panose="020F0502020204030204" pitchFamily="34" charset="0"/>
                <a:ea typeface="Calibri" panose="020F0502020204030204" pitchFamily="34" charset="0"/>
                <a:cs typeface="Times New Roman" panose="02020603050405020304" pitchFamily="18" charset="0"/>
              </a:rPr>
              <a:t>Beccs</a:t>
            </a:r>
            <a:endParaRPr lang="en-US" altLang="en-US" sz="24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eaLnBrk="0" fontAlgn="base" hangingPunct="0">
              <a:spcBef>
                <a:spcPct val="0"/>
              </a:spcBef>
              <a:spcAft>
                <a:spcPct val="0"/>
              </a:spcAft>
              <a:buFont typeface="Arial" panose="020B0604020202020204" pitchFamily="34" charset="0"/>
              <a:buChar char="•"/>
            </a:pPr>
            <a:r>
              <a:rPr lang="en-US" altLang="en-US" sz="1500" dirty="0">
                <a:latin typeface="Arial" panose="020B0604020202020204" pitchFamily="34" charset="0"/>
                <a:hlinkClick r:id="rId5"/>
              </a:rPr>
              <a:t>https://en.wikipedia.org/wiki/Biochar</a:t>
            </a:r>
            <a:r>
              <a:rPr lang="en-US" altLang="en-US" sz="1500" dirty="0">
                <a:latin typeface="Arial" panose="020B0604020202020204" pitchFamily="34" charset="0"/>
              </a:rPr>
              <a:t> </a:t>
            </a:r>
          </a:p>
          <a:p>
            <a:pPr marL="342900" indent="-342900" eaLnBrk="0" fontAlgn="base" hangingPunct="0">
              <a:spcBef>
                <a:spcPct val="0"/>
              </a:spcBef>
              <a:spcAft>
                <a:spcPct val="0"/>
              </a:spcAft>
              <a:buFont typeface="Arial" panose="020B0604020202020204" pitchFamily="34" charset="0"/>
              <a:buChar char="•"/>
            </a:pPr>
            <a:r>
              <a:rPr lang="en-US" altLang="en-US" sz="1500" dirty="0">
                <a:latin typeface="Arial" panose="020B0604020202020204" pitchFamily="34" charset="0"/>
                <a:hlinkClick r:id="rId6"/>
              </a:rPr>
              <a:t>https://en.wikipedia.org/wiki/Bio-energy_with_carbon_capture_and_storage</a:t>
            </a:r>
            <a:r>
              <a:rPr lang="en-US" altLang="en-US" sz="1500" dirty="0">
                <a:latin typeface="Arial" panose="020B0604020202020204" pitchFamily="34" charset="0"/>
              </a:rPr>
              <a:t> </a:t>
            </a:r>
          </a:p>
        </p:txBody>
      </p:sp>
      <p:cxnSp>
        <p:nvCxnSpPr>
          <p:cNvPr id="3" name="Straight Arrow Connector 2"/>
          <p:cNvCxnSpPr>
            <a:cxnSpLocks/>
          </p:cNvCxnSpPr>
          <p:nvPr/>
        </p:nvCxnSpPr>
        <p:spPr>
          <a:xfrm flipH="1">
            <a:off x="6882206" y="3938367"/>
            <a:ext cx="880346" cy="55880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967330" y="5758851"/>
            <a:ext cx="1490870" cy="300082"/>
          </a:xfrm>
          <a:prstGeom prst="rect">
            <a:avLst/>
          </a:prstGeom>
          <a:noFill/>
        </p:spPr>
        <p:txBody>
          <a:bodyPr wrap="square" rtlCol="0">
            <a:spAutoFit/>
          </a:bodyPr>
          <a:lstStyle/>
          <a:p>
            <a:r>
              <a:rPr lang="en-US" sz="1350" dirty="0"/>
              <a:t>Royal Society</a:t>
            </a:r>
          </a:p>
        </p:txBody>
      </p:sp>
      <p:sp>
        <p:nvSpPr>
          <p:cNvPr id="5" name="Oval 4">
            <a:extLst>
              <a:ext uri="{FF2B5EF4-FFF2-40B4-BE49-F238E27FC236}">
                <a16:creationId xmlns:a16="http://schemas.microsoft.com/office/drawing/2014/main" id="{73E4A84D-1833-4C9D-B556-EAEE378DE5EF}"/>
              </a:ext>
            </a:extLst>
          </p:cNvPr>
          <p:cNvSpPr/>
          <p:nvPr/>
        </p:nvSpPr>
        <p:spPr>
          <a:xfrm>
            <a:off x="6115655" y="4396940"/>
            <a:ext cx="1139513" cy="5032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746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Additional</a:t>
            </a:r>
          </a:p>
        </p:txBody>
      </p:sp>
      <p:sp>
        <p:nvSpPr>
          <p:cNvPr id="3" name="Content Placeholder 2"/>
          <p:cNvSpPr>
            <a:spLocks noGrp="1"/>
          </p:cNvSpPr>
          <p:nvPr>
            <p:ph idx="1"/>
          </p:nvPr>
        </p:nvSpPr>
        <p:spPr/>
        <p:txBody>
          <a:bodyPr>
            <a:normAutofit fontScale="77500" lnSpcReduction="20000"/>
          </a:bodyPr>
          <a:lstStyle/>
          <a:p>
            <a:r>
              <a:rPr lang="en-US" b="1" dirty="0"/>
              <a:t>SRM – Solar Radiation Management </a:t>
            </a:r>
          </a:p>
          <a:p>
            <a:pPr lvl="1"/>
            <a:r>
              <a:rPr lang="en-US" dirty="0"/>
              <a:t>Cloud Brightening to increase Earth’s Albedo (reflectivity) also investigated</a:t>
            </a:r>
          </a:p>
          <a:p>
            <a:pPr lvl="1"/>
            <a:endParaRPr lang="en-US" dirty="0"/>
          </a:p>
          <a:p>
            <a:r>
              <a:rPr lang="en-US" b="1" dirty="0"/>
              <a:t>CDR – Carbon Dioxide Removal (carbon negativity)</a:t>
            </a:r>
          </a:p>
          <a:p>
            <a:pPr lvl="1"/>
            <a:r>
              <a:rPr lang="en-US" dirty="0"/>
              <a:t>Ocean fertilization with Iron to create algal blooms that sink to the sea floor:</a:t>
            </a:r>
          </a:p>
          <a:p>
            <a:pPr lvl="2"/>
            <a:r>
              <a:rPr lang="en-US" dirty="0">
                <a:hlinkClick r:id="rId2"/>
              </a:rPr>
              <a:t>https://en.wikipedia.org/wiki/Ocean_fertilization</a:t>
            </a:r>
            <a:r>
              <a:rPr lang="en-US" dirty="0"/>
              <a:t> </a:t>
            </a:r>
          </a:p>
          <a:p>
            <a:pPr lvl="1"/>
            <a:r>
              <a:rPr lang="en-US" dirty="0"/>
              <a:t>Enhanced weathering: taking unstable mantle minerals, particularly Olivine to lock up Carbon </a:t>
            </a:r>
            <a:r>
              <a:rPr lang="en-US" dirty="0">
                <a:hlinkClick r:id="rId3"/>
              </a:rPr>
              <a:t>https://en.wikipedia.org/wiki/Enhanced_weathering</a:t>
            </a:r>
            <a:r>
              <a:rPr lang="en-US" dirty="0"/>
              <a:t> </a:t>
            </a:r>
          </a:p>
          <a:p>
            <a:pPr lvl="1"/>
            <a:r>
              <a:rPr lang="en-US" dirty="0"/>
              <a:t>Carbon Sequestration often ignores the potential of Biochar</a:t>
            </a:r>
          </a:p>
          <a:p>
            <a:pPr lvl="1"/>
            <a:r>
              <a:rPr lang="en-US" dirty="0"/>
              <a:t>Carbon Sequestration synonymous with Carbon Negativity</a:t>
            </a:r>
          </a:p>
        </p:txBody>
      </p:sp>
    </p:spTree>
    <p:extLst>
      <p:ext uri="{BB962C8B-B14F-4D97-AF65-F5344CB8AC3E}">
        <p14:creationId xmlns:p14="http://schemas.microsoft.com/office/powerpoint/2010/main" val="3731966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Supercritical CO</a:t>
            </a:r>
            <a:r>
              <a:rPr lang="en-US" b="1" baseline="-25000" dirty="0"/>
              <a:t>2</a:t>
            </a:r>
          </a:p>
        </p:txBody>
      </p:sp>
      <p:sp>
        <p:nvSpPr>
          <p:cNvPr id="3" name="Content Placeholder 2"/>
          <p:cNvSpPr>
            <a:spLocks noGrp="1"/>
          </p:cNvSpPr>
          <p:nvPr>
            <p:ph idx="1"/>
          </p:nvPr>
        </p:nvSpPr>
        <p:spPr>
          <a:xfrm>
            <a:off x="628650" y="2226469"/>
            <a:ext cx="4931903" cy="3263504"/>
          </a:xfrm>
        </p:spPr>
        <p:txBody>
          <a:bodyPr>
            <a:normAutofit fontScale="62500" lnSpcReduction="20000"/>
          </a:bodyPr>
          <a:lstStyle/>
          <a:p>
            <a:r>
              <a:rPr lang="en-US" dirty="0"/>
              <a:t>See </a:t>
            </a:r>
            <a:r>
              <a:rPr lang="en-US" dirty="0">
                <a:hlinkClick r:id="rId2"/>
              </a:rPr>
              <a:t>https://en.wikipedia.org/wiki/Supercritical_carbon_dioxide</a:t>
            </a:r>
            <a:r>
              <a:rPr lang="en-US" dirty="0"/>
              <a:t> </a:t>
            </a:r>
          </a:p>
          <a:p>
            <a:r>
              <a:rPr lang="en-US" dirty="0"/>
              <a:t>Miscible with salt water (saline aquifers)</a:t>
            </a:r>
          </a:p>
          <a:p>
            <a:r>
              <a:rPr lang="en-US" dirty="0"/>
              <a:t> it can adopt properties midway between a </a:t>
            </a:r>
            <a:r>
              <a:rPr lang="en-US" dirty="0">
                <a:hlinkClick r:id="rId3" tooltip="Gas"/>
              </a:rPr>
              <a:t>gas</a:t>
            </a:r>
            <a:r>
              <a:rPr lang="en-US" dirty="0"/>
              <a:t> and a </a:t>
            </a:r>
            <a:r>
              <a:rPr lang="en-US" dirty="0">
                <a:hlinkClick r:id="rId4" tooltip="Liquid"/>
              </a:rPr>
              <a:t>liquid</a:t>
            </a:r>
            <a:r>
              <a:rPr lang="en-US" dirty="0"/>
              <a:t>. More specifically, it behaves as a </a:t>
            </a:r>
            <a:r>
              <a:rPr lang="en-US" dirty="0">
                <a:hlinkClick r:id="rId5" tooltip="Supercritical fluid"/>
              </a:rPr>
              <a:t>supercritical fluid</a:t>
            </a:r>
            <a:r>
              <a:rPr lang="en-US" dirty="0"/>
              <a:t> above its critical temperature (304.25 K, 31.10 °C, 87.98 °F) and critical pressure (72.9 </a:t>
            </a:r>
            <a:r>
              <a:rPr lang="en-US" dirty="0" err="1"/>
              <a:t>atm</a:t>
            </a:r>
            <a:r>
              <a:rPr lang="en-US" dirty="0"/>
              <a:t>, 7.39 </a:t>
            </a:r>
            <a:r>
              <a:rPr lang="en-US" dirty="0" err="1"/>
              <a:t>MPa</a:t>
            </a:r>
            <a:r>
              <a:rPr lang="en-US" dirty="0"/>
              <a:t>, 1,071 psi), expanding to fill its container like a </a:t>
            </a:r>
            <a:r>
              <a:rPr lang="en-US" dirty="0">
                <a:hlinkClick r:id="rId3" tooltip="Gas"/>
              </a:rPr>
              <a:t>gas</a:t>
            </a:r>
            <a:r>
              <a:rPr lang="en-US" dirty="0"/>
              <a:t> but with a </a:t>
            </a:r>
            <a:r>
              <a:rPr lang="en-US" dirty="0">
                <a:hlinkClick r:id="rId6" tooltip="Density"/>
              </a:rPr>
              <a:t>density</a:t>
            </a:r>
            <a:r>
              <a:rPr lang="en-US" dirty="0"/>
              <a:t> like that of a </a:t>
            </a:r>
            <a:r>
              <a:rPr lang="en-US" dirty="0">
                <a:hlinkClick r:id="rId4" tooltip="Liquid"/>
              </a:rPr>
              <a:t>liquid</a:t>
            </a:r>
            <a:r>
              <a:rPr lang="en-US" dirty="0"/>
              <a:t>.</a:t>
            </a:r>
          </a:p>
        </p:txBody>
      </p:sp>
      <p:pic>
        <p:nvPicPr>
          <p:cNvPr id="1026" name="Picture 2" descr="https://upload.wikimedia.org/wikipedia/commons/thumb/1/13/Carbon_dioxide_pressure-temperature_phase_diagram.svg/742px-Carbon_dioxide_pressure-temperature_phase_diagram.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0554" y="2326821"/>
            <a:ext cx="3583447" cy="338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731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Biochar</a:t>
            </a:r>
          </a:p>
        </p:txBody>
      </p:sp>
      <p:sp>
        <p:nvSpPr>
          <p:cNvPr id="3" name="Content Placeholder 2"/>
          <p:cNvSpPr>
            <a:spLocks noGrp="1"/>
          </p:cNvSpPr>
          <p:nvPr>
            <p:ph idx="1"/>
          </p:nvPr>
        </p:nvSpPr>
        <p:spPr>
          <a:xfrm>
            <a:off x="457200" y="1060759"/>
            <a:ext cx="8229600" cy="4525963"/>
          </a:xfrm>
        </p:spPr>
        <p:txBody>
          <a:bodyPr/>
          <a:lstStyle/>
          <a:p>
            <a:r>
              <a:rPr lang="en-US" dirty="0"/>
              <a:t>Definition: </a:t>
            </a:r>
            <a:r>
              <a:rPr lang="en-US" dirty="0">
                <a:hlinkClick r:id="rId2"/>
              </a:rPr>
              <a:t>https://en.wikipedia.org/wiki/Biochar</a:t>
            </a:r>
            <a:endParaRPr lang="en-US" dirty="0"/>
          </a:p>
          <a:p>
            <a:r>
              <a:rPr lang="en-US" dirty="0"/>
              <a:t>Biochar tab: </a:t>
            </a:r>
            <a:r>
              <a:rPr lang="en-US" dirty="0">
                <a:hlinkClick r:id="rId3"/>
              </a:rPr>
              <a:t>http://denverclimatestudygroup.com/?page_id=28</a:t>
            </a:r>
            <a:r>
              <a:rPr lang="en-US" dirty="0"/>
              <a:t> </a:t>
            </a:r>
          </a:p>
          <a:p>
            <a:endParaRPr lang="en-US" dirty="0"/>
          </a:p>
        </p:txBody>
      </p:sp>
      <p:pic>
        <p:nvPicPr>
          <p:cNvPr id="7170" name="Picture 2" descr="http://www.denverclimatestudygroup.com/Biochar/Terra_Pre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5752" y="3342790"/>
            <a:ext cx="3552495" cy="25222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60F4AE9-AB12-446F-8ACE-16A030809E82}"/>
              </a:ext>
            </a:extLst>
          </p:cNvPr>
          <p:cNvSpPr txBox="1"/>
          <p:nvPr/>
        </p:nvSpPr>
        <p:spPr>
          <a:xfrm>
            <a:off x="2209800" y="5922943"/>
            <a:ext cx="6324600" cy="954107"/>
          </a:xfrm>
          <a:prstGeom prst="rect">
            <a:avLst/>
          </a:prstGeom>
          <a:noFill/>
        </p:spPr>
        <p:txBody>
          <a:bodyPr wrap="square" rtlCol="0">
            <a:spAutoFit/>
          </a:bodyPr>
          <a:lstStyle/>
          <a:p>
            <a:r>
              <a:rPr lang="en-US" sz="2800" b="1" dirty="0"/>
              <a:t>Left: usual Tropical soil; Right: Biochar soil (hundreds of years old)</a:t>
            </a:r>
          </a:p>
        </p:txBody>
      </p:sp>
    </p:spTree>
    <p:extLst>
      <p:ext uri="{BB962C8B-B14F-4D97-AF65-F5344CB8AC3E}">
        <p14:creationId xmlns:p14="http://schemas.microsoft.com/office/powerpoint/2010/main" val="2949847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669" y="3594496"/>
            <a:ext cx="9000331" cy="3263504"/>
          </a:xfrm>
        </p:spPr>
        <p:txBody>
          <a:bodyPr>
            <a:normAutofit fontScale="70000" lnSpcReduction="20000"/>
          </a:bodyPr>
          <a:lstStyle/>
          <a:p>
            <a:r>
              <a:rPr lang="en-US" dirty="0">
                <a:hlinkClick r:id="rId2"/>
              </a:rPr>
              <a:t>https://en.wikipedia.org/wiki/Biochar</a:t>
            </a:r>
            <a:r>
              <a:rPr lang="en-US" dirty="0"/>
              <a:t>:</a:t>
            </a:r>
          </a:p>
          <a:p>
            <a:pPr marL="0" indent="0">
              <a:buNone/>
            </a:pPr>
            <a:r>
              <a:rPr lang="en-US" dirty="0"/>
              <a:t>“</a:t>
            </a:r>
            <a:r>
              <a:rPr lang="en-US" b="1" dirty="0"/>
              <a:t>Biochar</a:t>
            </a:r>
            <a:r>
              <a:rPr lang="en-US" dirty="0"/>
              <a:t> is </a:t>
            </a:r>
            <a:r>
              <a:rPr lang="en-US" dirty="0">
                <a:hlinkClick r:id="rId3" tooltip="Charcoal"/>
              </a:rPr>
              <a:t>charcoal</a:t>
            </a:r>
            <a:r>
              <a:rPr lang="en-US" dirty="0"/>
              <a:t> used as a </a:t>
            </a:r>
            <a:r>
              <a:rPr lang="en-US" dirty="0">
                <a:hlinkClick r:id="rId4" tooltip="Soil conditioner"/>
              </a:rPr>
              <a:t>soil amendment</a:t>
            </a:r>
            <a:r>
              <a:rPr lang="en-US" dirty="0"/>
              <a:t>. Like most charcoal, biochar is made from </a:t>
            </a:r>
            <a:r>
              <a:rPr lang="en-US" dirty="0">
                <a:hlinkClick r:id="rId5" tooltip="Biomass"/>
              </a:rPr>
              <a:t>biomass</a:t>
            </a:r>
            <a:r>
              <a:rPr lang="en-US" dirty="0"/>
              <a:t> via </a:t>
            </a:r>
            <a:r>
              <a:rPr lang="en-US" dirty="0">
                <a:hlinkClick r:id="rId6" tooltip="Pyrolysis"/>
              </a:rPr>
              <a:t>pyrolysis</a:t>
            </a:r>
            <a:r>
              <a:rPr lang="en-US" dirty="0"/>
              <a:t>. Biochar is under investigation as an approach to </a:t>
            </a:r>
            <a:r>
              <a:rPr lang="en-US" dirty="0">
                <a:hlinkClick r:id="rId7" tooltip="Carbon sequestration"/>
              </a:rPr>
              <a:t>carbon sequestration</a:t>
            </a:r>
            <a:r>
              <a:rPr lang="en-US" dirty="0"/>
              <a:t> to produce </a:t>
            </a:r>
            <a:r>
              <a:rPr lang="en-US" dirty="0">
                <a:hlinkClick r:id="rId8" tooltip="Negative carbon dioxide emission"/>
              </a:rPr>
              <a:t>negative carbon dioxide emissions</a:t>
            </a:r>
            <a:r>
              <a:rPr lang="en-US" dirty="0"/>
              <a:t>.</a:t>
            </a:r>
            <a:r>
              <a:rPr lang="en-US" baseline="30000" dirty="0">
                <a:hlinkClick r:id="rId9"/>
              </a:rPr>
              <a:t>[1]</a:t>
            </a:r>
            <a:r>
              <a:rPr lang="en-US" dirty="0"/>
              <a:t> Biochar thus has the potential to help mitigate </a:t>
            </a:r>
            <a:r>
              <a:rPr lang="en-US" dirty="0">
                <a:hlinkClick r:id="rId10" tooltip="Climate change"/>
              </a:rPr>
              <a:t>climate change</a:t>
            </a:r>
            <a:r>
              <a:rPr lang="en-US" dirty="0"/>
              <a:t> via carbon sequestration.</a:t>
            </a:r>
            <a:r>
              <a:rPr lang="en-US" baseline="30000" dirty="0">
                <a:hlinkClick r:id="rId11"/>
              </a:rPr>
              <a:t>[2]</a:t>
            </a:r>
            <a:r>
              <a:rPr lang="en-US" baseline="30000" dirty="0">
                <a:hlinkClick r:id="rId12"/>
              </a:rPr>
              <a:t>[3]</a:t>
            </a:r>
            <a:r>
              <a:rPr lang="en-US" dirty="0"/>
              <a:t> Independently, biochar can increase </a:t>
            </a:r>
            <a:r>
              <a:rPr lang="en-US" dirty="0">
                <a:hlinkClick r:id="rId13" tooltip="Fertility (soil)"/>
              </a:rPr>
              <a:t>soil fertility</a:t>
            </a:r>
            <a:r>
              <a:rPr lang="en-US" dirty="0"/>
              <a:t> </a:t>
            </a:r>
            <a:r>
              <a:rPr lang="en-US" dirty="0" err="1"/>
              <a:t>of</a:t>
            </a:r>
            <a:r>
              <a:rPr lang="en-US" dirty="0" err="1">
                <a:hlinkClick r:id="rId14" tooltip="Acidic soil"/>
              </a:rPr>
              <a:t>acidic</a:t>
            </a:r>
            <a:r>
              <a:rPr lang="en-US" dirty="0">
                <a:hlinkClick r:id="rId14" tooltip="Acidic soil"/>
              </a:rPr>
              <a:t> soils</a:t>
            </a:r>
            <a:r>
              <a:rPr lang="en-US" dirty="0"/>
              <a:t> (low pH soils), increase agricultural productivity, and provide protection against some foliar and soil-borne diseases.</a:t>
            </a:r>
            <a:r>
              <a:rPr lang="en-US" baseline="30000" dirty="0">
                <a:hlinkClick r:id="rId15"/>
              </a:rPr>
              <a:t>[4]</a:t>
            </a:r>
            <a:r>
              <a:rPr lang="en-US" dirty="0"/>
              <a:t> Furthermore, biochar reduces pressure on </a:t>
            </a:r>
            <a:r>
              <a:rPr lang="en-US" dirty="0">
                <a:hlinkClick r:id="rId16" tooltip="Forests"/>
              </a:rPr>
              <a:t>forests</a:t>
            </a:r>
            <a:r>
              <a:rPr lang="en-US" dirty="0"/>
              <a:t>.</a:t>
            </a:r>
            <a:r>
              <a:rPr lang="en-US" baseline="30000" dirty="0">
                <a:hlinkClick r:id="rId17"/>
              </a:rPr>
              <a:t>[5]</a:t>
            </a:r>
            <a:r>
              <a:rPr lang="en-US" dirty="0"/>
              <a:t> Biochar is a stable solid, rich in </a:t>
            </a:r>
            <a:r>
              <a:rPr lang="en-US" dirty="0">
                <a:hlinkClick r:id="rId18" tooltip="Carbon"/>
              </a:rPr>
              <a:t>carbon</a:t>
            </a:r>
            <a:r>
              <a:rPr lang="en-US" dirty="0"/>
              <a:t>, and can endure in soil for thousands of years.</a:t>
            </a:r>
            <a:r>
              <a:rPr lang="en-US" baseline="30000" dirty="0">
                <a:hlinkClick r:id="rId9"/>
              </a:rPr>
              <a:t>[1]</a:t>
            </a:r>
            <a:r>
              <a:rPr lang="en-US" baseline="30000" dirty="0"/>
              <a:t>”</a:t>
            </a:r>
            <a:endParaRPr lang="en-US" dirty="0"/>
          </a:p>
          <a:p>
            <a:endParaRPr lang="en-US" dirty="0"/>
          </a:p>
        </p:txBody>
      </p:sp>
      <p:pic>
        <p:nvPicPr>
          <p:cNvPr id="1026" name="Picture 2" descr="http://www.denverclimatestudygroup.com/Biochar/Terra_Preta.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 y="857251"/>
            <a:ext cx="2307464" cy="1638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74930" y="1410943"/>
            <a:ext cx="5087355" cy="553998"/>
          </a:xfrm>
          <a:prstGeom prst="rect">
            <a:avLst/>
          </a:prstGeom>
        </p:spPr>
        <p:txBody>
          <a:bodyPr wrap="none">
            <a:spAutoFit/>
          </a:bodyPr>
          <a:lstStyle/>
          <a:p>
            <a:r>
              <a:rPr lang="en-US" sz="3000" b="1" dirty="0"/>
              <a:t>Carbon Dioxide Removal (CDR)</a:t>
            </a:r>
          </a:p>
        </p:txBody>
      </p:sp>
      <p:pic>
        <p:nvPicPr>
          <p:cNvPr id="4" name="Picture 2" descr="https://upload.wikimedia.org/wikipedia/commons/thumb/7/76/Biochar.jpg/300px-Biochar.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77509" y="2043853"/>
            <a:ext cx="1571984" cy="11003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8AA650-5005-4D75-91FB-091A6F39CB65}"/>
              </a:ext>
            </a:extLst>
          </p:cNvPr>
          <p:cNvSpPr txBox="1"/>
          <p:nvPr/>
        </p:nvSpPr>
        <p:spPr>
          <a:xfrm>
            <a:off x="0" y="2495551"/>
            <a:ext cx="6324600" cy="1200329"/>
          </a:xfrm>
          <a:prstGeom prst="rect">
            <a:avLst/>
          </a:prstGeom>
          <a:noFill/>
        </p:spPr>
        <p:txBody>
          <a:bodyPr wrap="square" rtlCol="0">
            <a:spAutoFit/>
          </a:bodyPr>
          <a:lstStyle/>
          <a:p>
            <a:r>
              <a:rPr lang="en-US" sz="2400" b="1" dirty="0"/>
              <a:t>Left: usual Tropical soil; Right: Biochar soil (hundreds of years old) – continues taking CO2 OUT OF ATMOSPHERE!</a:t>
            </a:r>
          </a:p>
        </p:txBody>
      </p:sp>
    </p:spTree>
    <p:extLst>
      <p:ext uri="{BB962C8B-B14F-4D97-AF65-F5344CB8AC3E}">
        <p14:creationId xmlns:p14="http://schemas.microsoft.com/office/powerpoint/2010/main" val="2377724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Cool Planet - @ 9:00 minutes where this link starts</a:t>
            </a:r>
          </a:p>
        </p:txBody>
      </p:sp>
      <p:sp>
        <p:nvSpPr>
          <p:cNvPr id="3" name="Content Placeholder 2"/>
          <p:cNvSpPr>
            <a:spLocks noGrp="1"/>
          </p:cNvSpPr>
          <p:nvPr>
            <p:ph idx="1"/>
          </p:nvPr>
        </p:nvSpPr>
        <p:spPr/>
        <p:txBody>
          <a:bodyPr/>
          <a:lstStyle/>
          <a:p>
            <a:r>
              <a:rPr lang="en-US" dirty="0">
                <a:hlinkClick r:id="rId2"/>
              </a:rPr>
              <a:t>https://youtu.be/JPJsYZLU_sM?t=535</a:t>
            </a:r>
            <a:r>
              <a:rPr lang="en-US" dirty="0"/>
              <a:t> </a:t>
            </a:r>
          </a:p>
          <a:p>
            <a:endParaRPr lang="en-US" dirty="0"/>
          </a:p>
        </p:txBody>
      </p:sp>
      <p:pic>
        <p:nvPicPr>
          <p:cNvPr id="4" name="Picture 3"/>
          <p:cNvPicPr>
            <a:picLocks noChangeAspect="1"/>
          </p:cNvPicPr>
          <p:nvPr/>
        </p:nvPicPr>
        <p:blipFill>
          <a:blip r:embed="rId3"/>
          <a:stretch>
            <a:fillRect/>
          </a:stretch>
        </p:blipFill>
        <p:spPr>
          <a:xfrm>
            <a:off x="1790350" y="2780810"/>
            <a:ext cx="5422106" cy="2950369"/>
          </a:xfrm>
          <a:prstGeom prst="rect">
            <a:avLst/>
          </a:prstGeom>
        </p:spPr>
      </p:pic>
    </p:spTree>
    <p:extLst>
      <p:ext uri="{BB962C8B-B14F-4D97-AF65-F5344CB8AC3E}">
        <p14:creationId xmlns:p14="http://schemas.microsoft.com/office/powerpoint/2010/main" val="3100007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Following slides from Cool Planet Video</a:t>
            </a:r>
          </a:p>
        </p:txBody>
      </p:sp>
      <p:sp>
        <p:nvSpPr>
          <p:cNvPr id="3" name="Content Placeholder 2"/>
          <p:cNvSpPr>
            <a:spLocks noGrp="1"/>
          </p:cNvSpPr>
          <p:nvPr>
            <p:ph idx="1"/>
          </p:nvPr>
        </p:nvSpPr>
        <p:spPr/>
        <p:txBody>
          <a:bodyPr/>
          <a:lstStyle/>
          <a:p>
            <a:endParaRPr lang="en-US"/>
          </a:p>
        </p:txBody>
      </p:sp>
      <p:pic>
        <p:nvPicPr>
          <p:cNvPr id="1026" name="Picture 2" descr="http://denverclimatestudygroup.com/wp-content/uploads/2014/07/C3C4-plan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656" y="2125266"/>
            <a:ext cx="6107906" cy="36790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351217" y="5665798"/>
            <a:ext cx="2848024" cy="300082"/>
          </a:xfrm>
          <a:prstGeom prst="rect">
            <a:avLst/>
          </a:prstGeom>
        </p:spPr>
        <p:txBody>
          <a:bodyPr wrap="none">
            <a:spAutoFit/>
          </a:bodyPr>
          <a:lstStyle/>
          <a:p>
            <a:r>
              <a:rPr lang="en-US" sz="1350" dirty="0">
                <a:hlinkClick r:id="rId3"/>
              </a:rPr>
              <a:t>https://youtu.be/JPJsYZLU_sM?t=535</a:t>
            </a:r>
            <a:r>
              <a:rPr lang="en-US" sz="1350" dirty="0"/>
              <a:t> </a:t>
            </a:r>
          </a:p>
        </p:txBody>
      </p:sp>
    </p:spTree>
    <p:extLst>
      <p:ext uri="{BB962C8B-B14F-4D97-AF65-F5344CB8AC3E}">
        <p14:creationId xmlns:p14="http://schemas.microsoft.com/office/powerpoint/2010/main" val="2787432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7FDF-5EC3-43D6-A370-583FFC9728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05EF65-F407-4C03-AC3A-89AE15392F4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E13C982-186D-4C94-9D19-B17BC7E19733}"/>
              </a:ext>
            </a:extLst>
          </p:cNvPr>
          <p:cNvPicPr>
            <a:picLocks noChangeAspect="1"/>
          </p:cNvPicPr>
          <p:nvPr/>
        </p:nvPicPr>
        <p:blipFill>
          <a:blip r:embed="rId2"/>
          <a:stretch>
            <a:fillRect/>
          </a:stretch>
        </p:blipFill>
        <p:spPr>
          <a:xfrm>
            <a:off x="192637" y="149226"/>
            <a:ext cx="8758726" cy="5976937"/>
          </a:xfrm>
          <a:prstGeom prst="rect">
            <a:avLst/>
          </a:prstGeom>
        </p:spPr>
      </p:pic>
    </p:spTree>
    <p:extLst>
      <p:ext uri="{BB962C8B-B14F-4D97-AF65-F5344CB8AC3E}">
        <p14:creationId xmlns:p14="http://schemas.microsoft.com/office/powerpoint/2010/main" val="159922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Types of Photosynthesis: links</a:t>
            </a:r>
          </a:p>
        </p:txBody>
      </p:sp>
      <p:sp>
        <p:nvSpPr>
          <p:cNvPr id="3" name="Content Placeholder 2"/>
          <p:cNvSpPr>
            <a:spLocks noGrp="1"/>
          </p:cNvSpPr>
          <p:nvPr>
            <p:ph idx="1"/>
          </p:nvPr>
        </p:nvSpPr>
        <p:spPr>
          <a:xfrm>
            <a:off x="228600" y="1828800"/>
            <a:ext cx="8686800" cy="4724400"/>
          </a:xfrm>
        </p:spPr>
        <p:txBody>
          <a:bodyPr>
            <a:normAutofit fontScale="77500" lnSpcReduction="20000"/>
          </a:bodyPr>
          <a:lstStyle/>
          <a:p>
            <a:r>
              <a:rPr lang="en-US" b="1" dirty="0"/>
              <a:t>About C3, C4 and Cam Photosynthesis and Plants:</a:t>
            </a:r>
          </a:p>
          <a:p>
            <a:r>
              <a:rPr lang="en-US" b="1" dirty="0"/>
              <a:t>Photosynthetic efficiency:  </a:t>
            </a:r>
            <a:r>
              <a:rPr lang="en-US" b="1" dirty="0">
                <a:hlinkClick r:id="rId2"/>
              </a:rPr>
              <a:t>http://en.wikipedia.org/wiki/Photosynthetic_efficiency</a:t>
            </a:r>
            <a:endParaRPr lang="en-US" b="1" dirty="0"/>
          </a:p>
          <a:p>
            <a:r>
              <a:rPr lang="en-US" b="1" dirty="0"/>
              <a:t>C3 carbon fixation:</a:t>
            </a:r>
            <a:r>
              <a:rPr lang="en-US" b="1" dirty="0">
                <a:hlinkClick r:id="rId3"/>
              </a:rPr>
              <a:t> http://en.wikipedia.org/wiki/C3_carbon_fixation</a:t>
            </a:r>
            <a:endParaRPr lang="en-US" b="1" dirty="0"/>
          </a:p>
          <a:p>
            <a:r>
              <a:rPr lang="en-US" b="1" dirty="0"/>
              <a:t>C4 carbon </a:t>
            </a:r>
            <a:r>
              <a:rPr lang="en-US" b="1" dirty="0" err="1"/>
              <a:t>fixation:</a:t>
            </a:r>
            <a:r>
              <a:rPr lang="en-US" b="1" dirty="0" err="1">
                <a:hlinkClick r:id="rId4"/>
              </a:rPr>
              <a:t>http</a:t>
            </a:r>
            <a:r>
              <a:rPr lang="en-US" b="1" dirty="0">
                <a:hlinkClick r:id="rId4"/>
              </a:rPr>
              <a:t>://en.m.wikipedia.org/wiki/C4_carbon_fixation</a:t>
            </a:r>
            <a:endParaRPr lang="en-US" b="1" dirty="0"/>
          </a:p>
          <a:p>
            <a:r>
              <a:rPr lang="en-US" b="1" dirty="0"/>
              <a:t>Summary table comparison: </a:t>
            </a:r>
            <a:r>
              <a:rPr lang="en-US" b="1" dirty="0">
                <a:hlinkClick r:id="rId5"/>
              </a:rPr>
              <a:t>http://www.cropsreview.com/types-of-photosynthesis.html</a:t>
            </a:r>
            <a:endParaRPr lang="en-US" b="1" dirty="0"/>
          </a:p>
          <a:p>
            <a:r>
              <a:rPr lang="en-US" b="1" dirty="0"/>
              <a:t>C3 C4 CAM Photosynthesis video: </a:t>
            </a:r>
            <a:r>
              <a:rPr lang="en-US" b="1" dirty="0">
                <a:hlinkClick r:id="rId6"/>
              </a:rPr>
              <a:t>https://www.youtube.com/watch?v=Yg_pdXzWXVA</a:t>
            </a:r>
            <a:endParaRPr lang="en-US" b="1" dirty="0"/>
          </a:p>
          <a:p>
            <a:endParaRPr lang="en-US" dirty="0"/>
          </a:p>
        </p:txBody>
      </p:sp>
    </p:spTree>
    <p:extLst>
      <p:ext uri="{BB962C8B-B14F-4D97-AF65-F5344CB8AC3E}">
        <p14:creationId xmlns:p14="http://schemas.microsoft.com/office/powerpoint/2010/main" val="3929498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Carbon negative fuel cycle: Biochar and Biofuels</a:t>
            </a:r>
          </a:p>
        </p:txBody>
      </p:sp>
      <p:sp>
        <p:nvSpPr>
          <p:cNvPr id="3" name="Content Placeholder 2"/>
          <p:cNvSpPr>
            <a:spLocks noGrp="1"/>
          </p:cNvSpPr>
          <p:nvPr>
            <p:ph idx="1"/>
          </p:nvPr>
        </p:nvSpPr>
        <p:spPr/>
        <p:txBody>
          <a:bodyPr/>
          <a:lstStyle/>
          <a:p>
            <a:endParaRPr lang="en-US"/>
          </a:p>
        </p:txBody>
      </p:sp>
      <p:pic>
        <p:nvPicPr>
          <p:cNvPr id="3074" name="Picture 2" descr="http://denverclimatestudygroup.com/wp-content/uploads/2014/07/carbon-negative-fuel-ce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226" y="2125267"/>
            <a:ext cx="6528071" cy="39975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51217" y="5665798"/>
            <a:ext cx="2848024" cy="300082"/>
          </a:xfrm>
          <a:prstGeom prst="rect">
            <a:avLst/>
          </a:prstGeom>
        </p:spPr>
        <p:txBody>
          <a:bodyPr wrap="none">
            <a:spAutoFit/>
          </a:bodyPr>
          <a:lstStyle/>
          <a:p>
            <a:r>
              <a:rPr lang="en-US" sz="1350" dirty="0">
                <a:hlinkClick r:id="rId3"/>
              </a:rPr>
              <a:t>https://youtu.be/JPJsYZLU_sM?t=535</a:t>
            </a:r>
            <a:r>
              <a:rPr lang="en-US" sz="1350" dirty="0"/>
              <a:t> </a:t>
            </a:r>
          </a:p>
        </p:txBody>
      </p:sp>
    </p:spTree>
    <p:extLst>
      <p:ext uri="{BB962C8B-B14F-4D97-AF65-F5344CB8AC3E}">
        <p14:creationId xmlns:p14="http://schemas.microsoft.com/office/powerpoint/2010/main" val="126467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7251"/>
            <a:ext cx="7886700" cy="994172"/>
          </a:xfrm>
        </p:spPr>
        <p:txBody>
          <a:bodyPr/>
          <a:lstStyle/>
          <a:p>
            <a:pPr algn="ctr"/>
            <a:r>
              <a:rPr lang="en-US" b="1" dirty="0"/>
              <a:t>Soil Enhancement</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0096" y="2002921"/>
            <a:ext cx="6624233" cy="3710599"/>
          </a:xfrm>
          <a:prstGeom prst="rect">
            <a:avLst/>
          </a:prstGeom>
        </p:spPr>
      </p:pic>
      <p:sp>
        <p:nvSpPr>
          <p:cNvPr id="5" name="Rectangle 4"/>
          <p:cNvSpPr/>
          <p:nvPr/>
        </p:nvSpPr>
        <p:spPr>
          <a:xfrm>
            <a:off x="6351217" y="5665798"/>
            <a:ext cx="2848024" cy="300082"/>
          </a:xfrm>
          <a:prstGeom prst="rect">
            <a:avLst/>
          </a:prstGeom>
        </p:spPr>
        <p:txBody>
          <a:bodyPr wrap="none">
            <a:spAutoFit/>
          </a:bodyPr>
          <a:lstStyle/>
          <a:p>
            <a:r>
              <a:rPr lang="en-US" sz="1350" dirty="0">
                <a:hlinkClick r:id="rId3"/>
              </a:rPr>
              <a:t>https://youtu.be/JPJsYZLU_sM?t=535</a:t>
            </a:r>
            <a:r>
              <a:rPr lang="en-US" sz="1350" dirty="0"/>
              <a:t> </a:t>
            </a:r>
          </a:p>
        </p:txBody>
      </p:sp>
    </p:spTree>
    <p:extLst>
      <p:ext uri="{BB962C8B-B14F-4D97-AF65-F5344CB8AC3E}">
        <p14:creationId xmlns:p14="http://schemas.microsoft.com/office/powerpoint/2010/main" val="2267731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549116"/>
          </a:xfrm>
        </p:spPr>
        <p:txBody>
          <a:bodyPr>
            <a:normAutofit fontScale="90000"/>
          </a:bodyPr>
          <a:lstStyle/>
          <a:p>
            <a:pPr algn="ctr"/>
            <a:r>
              <a:rPr lang="en-US" b="1" dirty="0"/>
              <a:t>Core Technologies: </a:t>
            </a:r>
          </a:p>
        </p:txBody>
      </p:sp>
      <p:pic>
        <p:nvPicPr>
          <p:cNvPr id="4" name="Content Placeholder 3"/>
          <p:cNvPicPr>
            <a:picLocks noGrp="1" noChangeAspect="1"/>
          </p:cNvPicPr>
          <p:nvPr>
            <p:ph idx="1"/>
          </p:nvPr>
        </p:nvPicPr>
        <p:blipFill>
          <a:blip r:embed="rId2"/>
          <a:stretch>
            <a:fillRect/>
          </a:stretch>
        </p:blipFill>
        <p:spPr>
          <a:xfrm>
            <a:off x="1572064" y="1800879"/>
            <a:ext cx="6561098" cy="3703984"/>
          </a:xfrm>
          <a:prstGeom prst="rect">
            <a:avLst/>
          </a:prstGeom>
        </p:spPr>
      </p:pic>
      <p:sp>
        <p:nvSpPr>
          <p:cNvPr id="5" name="Rectangle 4"/>
          <p:cNvSpPr/>
          <p:nvPr/>
        </p:nvSpPr>
        <p:spPr>
          <a:xfrm>
            <a:off x="6351217" y="5665798"/>
            <a:ext cx="2848024" cy="300082"/>
          </a:xfrm>
          <a:prstGeom prst="rect">
            <a:avLst/>
          </a:prstGeom>
        </p:spPr>
        <p:txBody>
          <a:bodyPr wrap="none">
            <a:spAutoFit/>
          </a:bodyPr>
          <a:lstStyle/>
          <a:p>
            <a:r>
              <a:rPr lang="en-US" sz="1350" dirty="0">
                <a:hlinkClick r:id="rId3"/>
              </a:rPr>
              <a:t>https://youtu.be/JPJsYZLU_sM?t=535</a:t>
            </a:r>
            <a:r>
              <a:rPr lang="en-US" sz="1350" dirty="0"/>
              <a:t> </a:t>
            </a:r>
          </a:p>
        </p:txBody>
      </p:sp>
    </p:spTree>
    <p:extLst>
      <p:ext uri="{BB962C8B-B14F-4D97-AF65-F5344CB8AC3E}">
        <p14:creationId xmlns:p14="http://schemas.microsoft.com/office/powerpoint/2010/main" val="811189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5"/>
            <a:ext cx="7886700" cy="670140"/>
          </a:xfrm>
        </p:spPr>
        <p:txBody>
          <a:bodyPr>
            <a:normAutofit fontScale="90000"/>
          </a:bodyPr>
          <a:lstStyle/>
          <a:p>
            <a:pPr algn="ctr"/>
            <a:r>
              <a:rPr lang="en-US" b="1" dirty="0"/>
              <a:t>Sponsorships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1976598"/>
            <a:ext cx="3421856" cy="2978944"/>
          </a:xfrm>
          <a:prstGeom prst="rect">
            <a:avLst/>
          </a:prstGeom>
        </p:spPr>
      </p:pic>
      <p:pic>
        <p:nvPicPr>
          <p:cNvPr id="5" name="Picture 4"/>
          <p:cNvPicPr>
            <a:picLocks noChangeAspect="1"/>
          </p:cNvPicPr>
          <p:nvPr/>
        </p:nvPicPr>
        <p:blipFill>
          <a:blip r:embed="rId3"/>
          <a:stretch>
            <a:fillRect/>
          </a:stretch>
        </p:blipFill>
        <p:spPr>
          <a:xfrm>
            <a:off x="3579019" y="1924662"/>
            <a:ext cx="5564981" cy="3021806"/>
          </a:xfrm>
          <a:prstGeom prst="rect">
            <a:avLst/>
          </a:prstGeom>
        </p:spPr>
      </p:pic>
      <p:sp>
        <p:nvSpPr>
          <p:cNvPr id="6" name="Rectangle 5"/>
          <p:cNvSpPr/>
          <p:nvPr/>
        </p:nvSpPr>
        <p:spPr>
          <a:xfrm>
            <a:off x="6351217" y="5665798"/>
            <a:ext cx="2848024" cy="300082"/>
          </a:xfrm>
          <a:prstGeom prst="rect">
            <a:avLst/>
          </a:prstGeom>
        </p:spPr>
        <p:txBody>
          <a:bodyPr wrap="none">
            <a:spAutoFit/>
          </a:bodyPr>
          <a:lstStyle/>
          <a:p>
            <a:r>
              <a:rPr lang="en-US" sz="1350" dirty="0">
                <a:hlinkClick r:id="rId4"/>
              </a:rPr>
              <a:t>https://youtu.be/JPJsYZLU_sM?t=535</a:t>
            </a:r>
            <a:r>
              <a:rPr lang="en-US" sz="1350" dirty="0"/>
              <a:t> </a:t>
            </a:r>
          </a:p>
        </p:txBody>
      </p:sp>
    </p:spTree>
    <p:extLst>
      <p:ext uri="{BB962C8B-B14F-4D97-AF65-F5344CB8AC3E}">
        <p14:creationId xmlns:p14="http://schemas.microsoft.com/office/powerpoint/2010/main" val="168102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denverclimatestudygroup.com/wp-content/uploads/2014/07/coolplanet-claim-for-carbon-negativity.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6578" y="1727968"/>
            <a:ext cx="5665037" cy="42727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27768"/>
            <a:ext cx="4495800" cy="3200400"/>
          </a:xfrm>
        </p:spPr>
        <p:txBody>
          <a:bodyPr>
            <a:noAutofit/>
          </a:bodyPr>
          <a:lstStyle/>
          <a:p>
            <a:r>
              <a:rPr lang="en-US" sz="3200" b="1" dirty="0"/>
              <a:t>CARBON NEGATIVE BENEFITS:</a:t>
            </a:r>
            <a:br>
              <a:rPr lang="en-US" sz="3200" b="1" dirty="0"/>
            </a:br>
            <a:br>
              <a:rPr lang="en-US" sz="3200" b="1" dirty="0"/>
            </a:br>
            <a:br>
              <a:rPr lang="en-US" sz="3200" b="1" dirty="0"/>
            </a:br>
            <a:r>
              <a:rPr lang="en-US" sz="3200" b="1" dirty="0"/>
              <a:t>	- Sequester CO2</a:t>
            </a:r>
            <a:br>
              <a:rPr lang="en-US" sz="3200" b="1" dirty="0"/>
            </a:br>
            <a:r>
              <a:rPr lang="en-US" sz="3200" b="1" dirty="0"/>
              <a:t>	- create Biofuels</a:t>
            </a:r>
            <a:br>
              <a:rPr lang="en-US" sz="3200" b="1" dirty="0"/>
            </a:br>
            <a:endParaRPr lang="en-US" sz="3200" dirty="0"/>
          </a:p>
        </p:txBody>
      </p:sp>
      <p:sp>
        <p:nvSpPr>
          <p:cNvPr id="4" name="Rectangle 3"/>
          <p:cNvSpPr/>
          <p:nvPr/>
        </p:nvSpPr>
        <p:spPr>
          <a:xfrm>
            <a:off x="6351217" y="5665798"/>
            <a:ext cx="2848024" cy="300082"/>
          </a:xfrm>
          <a:prstGeom prst="rect">
            <a:avLst/>
          </a:prstGeom>
        </p:spPr>
        <p:txBody>
          <a:bodyPr wrap="none">
            <a:spAutoFit/>
          </a:bodyPr>
          <a:lstStyle/>
          <a:p>
            <a:r>
              <a:rPr lang="en-US" sz="1350" dirty="0">
                <a:hlinkClick r:id="rId3"/>
              </a:rPr>
              <a:t>https://youtu.be/JPJsYZLU_sM?t=535</a:t>
            </a:r>
            <a:r>
              <a:rPr lang="en-US" sz="1350" dirty="0"/>
              <a:t> </a:t>
            </a:r>
          </a:p>
        </p:txBody>
      </p:sp>
    </p:spTree>
    <p:extLst>
      <p:ext uri="{BB962C8B-B14F-4D97-AF65-F5344CB8AC3E}">
        <p14:creationId xmlns:p14="http://schemas.microsoft.com/office/powerpoint/2010/main" val="2088750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Bio-energy with carbon capture and storage: (BECCS)</a:t>
            </a:r>
          </a:p>
        </p:txBody>
      </p:sp>
      <p:sp>
        <p:nvSpPr>
          <p:cNvPr id="3" name="Content Placeholder 2"/>
          <p:cNvSpPr>
            <a:spLocks noGrp="1"/>
          </p:cNvSpPr>
          <p:nvPr>
            <p:ph idx="1"/>
          </p:nvPr>
        </p:nvSpPr>
        <p:spPr/>
        <p:txBody>
          <a:bodyPr/>
          <a:lstStyle/>
          <a:p>
            <a:pPr marL="0" indent="0">
              <a:buNone/>
            </a:pPr>
            <a:r>
              <a:rPr lang="en-US" b="1" dirty="0"/>
              <a:t>Bio-energy with carbon capture and storage</a:t>
            </a:r>
          </a:p>
          <a:p>
            <a:pPr marL="0" indent="0">
              <a:buNone/>
            </a:pPr>
            <a:endParaRPr lang="en-US" dirty="0"/>
          </a:p>
          <a:p>
            <a:r>
              <a:rPr lang="en-US" dirty="0">
                <a:hlinkClick r:id="rId2"/>
              </a:rPr>
              <a:t>https://en.wikipedia.org/wiki/Bio-energy_with_carbon_capture_and_storage</a:t>
            </a:r>
            <a:r>
              <a:rPr lang="en-US" dirty="0"/>
              <a:t> </a:t>
            </a:r>
          </a:p>
        </p:txBody>
      </p:sp>
    </p:spTree>
    <p:extLst>
      <p:ext uri="{BB962C8B-B14F-4D97-AF65-F5344CB8AC3E}">
        <p14:creationId xmlns:p14="http://schemas.microsoft.com/office/powerpoint/2010/main" val="785061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76496-AC80-47BD-BE5D-D45CC084CCAE}"/>
              </a:ext>
            </a:extLst>
          </p:cNvPr>
          <p:cNvPicPr>
            <a:picLocks noChangeAspect="1"/>
          </p:cNvPicPr>
          <p:nvPr/>
        </p:nvPicPr>
        <p:blipFill>
          <a:blip r:embed="rId2"/>
          <a:stretch>
            <a:fillRect/>
          </a:stretch>
        </p:blipFill>
        <p:spPr>
          <a:xfrm>
            <a:off x="2133600" y="2743200"/>
            <a:ext cx="5608220" cy="3228975"/>
          </a:xfrm>
          <a:prstGeom prst="rect">
            <a:avLst/>
          </a:prstGeom>
        </p:spPr>
      </p:pic>
      <p:sp>
        <p:nvSpPr>
          <p:cNvPr id="8" name="Title 1">
            <a:extLst>
              <a:ext uri="{FF2B5EF4-FFF2-40B4-BE49-F238E27FC236}">
                <a16:creationId xmlns:a16="http://schemas.microsoft.com/office/drawing/2014/main" id="{460ECD27-BA05-4C97-9803-978724051E70}"/>
              </a:ext>
            </a:extLst>
          </p:cNvPr>
          <p:cNvSpPr txBox="1">
            <a:spLocks/>
          </p:cNvSpPr>
          <p:nvPr/>
        </p:nvSpPr>
        <p:spPr>
          <a:xfrm>
            <a:off x="457200" y="5715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Solutions: Geoengineering options</a:t>
            </a:r>
          </a:p>
        </p:txBody>
      </p:sp>
    </p:spTree>
    <p:extLst>
      <p:ext uri="{BB962C8B-B14F-4D97-AF65-F5344CB8AC3E}">
        <p14:creationId xmlns:p14="http://schemas.microsoft.com/office/powerpoint/2010/main" val="2633615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nvSpPr>
        <p:spPr>
          <a:xfrm>
            <a:off x="609600" y="1267599"/>
            <a:ext cx="8229600" cy="3950120"/>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r>
              <a:rPr lang="en-US" sz="3600" b="1" dirty="0"/>
              <a:t>Biochar: </a:t>
            </a:r>
          </a:p>
          <a:p>
            <a:r>
              <a:rPr lang="en-US" sz="3600" dirty="0"/>
              <a:t>Slides excerpted from Ron Larson Presentation - OLLI west, Spring 2017: </a:t>
            </a:r>
            <a:r>
              <a:rPr lang="en-US" sz="3600" dirty="0">
                <a:hlinkClick r:id="rId2"/>
              </a:rPr>
              <a:t>http://denverclimatestudygroup.com/wp-content/uploads/2014/07/Larson-biochar-PART-B-BIOCHAR2017.pdf</a:t>
            </a:r>
            <a:endParaRPr lang="en-US" sz="3600" dirty="0"/>
          </a:p>
          <a:p>
            <a:endParaRPr sz="3600" dirty="0"/>
          </a:p>
        </p:txBody>
      </p:sp>
    </p:spTree>
    <p:extLst>
      <p:ext uri="{BB962C8B-B14F-4D97-AF65-F5344CB8AC3E}">
        <p14:creationId xmlns:p14="http://schemas.microsoft.com/office/powerpoint/2010/main" val="17701109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age2.png"/>
          <p:cNvPicPr>
            <a:picLocks noChangeAspect="1"/>
          </p:cNvPicPr>
          <p:nvPr/>
        </p:nvPicPr>
        <p:blipFill>
          <a:blip r:embed="rId2">
            <a:extLst/>
          </a:blip>
          <a:stretch>
            <a:fillRect/>
          </a:stretch>
        </p:blipFill>
        <p:spPr>
          <a:xfrm>
            <a:off x="4846760" y="98523"/>
            <a:ext cx="3819158" cy="6759477"/>
          </a:xfrm>
          <a:prstGeom prst="rect">
            <a:avLst/>
          </a:prstGeom>
          <a:ln w="12700">
            <a:miter lim="400000"/>
          </a:ln>
        </p:spPr>
      </p:pic>
      <p:pic>
        <p:nvPicPr>
          <p:cNvPr id="137" name="image3.png"/>
          <p:cNvPicPr>
            <a:picLocks noChangeAspect="1"/>
          </p:cNvPicPr>
          <p:nvPr/>
        </p:nvPicPr>
        <p:blipFill>
          <a:blip r:embed="rId3">
            <a:extLst/>
          </a:blip>
          <a:stretch>
            <a:fillRect/>
          </a:stretch>
        </p:blipFill>
        <p:spPr>
          <a:xfrm>
            <a:off x="267934" y="249002"/>
            <a:ext cx="4138867" cy="1947702"/>
          </a:xfrm>
          <a:prstGeom prst="rect">
            <a:avLst/>
          </a:prstGeom>
          <a:ln w="12700">
            <a:miter lim="400000"/>
          </a:ln>
        </p:spPr>
      </p:pic>
      <p:pic>
        <p:nvPicPr>
          <p:cNvPr id="138" name="image4.png"/>
          <p:cNvPicPr>
            <a:picLocks noChangeAspect="1"/>
          </p:cNvPicPr>
          <p:nvPr/>
        </p:nvPicPr>
        <p:blipFill>
          <a:blip r:embed="rId4">
            <a:extLst/>
          </a:blip>
          <a:stretch>
            <a:fillRect/>
          </a:stretch>
        </p:blipFill>
        <p:spPr>
          <a:xfrm>
            <a:off x="267934" y="2264362"/>
            <a:ext cx="4263497" cy="424504"/>
          </a:xfrm>
          <a:prstGeom prst="rect">
            <a:avLst/>
          </a:prstGeom>
          <a:ln w="12700">
            <a:miter lim="400000"/>
          </a:ln>
        </p:spPr>
      </p:pic>
    </p:spTree>
    <p:extLst>
      <p:ext uri="{BB962C8B-B14F-4D97-AF65-F5344CB8AC3E}">
        <p14:creationId xmlns:p14="http://schemas.microsoft.com/office/powerpoint/2010/main" val="368198475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4267200"/>
          </a:xfrm>
        </p:spPr>
        <p:txBody>
          <a:bodyPr>
            <a:normAutofit fontScale="90000"/>
          </a:bodyPr>
          <a:lstStyle/>
          <a:p>
            <a:r>
              <a:rPr lang="en-US" sz="3600" b="1" dirty="0"/>
              <a:t>Contemporary Issues Regarding Climate Change and Solutions</a:t>
            </a:r>
            <a:br>
              <a:rPr lang="en-US" sz="3600" b="1" dirty="0"/>
            </a:br>
            <a:br>
              <a:rPr lang="en-US" sz="3600" dirty="0"/>
            </a:br>
            <a:r>
              <a:rPr lang="en-US" sz="3600" b="1" dirty="0"/>
              <a:t>Paul Belanger, Ph.D.,</a:t>
            </a:r>
            <a:br>
              <a:rPr lang="en-US" sz="3600" b="1" dirty="0"/>
            </a:br>
            <a:r>
              <a:rPr lang="en-US" sz="3600" b="1" dirty="0"/>
              <a:t>Geologist/Paleoclimatologist</a:t>
            </a:r>
            <a:br>
              <a:rPr lang="en-US" sz="3600" b="1" dirty="0"/>
            </a:br>
            <a:br>
              <a:rPr lang="en-US" sz="3600" b="1" dirty="0"/>
            </a:br>
            <a:r>
              <a:rPr lang="en-US" sz="3600" b="1" dirty="0"/>
              <a:t>Tuesday October 31</a:t>
            </a:r>
            <a:r>
              <a:rPr lang="en-US" sz="3600" b="1" baseline="30000" dirty="0"/>
              <a:t>st</a:t>
            </a:r>
            <a:r>
              <a:rPr lang="en-US" sz="3600" b="1" dirty="0"/>
              <a:t> , 2017:</a:t>
            </a:r>
            <a:br>
              <a:rPr lang="en-US" sz="3600" b="1" dirty="0"/>
            </a:br>
            <a:endParaRPr lang="en-US" sz="3600" dirty="0"/>
          </a:p>
        </p:txBody>
      </p:sp>
      <p:sp>
        <p:nvSpPr>
          <p:cNvPr id="4" name="TextBox 3">
            <a:extLst>
              <a:ext uri="{FF2B5EF4-FFF2-40B4-BE49-F238E27FC236}">
                <a16:creationId xmlns:a16="http://schemas.microsoft.com/office/drawing/2014/main" id="{9AEBB1AE-6E95-435A-AC67-7E68A1D685CB}"/>
              </a:ext>
            </a:extLst>
          </p:cNvPr>
          <p:cNvSpPr txBox="1"/>
          <p:nvPr/>
        </p:nvSpPr>
        <p:spPr>
          <a:xfrm>
            <a:off x="1371600" y="4495800"/>
            <a:ext cx="6934200" cy="769441"/>
          </a:xfrm>
          <a:prstGeom prst="rect">
            <a:avLst/>
          </a:prstGeom>
          <a:noFill/>
        </p:spPr>
        <p:txBody>
          <a:bodyPr wrap="square" rtlCol="0">
            <a:spAutoFit/>
          </a:bodyPr>
          <a:lstStyle/>
          <a:p>
            <a:pPr marL="57150" indent="0" algn="ctr">
              <a:buNone/>
            </a:pPr>
            <a:r>
              <a:rPr lang="en-US" sz="4400" b="1" dirty="0">
                <a:solidFill>
                  <a:srgbClr val="FF0000"/>
                </a:solidFill>
              </a:rPr>
              <a:t>SOLUTIONS</a:t>
            </a:r>
          </a:p>
        </p:txBody>
      </p:sp>
    </p:spTree>
    <p:extLst>
      <p:ext uri="{BB962C8B-B14F-4D97-AF65-F5344CB8AC3E}">
        <p14:creationId xmlns:p14="http://schemas.microsoft.com/office/powerpoint/2010/main" val="699133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p:nvPr/>
        </p:nvSpPr>
        <p:spPr>
          <a:xfrm>
            <a:off x="833229" y="520907"/>
            <a:ext cx="2293321" cy="50302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r>
              <a:rPr sz="2800" dirty="0"/>
              <a:t>Next slide from</a:t>
            </a:r>
          </a:p>
        </p:txBody>
      </p:sp>
      <p:pic>
        <p:nvPicPr>
          <p:cNvPr id="141" name="image5.png"/>
          <p:cNvPicPr>
            <a:picLocks noChangeAspect="1"/>
          </p:cNvPicPr>
          <p:nvPr/>
        </p:nvPicPr>
        <p:blipFill>
          <a:blip r:embed="rId2">
            <a:extLst/>
          </a:blip>
          <a:stretch>
            <a:fillRect/>
          </a:stretch>
        </p:blipFill>
        <p:spPr>
          <a:xfrm>
            <a:off x="833229" y="1752600"/>
            <a:ext cx="7881346" cy="4142184"/>
          </a:xfrm>
          <a:prstGeom prst="rect">
            <a:avLst/>
          </a:prstGeom>
          <a:ln w="12700">
            <a:miter lim="400000"/>
          </a:ln>
        </p:spPr>
      </p:pic>
    </p:spTree>
    <p:extLst>
      <p:ext uri="{BB962C8B-B14F-4D97-AF65-F5344CB8AC3E}">
        <p14:creationId xmlns:p14="http://schemas.microsoft.com/office/powerpoint/2010/main" val="198021928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image1.tif"/>
          <p:cNvPicPr>
            <a:picLocks noChangeAspect="1"/>
          </p:cNvPicPr>
          <p:nvPr/>
        </p:nvPicPr>
        <p:blipFill>
          <a:blip r:embed="rId2">
            <a:extLst/>
          </a:blip>
          <a:stretch>
            <a:fillRect/>
          </a:stretch>
        </p:blipFill>
        <p:spPr>
          <a:xfrm>
            <a:off x="-3354" y="-40184"/>
            <a:ext cx="9106060" cy="6858000"/>
          </a:xfrm>
          <a:prstGeom prst="rect">
            <a:avLst/>
          </a:prstGeom>
          <a:ln w="12700">
            <a:miter lim="400000"/>
          </a:ln>
        </p:spPr>
      </p:pic>
    </p:spTree>
    <p:extLst>
      <p:ext uri="{BB962C8B-B14F-4D97-AF65-F5344CB8AC3E}">
        <p14:creationId xmlns:p14="http://schemas.microsoft.com/office/powerpoint/2010/main" val="101252094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Links</a:t>
            </a:r>
          </a:p>
        </p:txBody>
      </p:sp>
      <p:sp>
        <p:nvSpPr>
          <p:cNvPr id="3" name="Content Placeholder 2"/>
          <p:cNvSpPr>
            <a:spLocks noGrp="1"/>
          </p:cNvSpPr>
          <p:nvPr>
            <p:ph idx="1"/>
          </p:nvPr>
        </p:nvSpPr>
        <p:spPr/>
        <p:txBody>
          <a:bodyPr>
            <a:normAutofit fontScale="92500" lnSpcReduction="20000"/>
          </a:bodyPr>
          <a:lstStyle/>
          <a:p>
            <a:r>
              <a:rPr lang="en-US" sz="2400" u="sng" dirty="0">
                <a:hlinkClick r:id="rId2"/>
              </a:rPr>
              <a:t>http://www.biocharnow.com/index.php/biochar/climate-change</a:t>
            </a:r>
            <a:r>
              <a:rPr lang="en-US" sz="2400" dirty="0"/>
              <a:t> </a:t>
            </a:r>
          </a:p>
          <a:p>
            <a:pPr marL="0" indent="0">
              <a:buNone/>
            </a:pPr>
            <a:r>
              <a:rPr lang="en-US" sz="2400" dirty="0"/>
              <a:t> </a:t>
            </a:r>
          </a:p>
          <a:p>
            <a:r>
              <a:rPr lang="en-US" sz="2400" u="sng" dirty="0">
                <a:hlinkClick r:id="rId3"/>
              </a:rPr>
              <a:t>http://nas-sites.org/dels/studies/cdr/?utm_source=Division+on+Earth+and+Life+Studies&amp;utm_campaign=70eb2a0789-EMAIL_CAMPAIGN_2017_04_13&amp;utm_medium=email&amp;utm_term=0_3c0b1ad5c8-70eb2a0789-233932773&amp;mc_cid=70eb2a0789&amp;mc_eid=4ea23050ce</a:t>
            </a:r>
            <a:r>
              <a:rPr lang="en-US" sz="2400" dirty="0"/>
              <a:t> </a:t>
            </a:r>
          </a:p>
          <a:p>
            <a:pPr marL="0" indent="0">
              <a:buNone/>
            </a:pPr>
            <a:r>
              <a:rPr lang="en-US" sz="2400" dirty="0"/>
              <a:t> </a:t>
            </a:r>
          </a:p>
          <a:p>
            <a:r>
              <a:rPr lang="en-US" sz="2400" u="sng" dirty="0">
                <a:hlinkClick r:id="rId4"/>
              </a:rPr>
              <a:t>https://earth.stanford.edu/jason-funk</a:t>
            </a:r>
            <a:r>
              <a:rPr lang="en-US" sz="2400" dirty="0"/>
              <a:t> </a:t>
            </a:r>
          </a:p>
          <a:p>
            <a:pPr marL="0" indent="0">
              <a:buNone/>
            </a:pPr>
            <a:r>
              <a:rPr lang="en-US" sz="2400" dirty="0"/>
              <a:t> </a:t>
            </a:r>
          </a:p>
          <a:p>
            <a:r>
              <a:rPr lang="en-US" sz="2400" u="sng" dirty="0">
                <a:hlinkClick r:id="rId5"/>
              </a:rPr>
              <a:t>https://www.google.com/search?q=center+for+carbon+removal&amp;oq=center+for+carbon+removal&amp;aqs=chrome.0.0l6.5640j0j7&amp;sourceid=chrome&amp;ie=UTF-8</a:t>
            </a:r>
            <a:endParaRPr lang="en-US" sz="2400" u="sng" dirty="0"/>
          </a:p>
          <a:p>
            <a:endParaRPr lang="en-US" sz="2400" dirty="0"/>
          </a:p>
        </p:txBody>
      </p:sp>
    </p:spTree>
    <p:extLst>
      <p:ext uri="{BB962C8B-B14F-4D97-AF65-F5344CB8AC3E}">
        <p14:creationId xmlns:p14="http://schemas.microsoft.com/office/powerpoint/2010/main" val="2521107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BB52A6-989F-4462-ABB6-37EA191FEF39}"/>
              </a:ext>
            </a:extLst>
          </p:cNvPr>
          <p:cNvSpPr>
            <a:spLocks noGrp="1"/>
          </p:cNvSpPr>
          <p:nvPr>
            <p:ph idx="1"/>
          </p:nvPr>
        </p:nvSpPr>
        <p:spPr/>
        <p:txBody>
          <a:bodyPr/>
          <a:lstStyle/>
          <a:p>
            <a:endParaRPr lang="en-US" dirty="0"/>
          </a:p>
        </p:txBody>
      </p:sp>
      <p:sp>
        <p:nvSpPr>
          <p:cNvPr id="4" name="Title 1">
            <a:extLst>
              <a:ext uri="{FF2B5EF4-FFF2-40B4-BE49-F238E27FC236}">
                <a16:creationId xmlns:a16="http://schemas.microsoft.com/office/drawing/2014/main" id="{55C7A5D7-F07C-4E51-BE05-98B115FA86D7}"/>
              </a:ext>
            </a:extLst>
          </p:cNvPr>
          <p:cNvSpPr>
            <a:spLocks noGrp="1"/>
          </p:cNvSpPr>
          <p:nvPr>
            <p:ph type="title"/>
          </p:nvPr>
        </p:nvSpPr>
        <p:spPr/>
        <p:txBody>
          <a:bodyPr>
            <a:noAutofit/>
          </a:bodyPr>
          <a:lstStyle/>
          <a:p>
            <a:r>
              <a:rPr lang="en-US" sz="4800" b="1" dirty="0"/>
              <a:t>SOLUTIONS</a:t>
            </a:r>
            <a:endParaRPr lang="en-US" sz="4800" dirty="0"/>
          </a:p>
        </p:txBody>
      </p:sp>
    </p:spTree>
    <p:extLst>
      <p:ext uri="{BB962C8B-B14F-4D97-AF65-F5344CB8AC3E}">
        <p14:creationId xmlns:p14="http://schemas.microsoft.com/office/powerpoint/2010/main" val="281793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p:nvSpPr>
        <p:spPr>
          <a:xfrm>
            <a:off x="1953079" y="4004332"/>
            <a:ext cx="1009578" cy="738664"/>
          </a:xfrm>
          <a:prstGeom prst="rect">
            <a:avLst/>
          </a:prstGeom>
          <a:noFill/>
          <a:ln w="12700">
            <a:solidFill>
              <a:schemeClr val="bg1">
                <a:lumMod val="95000"/>
              </a:schemeClr>
            </a:solidFill>
          </a:ln>
        </p:spPr>
        <p:txBody>
          <a:bodyPr wrap="square" rtlCol="0">
            <a:spAutoFit/>
          </a:bodyPr>
          <a:lstStyle/>
          <a:p>
            <a:r>
              <a:rPr lang="en-US" sz="2100" dirty="0">
                <a:solidFill>
                  <a:srgbClr val="FFFF00"/>
                </a:solidFill>
              </a:rPr>
              <a:t>Human Activity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4253" y="1849070"/>
            <a:ext cx="1371597" cy="1371597"/>
          </a:xfrm>
          <a:prstGeom prst="rect">
            <a:avLst/>
          </a:prstGeom>
        </p:spPr>
      </p:pic>
      <p:sp>
        <p:nvSpPr>
          <p:cNvPr id="4" name="TextBox 3"/>
          <p:cNvSpPr txBox="1"/>
          <p:nvPr/>
        </p:nvSpPr>
        <p:spPr>
          <a:xfrm>
            <a:off x="4647071" y="2146653"/>
            <a:ext cx="2207193" cy="1061829"/>
          </a:xfrm>
          <a:prstGeom prst="rect">
            <a:avLst/>
          </a:prstGeom>
          <a:noFill/>
          <a:ln w="15875">
            <a:solidFill>
              <a:schemeClr val="bg1">
                <a:lumMod val="95000"/>
              </a:schemeClr>
            </a:solidFill>
          </a:ln>
        </p:spPr>
        <p:txBody>
          <a:bodyPr wrap="square" rtlCol="0">
            <a:spAutoFit/>
          </a:bodyPr>
          <a:lstStyle/>
          <a:p>
            <a:r>
              <a:rPr lang="en-US" sz="2100" dirty="0">
                <a:solidFill>
                  <a:srgbClr val="FFFF00"/>
                </a:solidFill>
              </a:rPr>
              <a:t>Warmer Air, Warmer Water (Global Warming)</a:t>
            </a:r>
          </a:p>
        </p:txBody>
      </p:sp>
      <p:sp>
        <p:nvSpPr>
          <p:cNvPr id="6" name="TextBox 5"/>
          <p:cNvSpPr txBox="1"/>
          <p:nvPr/>
        </p:nvSpPr>
        <p:spPr>
          <a:xfrm>
            <a:off x="4896301" y="1265189"/>
            <a:ext cx="1686445" cy="553998"/>
          </a:xfrm>
          <a:prstGeom prst="rect">
            <a:avLst/>
          </a:prstGeom>
          <a:noFill/>
          <a:ln>
            <a:solidFill>
              <a:schemeClr val="accent3">
                <a:lumMod val="20000"/>
                <a:lumOff val="80000"/>
              </a:schemeClr>
            </a:solidFill>
          </a:ln>
        </p:spPr>
        <p:txBody>
          <a:bodyPr wrap="square" rtlCol="0">
            <a:spAutoFit/>
          </a:bodyPr>
          <a:lstStyle/>
          <a:p>
            <a:r>
              <a:rPr lang="en-US" sz="1500" dirty="0">
                <a:solidFill>
                  <a:srgbClr val="FFFF00"/>
                </a:solidFill>
              </a:rPr>
              <a:t>More Water Vapor and Clouds</a:t>
            </a:r>
          </a:p>
        </p:txBody>
      </p:sp>
      <p:cxnSp>
        <p:nvCxnSpPr>
          <p:cNvPr id="10" name="Straight Connector 9"/>
          <p:cNvCxnSpPr/>
          <p:nvPr/>
        </p:nvCxnSpPr>
        <p:spPr>
          <a:xfrm flipH="1" flipV="1">
            <a:off x="3136392" y="2603755"/>
            <a:ext cx="1126631" cy="7408"/>
          </a:xfrm>
          <a:prstGeom prst="line">
            <a:avLst/>
          </a:prstGeom>
          <a:ln w="60325">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flipV="1">
            <a:off x="3072385" y="4436824"/>
            <a:ext cx="1653340" cy="4874"/>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50592" y="3330702"/>
            <a:ext cx="13716" cy="608076"/>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41848" y="3220666"/>
            <a:ext cx="9144" cy="509345"/>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rot="2649334">
            <a:off x="5251574" y="1218571"/>
            <a:ext cx="1876585" cy="172091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25" name="Arc 24"/>
          <p:cNvSpPr/>
          <p:nvPr/>
        </p:nvSpPr>
        <p:spPr>
          <a:xfrm rot="13631910">
            <a:off x="4332602" y="1332871"/>
            <a:ext cx="1876585" cy="172091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27" name="TextBox 26"/>
          <p:cNvSpPr txBox="1"/>
          <p:nvPr/>
        </p:nvSpPr>
        <p:spPr>
          <a:xfrm>
            <a:off x="3776473" y="4031763"/>
            <a:ext cx="381007" cy="415498"/>
          </a:xfrm>
          <a:prstGeom prst="rect">
            <a:avLst/>
          </a:prstGeom>
          <a:noFill/>
        </p:spPr>
        <p:txBody>
          <a:bodyPr wrap="square" rtlCol="0">
            <a:spAutoFit/>
          </a:bodyPr>
          <a:lstStyle/>
          <a:p>
            <a:r>
              <a:rPr lang="en-US" sz="2100" dirty="0">
                <a:solidFill>
                  <a:srgbClr val="FFFF00"/>
                </a:solidFill>
              </a:rPr>
              <a:t>J</a:t>
            </a:r>
          </a:p>
        </p:txBody>
      </p:sp>
      <p:cxnSp>
        <p:nvCxnSpPr>
          <p:cNvPr id="29" name="Straight Connector 28"/>
          <p:cNvCxnSpPr/>
          <p:nvPr/>
        </p:nvCxnSpPr>
        <p:spPr>
          <a:xfrm>
            <a:off x="6793992" y="1469898"/>
            <a:ext cx="246888" cy="128016"/>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80276" y="1447039"/>
            <a:ext cx="68475" cy="22105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366260" y="2635758"/>
            <a:ext cx="246888" cy="128016"/>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602775" y="2503170"/>
            <a:ext cx="31988" cy="237744"/>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675609" y="3700539"/>
            <a:ext cx="2104668" cy="1849869"/>
          </a:xfrm>
          <a:prstGeom prst="rect">
            <a:avLst/>
          </a:prstGeom>
          <a:noFill/>
          <a:ln w="139700">
            <a:solidFill>
              <a:srgbClr val="17AB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18"/>
          <p:cNvSpPr txBox="1"/>
          <p:nvPr/>
        </p:nvSpPr>
        <p:spPr>
          <a:xfrm>
            <a:off x="7139832" y="5614860"/>
            <a:ext cx="1767776" cy="300082"/>
          </a:xfrm>
          <a:prstGeom prst="rect">
            <a:avLst/>
          </a:prstGeom>
          <a:noFill/>
        </p:spPr>
        <p:txBody>
          <a:bodyPr wrap="square" rtlCol="0">
            <a:spAutoFit/>
          </a:bodyPr>
          <a:lstStyle/>
          <a:p>
            <a:r>
              <a:rPr lang="en-US" sz="1350" dirty="0">
                <a:solidFill>
                  <a:srgbClr val="FFFF00"/>
                </a:solidFill>
              </a:rPr>
              <a:t>Courtesy Phil Nelson</a:t>
            </a:r>
          </a:p>
        </p:txBody>
      </p:sp>
      <p:sp>
        <p:nvSpPr>
          <p:cNvPr id="21" name="TextBox 20"/>
          <p:cNvSpPr txBox="1"/>
          <p:nvPr/>
        </p:nvSpPr>
        <p:spPr>
          <a:xfrm>
            <a:off x="4737445" y="3765280"/>
            <a:ext cx="2004155" cy="2031325"/>
          </a:xfrm>
          <a:prstGeom prst="rect">
            <a:avLst/>
          </a:prstGeom>
          <a:noFill/>
          <a:ln w="12700">
            <a:solidFill>
              <a:schemeClr val="bg1">
                <a:lumMod val="95000"/>
              </a:schemeClr>
            </a:solidFill>
          </a:ln>
        </p:spPr>
        <p:txBody>
          <a:bodyPr wrap="square" rtlCol="0">
            <a:spAutoFit/>
          </a:bodyPr>
          <a:lstStyle/>
          <a:p>
            <a:r>
              <a:rPr lang="en-US" sz="2100" dirty="0">
                <a:solidFill>
                  <a:srgbClr val="FFFF00"/>
                </a:solidFill>
              </a:rPr>
              <a:t>Atmosphere  Biosphere </a:t>
            </a:r>
          </a:p>
          <a:p>
            <a:r>
              <a:rPr lang="en-US" sz="2100" dirty="0">
                <a:solidFill>
                  <a:srgbClr val="FFFF00"/>
                </a:solidFill>
              </a:rPr>
              <a:t>Hydrosphere Cryosphere</a:t>
            </a:r>
          </a:p>
          <a:p>
            <a:r>
              <a:rPr lang="en-US" sz="2100" dirty="0">
                <a:solidFill>
                  <a:srgbClr val="FFFF00"/>
                </a:solidFill>
              </a:rPr>
              <a:t>(Climate Change)</a:t>
            </a:r>
          </a:p>
        </p:txBody>
      </p:sp>
      <p:sp>
        <p:nvSpPr>
          <p:cNvPr id="2" name="TextBox 1"/>
          <p:cNvSpPr txBox="1"/>
          <p:nvPr/>
        </p:nvSpPr>
        <p:spPr>
          <a:xfrm>
            <a:off x="342900" y="1005321"/>
            <a:ext cx="3814580" cy="461665"/>
          </a:xfrm>
          <a:prstGeom prst="rect">
            <a:avLst/>
          </a:prstGeom>
          <a:noFill/>
        </p:spPr>
        <p:txBody>
          <a:bodyPr wrap="square" rtlCol="0">
            <a:spAutoFit/>
          </a:bodyPr>
          <a:lstStyle/>
          <a:p>
            <a:r>
              <a:rPr lang="en-US" sz="2400" b="1" dirty="0">
                <a:solidFill>
                  <a:srgbClr val="FFFF00"/>
                </a:solidFill>
              </a:rPr>
              <a:t>The Thermostat is Going UP</a:t>
            </a:r>
          </a:p>
        </p:txBody>
      </p:sp>
    </p:spTree>
    <p:extLst>
      <p:ext uri="{BB962C8B-B14F-4D97-AF65-F5344CB8AC3E}">
        <p14:creationId xmlns:p14="http://schemas.microsoft.com/office/powerpoint/2010/main" val="2994809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p:nvSpPr>
        <p:spPr>
          <a:xfrm>
            <a:off x="1369086" y="3356220"/>
            <a:ext cx="2976833" cy="2816156"/>
          </a:xfrm>
          <a:prstGeom prst="rect">
            <a:avLst/>
          </a:prstGeom>
          <a:noFill/>
          <a:ln w="12700">
            <a:solidFill>
              <a:schemeClr val="bg1">
                <a:lumMod val="95000"/>
              </a:schemeClr>
            </a:solidFill>
          </a:ln>
        </p:spPr>
        <p:txBody>
          <a:bodyPr wrap="square" rtlCol="0">
            <a:spAutoFit/>
          </a:bodyPr>
          <a:lstStyle/>
          <a:p>
            <a:pPr defTabSz="342900">
              <a:defRPr/>
            </a:pPr>
            <a:r>
              <a:rPr lang="en-US" sz="2400" dirty="0">
                <a:solidFill>
                  <a:srgbClr val="FFFF00"/>
                </a:solidFill>
                <a:latin typeface="Calibri" panose="020F0502020204030204"/>
              </a:rPr>
              <a:t>HUMAN RESPONSES</a:t>
            </a:r>
          </a:p>
          <a:p>
            <a:pPr defTabSz="342900">
              <a:defRPr/>
            </a:pPr>
            <a:r>
              <a:rPr lang="en-US" sz="2100" dirty="0">
                <a:solidFill>
                  <a:srgbClr val="FFFF00"/>
                </a:solidFill>
                <a:latin typeface="Calibri" panose="020F0502020204030204"/>
              </a:rPr>
              <a:t>Personal</a:t>
            </a:r>
          </a:p>
          <a:p>
            <a:pPr defTabSz="342900">
              <a:defRPr/>
            </a:pPr>
            <a:r>
              <a:rPr lang="en-US" sz="2100" dirty="0">
                <a:solidFill>
                  <a:srgbClr val="FFFF00"/>
                </a:solidFill>
                <a:latin typeface="Calibri" panose="020F0502020204030204"/>
              </a:rPr>
              <a:t>Family, Friends, Neighbors</a:t>
            </a:r>
          </a:p>
          <a:p>
            <a:pPr defTabSz="342900">
              <a:defRPr/>
            </a:pPr>
            <a:r>
              <a:rPr lang="en-US" sz="2100" dirty="0">
                <a:solidFill>
                  <a:srgbClr val="FFFF00"/>
                </a:solidFill>
                <a:latin typeface="Calibri" panose="020F0502020204030204"/>
              </a:rPr>
              <a:t>Town and City</a:t>
            </a:r>
          </a:p>
          <a:p>
            <a:pPr defTabSz="342900">
              <a:defRPr/>
            </a:pPr>
            <a:r>
              <a:rPr lang="en-US" sz="2100" dirty="0">
                <a:solidFill>
                  <a:srgbClr val="FFFF00"/>
                </a:solidFill>
                <a:latin typeface="Calibri" panose="020F0502020204030204"/>
              </a:rPr>
              <a:t>State</a:t>
            </a:r>
          </a:p>
          <a:p>
            <a:pPr defTabSz="342900">
              <a:defRPr/>
            </a:pPr>
            <a:r>
              <a:rPr lang="en-US" sz="2400" b="1" i="1" dirty="0">
                <a:solidFill>
                  <a:srgbClr val="FFFF00"/>
                </a:solidFill>
                <a:latin typeface="Calibri" panose="020F0502020204030204"/>
              </a:rPr>
              <a:t>National</a:t>
            </a:r>
          </a:p>
          <a:p>
            <a:pPr defTabSz="342900">
              <a:defRPr/>
            </a:pPr>
            <a:r>
              <a:rPr lang="en-US" sz="2400" dirty="0">
                <a:solidFill>
                  <a:srgbClr val="FFFF00"/>
                </a:solidFill>
                <a:latin typeface="Calibri" panose="020F0502020204030204"/>
              </a:rPr>
              <a:t>International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4253" y="1411967"/>
            <a:ext cx="1371597" cy="1371597"/>
          </a:xfrm>
          <a:prstGeom prst="rect">
            <a:avLst/>
          </a:prstGeom>
        </p:spPr>
      </p:pic>
      <p:sp>
        <p:nvSpPr>
          <p:cNvPr id="4" name="TextBox 3"/>
          <p:cNvSpPr txBox="1"/>
          <p:nvPr/>
        </p:nvSpPr>
        <p:spPr>
          <a:xfrm>
            <a:off x="5046487" y="2146653"/>
            <a:ext cx="2207193" cy="1061829"/>
          </a:xfrm>
          <a:prstGeom prst="rect">
            <a:avLst/>
          </a:prstGeom>
          <a:noFill/>
          <a:ln w="15875">
            <a:solidFill>
              <a:schemeClr val="bg1">
                <a:lumMod val="95000"/>
              </a:schemeClr>
            </a:solidFill>
          </a:ln>
        </p:spPr>
        <p:txBody>
          <a:bodyPr wrap="square" rtlCol="0">
            <a:spAutoFit/>
          </a:bodyPr>
          <a:lstStyle/>
          <a:p>
            <a:pPr defTabSz="342900">
              <a:defRPr/>
            </a:pPr>
            <a:r>
              <a:rPr lang="en-US" sz="2100" dirty="0">
                <a:solidFill>
                  <a:srgbClr val="4472C4">
                    <a:lumMod val="60000"/>
                    <a:lumOff val="40000"/>
                  </a:srgbClr>
                </a:solidFill>
                <a:latin typeface="Calibri" panose="020F0502020204030204"/>
              </a:rPr>
              <a:t>Warmer Air, Warmer Water (Global Warming)</a:t>
            </a:r>
          </a:p>
        </p:txBody>
      </p:sp>
      <p:sp>
        <p:nvSpPr>
          <p:cNvPr id="5" name="TextBox 4"/>
          <p:cNvSpPr txBox="1"/>
          <p:nvPr/>
        </p:nvSpPr>
        <p:spPr>
          <a:xfrm>
            <a:off x="5155291" y="3755869"/>
            <a:ext cx="2004155" cy="1708160"/>
          </a:xfrm>
          <a:prstGeom prst="rect">
            <a:avLst/>
          </a:prstGeom>
          <a:noFill/>
          <a:ln w="12700">
            <a:solidFill>
              <a:schemeClr val="bg1">
                <a:lumMod val="95000"/>
              </a:schemeClr>
            </a:solidFill>
          </a:ln>
        </p:spPr>
        <p:txBody>
          <a:bodyPr wrap="square" rtlCol="0">
            <a:spAutoFit/>
          </a:bodyPr>
          <a:lstStyle/>
          <a:p>
            <a:pPr defTabSz="342900">
              <a:defRPr/>
            </a:pPr>
            <a:r>
              <a:rPr lang="en-US" sz="2100" dirty="0">
                <a:solidFill>
                  <a:srgbClr val="4472C4">
                    <a:lumMod val="60000"/>
                    <a:lumOff val="40000"/>
                  </a:srgbClr>
                </a:solidFill>
                <a:latin typeface="Calibri" panose="020F0502020204030204"/>
              </a:rPr>
              <a:t>Atmosphere  Biosphere  Cryosphere</a:t>
            </a:r>
          </a:p>
          <a:p>
            <a:pPr defTabSz="342900">
              <a:defRPr/>
            </a:pPr>
            <a:r>
              <a:rPr lang="en-US" sz="2100" dirty="0">
                <a:solidFill>
                  <a:srgbClr val="4472C4">
                    <a:lumMod val="60000"/>
                    <a:lumOff val="40000"/>
                  </a:srgbClr>
                </a:solidFill>
                <a:latin typeface="Calibri" panose="020F0502020204030204"/>
              </a:rPr>
              <a:t>(Climate Change)</a:t>
            </a:r>
          </a:p>
        </p:txBody>
      </p:sp>
      <p:sp>
        <p:nvSpPr>
          <p:cNvPr id="6" name="TextBox 5"/>
          <p:cNvSpPr txBox="1"/>
          <p:nvPr/>
        </p:nvSpPr>
        <p:spPr>
          <a:xfrm>
            <a:off x="5280649" y="1265189"/>
            <a:ext cx="1686445" cy="553998"/>
          </a:xfrm>
          <a:prstGeom prst="rect">
            <a:avLst/>
          </a:prstGeom>
          <a:noFill/>
          <a:ln>
            <a:solidFill>
              <a:schemeClr val="accent3">
                <a:lumMod val="20000"/>
                <a:lumOff val="80000"/>
              </a:schemeClr>
            </a:solidFill>
          </a:ln>
        </p:spPr>
        <p:txBody>
          <a:bodyPr wrap="square" rtlCol="0">
            <a:spAutoFit/>
          </a:bodyPr>
          <a:lstStyle/>
          <a:p>
            <a:pPr defTabSz="342900">
              <a:defRPr/>
            </a:pPr>
            <a:r>
              <a:rPr lang="en-US" sz="1500" dirty="0">
                <a:solidFill>
                  <a:srgbClr val="4472C4">
                    <a:lumMod val="60000"/>
                    <a:lumOff val="40000"/>
                  </a:srgbClr>
                </a:solidFill>
                <a:latin typeface="Calibri" panose="020F0502020204030204"/>
              </a:rPr>
              <a:t>More Water Vapor and Clouds</a:t>
            </a:r>
          </a:p>
        </p:txBody>
      </p:sp>
      <p:cxnSp>
        <p:nvCxnSpPr>
          <p:cNvPr id="10" name="Straight Connector 9"/>
          <p:cNvCxnSpPr>
            <a:cxnSpLocks/>
          </p:cNvCxnSpPr>
          <p:nvPr/>
        </p:nvCxnSpPr>
        <p:spPr>
          <a:xfrm flipH="1" flipV="1">
            <a:off x="3159000" y="2113905"/>
            <a:ext cx="1591608" cy="32749"/>
          </a:xfrm>
          <a:prstGeom prst="line">
            <a:avLst/>
          </a:prstGeom>
          <a:ln w="60325">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a:endCxn id="5" idx="1"/>
          </p:cNvCxnSpPr>
          <p:nvPr/>
        </p:nvCxnSpPr>
        <p:spPr>
          <a:xfrm>
            <a:off x="4386380" y="4456429"/>
            <a:ext cx="768911" cy="153520"/>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2471844" y="2757946"/>
            <a:ext cx="5075" cy="598274"/>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124168" y="3220666"/>
            <a:ext cx="9144" cy="509345"/>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rot="2649334">
            <a:off x="5658528" y="1218571"/>
            <a:ext cx="1876585" cy="172091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defRPr/>
            </a:pPr>
            <a:endParaRPr lang="en-US" sz="1350">
              <a:solidFill>
                <a:prstClr val="black"/>
              </a:solidFill>
              <a:latin typeface="Calibri" panose="020F0502020204030204"/>
            </a:endParaRPr>
          </a:p>
        </p:txBody>
      </p:sp>
      <p:sp>
        <p:nvSpPr>
          <p:cNvPr id="25" name="Arc 24"/>
          <p:cNvSpPr/>
          <p:nvPr/>
        </p:nvSpPr>
        <p:spPr>
          <a:xfrm rot="13631910">
            <a:off x="4716950" y="1332871"/>
            <a:ext cx="1876585" cy="172091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defRPr/>
            </a:pPr>
            <a:endParaRPr lang="en-US" sz="1350">
              <a:solidFill>
                <a:prstClr val="black"/>
              </a:solidFill>
              <a:latin typeface="Calibri" panose="020F0502020204030204"/>
            </a:endParaRPr>
          </a:p>
        </p:txBody>
      </p:sp>
      <p:cxnSp>
        <p:nvCxnSpPr>
          <p:cNvPr id="29" name="Straight Connector 28"/>
          <p:cNvCxnSpPr/>
          <p:nvPr/>
        </p:nvCxnSpPr>
        <p:spPr>
          <a:xfrm>
            <a:off x="7178340" y="1469898"/>
            <a:ext cx="246888" cy="128016"/>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194771" y="1447039"/>
            <a:ext cx="68475" cy="22105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750608" y="2635758"/>
            <a:ext cx="246888" cy="128016"/>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87123" y="2503170"/>
            <a:ext cx="31988" cy="237744"/>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2173424" y="3015766"/>
            <a:ext cx="621846" cy="201185"/>
          </a:xfrm>
          <a:prstGeom prst="rect">
            <a:avLst/>
          </a:prstGeom>
        </p:spPr>
      </p:pic>
      <p:sp>
        <p:nvSpPr>
          <p:cNvPr id="18" name="TextBox 17"/>
          <p:cNvSpPr txBox="1"/>
          <p:nvPr/>
        </p:nvSpPr>
        <p:spPr>
          <a:xfrm>
            <a:off x="7139832" y="5614860"/>
            <a:ext cx="1767776" cy="300082"/>
          </a:xfrm>
          <a:prstGeom prst="rect">
            <a:avLst/>
          </a:prstGeom>
          <a:noFill/>
        </p:spPr>
        <p:txBody>
          <a:bodyPr wrap="square" rtlCol="0">
            <a:spAutoFit/>
          </a:bodyPr>
          <a:lstStyle/>
          <a:p>
            <a:r>
              <a:rPr lang="en-US" sz="1350" dirty="0">
                <a:solidFill>
                  <a:srgbClr val="FFFF00"/>
                </a:solidFill>
              </a:rPr>
              <a:t>Courtesy Phil Nelson</a:t>
            </a:r>
          </a:p>
        </p:txBody>
      </p:sp>
    </p:spTree>
    <p:extLst>
      <p:ext uri="{BB962C8B-B14F-4D97-AF65-F5344CB8AC3E}">
        <p14:creationId xmlns:p14="http://schemas.microsoft.com/office/powerpoint/2010/main" val="2281754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BB52A6-989F-4462-ABB6-37EA191FEF39}"/>
              </a:ext>
            </a:extLst>
          </p:cNvPr>
          <p:cNvSpPr>
            <a:spLocks noGrp="1"/>
          </p:cNvSpPr>
          <p:nvPr>
            <p:ph idx="1"/>
          </p:nvPr>
        </p:nvSpPr>
        <p:spPr/>
        <p:txBody>
          <a:bodyPr/>
          <a:lstStyle/>
          <a:p>
            <a:endParaRPr lang="en-US" dirty="0"/>
          </a:p>
        </p:txBody>
      </p:sp>
      <p:sp>
        <p:nvSpPr>
          <p:cNvPr id="4" name="Title 1">
            <a:extLst>
              <a:ext uri="{FF2B5EF4-FFF2-40B4-BE49-F238E27FC236}">
                <a16:creationId xmlns:a16="http://schemas.microsoft.com/office/drawing/2014/main" id="{55C7A5D7-F07C-4E51-BE05-98B115FA86D7}"/>
              </a:ext>
            </a:extLst>
          </p:cNvPr>
          <p:cNvSpPr>
            <a:spLocks noGrp="1"/>
          </p:cNvSpPr>
          <p:nvPr>
            <p:ph type="title"/>
          </p:nvPr>
        </p:nvSpPr>
        <p:spPr/>
        <p:txBody>
          <a:bodyPr>
            <a:noAutofit/>
          </a:bodyPr>
          <a:lstStyle/>
          <a:p>
            <a:r>
              <a:rPr lang="en-US" sz="3000" b="1" dirty="0"/>
              <a:t>Solutions: Local Governments</a:t>
            </a:r>
            <a:endParaRPr lang="en-US" sz="3000" dirty="0"/>
          </a:p>
        </p:txBody>
      </p:sp>
    </p:spTree>
    <p:extLst>
      <p:ext uri="{BB962C8B-B14F-4D97-AF65-F5344CB8AC3E}">
        <p14:creationId xmlns:p14="http://schemas.microsoft.com/office/powerpoint/2010/main" val="537807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p:nvSpPr>
        <p:spPr>
          <a:xfrm>
            <a:off x="301446" y="3331959"/>
            <a:ext cx="3969111" cy="3170099"/>
          </a:xfrm>
          <a:prstGeom prst="rect">
            <a:avLst/>
          </a:prstGeom>
          <a:noFill/>
          <a:ln w="12700">
            <a:solidFill>
              <a:schemeClr val="bg1">
                <a:lumMod val="9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panose="020F0502020204030204"/>
                <a:ea typeface="+mn-ea"/>
                <a:cs typeface="+mn-cs"/>
              </a:rPr>
              <a:t>HUMAN RESPONSES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Personal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Family, Friends, Neighbors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Town and City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State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National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International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670" y="739623"/>
            <a:ext cx="1828796" cy="1828796"/>
          </a:xfrm>
          <a:prstGeom prst="rect">
            <a:avLst/>
          </a:prstGeom>
        </p:spPr>
      </p:pic>
      <p:sp>
        <p:nvSpPr>
          <p:cNvPr id="4" name="TextBox 3"/>
          <p:cNvSpPr txBox="1"/>
          <p:nvPr/>
        </p:nvSpPr>
        <p:spPr>
          <a:xfrm>
            <a:off x="5204649" y="1719203"/>
            <a:ext cx="2942924" cy="1384995"/>
          </a:xfrm>
          <a:prstGeom prst="rect">
            <a:avLst/>
          </a:prstGeom>
          <a:noFill/>
          <a:ln w="15875">
            <a:solidFill>
              <a:schemeClr val="bg1">
                <a:lumMod val="95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Warmer Air, Warmer Water (Global Warming)</a:t>
            </a:r>
          </a:p>
        </p:txBody>
      </p:sp>
      <p:sp>
        <p:nvSpPr>
          <p:cNvPr id="6" name="TextBox 5"/>
          <p:cNvSpPr txBox="1"/>
          <p:nvPr/>
        </p:nvSpPr>
        <p:spPr>
          <a:xfrm>
            <a:off x="5516864" y="543919"/>
            <a:ext cx="2248593" cy="707886"/>
          </a:xfrm>
          <a:prstGeom prst="rect">
            <a:avLst/>
          </a:prstGeom>
          <a:noFill/>
          <a:ln>
            <a:solidFill>
              <a:schemeClr val="accent3">
                <a:lumMod val="20000"/>
                <a:lumOff val="8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More Water Vapor and Clouds</a:t>
            </a:r>
          </a:p>
        </p:txBody>
      </p:sp>
      <p:cxnSp>
        <p:nvCxnSpPr>
          <p:cNvPr id="10" name="Straight Connector 9"/>
          <p:cNvCxnSpPr>
            <a:cxnSpLocks/>
          </p:cNvCxnSpPr>
          <p:nvPr/>
        </p:nvCxnSpPr>
        <p:spPr>
          <a:xfrm flipH="1" flipV="1">
            <a:off x="2688000" y="1675538"/>
            <a:ext cx="2122144" cy="43665"/>
          </a:xfrm>
          <a:prstGeom prst="line">
            <a:avLst/>
          </a:prstGeom>
          <a:ln w="60325">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flipV="1">
            <a:off x="4324505" y="4772766"/>
            <a:ext cx="1025215" cy="26137"/>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1771792" y="2534261"/>
            <a:ext cx="6766" cy="797698"/>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641557" y="3151222"/>
            <a:ext cx="12192" cy="679126"/>
          </a:xfrm>
          <a:prstGeom prst="line">
            <a:avLst/>
          </a:prstGeom>
          <a:ln w="57150">
            <a:solidFill>
              <a:srgbClr val="FFFF00"/>
            </a:solidFill>
            <a:headEnd type="arrow"/>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rot="2649334">
            <a:off x="6020703" y="481760"/>
            <a:ext cx="2502113" cy="229455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Arc 24"/>
          <p:cNvSpPr/>
          <p:nvPr/>
        </p:nvSpPr>
        <p:spPr>
          <a:xfrm rot="13631910">
            <a:off x="4765265" y="634160"/>
            <a:ext cx="2502113" cy="2294559"/>
          </a:xfrm>
          <a:prstGeom prst="arc">
            <a:avLst/>
          </a:prstGeom>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9" name="Straight Connector 28"/>
          <p:cNvCxnSpPr/>
          <p:nvPr/>
        </p:nvCxnSpPr>
        <p:spPr>
          <a:xfrm>
            <a:off x="8047120" y="816864"/>
            <a:ext cx="329184" cy="17068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069028" y="786384"/>
            <a:ext cx="91300" cy="294733"/>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810144" y="2371344"/>
            <a:ext cx="329184" cy="17068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25496" y="2194560"/>
            <a:ext cx="42651" cy="316992"/>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2400" y="4648200"/>
            <a:ext cx="4495800" cy="617742"/>
          </a:xfrm>
          <a:prstGeom prst="rect">
            <a:avLst/>
          </a:prstGeom>
          <a:noFill/>
          <a:ln w="60325">
            <a:solidFill>
              <a:srgbClr val="17AB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5257800" y="6477000"/>
            <a:ext cx="3168131" cy="369332"/>
          </a:xfrm>
          <a:prstGeom prst="rect">
            <a:avLst/>
          </a:prstGeom>
          <a:noFill/>
        </p:spPr>
        <p:txBody>
          <a:bodyPr wrap="square" rtlCol="0">
            <a:spAutoFit/>
          </a:bodyPr>
          <a:lstStyle/>
          <a:p>
            <a:r>
              <a:rPr lang="en-US" dirty="0"/>
              <a:t>Courtesy Phil Nelson</a:t>
            </a:r>
          </a:p>
        </p:txBody>
      </p:sp>
      <p:sp>
        <p:nvSpPr>
          <p:cNvPr id="19" name="TextBox 18"/>
          <p:cNvSpPr txBox="1"/>
          <p:nvPr/>
        </p:nvSpPr>
        <p:spPr>
          <a:xfrm>
            <a:off x="5311549" y="3807157"/>
            <a:ext cx="2672207" cy="2246769"/>
          </a:xfrm>
          <a:prstGeom prst="rect">
            <a:avLst/>
          </a:prstGeom>
          <a:noFill/>
          <a:ln w="12700">
            <a:solidFill>
              <a:schemeClr val="bg1">
                <a:lumMod val="95000"/>
              </a:schemeClr>
            </a:solidFill>
          </a:ln>
        </p:spPr>
        <p:txBody>
          <a:bodyPr wrap="square" rtlCol="0">
            <a:spAutoFit/>
          </a:bodyPr>
          <a:lstStyle/>
          <a:p>
            <a:r>
              <a:rPr lang="en-US" sz="2800" dirty="0">
                <a:solidFill>
                  <a:schemeClr val="accent1">
                    <a:lumMod val="60000"/>
                    <a:lumOff val="40000"/>
                  </a:schemeClr>
                </a:solidFill>
              </a:rPr>
              <a:t>Atmosphere  Biosphere </a:t>
            </a:r>
          </a:p>
          <a:p>
            <a:r>
              <a:rPr lang="en-US" sz="2800" dirty="0">
                <a:solidFill>
                  <a:schemeClr val="accent1">
                    <a:lumMod val="60000"/>
                    <a:lumOff val="40000"/>
                  </a:schemeClr>
                </a:solidFill>
              </a:rPr>
              <a:t>Hydrosphere Cryosphere</a:t>
            </a:r>
          </a:p>
          <a:p>
            <a:r>
              <a:rPr lang="en-US" sz="2800" dirty="0">
                <a:solidFill>
                  <a:schemeClr val="accent1">
                    <a:lumMod val="60000"/>
                    <a:lumOff val="40000"/>
                  </a:schemeClr>
                </a:solidFill>
              </a:rPr>
              <a:t>(Climate Change)</a:t>
            </a:r>
          </a:p>
        </p:txBody>
      </p:sp>
      <p:sp>
        <p:nvSpPr>
          <p:cNvPr id="5" name="Rectangle 4"/>
          <p:cNvSpPr/>
          <p:nvPr/>
        </p:nvSpPr>
        <p:spPr>
          <a:xfrm>
            <a:off x="530820" y="52811"/>
            <a:ext cx="7895111" cy="584775"/>
          </a:xfrm>
          <a:prstGeom prst="rect">
            <a:avLst/>
          </a:prstGeom>
        </p:spPr>
        <p:txBody>
          <a:bodyPr wrap="none">
            <a:spAutoFit/>
          </a:bodyPr>
          <a:lstStyle/>
          <a:p>
            <a:pPr algn="ctr"/>
            <a:r>
              <a:rPr lang="en-US" sz="3200" b="1" dirty="0">
                <a:solidFill>
                  <a:srgbClr val="FFFF00"/>
                </a:solidFill>
              </a:rPr>
              <a:t>What Can Town, Cities and Communities DO?</a:t>
            </a:r>
          </a:p>
        </p:txBody>
      </p:sp>
    </p:spTree>
    <p:extLst>
      <p:ext uri="{BB962C8B-B14F-4D97-AF65-F5344CB8AC3E}">
        <p14:creationId xmlns:p14="http://schemas.microsoft.com/office/powerpoint/2010/main" val="3786519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05668C-32A2-4B24-BD70-B3E491240CE8}"/>
              </a:ext>
            </a:extLst>
          </p:cNvPr>
          <p:cNvSpPr>
            <a:spLocks noGrp="1"/>
          </p:cNvSpPr>
          <p:nvPr>
            <p:ph idx="1"/>
          </p:nvPr>
        </p:nvSpPr>
        <p:spPr/>
        <p:txBody>
          <a:bodyPr>
            <a:normAutofit fontScale="92500" lnSpcReduction="10000"/>
          </a:bodyPr>
          <a:lstStyle/>
          <a:p>
            <a:r>
              <a:rPr lang="en-US" dirty="0">
                <a:hlinkClick r:id="rId2"/>
              </a:rPr>
              <a:t>http://lakewood.org/sustainabilityplan/</a:t>
            </a:r>
            <a:r>
              <a:rPr lang="en-US" dirty="0"/>
              <a:t> </a:t>
            </a:r>
          </a:p>
          <a:p>
            <a:r>
              <a:rPr lang="en-US" dirty="0">
                <a:hlinkClick r:id="rId3"/>
              </a:rPr>
              <a:t>http://www.cityofgolden.net/live/sustainability-initiative/</a:t>
            </a:r>
            <a:r>
              <a:rPr lang="en-US" dirty="0"/>
              <a:t> and </a:t>
            </a:r>
            <a:r>
              <a:rPr lang="en-US" dirty="0">
                <a:hlinkClick r:id="rId4"/>
              </a:rPr>
              <a:t>http://www.cityofgolden.net/government/boards-commissions/community-sustainability-advisory-board/</a:t>
            </a:r>
            <a:r>
              <a:rPr lang="en-US" dirty="0"/>
              <a:t> </a:t>
            </a:r>
          </a:p>
          <a:p>
            <a:r>
              <a:rPr lang="en-US" dirty="0">
                <a:hlinkClick r:id="rId5"/>
              </a:rPr>
              <a:t>https://www.denvergov.org/content/denvergov/en/office-of-sustainability/2020-sustainability-goals.html</a:t>
            </a:r>
            <a:endParaRPr lang="en-US" dirty="0"/>
          </a:p>
          <a:p>
            <a:r>
              <a:rPr lang="en-US" dirty="0"/>
              <a:t>MORE – APEN, PUEBLO, ETC. </a:t>
            </a:r>
          </a:p>
          <a:p>
            <a:endParaRPr lang="en-US" dirty="0"/>
          </a:p>
        </p:txBody>
      </p:sp>
      <p:sp>
        <p:nvSpPr>
          <p:cNvPr id="4" name="Title 1">
            <a:extLst>
              <a:ext uri="{FF2B5EF4-FFF2-40B4-BE49-F238E27FC236}">
                <a16:creationId xmlns:a16="http://schemas.microsoft.com/office/drawing/2014/main" id="{4F9C2F42-408A-400B-9BC5-36F0447D28E4}"/>
              </a:ext>
            </a:extLst>
          </p:cNvPr>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a:t>Solutions: Local Governments</a:t>
            </a:r>
            <a:endParaRPr lang="en-US" sz="3000" dirty="0"/>
          </a:p>
        </p:txBody>
      </p:sp>
    </p:spTree>
    <p:extLst>
      <p:ext uri="{BB962C8B-B14F-4D97-AF65-F5344CB8AC3E}">
        <p14:creationId xmlns:p14="http://schemas.microsoft.com/office/powerpoint/2010/main" val="27955446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9330" name="TextBox 6"/>
          <p:cNvSpPr txBox="1">
            <a:spLocks noChangeArrowheads="1"/>
          </p:cNvSpPr>
          <p:nvPr/>
        </p:nvSpPr>
        <p:spPr bwMode="auto">
          <a:xfrm>
            <a:off x="2082404" y="5414962"/>
            <a:ext cx="5438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342900" fontAlgn="base">
              <a:lnSpc>
                <a:spcPct val="100000"/>
              </a:lnSpc>
              <a:spcBef>
                <a:spcPct val="0"/>
              </a:spcBef>
              <a:spcAft>
                <a:spcPct val="0"/>
              </a:spcAft>
              <a:buNone/>
              <a:defRPr/>
            </a:pPr>
            <a:r>
              <a:rPr lang="en-US" altLang="en-US" sz="2000" b="1" dirty="0">
                <a:solidFill>
                  <a:srgbClr val="FFFF00"/>
                </a:solidFill>
                <a:cs typeface="Arial" panose="020B0604020202020204" pitchFamily="34" charset="0"/>
              </a:rPr>
              <a:t>Sustainability Division (2 permanent staff) in the Planning Department.</a:t>
            </a:r>
            <a:endParaRPr lang="en-US" altLang="en-US" sz="2000" dirty="0">
              <a:solidFill>
                <a:srgbClr val="FFFF00"/>
              </a:solidFill>
              <a:cs typeface="Arial" panose="020B0604020202020204" pitchFamily="34" charset="0"/>
            </a:endParaRPr>
          </a:p>
        </p:txBody>
      </p:sp>
      <p:sp>
        <p:nvSpPr>
          <p:cNvPr id="2" name="Title 1"/>
          <p:cNvSpPr>
            <a:spLocks noGrp="1"/>
          </p:cNvSpPr>
          <p:nvPr>
            <p:ph type="title"/>
          </p:nvPr>
        </p:nvSpPr>
        <p:spPr>
          <a:xfrm>
            <a:off x="838200" y="304800"/>
            <a:ext cx="7124701" cy="2302668"/>
          </a:xfrm>
          <a:solidFill>
            <a:schemeClr val="accent1">
              <a:lumMod val="50000"/>
            </a:schemeClr>
          </a:solidFill>
        </p:spPr>
        <p:txBody>
          <a:bodyPr rtlCol="0">
            <a:noAutofit/>
          </a:bodyPr>
          <a:lstStyle/>
          <a:p>
            <a:pPr algn="ctr">
              <a:defRPr/>
            </a:pPr>
            <a:r>
              <a:rPr lang="en-US" sz="2400" dirty="0">
                <a:solidFill>
                  <a:srgbClr val="FFFF00"/>
                </a:solidFill>
              </a:rPr>
              <a:t>On May 11, 2015 City Council approved Lakewood's first community-wide Sustainability Plan</a:t>
            </a:r>
            <a:br>
              <a:rPr lang="en-US" sz="1600" b="1" dirty="0"/>
            </a:br>
            <a:r>
              <a:rPr lang="en-US" sz="1600" b="1" dirty="0">
                <a:solidFill>
                  <a:srgbClr val="FFFF00"/>
                </a:solidFill>
              </a:rPr>
              <a:t>Lakewood.org extracted Feb 2017</a:t>
            </a:r>
            <a:r>
              <a:rPr lang="en-US" sz="2800" dirty="0">
                <a:solidFill>
                  <a:srgbClr val="FFFF00"/>
                </a:solidFill>
              </a:rPr>
              <a:t>   </a:t>
            </a:r>
            <a:br>
              <a:rPr lang="en-US" sz="2800" dirty="0"/>
            </a:br>
            <a:br>
              <a:rPr lang="en-US" sz="1600" b="1" dirty="0">
                <a:solidFill>
                  <a:srgbClr val="FFFF00"/>
                </a:solidFill>
              </a:rPr>
            </a:br>
            <a:r>
              <a:rPr lang="en-US" sz="1600" b="1" dirty="0">
                <a:solidFill>
                  <a:srgbClr val="FFFF00"/>
                </a:solidFill>
              </a:rPr>
              <a:t>Sustainability plan:  climate adaptation; energy-water-environment; sustainable economy; zero waste; public health; natural systems; transportation</a:t>
            </a:r>
            <a:br>
              <a:rPr lang="en-US" sz="1600" b="1" dirty="0">
                <a:solidFill>
                  <a:srgbClr val="FFFF00"/>
                </a:solidFill>
              </a:rPr>
            </a:br>
            <a:endParaRPr lang="en-US" sz="1600" dirty="0">
              <a:solidFill>
                <a:srgbClr val="FFFF00"/>
              </a:solidFill>
            </a:endParaRPr>
          </a:p>
        </p:txBody>
      </p:sp>
      <p:pic>
        <p:nvPicPr>
          <p:cNvPr id="9933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81226" y="2907506"/>
            <a:ext cx="4888706" cy="231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333130" y="6425802"/>
            <a:ext cx="2376098" cy="300082"/>
          </a:xfrm>
          <a:prstGeom prst="rect">
            <a:avLst/>
          </a:prstGeom>
          <a:noFill/>
        </p:spPr>
        <p:txBody>
          <a:bodyPr wrap="square" rtlCol="0">
            <a:spAutoFit/>
          </a:bodyPr>
          <a:lstStyle/>
          <a:p>
            <a:r>
              <a:rPr lang="en-US" sz="1350" dirty="0"/>
              <a:t>Courtesy Phil Nelson</a:t>
            </a:r>
          </a:p>
        </p:txBody>
      </p:sp>
    </p:spTree>
    <p:extLst>
      <p:ext uri="{BB962C8B-B14F-4D97-AF65-F5344CB8AC3E}">
        <p14:creationId xmlns:p14="http://schemas.microsoft.com/office/powerpoint/2010/main" val="4282048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2667000"/>
          </a:xfrm>
        </p:spPr>
        <p:txBody>
          <a:bodyPr>
            <a:normAutofit fontScale="90000"/>
          </a:bodyPr>
          <a:lstStyle/>
          <a:p>
            <a:r>
              <a:rPr lang="en-US" sz="3600" b="1" dirty="0"/>
              <a:t>Contemporary Issues Regarding Climate Change and Solutions</a:t>
            </a:r>
            <a:br>
              <a:rPr lang="en-US" sz="3600" b="1" dirty="0"/>
            </a:br>
            <a:br>
              <a:rPr lang="en-US" sz="3600" b="1" dirty="0"/>
            </a:br>
            <a:r>
              <a:rPr lang="en-US" sz="3600" b="1" dirty="0"/>
              <a:t>Tuesday October 31</a:t>
            </a:r>
            <a:r>
              <a:rPr lang="en-US" sz="3600" b="1" baseline="30000" dirty="0"/>
              <a:t>ST</a:t>
            </a:r>
            <a:r>
              <a:rPr lang="en-US" sz="3600" b="1" dirty="0"/>
              <a:t>  , 2017:</a:t>
            </a:r>
            <a:br>
              <a:rPr lang="en-US" sz="3600" b="1" dirty="0"/>
            </a:br>
            <a:endParaRPr lang="en-US" sz="3600" dirty="0"/>
          </a:p>
        </p:txBody>
      </p:sp>
      <p:sp>
        <p:nvSpPr>
          <p:cNvPr id="4" name="TextBox 3">
            <a:extLst>
              <a:ext uri="{FF2B5EF4-FFF2-40B4-BE49-F238E27FC236}">
                <a16:creationId xmlns:a16="http://schemas.microsoft.com/office/drawing/2014/main" id="{9AEBB1AE-6E95-435A-AC67-7E68A1D685CB}"/>
              </a:ext>
            </a:extLst>
          </p:cNvPr>
          <p:cNvSpPr txBox="1"/>
          <p:nvPr/>
        </p:nvSpPr>
        <p:spPr>
          <a:xfrm>
            <a:off x="228600" y="2362200"/>
            <a:ext cx="8915400" cy="5078313"/>
          </a:xfrm>
          <a:prstGeom prst="rect">
            <a:avLst/>
          </a:prstGeom>
          <a:noFill/>
        </p:spPr>
        <p:txBody>
          <a:bodyPr wrap="square" rtlCol="0">
            <a:spAutoFit/>
          </a:bodyPr>
          <a:lstStyle/>
          <a:p>
            <a:pPr marL="285750" indent="-285750">
              <a:buFont typeface="Arial" panose="020B0604020202020204" pitchFamily="34" charset="0"/>
              <a:buChar char="•"/>
            </a:pPr>
            <a:r>
              <a:rPr lang="en-US" sz="3600" b="1" dirty="0"/>
              <a:t>Announcements</a:t>
            </a:r>
          </a:p>
          <a:p>
            <a:pPr marL="285750" indent="-285750">
              <a:buFont typeface="Arial" panose="020B0604020202020204" pitchFamily="34" charset="0"/>
              <a:buChar char="•"/>
            </a:pPr>
            <a:r>
              <a:rPr lang="en-US" sz="3600" b="1" dirty="0"/>
              <a:t>Solutions</a:t>
            </a:r>
          </a:p>
          <a:p>
            <a:pPr marL="742950" lvl="1" indent="-285750">
              <a:buFont typeface="Arial" panose="020B0604020202020204" pitchFamily="34" charset="0"/>
              <a:buChar char="•"/>
            </a:pPr>
            <a:r>
              <a:rPr lang="en-US" sz="3600" b="1" dirty="0"/>
              <a:t>Energy: Conservation and De-carbonizing</a:t>
            </a:r>
          </a:p>
          <a:p>
            <a:pPr marL="742950" lvl="1" indent="-285750">
              <a:buFont typeface="Arial" panose="020B0604020202020204" pitchFamily="34" charset="0"/>
              <a:buChar char="•"/>
            </a:pPr>
            <a:r>
              <a:rPr lang="en-US" sz="3600" b="1" dirty="0"/>
              <a:t>Geoengineering:</a:t>
            </a:r>
          </a:p>
          <a:p>
            <a:pPr marL="1200150" lvl="2" indent="-285750">
              <a:buFont typeface="Arial" panose="020B0604020202020204" pitchFamily="34" charset="0"/>
              <a:buChar char="•"/>
            </a:pPr>
            <a:r>
              <a:rPr lang="en-US" sz="3600" b="1" dirty="0"/>
              <a:t>Solar Radiation Management (SRM)</a:t>
            </a:r>
          </a:p>
          <a:p>
            <a:pPr marL="1200150" lvl="2" indent="-285750">
              <a:buFont typeface="Arial" panose="020B0604020202020204" pitchFamily="34" charset="0"/>
              <a:buChar char="•"/>
            </a:pPr>
            <a:r>
              <a:rPr lang="en-US" sz="3600" b="1" dirty="0"/>
              <a:t>Carbon  Dioxide Removal (CDR)</a:t>
            </a:r>
          </a:p>
          <a:p>
            <a:pPr marL="742950" lvl="1" indent="-285750">
              <a:buFont typeface="Arial" panose="020B0604020202020204" pitchFamily="34" charset="0"/>
              <a:buChar char="•"/>
            </a:pPr>
            <a:r>
              <a:rPr lang="en-US" sz="3600" b="1" dirty="0"/>
              <a:t>Local Government</a:t>
            </a:r>
          </a:p>
          <a:p>
            <a:pPr marL="742950" lvl="1" indent="-285750">
              <a:buFont typeface="Arial" panose="020B0604020202020204" pitchFamily="34" charset="0"/>
              <a:buChar char="•"/>
            </a:pPr>
            <a:r>
              <a:rPr lang="en-US" sz="3600" b="1" dirty="0"/>
              <a:t>Personal</a:t>
            </a:r>
          </a:p>
          <a:p>
            <a:pPr marL="742950" lvl="1" indent="-285750">
              <a:buFont typeface="Arial" panose="020B0604020202020204" pitchFamily="34" charset="0"/>
              <a:buChar char="•"/>
            </a:pPr>
            <a:endParaRPr lang="en-US" sz="3600" dirty="0"/>
          </a:p>
        </p:txBody>
      </p:sp>
    </p:spTree>
    <p:extLst>
      <p:ext uri="{BB962C8B-B14F-4D97-AF65-F5344CB8AC3E}">
        <p14:creationId xmlns:p14="http://schemas.microsoft.com/office/powerpoint/2010/main" val="2653257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1378" name="Title 1"/>
          <p:cNvSpPr>
            <a:spLocks noGrp="1"/>
          </p:cNvSpPr>
          <p:nvPr>
            <p:ph type="title"/>
          </p:nvPr>
        </p:nvSpPr>
        <p:spPr>
          <a:xfrm>
            <a:off x="1143000" y="467321"/>
            <a:ext cx="6858000" cy="742950"/>
          </a:xfrm>
        </p:spPr>
        <p:txBody>
          <a:bodyPr/>
          <a:lstStyle/>
          <a:p>
            <a:pPr eaLnBrk="1" hangingPunct="1"/>
            <a:r>
              <a:rPr lang="en-US" altLang="en-US" sz="2400" b="1" dirty="0">
                <a:solidFill>
                  <a:srgbClr val="FFFF00"/>
                </a:solidFill>
              </a:rPr>
              <a:t>CITIES:     Sustainable Denver Summit, 14 Nov 2016</a:t>
            </a:r>
            <a:r>
              <a:rPr lang="en-US" altLang="en-US" sz="2400" dirty="0">
                <a:solidFill>
                  <a:srgbClr val="FFFF00"/>
                </a:solidFill>
              </a:rPr>
              <a:t> </a:t>
            </a:r>
          </a:p>
        </p:txBody>
      </p:sp>
      <p:pic>
        <p:nvPicPr>
          <p:cNvPr id="101379"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85900" y="1574006"/>
            <a:ext cx="6172200" cy="2500313"/>
          </a:xfrm>
        </p:spPr>
      </p:pic>
      <p:sp>
        <p:nvSpPr>
          <p:cNvPr id="7" name="TextBox 6"/>
          <p:cNvSpPr txBox="1"/>
          <p:nvPr/>
        </p:nvSpPr>
        <p:spPr>
          <a:xfrm>
            <a:off x="5786438" y="3757612"/>
            <a:ext cx="2009775" cy="300082"/>
          </a:xfrm>
          <a:prstGeom prst="rect">
            <a:avLst/>
          </a:prstGeom>
          <a:noFill/>
        </p:spPr>
        <p:txBody>
          <a:bodyPr>
            <a:spAutoFit/>
          </a:bodyPr>
          <a:lstStyle/>
          <a:p>
            <a:pPr defTabSz="342900">
              <a:defRPr/>
            </a:pPr>
            <a:r>
              <a:rPr lang="en-US" sz="1350" dirty="0">
                <a:solidFill>
                  <a:prstClr val="white"/>
                </a:solidFill>
                <a:latin typeface="Calibri"/>
                <a:cs typeface="Arial" panose="020B0604020202020204" pitchFamily="34" charset="0"/>
              </a:rPr>
              <a:t>Mayor Michel B. Hancock</a:t>
            </a:r>
          </a:p>
        </p:txBody>
      </p:sp>
      <p:sp>
        <p:nvSpPr>
          <p:cNvPr id="101381" name="TextBox 7"/>
          <p:cNvSpPr txBox="1">
            <a:spLocks noChangeArrowheads="1"/>
          </p:cNvSpPr>
          <p:nvPr/>
        </p:nvSpPr>
        <p:spPr bwMode="auto">
          <a:xfrm>
            <a:off x="1373983" y="4373167"/>
            <a:ext cx="614600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342900" fontAlgn="base">
              <a:spcBef>
                <a:spcPct val="0"/>
              </a:spcBef>
              <a:spcAft>
                <a:spcPct val="0"/>
              </a:spcAft>
              <a:buNone/>
              <a:defRPr/>
            </a:pPr>
            <a:r>
              <a:rPr lang="en-US" altLang="en-US" sz="1800" b="1" dirty="0">
                <a:solidFill>
                  <a:srgbClr val="FFFF00"/>
                </a:solidFill>
                <a:cs typeface="Calibri" panose="020F0502020204030204" pitchFamily="34" charset="0"/>
              </a:rPr>
              <a:t>The Sustainable Denver Summit brought together 580 leaders from across the city’s business, nonprofit and civic communities to develop and announce commitments for new and expanded initiatives that will help Denver achieve its ambitious 2020 Sustainability Goals.</a:t>
            </a:r>
            <a:endParaRPr lang="en-US" altLang="en-US" sz="1800" dirty="0">
              <a:solidFill>
                <a:srgbClr val="FFFF00"/>
              </a:solidFill>
              <a:cs typeface="Calibri" panose="020F0502020204030204" pitchFamily="34" charset="0"/>
            </a:endParaRPr>
          </a:p>
        </p:txBody>
      </p:sp>
      <p:sp>
        <p:nvSpPr>
          <p:cNvPr id="6" name="TextBox 5"/>
          <p:cNvSpPr txBox="1"/>
          <p:nvPr/>
        </p:nvSpPr>
        <p:spPr>
          <a:xfrm>
            <a:off x="6608164" y="6221736"/>
            <a:ext cx="2376098" cy="300082"/>
          </a:xfrm>
          <a:prstGeom prst="rect">
            <a:avLst/>
          </a:prstGeom>
          <a:noFill/>
        </p:spPr>
        <p:txBody>
          <a:bodyPr wrap="square" rtlCol="0">
            <a:spAutoFit/>
          </a:bodyPr>
          <a:lstStyle/>
          <a:p>
            <a:r>
              <a:rPr lang="en-US" sz="1350" dirty="0"/>
              <a:t>Courtesy Phil Nelson</a:t>
            </a:r>
          </a:p>
        </p:txBody>
      </p:sp>
    </p:spTree>
    <p:extLst>
      <p:ext uri="{BB962C8B-B14F-4D97-AF65-F5344CB8AC3E}">
        <p14:creationId xmlns:p14="http://schemas.microsoft.com/office/powerpoint/2010/main" val="3728507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BB52A6-989F-4462-ABB6-37EA191FEF39}"/>
              </a:ext>
            </a:extLst>
          </p:cNvPr>
          <p:cNvSpPr>
            <a:spLocks noGrp="1"/>
          </p:cNvSpPr>
          <p:nvPr>
            <p:ph idx="1"/>
          </p:nvPr>
        </p:nvSpPr>
        <p:spPr/>
        <p:txBody>
          <a:bodyPr/>
          <a:lstStyle/>
          <a:p>
            <a:r>
              <a:rPr lang="en-US" b="1" dirty="0"/>
              <a:t>Personal Involvement: meetings, volunteer, educate yourself and others, read</a:t>
            </a:r>
          </a:p>
          <a:p>
            <a:r>
              <a:rPr lang="en-US" b="1" dirty="0"/>
              <a:t>Choices:</a:t>
            </a:r>
          </a:p>
          <a:p>
            <a:pPr lvl="1"/>
            <a:r>
              <a:rPr lang="en-US" b="1" dirty="0"/>
              <a:t>Conservation</a:t>
            </a:r>
          </a:p>
          <a:p>
            <a:pPr lvl="1"/>
            <a:r>
              <a:rPr lang="en-US" b="1" dirty="0"/>
              <a:t>EV (Electric Vehicles)</a:t>
            </a:r>
          </a:p>
          <a:p>
            <a:pPr lvl="1"/>
            <a:r>
              <a:rPr lang="en-US" b="1" dirty="0"/>
              <a:t>Solar Panels (PV – </a:t>
            </a:r>
            <a:r>
              <a:rPr lang="en-US" b="1" dirty="0" err="1"/>
              <a:t>PhotoVoltaic</a:t>
            </a:r>
            <a:r>
              <a:rPr lang="en-US" b="1" dirty="0"/>
              <a:t>)</a:t>
            </a:r>
          </a:p>
        </p:txBody>
      </p:sp>
      <p:sp>
        <p:nvSpPr>
          <p:cNvPr id="4" name="Title 1">
            <a:extLst>
              <a:ext uri="{FF2B5EF4-FFF2-40B4-BE49-F238E27FC236}">
                <a16:creationId xmlns:a16="http://schemas.microsoft.com/office/drawing/2014/main" id="{55C7A5D7-F07C-4E51-BE05-98B115FA86D7}"/>
              </a:ext>
            </a:extLst>
          </p:cNvPr>
          <p:cNvSpPr>
            <a:spLocks noGrp="1"/>
          </p:cNvSpPr>
          <p:nvPr>
            <p:ph type="title"/>
          </p:nvPr>
        </p:nvSpPr>
        <p:spPr/>
        <p:txBody>
          <a:bodyPr>
            <a:noAutofit/>
          </a:bodyPr>
          <a:lstStyle/>
          <a:p>
            <a:r>
              <a:rPr lang="en-US" sz="3000" b="1" dirty="0"/>
              <a:t>Solutions: Personal</a:t>
            </a:r>
            <a:endParaRPr lang="en-US" sz="3000" dirty="0"/>
          </a:p>
        </p:txBody>
      </p:sp>
    </p:spTree>
    <p:extLst>
      <p:ext uri="{BB962C8B-B14F-4D97-AF65-F5344CB8AC3E}">
        <p14:creationId xmlns:p14="http://schemas.microsoft.com/office/powerpoint/2010/main" val="1016081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5F17EE-1A5A-45D9-947F-F572DBBEDB51}"/>
              </a:ext>
            </a:extLst>
          </p:cNvPr>
          <p:cNvSpPr txBox="1"/>
          <p:nvPr/>
        </p:nvSpPr>
        <p:spPr>
          <a:xfrm>
            <a:off x="685800" y="1511300"/>
            <a:ext cx="8001000" cy="5262979"/>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accent2">
                    <a:lumMod val="75000"/>
                  </a:schemeClr>
                </a:solidFill>
              </a:rPr>
              <a:t>Volunteer:</a:t>
            </a:r>
          </a:p>
          <a:p>
            <a:pPr marL="914400" lvl="1" indent="-457200">
              <a:buFont typeface="Arial" panose="020B0604020202020204" pitchFamily="34" charset="0"/>
              <a:buChar char="•"/>
            </a:pPr>
            <a:r>
              <a:rPr lang="en-US" sz="3200" b="1" dirty="0">
                <a:solidFill>
                  <a:schemeClr val="accent2">
                    <a:lumMod val="75000"/>
                  </a:schemeClr>
                </a:solidFill>
              </a:rPr>
              <a:t>COSEIA (CO Solar Energy Industry Assoc.)</a:t>
            </a:r>
          </a:p>
          <a:p>
            <a:pPr marL="457200" indent="-457200">
              <a:buFont typeface="Arial" panose="020B0604020202020204" pitchFamily="34" charset="0"/>
              <a:buChar char="•"/>
            </a:pPr>
            <a:r>
              <a:rPr lang="en-US" sz="3200" b="1" dirty="0">
                <a:solidFill>
                  <a:schemeClr val="accent2">
                    <a:lumMod val="75000"/>
                  </a:schemeClr>
                </a:solidFill>
              </a:rPr>
              <a:t>Upcoming conference: </a:t>
            </a:r>
            <a:r>
              <a:rPr lang="en-US" dirty="0"/>
              <a:t>COSEIA definitely needs help for the next few weeks. Particularly in advance of, and including, COSEIA's "Clean Energy Means Business Summit" Nov 7-8. </a:t>
            </a:r>
            <a:r>
              <a:rPr lang="en-US" dirty="0">
                <a:hlinkClick r:id="rId2"/>
              </a:rPr>
              <a:t>http://coseia.org/</a:t>
            </a:r>
            <a:r>
              <a:rPr lang="en-US" dirty="0"/>
              <a:t>  </a:t>
            </a:r>
            <a:r>
              <a:rPr lang="en-US" dirty="0">
                <a:hlinkClick r:id="rId3"/>
              </a:rPr>
              <a:t>https://www.cleanenergymeansbusiness.com/</a:t>
            </a:r>
            <a:r>
              <a:rPr lang="en-US" dirty="0"/>
              <a:t> </a:t>
            </a:r>
          </a:p>
          <a:p>
            <a:r>
              <a:rPr lang="en-US" dirty="0"/>
              <a:t> </a:t>
            </a:r>
          </a:p>
          <a:p>
            <a:pPr lvl="1"/>
            <a:r>
              <a:rPr lang="en-US" b="1" dirty="0"/>
              <a:t>They should write "CEMB Volunteer" in the subject line and email to both Rebecca </a:t>
            </a:r>
            <a:r>
              <a:rPr lang="en-US" b="1" u="sng" dirty="0">
                <a:hlinkClick r:id="rId4"/>
              </a:rPr>
              <a:t>rcantwell@coseia.org</a:t>
            </a:r>
            <a:r>
              <a:rPr lang="en-US" b="1" dirty="0"/>
              <a:t> and </a:t>
            </a:r>
            <a:r>
              <a:rPr lang="en-US" b="1" dirty="0" err="1"/>
              <a:t>Keelin</a:t>
            </a:r>
            <a:r>
              <a:rPr lang="en-US" b="1" dirty="0"/>
              <a:t> </a:t>
            </a:r>
            <a:r>
              <a:rPr lang="en-US" b="1" u="sng" dirty="0">
                <a:hlinkClick r:id="rId5"/>
              </a:rPr>
              <a:t>kkelly@coseia.org</a:t>
            </a:r>
            <a:endParaRPr lang="en-US" dirty="0"/>
          </a:p>
          <a:p>
            <a:pPr lvl="1"/>
            <a:r>
              <a:rPr lang="en-US" dirty="0"/>
              <a:t>We need folks to boost attendance by making calls, setup and breakdown, and more.</a:t>
            </a:r>
          </a:p>
          <a:p>
            <a:pPr marL="914400" lvl="1" indent="-457200">
              <a:buFont typeface="Arial" panose="020B0604020202020204" pitchFamily="34" charset="0"/>
              <a:buChar char="•"/>
            </a:pPr>
            <a:endParaRPr lang="en-US" sz="3200" b="1" dirty="0">
              <a:solidFill>
                <a:schemeClr val="accent2">
                  <a:lumMod val="75000"/>
                </a:schemeClr>
              </a:solidFill>
            </a:endParaRPr>
          </a:p>
          <a:p>
            <a:pPr marL="457200" indent="-457200">
              <a:buFont typeface="Arial" panose="020B0604020202020204" pitchFamily="34" charset="0"/>
              <a:buChar char="•"/>
            </a:pPr>
            <a:endParaRPr lang="en-US" sz="3200" b="1" dirty="0">
              <a:solidFill>
                <a:schemeClr val="accent2">
                  <a:lumMod val="75000"/>
                </a:schemeClr>
              </a:solidFill>
            </a:endParaRPr>
          </a:p>
          <a:p>
            <a:endParaRPr lang="en-US" sz="3200" dirty="0"/>
          </a:p>
        </p:txBody>
      </p:sp>
      <p:pic>
        <p:nvPicPr>
          <p:cNvPr id="7" name="Picture 6">
            <a:extLst>
              <a:ext uri="{FF2B5EF4-FFF2-40B4-BE49-F238E27FC236}">
                <a16:creationId xmlns:a16="http://schemas.microsoft.com/office/drawing/2014/main" id="{F79EDAA8-1054-4407-A0AB-739A81E06BE4}"/>
              </a:ext>
            </a:extLst>
          </p:cNvPr>
          <p:cNvPicPr>
            <a:picLocks noChangeAspect="1"/>
          </p:cNvPicPr>
          <p:nvPr/>
        </p:nvPicPr>
        <p:blipFill>
          <a:blip r:embed="rId6"/>
          <a:stretch>
            <a:fillRect/>
          </a:stretch>
        </p:blipFill>
        <p:spPr>
          <a:xfrm>
            <a:off x="3276600" y="5013471"/>
            <a:ext cx="3725464" cy="1844529"/>
          </a:xfrm>
          <a:prstGeom prst="rect">
            <a:avLst/>
          </a:prstGeom>
        </p:spPr>
      </p:pic>
    </p:spTree>
    <p:extLst>
      <p:ext uri="{BB962C8B-B14F-4D97-AF65-F5344CB8AC3E}">
        <p14:creationId xmlns:p14="http://schemas.microsoft.com/office/powerpoint/2010/main" val="1328109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5F17EE-1A5A-45D9-947F-F572DBBEDB51}"/>
              </a:ext>
            </a:extLst>
          </p:cNvPr>
          <p:cNvSpPr txBox="1"/>
          <p:nvPr/>
        </p:nvSpPr>
        <p:spPr>
          <a:xfrm>
            <a:off x="228600" y="86916"/>
            <a:ext cx="8458200" cy="6771084"/>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accent2">
                    <a:lumMod val="75000"/>
                  </a:schemeClr>
                </a:solidFill>
              </a:rPr>
              <a:t>Personal things you can do:</a:t>
            </a:r>
          </a:p>
          <a:p>
            <a:pPr marL="457200" indent="-457200">
              <a:buFont typeface="Arial" panose="020B0604020202020204" pitchFamily="34" charset="0"/>
              <a:buChar char="•"/>
            </a:pPr>
            <a:endParaRPr lang="en-US" dirty="0"/>
          </a:p>
          <a:p>
            <a:pPr marL="914400" lvl="1" indent="-457200">
              <a:buFont typeface="Arial" panose="020B0604020202020204" pitchFamily="34" charset="0"/>
              <a:buChar char="•"/>
            </a:pPr>
            <a:r>
              <a:rPr lang="en-US" sz="2400" b="1" dirty="0"/>
              <a:t>Get involved</a:t>
            </a:r>
          </a:p>
          <a:p>
            <a:pPr marL="914400" lvl="1" indent="-457200">
              <a:buFont typeface="Arial" panose="020B0604020202020204" pitchFamily="34" charset="0"/>
              <a:buChar char="•"/>
            </a:pPr>
            <a:r>
              <a:rPr lang="en-US" sz="2400" b="1" dirty="0"/>
              <a:t>Go to meetings, volunteer</a:t>
            </a:r>
          </a:p>
          <a:p>
            <a:pPr marL="914400" lvl="1" indent="-457200">
              <a:buFont typeface="Arial" panose="020B0604020202020204" pitchFamily="34" charset="0"/>
              <a:buChar char="•"/>
            </a:pPr>
            <a:r>
              <a:rPr lang="en-US" sz="2400" b="1" dirty="0"/>
              <a:t>Continue educating yourself</a:t>
            </a:r>
          </a:p>
          <a:p>
            <a:pPr marL="914400" lvl="1" indent="-457200">
              <a:buFont typeface="Arial" panose="020B0604020202020204" pitchFamily="34" charset="0"/>
              <a:buChar char="•"/>
            </a:pPr>
            <a:r>
              <a:rPr lang="en-US" sz="2400" b="1" dirty="0"/>
              <a:t>Make some commitments regarding</a:t>
            </a:r>
          </a:p>
          <a:p>
            <a:pPr marL="1371600" lvl="2" indent="-457200">
              <a:buFont typeface="Arial" panose="020B0604020202020204" pitchFamily="34" charset="0"/>
              <a:buChar char="•"/>
            </a:pPr>
            <a:r>
              <a:rPr lang="en-US" sz="2400" dirty="0"/>
              <a:t>Conservation/reducing your Carbon Footprint</a:t>
            </a:r>
          </a:p>
          <a:p>
            <a:pPr marL="1371600" lvl="2" indent="-457200">
              <a:buFont typeface="Arial" panose="020B0604020202020204" pitchFamily="34" charset="0"/>
              <a:buChar char="•"/>
            </a:pPr>
            <a:r>
              <a:rPr lang="en-US" sz="2400" dirty="0"/>
              <a:t>Get Solar – it’s an investment</a:t>
            </a:r>
          </a:p>
          <a:p>
            <a:pPr marL="1371600" lvl="2" indent="-457200">
              <a:buFont typeface="Arial" panose="020B0604020202020204" pitchFamily="34" charset="0"/>
              <a:buChar char="•"/>
            </a:pPr>
            <a:r>
              <a:rPr lang="en-US" sz="2400" dirty="0"/>
              <a:t>If you have 2 cars make your primary one an Electric Vehicle (EV) and have your Internal Combustion Engine (ICE) car be a hybrid</a:t>
            </a:r>
          </a:p>
          <a:p>
            <a:pPr marL="1828800" lvl="3" indent="-457200">
              <a:buFont typeface="Arial" panose="020B0604020202020204" pitchFamily="34" charset="0"/>
              <a:buChar char="•"/>
            </a:pPr>
            <a:r>
              <a:rPr lang="en-US" sz="2400" dirty="0"/>
              <a:t>LOTS of economic advantages: minimal maintenance, ~115 mpg equivalent</a:t>
            </a:r>
          </a:p>
          <a:p>
            <a:pPr marL="1828800" lvl="3" indent="-457200">
              <a:buFont typeface="Arial" panose="020B0604020202020204" pitchFamily="34" charset="0"/>
              <a:buChar char="•"/>
            </a:pPr>
            <a:r>
              <a:rPr lang="en-US" sz="2400" dirty="0"/>
              <a:t>If I paid Xcel for the 20,000 miles for my Leaf = ~$500.00</a:t>
            </a:r>
          </a:p>
          <a:p>
            <a:pPr marL="1828800" lvl="3" indent="-457200">
              <a:buFont typeface="Arial" panose="020B0604020202020204" pitchFamily="34" charset="0"/>
              <a:buChar char="•"/>
            </a:pPr>
            <a:r>
              <a:rPr lang="en-US" sz="2400" dirty="0"/>
              <a:t>With solar panels – house and EV 11.4% return for first year</a:t>
            </a:r>
          </a:p>
          <a:p>
            <a:pPr marL="1371600" lvl="2" indent="-457200">
              <a:buFont typeface="Arial" panose="020B0604020202020204" pitchFamily="34" charset="0"/>
              <a:buChar char="•"/>
            </a:pPr>
            <a:r>
              <a:rPr lang="en-US" sz="2400" dirty="0"/>
              <a:t>Etc.</a:t>
            </a:r>
          </a:p>
        </p:txBody>
      </p:sp>
    </p:spTree>
    <p:extLst>
      <p:ext uri="{BB962C8B-B14F-4D97-AF65-F5344CB8AC3E}">
        <p14:creationId xmlns:p14="http://schemas.microsoft.com/office/powerpoint/2010/main" val="3049380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93" y="193542"/>
            <a:ext cx="6781800" cy="1143000"/>
          </a:xfrm>
        </p:spPr>
        <p:txBody>
          <a:bodyPr>
            <a:normAutofit fontScale="90000"/>
          </a:bodyPr>
          <a:lstStyle/>
          <a:p>
            <a:r>
              <a:rPr lang="en-US" dirty="0" err="1"/>
              <a:t>Evs</a:t>
            </a:r>
            <a:r>
              <a:rPr lang="en-US" dirty="0"/>
              <a:t> (Electric Vehicles)</a:t>
            </a:r>
            <a:br>
              <a:rPr lang="en-US" dirty="0"/>
            </a:br>
            <a:r>
              <a:rPr lang="en-US" dirty="0"/>
              <a:t>no Emissions</a:t>
            </a:r>
          </a:p>
        </p:txBody>
      </p:sp>
      <p:sp>
        <p:nvSpPr>
          <p:cNvPr id="3" name="Content Placeholder 2"/>
          <p:cNvSpPr>
            <a:spLocks noGrp="1"/>
          </p:cNvSpPr>
          <p:nvPr>
            <p:ph idx="1"/>
          </p:nvPr>
        </p:nvSpPr>
        <p:spPr>
          <a:xfrm>
            <a:off x="457200" y="1600201"/>
            <a:ext cx="4172126" cy="1892934"/>
          </a:xfrm>
        </p:spPr>
        <p:txBody>
          <a:bodyPr/>
          <a:lstStyle/>
          <a:p>
            <a:endParaRPr lang="en-US" dirty="0"/>
          </a:p>
        </p:txBody>
      </p:sp>
      <p:pic>
        <p:nvPicPr>
          <p:cNvPr id="1026" name="AE32AED8-2EDA-492F-8D87-299E8193C84D" descr="Image result for tesla model 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150" y="504423"/>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d07dfe11-f6b9-44c4-ae9a-515c30a6b109@namprd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489" y="3584417"/>
            <a:ext cx="4433408" cy="327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63" y="1508920"/>
            <a:ext cx="4108244" cy="3079923"/>
          </a:xfrm>
          <a:prstGeom prst="rect">
            <a:avLst/>
          </a:prstGeom>
        </p:spPr>
      </p:pic>
      <p:sp>
        <p:nvSpPr>
          <p:cNvPr id="4" name="TextBox 3"/>
          <p:cNvSpPr txBox="1"/>
          <p:nvPr/>
        </p:nvSpPr>
        <p:spPr>
          <a:xfrm>
            <a:off x="26962" y="4588843"/>
            <a:ext cx="3402037" cy="923330"/>
          </a:xfrm>
          <a:prstGeom prst="rect">
            <a:avLst/>
          </a:prstGeom>
          <a:noFill/>
        </p:spPr>
        <p:txBody>
          <a:bodyPr wrap="square" rtlCol="0">
            <a:spAutoFit/>
          </a:bodyPr>
          <a:lstStyle/>
          <a:p>
            <a:r>
              <a:rPr lang="en-US" b="1" dirty="0"/>
              <a:t>Paul Belanger &amp; Phil Nelson with their Nissan Leafs </a:t>
            </a:r>
          </a:p>
          <a:p>
            <a:r>
              <a:rPr lang="en-US" b="1" dirty="0"/>
              <a:t>30 kWh = 107 mile range</a:t>
            </a:r>
          </a:p>
        </p:txBody>
      </p:sp>
      <p:sp>
        <p:nvSpPr>
          <p:cNvPr id="8" name="TextBox 7"/>
          <p:cNvSpPr txBox="1"/>
          <p:nvPr/>
        </p:nvSpPr>
        <p:spPr>
          <a:xfrm>
            <a:off x="2081085" y="5684551"/>
            <a:ext cx="2667000" cy="646331"/>
          </a:xfrm>
          <a:prstGeom prst="rect">
            <a:avLst/>
          </a:prstGeom>
          <a:noFill/>
        </p:spPr>
        <p:txBody>
          <a:bodyPr wrap="square" rtlCol="0">
            <a:spAutoFit/>
          </a:bodyPr>
          <a:lstStyle/>
          <a:p>
            <a:r>
              <a:rPr lang="en-US" b="1" dirty="0"/>
              <a:t>Ron Larson with Tesla S</a:t>
            </a:r>
          </a:p>
          <a:p>
            <a:r>
              <a:rPr lang="en-US" b="1" dirty="0"/>
              <a:t>75 kWh = 250 mile range</a:t>
            </a:r>
          </a:p>
        </p:txBody>
      </p:sp>
      <p:sp>
        <p:nvSpPr>
          <p:cNvPr id="9" name="TextBox 8"/>
          <p:cNvSpPr txBox="1"/>
          <p:nvPr/>
        </p:nvSpPr>
        <p:spPr>
          <a:xfrm>
            <a:off x="5960305" y="2437113"/>
            <a:ext cx="2667000" cy="646331"/>
          </a:xfrm>
          <a:prstGeom prst="rect">
            <a:avLst/>
          </a:prstGeom>
          <a:noFill/>
        </p:spPr>
        <p:txBody>
          <a:bodyPr wrap="square" rtlCol="0">
            <a:spAutoFit/>
          </a:bodyPr>
          <a:lstStyle/>
          <a:p>
            <a:r>
              <a:rPr lang="en-US" b="1" dirty="0"/>
              <a:t>Steve Stevens with Tesla X</a:t>
            </a:r>
          </a:p>
          <a:p>
            <a:r>
              <a:rPr lang="en-US" b="1" dirty="0"/>
              <a:t>90 kWh = 300 mile range</a:t>
            </a:r>
          </a:p>
        </p:txBody>
      </p:sp>
    </p:spTree>
    <p:extLst>
      <p:ext uri="{BB962C8B-B14F-4D97-AF65-F5344CB8AC3E}">
        <p14:creationId xmlns:p14="http://schemas.microsoft.com/office/powerpoint/2010/main" val="1081588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28600"/>
            <a:ext cx="8840390" cy="60960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1" dirty="0"/>
              <a:t>SOLUTIONS on a Personal Level</a:t>
            </a:r>
          </a:p>
        </p:txBody>
      </p:sp>
      <p:sp>
        <p:nvSpPr>
          <p:cNvPr id="2" name="TextBox 1">
            <a:extLst>
              <a:ext uri="{FF2B5EF4-FFF2-40B4-BE49-F238E27FC236}">
                <a16:creationId xmlns:a16="http://schemas.microsoft.com/office/drawing/2014/main" id="{115F17EE-1A5A-45D9-947F-F572DBBEDB51}"/>
              </a:ext>
            </a:extLst>
          </p:cNvPr>
          <p:cNvSpPr txBox="1"/>
          <p:nvPr/>
        </p:nvSpPr>
        <p:spPr>
          <a:xfrm>
            <a:off x="698938" y="819150"/>
            <a:ext cx="8141452" cy="1292662"/>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accent2">
                    <a:lumMod val="75000"/>
                  </a:schemeClr>
                </a:solidFill>
              </a:rPr>
              <a:t>Home Solutions – LOTS OF IDEAS!</a:t>
            </a:r>
            <a:endParaRPr lang="en-US" dirty="0"/>
          </a:p>
          <a:p>
            <a:pPr marL="914400" lvl="1" indent="-457200">
              <a:buFont typeface="Arial" panose="020B0604020202020204" pitchFamily="34" charset="0"/>
              <a:buChar char="•"/>
            </a:pPr>
            <a:r>
              <a:rPr lang="en-US" sz="2800" dirty="0"/>
              <a:t>John Avenson – home solutions</a:t>
            </a:r>
            <a:r>
              <a:rPr lang="en-US" dirty="0"/>
              <a:t>: </a:t>
            </a:r>
            <a:r>
              <a:rPr lang="en-US" u="sng" dirty="0">
                <a:hlinkClick r:id="rId3"/>
              </a:rPr>
              <a:t>http://www.avenson.net/</a:t>
            </a:r>
            <a:endParaRPr lang="en-US" sz="3200" dirty="0"/>
          </a:p>
        </p:txBody>
      </p:sp>
      <p:pic>
        <p:nvPicPr>
          <p:cNvPr id="3" name="Picture 2">
            <a:extLst>
              <a:ext uri="{FF2B5EF4-FFF2-40B4-BE49-F238E27FC236}">
                <a16:creationId xmlns:a16="http://schemas.microsoft.com/office/drawing/2014/main" id="{D41B6A93-A0CD-43DC-82AE-3BADA474DFC2}"/>
              </a:ext>
            </a:extLst>
          </p:cNvPr>
          <p:cNvPicPr>
            <a:picLocks noChangeAspect="1"/>
          </p:cNvPicPr>
          <p:nvPr/>
        </p:nvPicPr>
        <p:blipFill>
          <a:blip r:embed="rId4"/>
          <a:stretch>
            <a:fillRect/>
          </a:stretch>
        </p:blipFill>
        <p:spPr>
          <a:xfrm>
            <a:off x="1600200" y="2130862"/>
            <a:ext cx="5893676" cy="4567476"/>
          </a:xfrm>
          <a:prstGeom prst="rect">
            <a:avLst/>
          </a:prstGeom>
        </p:spPr>
      </p:pic>
    </p:spTree>
    <p:extLst>
      <p:ext uri="{BB962C8B-B14F-4D97-AF65-F5344CB8AC3E}">
        <p14:creationId xmlns:p14="http://schemas.microsoft.com/office/powerpoint/2010/main" val="1430306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5F17EE-1A5A-45D9-947F-F572DBBEDB51}"/>
              </a:ext>
            </a:extLst>
          </p:cNvPr>
          <p:cNvSpPr txBox="1"/>
          <p:nvPr/>
        </p:nvSpPr>
        <p:spPr>
          <a:xfrm>
            <a:off x="685800" y="247650"/>
            <a:ext cx="8001000" cy="2677656"/>
          </a:xfrm>
          <a:prstGeom prst="rect">
            <a:avLst/>
          </a:prstGeom>
          <a:noFill/>
        </p:spPr>
        <p:txBody>
          <a:bodyPr wrap="square" rtlCol="0">
            <a:spAutoFit/>
          </a:bodyPr>
          <a:lstStyle/>
          <a:p>
            <a:pPr marL="457200" indent="-457200">
              <a:buFont typeface="Arial" panose="020B0604020202020204" pitchFamily="34" charset="0"/>
              <a:buChar char="•"/>
            </a:pPr>
            <a:r>
              <a:rPr lang="en-US" sz="2400" b="1" dirty="0"/>
              <a:t>Steve Stevens – Beyond net zero: ethics, principles and practice - </a:t>
            </a:r>
            <a:r>
              <a:rPr lang="en-US" sz="2400" b="1" u="sng" dirty="0">
                <a:hlinkClick r:id="rId3"/>
              </a:rPr>
              <a:t>https://www.youtube.com/watch?v=8pbL_w8bJkQ&amp;feature=youtu.be</a:t>
            </a:r>
            <a:endParaRPr lang="en-US" sz="2400" b="1" dirty="0"/>
          </a:p>
          <a:p>
            <a:pPr marL="914400" lvl="1" indent="-457200">
              <a:buFont typeface="Arial" panose="020B0604020202020204" pitchFamily="34" charset="0"/>
              <a:buChar char="•"/>
            </a:pPr>
            <a:endParaRPr lang="en-US" sz="2400" b="1" dirty="0">
              <a:solidFill>
                <a:schemeClr val="accent2">
                  <a:lumMod val="75000"/>
                </a:schemeClr>
              </a:solidFill>
            </a:endParaRPr>
          </a:p>
          <a:p>
            <a:pPr marL="457200" indent="-457200">
              <a:buFont typeface="Arial" panose="020B0604020202020204" pitchFamily="34" charset="0"/>
              <a:buChar char="•"/>
            </a:pPr>
            <a:r>
              <a:rPr lang="en-US" sz="2400" b="1" dirty="0"/>
              <a:t>CRES – NOVEMBER 30</a:t>
            </a:r>
            <a:r>
              <a:rPr lang="en-US" sz="2400" b="1" baseline="30000" dirty="0"/>
              <a:t>TH</a:t>
            </a:r>
            <a:r>
              <a:rPr lang="en-US" sz="2400" b="1" dirty="0"/>
              <a:t> 7 P.M.</a:t>
            </a:r>
          </a:p>
          <a:p>
            <a:endParaRPr lang="en-US" sz="2400" b="1" dirty="0"/>
          </a:p>
        </p:txBody>
      </p:sp>
      <p:pic>
        <p:nvPicPr>
          <p:cNvPr id="3" name="Picture 2">
            <a:extLst>
              <a:ext uri="{FF2B5EF4-FFF2-40B4-BE49-F238E27FC236}">
                <a16:creationId xmlns:a16="http://schemas.microsoft.com/office/drawing/2014/main" id="{49CD0512-60CA-4116-95B9-1B3A747C360B}"/>
              </a:ext>
            </a:extLst>
          </p:cNvPr>
          <p:cNvPicPr>
            <a:picLocks noChangeAspect="1"/>
          </p:cNvPicPr>
          <p:nvPr/>
        </p:nvPicPr>
        <p:blipFill>
          <a:blip r:embed="rId4"/>
          <a:stretch>
            <a:fillRect/>
          </a:stretch>
        </p:blipFill>
        <p:spPr>
          <a:xfrm>
            <a:off x="1363530" y="2652712"/>
            <a:ext cx="6645540" cy="4205288"/>
          </a:xfrm>
          <a:prstGeom prst="rect">
            <a:avLst/>
          </a:prstGeom>
        </p:spPr>
      </p:pic>
      <p:sp>
        <p:nvSpPr>
          <p:cNvPr id="6" name="Title 1">
            <a:extLst>
              <a:ext uri="{FF2B5EF4-FFF2-40B4-BE49-F238E27FC236}">
                <a16:creationId xmlns:a16="http://schemas.microsoft.com/office/drawing/2014/main" id="{505C6CCC-009A-48F4-A1FC-97D2235DE111}"/>
              </a:ext>
            </a:extLst>
          </p:cNvPr>
          <p:cNvSpPr txBox="1">
            <a:spLocks/>
          </p:cNvSpPr>
          <p:nvPr/>
        </p:nvSpPr>
        <p:spPr>
          <a:xfrm>
            <a:off x="0" y="228600"/>
            <a:ext cx="8840390" cy="60960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1" dirty="0"/>
              <a:t>SOLUTIONS on a Personal Level</a:t>
            </a:r>
          </a:p>
        </p:txBody>
      </p:sp>
    </p:spTree>
    <p:extLst>
      <p:ext uri="{BB962C8B-B14F-4D97-AF65-F5344CB8AC3E}">
        <p14:creationId xmlns:p14="http://schemas.microsoft.com/office/powerpoint/2010/main" val="1939322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5F17EE-1A5A-45D9-947F-F572DBBEDB51}"/>
              </a:ext>
            </a:extLst>
          </p:cNvPr>
          <p:cNvSpPr txBox="1"/>
          <p:nvPr/>
        </p:nvSpPr>
        <p:spPr>
          <a:xfrm>
            <a:off x="685800" y="1511300"/>
            <a:ext cx="8001000" cy="6278642"/>
          </a:xfrm>
          <a:prstGeom prst="rect">
            <a:avLst/>
          </a:prstGeom>
          <a:noFill/>
        </p:spPr>
        <p:txBody>
          <a:bodyPr wrap="square" rtlCol="0">
            <a:spAutoFit/>
          </a:bodyPr>
          <a:lstStyle/>
          <a:p>
            <a:pPr marL="457200" indent="-457200">
              <a:buFont typeface="Arial" panose="020B0604020202020204" pitchFamily="34" charset="0"/>
              <a:buChar char="•"/>
            </a:pPr>
            <a:r>
              <a:rPr lang="en-US" sz="3600" b="1" dirty="0">
                <a:solidFill>
                  <a:schemeClr val="accent2">
                    <a:lumMod val="75000"/>
                  </a:schemeClr>
                </a:solidFill>
              </a:rPr>
              <a:t>Organizations/websites:</a:t>
            </a:r>
          </a:p>
          <a:p>
            <a:pPr marL="914400" lvl="1" indent="-457200">
              <a:buFont typeface="Arial" panose="020B0604020202020204" pitchFamily="34" charset="0"/>
              <a:buChar char="•"/>
            </a:pPr>
            <a:r>
              <a:rPr lang="en-US" sz="3200" b="1" dirty="0">
                <a:solidFill>
                  <a:schemeClr val="accent2">
                    <a:lumMod val="75000"/>
                  </a:schemeClr>
                </a:solidFill>
              </a:rPr>
              <a:t>350.org</a:t>
            </a:r>
            <a:r>
              <a:rPr lang="en-US" sz="2400" b="1" dirty="0">
                <a:solidFill>
                  <a:schemeClr val="accent2">
                    <a:lumMod val="75000"/>
                  </a:schemeClr>
                </a:solidFill>
              </a:rPr>
              <a:t>: </a:t>
            </a:r>
            <a:r>
              <a:rPr lang="en-US" sz="2400" b="1" u="sng" dirty="0">
                <a:hlinkClick r:id="rId2"/>
              </a:rPr>
              <a:t>https://350.org/</a:t>
            </a:r>
            <a:r>
              <a:rPr lang="en-US" sz="2400" b="1" dirty="0"/>
              <a:t> </a:t>
            </a:r>
          </a:p>
          <a:p>
            <a:pPr marL="914400" lvl="1" indent="-457200">
              <a:buFont typeface="Arial" panose="020B0604020202020204" pitchFamily="34" charset="0"/>
              <a:buChar char="•"/>
            </a:pPr>
            <a:r>
              <a:rPr lang="en-US" sz="3200" b="1" dirty="0">
                <a:solidFill>
                  <a:schemeClr val="accent2">
                    <a:lumMod val="75000"/>
                  </a:schemeClr>
                </a:solidFill>
              </a:rPr>
              <a:t>Conservation Colorado </a:t>
            </a:r>
            <a:r>
              <a:rPr lang="en-US" sz="2400" b="1" dirty="0">
                <a:solidFill>
                  <a:schemeClr val="accent2">
                    <a:lumMod val="75000"/>
                  </a:schemeClr>
                </a:solidFill>
                <a:hlinkClick r:id="rId3"/>
              </a:rPr>
              <a:t>https://conservationco.org/</a:t>
            </a:r>
            <a:endParaRPr lang="en-US" sz="2400" b="1" dirty="0">
              <a:solidFill>
                <a:schemeClr val="accent2">
                  <a:lumMod val="75000"/>
                </a:schemeClr>
              </a:solidFill>
            </a:endParaRPr>
          </a:p>
          <a:p>
            <a:pPr marL="914400" lvl="1" indent="-457200">
              <a:buFont typeface="Arial" panose="020B0604020202020204" pitchFamily="34" charset="0"/>
              <a:buChar char="•"/>
            </a:pPr>
            <a:r>
              <a:rPr lang="en-US" sz="3200" b="1" dirty="0">
                <a:solidFill>
                  <a:schemeClr val="accent2">
                    <a:lumMod val="75000"/>
                  </a:schemeClr>
                </a:solidFill>
              </a:rPr>
              <a:t>Citizens Climate Lobby </a:t>
            </a:r>
            <a:r>
              <a:rPr lang="en-US" sz="2400" b="1" dirty="0">
                <a:solidFill>
                  <a:schemeClr val="accent2">
                    <a:lumMod val="75000"/>
                  </a:schemeClr>
                </a:solidFill>
                <a:hlinkClick r:id="rId4"/>
              </a:rPr>
              <a:t>https://citizensclimatelobby.org/</a:t>
            </a:r>
            <a:r>
              <a:rPr lang="en-US" sz="2400" b="1" dirty="0">
                <a:solidFill>
                  <a:schemeClr val="accent2">
                    <a:lumMod val="75000"/>
                  </a:schemeClr>
                </a:solidFill>
              </a:rPr>
              <a:t>  </a:t>
            </a:r>
          </a:p>
          <a:p>
            <a:pPr marL="914400" lvl="1" indent="-457200">
              <a:buFont typeface="Arial" panose="020B0604020202020204" pitchFamily="34" charset="0"/>
              <a:buChar char="•"/>
            </a:pPr>
            <a:r>
              <a:rPr lang="en-US" sz="3200" b="1" dirty="0">
                <a:solidFill>
                  <a:schemeClr val="accent6">
                    <a:lumMod val="50000"/>
                  </a:schemeClr>
                </a:solidFill>
              </a:rPr>
              <a:t>World Watch Institute</a:t>
            </a:r>
            <a:r>
              <a:rPr lang="en-US" b="1" dirty="0"/>
              <a:t>: </a:t>
            </a:r>
            <a:r>
              <a:rPr lang="en-US" b="1" u="sng" dirty="0">
                <a:hlinkClick r:id="rId5"/>
              </a:rPr>
              <a:t>http://www.worldwatch.org/</a:t>
            </a:r>
            <a:r>
              <a:rPr lang="en-US" b="1" dirty="0"/>
              <a:t> </a:t>
            </a:r>
          </a:p>
          <a:p>
            <a:pPr lvl="2"/>
            <a:r>
              <a:rPr lang="en-US" b="1" u="sng" dirty="0">
                <a:hlinkClick r:id="rId6"/>
              </a:rPr>
              <a:t>http://www.worldwatch.org/bookstore/publication/earthed-rethinking-education-changing-planet-state-world-2017</a:t>
            </a:r>
            <a:r>
              <a:rPr lang="en-US" b="1" dirty="0"/>
              <a:t> </a:t>
            </a:r>
          </a:p>
          <a:p>
            <a:pPr marL="800100" lvl="1" indent="-342900">
              <a:buFont typeface="Arial" panose="020B0604020202020204" pitchFamily="34" charset="0"/>
              <a:buChar char="•"/>
            </a:pPr>
            <a:r>
              <a:rPr lang="en-US" sz="3200" b="1" dirty="0">
                <a:solidFill>
                  <a:schemeClr val="accent2">
                    <a:lumMod val="75000"/>
                  </a:schemeClr>
                </a:solidFill>
              </a:rPr>
              <a:t>Skeptical Science: </a:t>
            </a:r>
            <a:r>
              <a:rPr lang="en-US" b="1" dirty="0">
                <a:solidFill>
                  <a:schemeClr val="accent2">
                    <a:lumMod val="75000"/>
                  </a:schemeClr>
                </a:solidFill>
                <a:hlinkClick r:id="rId7"/>
              </a:rPr>
              <a:t>https://skepticalscience.com/</a:t>
            </a:r>
            <a:r>
              <a:rPr lang="en-US" b="1" dirty="0">
                <a:solidFill>
                  <a:schemeClr val="accent2">
                    <a:lumMod val="75000"/>
                  </a:schemeClr>
                </a:solidFill>
              </a:rPr>
              <a:t> </a:t>
            </a:r>
          </a:p>
          <a:p>
            <a:pPr marL="800100" lvl="1" indent="-342900">
              <a:buFont typeface="Arial" panose="020B0604020202020204" pitchFamily="34" charset="0"/>
              <a:buChar char="•"/>
            </a:pPr>
            <a:r>
              <a:rPr lang="en-US" sz="3200" b="1" dirty="0">
                <a:solidFill>
                  <a:schemeClr val="accent2">
                    <a:lumMod val="75000"/>
                  </a:schemeClr>
                </a:solidFill>
              </a:rPr>
              <a:t>Real Climate: </a:t>
            </a:r>
            <a:r>
              <a:rPr lang="en-US" b="1" dirty="0">
                <a:solidFill>
                  <a:schemeClr val="accent2">
                    <a:lumMod val="75000"/>
                  </a:schemeClr>
                </a:solidFill>
                <a:hlinkClick r:id="rId8"/>
              </a:rPr>
              <a:t>http://www.realclimate.org/</a:t>
            </a:r>
            <a:r>
              <a:rPr lang="en-US" b="1" dirty="0">
                <a:solidFill>
                  <a:schemeClr val="accent2">
                    <a:lumMod val="75000"/>
                  </a:schemeClr>
                </a:solidFill>
              </a:rPr>
              <a:t> </a:t>
            </a:r>
          </a:p>
          <a:p>
            <a:pPr marL="800100" lvl="1" indent="-342900">
              <a:buFont typeface="Arial" panose="020B0604020202020204" pitchFamily="34" charset="0"/>
              <a:buChar char="•"/>
            </a:pPr>
            <a:r>
              <a:rPr lang="en-US" b="1" dirty="0">
                <a:solidFill>
                  <a:schemeClr val="accent2">
                    <a:lumMod val="75000"/>
                  </a:schemeClr>
                </a:solidFill>
              </a:rPr>
              <a:t>Etc.</a:t>
            </a:r>
            <a:endParaRPr lang="en-US" b="1" dirty="0"/>
          </a:p>
          <a:p>
            <a:pPr marL="914400" lvl="1" indent="-457200">
              <a:buFont typeface="Arial" panose="020B0604020202020204" pitchFamily="34" charset="0"/>
              <a:buChar char="•"/>
            </a:pPr>
            <a:endParaRPr lang="en-US" sz="2400" b="1" dirty="0">
              <a:solidFill>
                <a:schemeClr val="accent2">
                  <a:lumMod val="75000"/>
                </a:schemeClr>
              </a:solidFill>
            </a:endParaRPr>
          </a:p>
          <a:p>
            <a:pPr marL="457200" indent="-457200">
              <a:buFont typeface="Arial" panose="020B0604020202020204" pitchFamily="34" charset="0"/>
              <a:buChar char="•"/>
            </a:pPr>
            <a:endParaRPr lang="en-US" sz="2400" b="1" dirty="0">
              <a:solidFill>
                <a:schemeClr val="accent2">
                  <a:lumMod val="75000"/>
                </a:schemeClr>
              </a:solidFill>
            </a:endParaRPr>
          </a:p>
          <a:p>
            <a:endParaRPr lang="en-US" sz="2400" b="1" dirty="0"/>
          </a:p>
        </p:txBody>
      </p:sp>
      <p:sp>
        <p:nvSpPr>
          <p:cNvPr id="4" name="Title 1">
            <a:extLst>
              <a:ext uri="{FF2B5EF4-FFF2-40B4-BE49-F238E27FC236}">
                <a16:creationId xmlns:a16="http://schemas.microsoft.com/office/drawing/2014/main" id="{A71B5BF6-666C-4653-B7C7-C4D1562BA3C4}"/>
              </a:ext>
            </a:extLst>
          </p:cNvPr>
          <p:cNvSpPr txBox="1">
            <a:spLocks/>
          </p:cNvSpPr>
          <p:nvPr/>
        </p:nvSpPr>
        <p:spPr>
          <a:xfrm>
            <a:off x="0" y="228600"/>
            <a:ext cx="8840390" cy="60960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t>SOLUTIONS on a Personal Level</a:t>
            </a:r>
          </a:p>
        </p:txBody>
      </p:sp>
    </p:spTree>
    <p:extLst>
      <p:ext uri="{BB962C8B-B14F-4D97-AF65-F5344CB8AC3E}">
        <p14:creationId xmlns:p14="http://schemas.microsoft.com/office/powerpoint/2010/main" val="2365980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28600"/>
            <a:ext cx="8840390" cy="129540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1" dirty="0"/>
              <a:t>SOLUTIONS to Address Climate Change Issues: </a:t>
            </a:r>
          </a:p>
          <a:p>
            <a:r>
              <a:rPr lang="en-US" sz="2700" b="1" dirty="0"/>
              <a:t>Implies an Acknowledgement that We Need to Do Something! WHAT?</a:t>
            </a:r>
          </a:p>
        </p:txBody>
      </p:sp>
      <p:sp>
        <p:nvSpPr>
          <p:cNvPr id="2" name="TextBox 1">
            <a:extLst>
              <a:ext uri="{FF2B5EF4-FFF2-40B4-BE49-F238E27FC236}">
                <a16:creationId xmlns:a16="http://schemas.microsoft.com/office/drawing/2014/main" id="{115F17EE-1A5A-45D9-947F-F572DBBEDB51}"/>
              </a:ext>
            </a:extLst>
          </p:cNvPr>
          <p:cNvSpPr txBox="1"/>
          <p:nvPr/>
        </p:nvSpPr>
        <p:spPr>
          <a:xfrm>
            <a:off x="685800" y="1511300"/>
            <a:ext cx="8001000" cy="584775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chemeClr val="accent2">
                    <a:lumMod val="75000"/>
                  </a:schemeClr>
                </a:solidFill>
              </a:rPr>
              <a:t>Newsletters:</a:t>
            </a:r>
          </a:p>
          <a:p>
            <a:pPr marL="914400" lvl="1" indent="-457200">
              <a:buFont typeface="Arial" panose="020B0604020202020204" pitchFamily="34" charset="0"/>
              <a:buChar char="•"/>
            </a:pPr>
            <a:r>
              <a:rPr lang="en-US" sz="3200" b="1" dirty="0">
                <a:solidFill>
                  <a:schemeClr val="accent2">
                    <a:lumMod val="75000"/>
                  </a:schemeClr>
                </a:solidFill>
              </a:rPr>
              <a:t>Climate Nexus </a:t>
            </a:r>
            <a:r>
              <a:rPr lang="en-US" sz="3200" b="1" dirty="0">
                <a:solidFill>
                  <a:schemeClr val="accent2">
                    <a:lumMod val="75000"/>
                  </a:schemeClr>
                </a:solidFill>
                <a:hlinkClick r:id="rId2"/>
              </a:rPr>
              <a:t>http://climatenexus.org/</a:t>
            </a:r>
            <a:r>
              <a:rPr lang="en-US" sz="3200" b="1" dirty="0">
                <a:solidFill>
                  <a:schemeClr val="accent2">
                    <a:lumMod val="75000"/>
                  </a:schemeClr>
                </a:solidFill>
              </a:rPr>
              <a:t> </a:t>
            </a:r>
          </a:p>
          <a:p>
            <a:pPr marL="914400" lvl="1" indent="-457200">
              <a:buFont typeface="Arial" panose="020B0604020202020204" pitchFamily="34" charset="0"/>
              <a:buChar char="•"/>
            </a:pPr>
            <a:r>
              <a:rPr lang="en-US" sz="3200" b="1" dirty="0" err="1">
                <a:solidFill>
                  <a:schemeClr val="accent2">
                    <a:lumMod val="75000"/>
                  </a:schemeClr>
                </a:solidFill>
              </a:rPr>
              <a:t>Desmogblog</a:t>
            </a:r>
            <a:r>
              <a:rPr lang="en-US" sz="3200" b="1" dirty="0">
                <a:solidFill>
                  <a:schemeClr val="accent2">
                    <a:lumMod val="75000"/>
                  </a:schemeClr>
                </a:solidFill>
              </a:rPr>
              <a:t> </a:t>
            </a:r>
            <a:r>
              <a:rPr lang="en-US" sz="3200" b="1" dirty="0">
                <a:solidFill>
                  <a:schemeClr val="accent2">
                    <a:lumMod val="75000"/>
                  </a:schemeClr>
                </a:solidFill>
                <a:hlinkClick r:id="rId3"/>
              </a:rPr>
              <a:t>https://www.desmogblog.com/</a:t>
            </a:r>
            <a:r>
              <a:rPr lang="en-US" sz="3200" b="1" dirty="0">
                <a:solidFill>
                  <a:schemeClr val="accent2">
                    <a:lumMod val="75000"/>
                  </a:schemeClr>
                </a:solidFill>
              </a:rPr>
              <a:t> </a:t>
            </a:r>
          </a:p>
          <a:p>
            <a:pPr marL="914400" lvl="1" indent="-457200">
              <a:buFont typeface="Arial" panose="020B0604020202020204" pitchFamily="34" charset="0"/>
              <a:buChar char="•"/>
            </a:pPr>
            <a:r>
              <a:rPr lang="en-US" sz="3200" b="1" dirty="0">
                <a:solidFill>
                  <a:schemeClr val="accent6">
                    <a:lumMod val="50000"/>
                  </a:schemeClr>
                </a:solidFill>
              </a:rPr>
              <a:t>Eco-Justice Ministries; Peter Sawtell – weekly letter/”sermon”</a:t>
            </a:r>
          </a:p>
          <a:p>
            <a:pPr lvl="3"/>
            <a:r>
              <a:rPr lang="en-US" u="sng" dirty="0">
                <a:hlinkClick r:id="rId4"/>
              </a:rPr>
              <a:t>http://www.eco-justice.org/</a:t>
            </a:r>
            <a:r>
              <a:rPr lang="en-US" dirty="0"/>
              <a:t> fb: </a:t>
            </a:r>
            <a:r>
              <a:rPr lang="en-US" u="sng" dirty="0">
                <a:hlinkClick r:id="rId5"/>
              </a:rPr>
              <a:t>https://www.facebook.com/EcoJusticeMinistries</a:t>
            </a:r>
            <a:r>
              <a:rPr lang="en-US" dirty="0"/>
              <a:t> </a:t>
            </a:r>
          </a:p>
          <a:p>
            <a:pPr lvl="3"/>
            <a:r>
              <a:rPr lang="en-US" dirty="0"/>
              <a:t>Archives: </a:t>
            </a:r>
            <a:r>
              <a:rPr lang="en-US" u="sng" dirty="0">
                <a:hlinkClick r:id="rId6"/>
              </a:rPr>
              <a:t>http://www.eco-justice.org/E-list.asp</a:t>
            </a:r>
            <a:r>
              <a:rPr lang="en-US" dirty="0"/>
              <a:t> </a:t>
            </a:r>
          </a:p>
          <a:p>
            <a:pPr marL="914400" lvl="1" indent="-457200">
              <a:buFont typeface="Arial" panose="020B0604020202020204" pitchFamily="34" charset="0"/>
              <a:buChar char="•"/>
            </a:pPr>
            <a:endParaRPr lang="en-US" sz="3200" b="1" dirty="0">
              <a:solidFill>
                <a:schemeClr val="accent2">
                  <a:lumMod val="75000"/>
                </a:schemeClr>
              </a:solidFill>
            </a:endParaRPr>
          </a:p>
          <a:p>
            <a:pPr marL="914400" lvl="1" indent="-457200">
              <a:buFont typeface="Arial" panose="020B0604020202020204" pitchFamily="34" charset="0"/>
              <a:buChar char="•"/>
            </a:pPr>
            <a:r>
              <a:rPr lang="en-US" sz="3200" b="1" dirty="0">
                <a:solidFill>
                  <a:schemeClr val="accent2">
                    <a:lumMod val="75000"/>
                  </a:schemeClr>
                </a:solidFill>
              </a:rPr>
              <a:t>Other: </a:t>
            </a:r>
          </a:p>
          <a:p>
            <a:pPr marL="457200" indent="-457200">
              <a:buFont typeface="Arial" panose="020B0604020202020204" pitchFamily="34" charset="0"/>
              <a:buChar char="•"/>
            </a:pPr>
            <a:endParaRPr lang="en-US" sz="3200" b="1" dirty="0">
              <a:solidFill>
                <a:schemeClr val="accent2">
                  <a:lumMod val="75000"/>
                </a:schemeClr>
              </a:solidFill>
            </a:endParaRPr>
          </a:p>
          <a:p>
            <a:endParaRPr lang="en-US" sz="3200" dirty="0"/>
          </a:p>
        </p:txBody>
      </p:sp>
    </p:spTree>
    <p:extLst>
      <p:ext uri="{BB962C8B-B14F-4D97-AF65-F5344CB8AC3E}">
        <p14:creationId xmlns:p14="http://schemas.microsoft.com/office/powerpoint/2010/main" val="3712481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57B5-A9EF-46C9-8F6F-B1E79BC90E1F}"/>
              </a:ext>
            </a:extLst>
          </p:cNvPr>
          <p:cNvSpPr>
            <a:spLocks noGrp="1"/>
          </p:cNvSpPr>
          <p:nvPr>
            <p:ph type="title"/>
          </p:nvPr>
        </p:nvSpPr>
        <p:spPr>
          <a:xfrm>
            <a:off x="457200" y="274638"/>
            <a:ext cx="7696200" cy="1935162"/>
          </a:xfrm>
        </p:spPr>
        <p:txBody>
          <a:bodyPr>
            <a:normAutofit fontScale="90000"/>
          </a:bodyPr>
          <a:lstStyle/>
          <a:p>
            <a:pPr marL="571500" indent="-571500" algn="l">
              <a:buFont typeface="Arial" panose="020B0604020202020204" pitchFamily="34" charset="0"/>
              <a:buChar char="•"/>
            </a:pPr>
            <a:r>
              <a:rPr lang="en-US" dirty="0"/>
              <a:t>READ:</a:t>
            </a:r>
            <a:br>
              <a:rPr lang="en-US" dirty="0"/>
            </a:br>
            <a:r>
              <a:rPr lang="en-US" dirty="0"/>
              <a:t>Climate of Hope – Solutions</a:t>
            </a:r>
            <a:br>
              <a:rPr lang="en-US" dirty="0"/>
            </a:br>
            <a:r>
              <a:rPr lang="en-US" dirty="0"/>
              <a:t>Drawdown – and associated web pages</a:t>
            </a:r>
          </a:p>
        </p:txBody>
      </p:sp>
      <p:pic>
        <p:nvPicPr>
          <p:cNvPr id="4098" name="Picture 2" descr="Product Details">
            <a:extLst>
              <a:ext uri="{FF2B5EF4-FFF2-40B4-BE49-F238E27FC236}">
                <a16:creationId xmlns:a16="http://schemas.microsoft.com/office/drawing/2014/main" id="{99BF367F-7D18-4FCB-BDEF-4212694BB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 y="25146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91E81B-3301-46ED-8E53-9E71412F81E1}"/>
              </a:ext>
            </a:extLst>
          </p:cNvPr>
          <p:cNvPicPr>
            <a:picLocks noChangeAspect="1"/>
          </p:cNvPicPr>
          <p:nvPr/>
        </p:nvPicPr>
        <p:blipFill>
          <a:blip r:embed="rId3"/>
          <a:stretch>
            <a:fillRect/>
          </a:stretch>
        </p:blipFill>
        <p:spPr>
          <a:xfrm>
            <a:off x="4953000" y="2076450"/>
            <a:ext cx="3448050" cy="4305300"/>
          </a:xfrm>
          <a:prstGeom prst="rect">
            <a:avLst/>
          </a:prstGeom>
        </p:spPr>
      </p:pic>
    </p:spTree>
    <p:extLst>
      <p:ext uri="{BB962C8B-B14F-4D97-AF65-F5344CB8AC3E}">
        <p14:creationId xmlns:p14="http://schemas.microsoft.com/office/powerpoint/2010/main" val="3623683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5131-D001-445D-B3C1-E8A19EA04718}"/>
              </a:ext>
            </a:extLst>
          </p:cNvPr>
          <p:cNvSpPr>
            <a:spLocks noGrp="1"/>
          </p:cNvSpPr>
          <p:nvPr>
            <p:ph type="title"/>
          </p:nvPr>
        </p:nvSpPr>
        <p:spPr>
          <a:xfrm>
            <a:off x="457200" y="76200"/>
            <a:ext cx="8229600" cy="1143000"/>
          </a:xfrm>
        </p:spPr>
        <p:txBody>
          <a:bodyPr/>
          <a:lstStyle/>
          <a:p>
            <a:r>
              <a:rPr lang="en-US" dirty="0"/>
              <a:t>Announcements</a:t>
            </a:r>
          </a:p>
        </p:txBody>
      </p:sp>
      <p:sp>
        <p:nvSpPr>
          <p:cNvPr id="3" name="Content Placeholder 2">
            <a:extLst>
              <a:ext uri="{FF2B5EF4-FFF2-40B4-BE49-F238E27FC236}">
                <a16:creationId xmlns:a16="http://schemas.microsoft.com/office/drawing/2014/main" id="{874C8C8A-E286-467E-9A3B-D6740DEC845F}"/>
              </a:ext>
            </a:extLst>
          </p:cNvPr>
          <p:cNvSpPr>
            <a:spLocks noGrp="1"/>
          </p:cNvSpPr>
          <p:nvPr>
            <p:ph idx="1"/>
          </p:nvPr>
        </p:nvSpPr>
        <p:spPr>
          <a:xfrm>
            <a:off x="457200" y="1066800"/>
            <a:ext cx="8229600" cy="5630862"/>
          </a:xfrm>
        </p:spPr>
        <p:txBody>
          <a:bodyPr>
            <a:normAutofit/>
          </a:bodyPr>
          <a:lstStyle/>
          <a:p>
            <a:r>
              <a:rPr lang="en-US" sz="1400" b="1" dirty="0">
                <a:hlinkClick r:id="rId2"/>
              </a:rPr>
              <a:t>http://files.constantcontact.com/5384ad7d001/e864e167-d221-43b3-8421-5eea93f9440e.pdf</a:t>
            </a:r>
            <a:r>
              <a:rPr lang="en-US" sz="1400" b="1" dirty="0"/>
              <a:t> </a:t>
            </a:r>
          </a:p>
        </p:txBody>
      </p:sp>
      <p:sp>
        <p:nvSpPr>
          <p:cNvPr id="7" name="Rectangle 6">
            <a:extLst>
              <a:ext uri="{FF2B5EF4-FFF2-40B4-BE49-F238E27FC236}">
                <a16:creationId xmlns:a16="http://schemas.microsoft.com/office/drawing/2014/main" id="{9CE4529F-4552-4B74-A39A-B602F78B6090}"/>
              </a:ext>
            </a:extLst>
          </p:cNvPr>
          <p:cNvSpPr/>
          <p:nvPr/>
        </p:nvSpPr>
        <p:spPr>
          <a:xfrm>
            <a:off x="5229386" y="3189733"/>
            <a:ext cx="3457414" cy="1384995"/>
          </a:xfrm>
          <a:prstGeom prst="rect">
            <a:avLst/>
          </a:prstGeom>
        </p:spPr>
        <p:txBody>
          <a:bodyPr wrap="square">
            <a:spAutoFit/>
          </a:bodyPr>
          <a:lstStyle/>
          <a:p>
            <a:r>
              <a:rPr lang="en-US" sz="2800" b="1" dirty="0"/>
              <a:t>Tuesday January 16th through Monday March 12th</a:t>
            </a:r>
            <a:endParaRPr lang="en-US" sz="2800" dirty="0"/>
          </a:p>
        </p:txBody>
      </p:sp>
      <p:pic>
        <p:nvPicPr>
          <p:cNvPr id="1025" name="Picture 1" descr="83c55266-6c7c-4bf4-9dad-8ddb5472c0b4">
            <a:extLst>
              <a:ext uri="{FF2B5EF4-FFF2-40B4-BE49-F238E27FC236}">
                <a16:creationId xmlns:a16="http://schemas.microsoft.com/office/drawing/2014/main" id="{3E48EDAB-B410-4F41-8339-59C1F4A11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66875" cy="7048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
            <a:extLst>
              <a:ext uri="{FF2B5EF4-FFF2-40B4-BE49-F238E27FC236}">
                <a16:creationId xmlns:a16="http://schemas.microsoft.com/office/drawing/2014/main" id="{0F86AD37-4D8E-4406-916C-17FD102826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76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0d748acf-beb6-4c3d-8736-2238692a1a62">
            <a:extLst>
              <a:ext uri="{FF2B5EF4-FFF2-40B4-BE49-F238E27FC236}">
                <a16:creationId xmlns:a16="http://schemas.microsoft.com/office/drawing/2014/main" id="{27BEF226-FA3F-4136-B19E-3450859617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667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files.constantcontact.com/5384ad7d001/75f3fd3b-eec2-427c-9236-ef5d1fb923e7.png">
            <a:extLst>
              <a:ext uri="{FF2B5EF4-FFF2-40B4-BE49-F238E27FC236}">
                <a16:creationId xmlns:a16="http://schemas.microsoft.com/office/drawing/2014/main" id="{FD67160A-B146-4025-BBDB-50D2806BE3FA}"/>
              </a:ext>
            </a:extLst>
          </p:cNvPr>
          <p:cNvPicPr>
            <a:picLocks noChangeAspect="1" noChangeArrowheads="1"/>
          </p:cNvPicPr>
          <p:nvPr/>
        </p:nvPicPr>
        <p:blipFill>
          <a:blip r:link="rId6">
            <a:extLst>
              <a:ext uri="{28A0092B-C50C-407E-A947-70E740481C1C}">
                <a14:useLocalDpi xmlns:a14="http://schemas.microsoft.com/office/drawing/2010/main" val="0"/>
              </a:ext>
            </a:extLst>
          </a:blip>
          <a:srcRect/>
          <a:stretch>
            <a:fillRect/>
          </a:stretch>
        </p:blipFill>
        <p:spPr bwMode="auto">
          <a:xfrm>
            <a:off x="833437" y="1943100"/>
            <a:ext cx="3471782" cy="535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4622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352-FC79-4059-9BA4-04A3F2117586}"/>
              </a:ext>
            </a:extLst>
          </p:cNvPr>
          <p:cNvSpPr>
            <a:spLocks noGrp="1"/>
          </p:cNvSpPr>
          <p:nvPr>
            <p:ph type="title"/>
          </p:nvPr>
        </p:nvSpPr>
        <p:spPr>
          <a:xfrm>
            <a:off x="228600" y="0"/>
            <a:ext cx="8686800" cy="1143000"/>
          </a:xfrm>
        </p:spPr>
        <p:txBody>
          <a:bodyPr>
            <a:normAutofit fontScale="90000"/>
          </a:bodyPr>
          <a:lstStyle/>
          <a:p>
            <a:r>
              <a:rPr lang="en-US" b="1" dirty="0"/>
              <a:t>Summary of Solutions by Overall Rank</a:t>
            </a:r>
          </a:p>
        </p:txBody>
      </p:sp>
      <p:sp>
        <p:nvSpPr>
          <p:cNvPr id="3" name="Content Placeholder 2">
            <a:extLst>
              <a:ext uri="{FF2B5EF4-FFF2-40B4-BE49-F238E27FC236}">
                <a16:creationId xmlns:a16="http://schemas.microsoft.com/office/drawing/2014/main" id="{C10DFFFF-2E9F-46FB-8EC1-2C6EEE34DC09}"/>
              </a:ext>
            </a:extLst>
          </p:cNvPr>
          <p:cNvSpPr>
            <a:spLocks noGrp="1"/>
          </p:cNvSpPr>
          <p:nvPr>
            <p:ph idx="1"/>
          </p:nvPr>
        </p:nvSpPr>
        <p:spPr>
          <a:xfrm>
            <a:off x="228600" y="914400"/>
            <a:ext cx="8686800" cy="609600"/>
          </a:xfrm>
        </p:spPr>
        <p:txBody>
          <a:bodyPr>
            <a:normAutofit/>
          </a:bodyPr>
          <a:lstStyle/>
          <a:p>
            <a:r>
              <a:rPr lang="en-US" sz="2000" dirty="0">
                <a:hlinkClick r:id="rId2"/>
              </a:rPr>
              <a:t>http://www.drawdown.org/solutions-summary-by-rank</a:t>
            </a:r>
            <a:r>
              <a:rPr lang="en-US" sz="2000" dirty="0"/>
              <a:t> </a:t>
            </a:r>
          </a:p>
        </p:txBody>
      </p:sp>
      <p:pic>
        <p:nvPicPr>
          <p:cNvPr id="4" name="Picture 3">
            <a:extLst>
              <a:ext uri="{FF2B5EF4-FFF2-40B4-BE49-F238E27FC236}">
                <a16:creationId xmlns:a16="http://schemas.microsoft.com/office/drawing/2014/main" id="{9EA25FD8-45DB-42CF-A133-082BB76D8D96}"/>
              </a:ext>
            </a:extLst>
          </p:cNvPr>
          <p:cNvPicPr>
            <a:picLocks noChangeAspect="1"/>
          </p:cNvPicPr>
          <p:nvPr/>
        </p:nvPicPr>
        <p:blipFill>
          <a:blip r:embed="rId3"/>
          <a:stretch>
            <a:fillRect/>
          </a:stretch>
        </p:blipFill>
        <p:spPr>
          <a:xfrm>
            <a:off x="914400" y="1452145"/>
            <a:ext cx="7620000" cy="5405855"/>
          </a:xfrm>
          <a:prstGeom prst="rect">
            <a:avLst/>
          </a:prstGeom>
        </p:spPr>
      </p:pic>
    </p:spTree>
    <p:extLst>
      <p:ext uri="{BB962C8B-B14F-4D97-AF65-F5344CB8AC3E}">
        <p14:creationId xmlns:p14="http://schemas.microsoft.com/office/powerpoint/2010/main" val="3880802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352-FC79-4059-9BA4-04A3F2117586}"/>
              </a:ext>
            </a:extLst>
          </p:cNvPr>
          <p:cNvSpPr>
            <a:spLocks noGrp="1"/>
          </p:cNvSpPr>
          <p:nvPr>
            <p:ph type="title"/>
          </p:nvPr>
        </p:nvSpPr>
        <p:spPr>
          <a:xfrm>
            <a:off x="228600" y="0"/>
            <a:ext cx="8686800" cy="1143000"/>
          </a:xfrm>
        </p:spPr>
        <p:txBody>
          <a:bodyPr>
            <a:normAutofit fontScale="90000"/>
          </a:bodyPr>
          <a:lstStyle/>
          <a:p>
            <a:r>
              <a:rPr lang="en-US" b="1" dirty="0"/>
              <a:t>Summary of Solutions by Overall Rank</a:t>
            </a:r>
          </a:p>
        </p:txBody>
      </p:sp>
      <p:sp>
        <p:nvSpPr>
          <p:cNvPr id="3" name="Content Placeholder 2">
            <a:extLst>
              <a:ext uri="{FF2B5EF4-FFF2-40B4-BE49-F238E27FC236}">
                <a16:creationId xmlns:a16="http://schemas.microsoft.com/office/drawing/2014/main" id="{C10DFFFF-2E9F-46FB-8EC1-2C6EEE34DC09}"/>
              </a:ext>
            </a:extLst>
          </p:cNvPr>
          <p:cNvSpPr>
            <a:spLocks noGrp="1"/>
          </p:cNvSpPr>
          <p:nvPr>
            <p:ph idx="1"/>
          </p:nvPr>
        </p:nvSpPr>
        <p:spPr>
          <a:xfrm>
            <a:off x="228600" y="914400"/>
            <a:ext cx="8686800" cy="609600"/>
          </a:xfrm>
        </p:spPr>
        <p:txBody>
          <a:bodyPr>
            <a:normAutofit/>
          </a:bodyPr>
          <a:lstStyle/>
          <a:p>
            <a:r>
              <a:rPr lang="en-US" sz="2000" dirty="0">
                <a:hlinkClick r:id="rId2"/>
              </a:rPr>
              <a:t>http://www.drawdown.org/solutions-summary-by-rank</a:t>
            </a:r>
            <a:r>
              <a:rPr lang="en-US" sz="2000" dirty="0"/>
              <a:t> </a:t>
            </a:r>
          </a:p>
        </p:txBody>
      </p:sp>
      <p:pic>
        <p:nvPicPr>
          <p:cNvPr id="5" name="Picture 4">
            <a:extLst>
              <a:ext uri="{FF2B5EF4-FFF2-40B4-BE49-F238E27FC236}">
                <a16:creationId xmlns:a16="http://schemas.microsoft.com/office/drawing/2014/main" id="{E7C4DD79-C75F-4C9C-81CA-57D74D134C8D}"/>
              </a:ext>
            </a:extLst>
          </p:cNvPr>
          <p:cNvPicPr>
            <a:picLocks noChangeAspect="1"/>
          </p:cNvPicPr>
          <p:nvPr/>
        </p:nvPicPr>
        <p:blipFill>
          <a:blip r:embed="rId3"/>
          <a:stretch>
            <a:fillRect/>
          </a:stretch>
        </p:blipFill>
        <p:spPr>
          <a:xfrm>
            <a:off x="248829" y="1524000"/>
            <a:ext cx="8666571" cy="5334000"/>
          </a:xfrm>
          <a:prstGeom prst="rect">
            <a:avLst/>
          </a:prstGeom>
        </p:spPr>
      </p:pic>
    </p:spTree>
    <p:extLst>
      <p:ext uri="{BB962C8B-B14F-4D97-AF65-F5344CB8AC3E}">
        <p14:creationId xmlns:p14="http://schemas.microsoft.com/office/powerpoint/2010/main" val="13690747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352-FC79-4059-9BA4-04A3F2117586}"/>
              </a:ext>
            </a:extLst>
          </p:cNvPr>
          <p:cNvSpPr>
            <a:spLocks noGrp="1"/>
          </p:cNvSpPr>
          <p:nvPr>
            <p:ph type="title"/>
          </p:nvPr>
        </p:nvSpPr>
        <p:spPr>
          <a:xfrm>
            <a:off x="228600" y="0"/>
            <a:ext cx="8686800" cy="1143000"/>
          </a:xfrm>
        </p:spPr>
        <p:txBody>
          <a:bodyPr>
            <a:normAutofit fontScale="90000"/>
          </a:bodyPr>
          <a:lstStyle/>
          <a:p>
            <a:r>
              <a:rPr lang="en-US" b="1" dirty="0"/>
              <a:t>Summary of Solutions by Overall Rank</a:t>
            </a:r>
          </a:p>
        </p:txBody>
      </p:sp>
      <p:sp>
        <p:nvSpPr>
          <p:cNvPr id="3" name="Content Placeholder 2">
            <a:extLst>
              <a:ext uri="{FF2B5EF4-FFF2-40B4-BE49-F238E27FC236}">
                <a16:creationId xmlns:a16="http://schemas.microsoft.com/office/drawing/2014/main" id="{C10DFFFF-2E9F-46FB-8EC1-2C6EEE34DC09}"/>
              </a:ext>
            </a:extLst>
          </p:cNvPr>
          <p:cNvSpPr>
            <a:spLocks noGrp="1"/>
          </p:cNvSpPr>
          <p:nvPr>
            <p:ph idx="1"/>
          </p:nvPr>
        </p:nvSpPr>
        <p:spPr>
          <a:xfrm>
            <a:off x="228600" y="914400"/>
            <a:ext cx="8686800" cy="609600"/>
          </a:xfrm>
        </p:spPr>
        <p:txBody>
          <a:bodyPr>
            <a:normAutofit/>
          </a:bodyPr>
          <a:lstStyle/>
          <a:p>
            <a:r>
              <a:rPr lang="en-US" sz="2000" dirty="0">
                <a:hlinkClick r:id="rId2"/>
              </a:rPr>
              <a:t>http://www.drawdown.org/solutions-summary-by-rank</a:t>
            </a:r>
            <a:r>
              <a:rPr lang="en-US" sz="2000" dirty="0"/>
              <a:t> </a:t>
            </a:r>
          </a:p>
        </p:txBody>
      </p:sp>
      <p:pic>
        <p:nvPicPr>
          <p:cNvPr id="5" name="Picture 4">
            <a:extLst>
              <a:ext uri="{FF2B5EF4-FFF2-40B4-BE49-F238E27FC236}">
                <a16:creationId xmlns:a16="http://schemas.microsoft.com/office/drawing/2014/main" id="{0787F733-B2E8-428D-BC36-355D04D65341}"/>
              </a:ext>
            </a:extLst>
          </p:cNvPr>
          <p:cNvPicPr>
            <a:picLocks noChangeAspect="1"/>
          </p:cNvPicPr>
          <p:nvPr/>
        </p:nvPicPr>
        <p:blipFill>
          <a:blip r:embed="rId3"/>
          <a:stretch>
            <a:fillRect/>
          </a:stretch>
        </p:blipFill>
        <p:spPr>
          <a:xfrm>
            <a:off x="323850" y="1514475"/>
            <a:ext cx="8610600" cy="5343525"/>
          </a:xfrm>
          <a:prstGeom prst="rect">
            <a:avLst/>
          </a:prstGeom>
        </p:spPr>
      </p:pic>
    </p:spTree>
    <p:extLst>
      <p:ext uri="{BB962C8B-B14F-4D97-AF65-F5344CB8AC3E}">
        <p14:creationId xmlns:p14="http://schemas.microsoft.com/office/powerpoint/2010/main" val="3267341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6352-FC79-4059-9BA4-04A3F2117586}"/>
              </a:ext>
            </a:extLst>
          </p:cNvPr>
          <p:cNvSpPr>
            <a:spLocks noGrp="1"/>
          </p:cNvSpPr>
          <p:nvPr>
            <p:ph type="title"/>
          </p:nvPr>
        </p:nvSpPr>
        <p:spPr>
          <a:xfrm>
            <a:off x="228600" y="0"/>
            <a:ext cx="8686800" cy="1143000"/>
          </a:xfrm>
        </p:spPr>
        <p:txBody>
          <a:bodyPr>
            <a:normAutofit fontScale="90000"/>
          </a:bodyPr>
          <a:lstStyle/>
          <a:p>
            <a:r>
              <a:rPr lang="en-US" b="1" dirty="0"/>
              <a:t>Summary of Solutions by Overall Rank</a:t>
            </a:r>
          </a:p>
        </p:txBody>
      </p:sp>
      <p:sp>
        <p:nvSpPr>
          <p:cNvPr id="3" name="Content Placeholder 2">
            <a:extLst>
              <a:ext uri="{FF2B5EF4-FFF2-40B4-BE49-F238E27FC236}">
                <a16:creationId xmlns:a16="http://schemas.microsoft.com/office/drawing/2014/main" id="{C10DFFFF-2E9F-46FB-8EC1-2C6EEE34DC09}"/>
              </a:ext>
            </a:extLst>
          </p:cNvPr>
          <p:cNvSpPr>
            <a:spLocks noGrp="1"/>
          </p:cNvSpPr>
          <p:nvPr>
            <p:ph idx="1"/>
          </p:nvPr>
        </p:nvSpPr>
        <p:spPr>
          <a:xfrm>
            <a:off x="228600" y="914400"/>
            <a:ext cx="8686800" cy="609600"/>
          </a:xfrm>
        </p:spPr>
        <p:txBody>
          <a:bodyPr>
            <a:normAutofit/>
          </a:bodyPr>
          <a:lstStyle/>
          <a:p>
            <a:r>
              <a:rPr lang="en-US" sz="2000" dirty="0">
                <a:hlinkClick r:id="rId2"/>
              </a:rPr>
              <a:t>http://www.drawdown.org/solutions-summary-by-rank</a:t>
            </a:r>
            <a:r>
              <a:rPr lang="en-US" sz="2000" dirty="0"/>
              <a:t> </a:t>
            </a:r>
          </a:p>
        </p:txBody>
      </p:sp>
      <p:pic>
        <p:nvPicPr>
          <p:cNvPr id="5" name="Picture 4">
            <a:extLst>
              <a:ext uri="{FF2B5EF4-FFF2-40B4-BE49-F238E27FC236}">
                <a16:creationId xmlns:a16="http://schemas.microsoft.com/office/drawing/2014/main" id="{25D30C42-D022-4E22-9A84-498F663676F2}"/>
              </a:ext>
            </a:extLst>
          </p:cNvPr>
          <p:cNvPicPr>
            <a:picLocks noChangeAspect="1"/>
          </p:cNvPicPr>
          <p:nvPr/>
        </p:nvPicPr>
        <p:blipFill>
          <a:blip r:embed="rId3"/>
          <a:stretch>
            <a:fillRect/>
          </a:stretch>
        </p:blipFill>
        <p:spPr>
          <a:xfrm>
            <a:off x="914400" y="1392103"/>
            <a:ext cx="7791450" cy="5465897"/>
          </a:xfrm>
          <a:prstGeom prst="rect">
            <a:avLst/>
          </a:prstGeom>
        </p:spPr>
      </p:pic>
    </p:spTree>
    <p:extLst>
      <p:ext uri="{BB962C8B-B14F-4D97-AF65-F5344CB8AC3E}">
        <p14:creationId xmlns:p14="http://schemas.microsoft.com/office/powerpoint/2010/main" val="4007909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905E-C8A3-48F3-AEF6-5CAF2F0D9273}"/>
              </a:ext>
            </a:extLst>
          </p:cNvPr>
          <p:cNvSpPr>
            <a:spLocks noGrp="1"/>
          </p:cNvSpPr>
          <p:nvPr>
            <p:ph type="title"/>
          </p:nvPr>
        </p:nvSpPr>
        <p:spPr/>
        <p:txBody>
          <a:bodyPr>
            <a:normAutofit fontScale="90000"/>
          </a:bodyPr>
          <a:lstStyle/>
          <a:p>
            <a:r>
              <a:rPr lang="en-US" dirty="0"/>
              <a:t>Colorado Renewable Energy Society – YouTube of selected talks:</a:t>
            </a:r>
          </a:p>
        </p:txBody>
      </p:sp>
      <p:sp>
        <p:nvSpPr>
          <p:cNvPr id="5" name="Content Placeholder 5">
            <a:extLst>
              <a:ext uri="{FF2B5EF4-FFF2-40B4-BE49-F238E27FC236}">
                <a16:creationId xmlns:a16="http://schemas.microsoft.com/office/drawing/2014/main" id="{DE89CD52-EC10-47E5-92FD-EE7BA4ED392E}"/>
              </a:ext>
            </a:extLst>
          </p:cNvPr>
          <p:cNvSpPr>
            <a:spLocks noGrp="1"/>
          </p:cNvSpPr>
          <p:nvPr>
            <p:ph idx="1"/>
          </p:nvPr>
        </p:nvSpPr>
        <p:spPr>
          <a:xfrm>
            <a:off x="66804" y="1905000"/>
            <a:ext cx="7248396" cy="4040746"/>
          </a:xfrm>
        </p:spPr>
        <p:txBody>
          <a:bodyPr>
            <a:normAutofit fontScale="85000" lnSpcReduction="10000"/>
          </a:bodyPr>
          <a:lstStyle/>
          <a:p>
            <a:r>
              <a:rPr lang="en-US" dirty="0"/>
              <a:t>Drawdown CRES YouTube video: Drawdown: Ways out of the Climate Crisis. Paul Hawken, Chip </a:t>
            </a:r>
            <a:r>
              <a:rPr lang="en-US" dirty="0" err="1"/>
              <a:t>Comins</a:t>
            </a:r>
            <a:r>
              <a:rPr lang="en-US" dirty="0"/>
              <a:t>: </a:t>
            </a:r>
            <a:r>
              <a:rPr lang="en-US" dirty="0">
                <a:hlinkClick r:id="rId2"/>
              </a:rPr>
              <a:t>https://youtu.be/4XrFnK1RrLE</a:t>
            </a:r>
            <a:r>
              <a:rPr lang="en-US" dirty="0"/>
              <a:t> </a:t>
            </a:r>
          </a:p>
          <a:p>
            <a:r>
              <a:rPr lang="en-US" dirty="0"/>
              <a:t>Other Drawdown links:</a:t>
            </a:r>
          </a:p>
          <a:p>
            <a:pPr lvl="1"/>
            <a:r>
              <a:rPr lang="en-US" dirty="0">
                <a:hlinkClick r:id="rId3"/>
              </a:rPr>
              <a:t>http://www.drawdown.org/</a:t>
            </a:r>
          </a:p>
          <a:p>
            <a:pPr lvl="1"/>
            <a:endParaRPr lang="en-US" dirty="0">
              <a:hlinkClick r:id="rId3"/>
            </a:endParaRPr>
          </a:p>
          <a:p>
            <a:pPr lvl="1"/>
            <a:r>
              <a:rPr lang="en-US" dirty="0">
                <a:hlinkClick r:id="rId4"/>
              </a:rPr>
              <a:t>http://www.drawdown.org/solutions </a:t>
            </a:r>
            <a:endParaRPr lang="en-US" dirty="0"/>
          </a:p>
          <a:p>
            <a:pPr lvl="1"/>
            <a:endParaRPr lang="en-US" dirty="0"/>
          </a:p>
          <a:p>
            <a:pPr lvl="1"/>
            <a:r>
              <a:rPr lang="en-US" dirty="0">
                <a:hlinkClick r:id="rId5"/>
              </a:rPr>
              <a:t>https://www.facebook.com/projectdrawdown</a:t>
            </a:r>
            <a:r>
              <a:rPr lang="en-US" dirty="0"/>
              <a:t> </a:t>
            </a:r>
            <a:br>
              <a:rPr lang="en-US" dirty="0"/>
            </a:br>
            <a:endParaRPr lang="en-US" dirty="0"/>
          </a:p>
        </p:txBody>
      </p:sp>
      <p:pic>
        <p:nvPicPr>
          <p:cNvPr id="3" name="Picture 2">
            <a:extLst>
              <a:ext uri="{FF2B5EF4-FFF2-40B4-BE49-F238E27FC236}">
                <a16:creationId xmlns:a16="http://schemas.microsoft.com/office/drawing/2014/main" id="{EE992E00-0E42-4A4C-97E7-1344D7FF42CC}"/>
              </a:ext>
            </a:extLst>
          </p:cNvPr>
          <p:cNvPicPr>
            <a:picLocks noChangeAspect="1"/>
          </p:cNvPicPr>
          <p:nvPr/>
        </p:nvPicPr>
        <p:blipFill>
          <a:blip r:embed="rId6"/>
          <a:stretch>
            <a:fillRect/>
          </a:stretch>
        </p:blipFill>
        <p:spPr>
          <a:xfrm>
            <a:off x="6924804" y="2256776"/>
            <a:ext cx="2098337" cy="2620023"/>
          </a:xfrm>
          <a:prstGeom prst="rect">
            <a:avLst/>
          </a:prstGeom>
        </p:spPr>
      </p:pic>
    </p:spTree>
    <p:extLst>
      <p:ext uri="{BB962C8B-B14F-4D97-AF65-F5344CB8AC3E}">
        <p14:creationId xmlns:p14="http://schemas.microsoft.com/office/powerpoint/2010/main" val="30631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3905E-C8A3-48F3-AEF6-5CAF2F0D9273}"/>
              </a:ext>
            </a:extLst>
          </p:cNvPr>
          <p:cNvSpPr>
            <a:spLocks noGrp="1"/>
          </p:cNvSpPr>
          <p:nvPr>
            <p:ph type="title"/>
          </p:nvPr>
        </p:nvSpPr>
        <p:spPr/>
        <p:txBody>
          <a:bodyPr>
            <a:normAutofit/>
          </a:bodyPr>
          <a:lstStyle/>
          <a:p>
            <a:r>
              <a:rPr lang="en-US" dirty="0"/>
              <a:t>Drawdown</a:t>
            </a:r>
          </a:p>
        </p:txBody>
      </p:sp>
      <p:sp>
        <p:nvSpPr>
          <p:cNvPr id="5" name="Content Placeholder 5">
            <a:extLst>
              <a:ext uri="{FF2B5EF4-FFF2-40B4-BE49-F238E27FC236}">
                <a16:creationId xmlns:a16="http://schemas.microsoft.com/office/drawing/2014/main" id="{DE89CD52-EC10-47E5-92FD-EE7BA4ED392E}"/>
              </a:ext>
            </a:extLst>
          </p:cNvPr>
          <p:cNvSpPr>
            <a:spLocks noGrp="1"/>
          </p:cNvSpPr>
          <p:nvPr>
            <p:ph idx="1"/>
          </p:nvPr>
        </p:nvSpPr>
        <p:spPr>
          <a:xfrm>
            <a:off x="66804" y="1905000"/>
            <a:ext cx="7019796" cy="4040746"/>
          </a:xfrm>
        </p:spPr>
        <p:txBody>
          <a:bodyPr>
            <a:normAutofit fontScale="92500" lnSpcReduction="10000"/>
          </a:bodyPr>
          <a:lstStyle/>
          <a:p>
            <a:r>
              <a:rPr lang="en-US" dirty="0"/>
              <a:t>A Critique:</a:t>
            </a:r>
          </a:p>
          <a:p>
            <a:pPr lvl="1"/>
            <a:r>
              <a:rPr lang="en-US" dirty="0"/>
              <a:t>DOES NOT DEAL ENOUGH WITH CARBON NEGATIVITY – </a:t>
            </a:r>
          </a:p>
          <a:p>
            <a:pPr lvl="1"/>
            <a:r>
              <a:rPr lang="en-US" dirty="0"/>
              <a:t>Rather – </a:t>
            </a:r>
            <a:r>
              <a:rPr lang="en-US" dirty="0">
                <a:highlight>
                  <a:srgbClr val="FFFF00"/>
                </a:highlight>
              </a:rPr>
              <a:t>mostly about carbon emission reduction;</a:t>
            </a:r>
            <a:r>
              <a:rPr lang="en-US" dirty="0"/>
              <a:t> we need more than that – i.e. </a:t>
            </a:r>
            <a:r>
              <a:rPr lang="en-US" dirty="0">
                <a:highlight>
                  <a:srgbClr val="FFFF00"/>
                </a:highlight>
              </a:rPr>
              <a:t>carbon negativity too </a:t>
            </a:r>
            <a:r>
              <a:rPr lang="en-US" dirty="0"/>
              <a:t>to take out the excess we’ve put in</a:t>
            </a:r>
          </a:p>
          <a:p>
            <a:pPr lvl="2"/>
            <a:r>
              <a:rPr lang="en-US" dirty="0"/>
              <a:t>To reduce the heating/extreme weather events</a:t>
            </a:r>
          </a:p>
          <a:p>
            <a:pPr lvl="2"/>
            <a:r>
              <a:rPr lang="en-US" dirty="0"/>
              <a:t>To slow/stop Ocean Acidification</a:t>
            </a:r>
            <a:br>
              <a:rPr lang="en-US" dirty="0"/>
            </a:br>
            <a:endParaRPr lang="en-US" dirty="0"/>
          </a:p>
        </p:txBody>
      </p:sp>
      <p:pic>
        <p:nvPicPr>
          <p:cNvPr id="3" name="Picture 2">
            <a:extLst>
              <a:ext uri="{FF2B5EF4-FFF2-40B4-BE49-F238E27FC236}">
                <a16:creationId xmlns:a16="http://schemas.microsoft.com/office/drawing/2014/main" id="{EE992E00-0E42-4A4C-97E7-1344D7FF42CC}"/>
              </a:ext>
            </a:extLst>
          </p:cNvPr>
          <p:cNvPicPr>
            <a:picLocks noChangeAspect="1"/>
          </p:cNvPicPr>
          <p:nvPr/>
        </p:nvPicPr>
        <p:blipFill>
          <a:blip r:embed="rId2"/>
          <a:stretch>
            <a:fillRect/>
          </a:stretch>
        </p:blipFill>
        <p:spPr>
          <a:xfrm>
            <a:off x="6924804" y="2256776"/>
            <a:ext cx="2098337" cy="2620023"/>
          </a:xfrm>
          <a:prstGeom prst="rect">
            <a:avLst/>
          </a:prstGeom>
        </p:spPr>
      </p:pic>
    </p:spTree>
    <p:extLst>
      <p:ext uri="{BB962C8B-B14F-4D97-AF65-F5344CB8AC3E}">
        <p14:creationId xmlns:p14="http://schemas.microsoft.com/office/powerpoint/2010/main" val="3664395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Links Energy/Other</a:t>
            </a:r>
          </a:p>
        </p:txBody>
      </p:sp>
      <p:sp>
        <p:nvSpPr>
          <p:cNvPr id="3" name="Content Placeholder 2"/>
          <p:cNvSpPr>
            <a:spLocks noGrp="1"/>
          </p:cNvSpPr>
          <p:nvPr>
            <p:ph idx="1"/>
          </p:nvPr>
        </p:nvSpPr>
        <p:spPr/>
        <p:txBody>
          <a:bodyPr>
            <a:normAutofit/>
          </a:bodyPr>
          <a:lstStyle/>
          <a:p>
            <a:r>
              <a:rPr lang="en-US" sz="1800" b="1" dirty="0"/>
              <a:t>U.S. Energy Information Administration </a:t>
            </a:r>
            <a:r>
              <a:rPr lang="en-US" sz="1800" dirty="0">
                <a:hlinkClick r:id="rId2"/>
              </a:rPr>
              <a:t>https://www.eia.gov/ </a:t>
            </a:r>
          </a:p>
          <a:p>
            <a:r>
              <a:rPr lang="en-US" sz="1800" b="1" dirty="0"/>
              <a:t>CRES </a:t>
            </a:r>
            <a:r>
              <a:rPr lang="en-US" sz="1800" dirty="0">
                <a:hlinkClick r:id="rId2"/>
              </a:rPr>
              <a:t>https://www.cres-energy.org/</a:t>
            </a:r>
            <a:r>
              <a:rPr lang="en-US" sz="1800" dirty="0"/>
              <a:t> </a:t>
            </a:r>
          </a:p>
          <a:p>
            <a:pPr lvl="1"/>
            <a:r>
              <a:rPr lang="en-US" sz="1800" dirty="0"/>
              <a:t>YouTube </a:t>
            </a:r>
            <a:r>
              <a:rPr lang="en-US" sz="1800" dirty="0">
                <a:hlinkClick r:id="rId3"/>
              </a:rPr>
              <a:t>https://www.youtube.com/channel/UCr81EUb2qVJVfmmlJMxEHVw</a:t>
            </a:r>
            <a:r>
              <a:rPr lang="en-US" sz="1800" dirty="0"/>
              <a:t> </a:t>
            </a:r>
          </a:p>
          <a:p>
            <a:pPr lvl="1"/>
            <a:r>
              <a:rPr lang="en-US" sz="1800" dirty="0"/>
              <a:t>NREL Presentation: GREG WILSON </a:t>
            </a:r>
            <a:r>
              <a:rPr lang="en-US" sz="1800" dirty="0">
                <a:hlinkClick r:id="rId4"/>
              </a:rPr>
              <a:t>https://www.youtube.com/watch?v=7CDPHxcnq4c&amp;t=23s</a:t>
            </a:r>
            <a:r>
              <a:rPr lang="en-US" sz="1800" dirty="0"/>
              <a:t> </a:t>
            </a:r>
          </a:p>
          <a:p>
            <a:pPr lvl="1"/>
            <a:r>
              <a:rPr lang="en-US" sz="1800" dirty="0"/>
              <a:t>Governor Ritter Presentation </a:t>
            </a:r>
            <a:r>
              <a:rPr lang="en-US" sz="1800" dirty="0">
                <a:hlinkClick r:id="rId5"/>
              </a:rPr>
              <a:t>https://www.youtube.com/watch?v=agowW1QKwms&amp;t=6s</a:t>
            </a:r>
            <a:r>
              <a:rPr lang="en-US" sz="1800" dirty="0"/>
              <a:t> </a:t>
            </a:r>
          </a:p>
          <a:p>
            <a:pPr lvl="2"/>
            <a:endParaRPr lang="en-US" sz="1400" dirty="0">
              <a:hlinkClick r:id="rId6"/>
            </a:endParaRPr>
          </a:p>
          <a:p>
            <a:r>
              <a:rPr lang="en-US" sz="2200" dirty="0">
                <a:hlinkClick r:id="rId6"/>
              </a:rPr>
              <a:t>https://skepticalscience.com/How-Green-is-My-EV.html</a:t>
            </a:r>
            <a:r>
              <a:rPr lang="en-US" sz="2200" dirty="0"/>
              <a:t> </a:t>
            </a:r>
          </a:p>
          <a:p>
            <a:r>
              <a:rPr lang="en-US" sz="2200" dirty="0">
                <a:hlinkClick r:id="rId7"/>
              </a:rPr>
              <a:t>http://energyshouldbe.org/</a:t>
            </a:r>
            <a:r>
              <a:rPr lang="en-US" sz="2200" dirty="0"/>
              <a:t> </a:t>
            </a:r>
          </a:p>
          <a:p>
            <a:pPr lvl="1"/>
            <a:r>
              <a:rPr lang="en-US" sz="1800" dirty="0"/>
              <a:t>Why Storage is Key for a Renewable Energy Future: </a:t>
            </a:r>
            <a:r>
              <a:rPr lang="en-US" sz="1800" dirty="0">
                <a:hlinkClick r:id="rId8"/>
              </a:rPr>
              <a:t>https://www.youtube.com/watch?v=Yc_hULwykvQ&amp;t=13s</a:t>
            </a:r>
            <a:r>
              <a:rPr lang="en-US" sz="1800" dirty="0"/>
              <a:t> </a:t>
            </a:r>
          </a:p>
          <a:p>
            <a:pPr lvl="1"/>
            <a:r>
              <a:rPr lang="en-US" sz="1800" dirty="0"/>
              <a:t>Clean Energy through Open Electricity Markets: </a:t>
            </a:r>
            <a:r>
              <a:rPr lang="en-US" sz="1800" dirty="0">
                <a:hlinkClick r:id="rId9"/>
              </a:rPr>
              <a:t>https://www.youtube.com/watch?v=seGwTKTm38A</a:t>
            </a:r>
            <a:r>
              <a:rPr lang="en-US" sz="1800" dirty="0"/>
              <a:t> </a:t>
            </a:r>
            <a:endParaRPr lang="en-US" sz="2200" dirty="0"/>
          </a:p>
          <a:p>
            <a:endParaRPr lang="en-US" sz="2200" dirty="0"/>
          </a:p>
          <a:p>
            <a:endParaRPr lang="en-US" sz="1800" dirty="0"/>
          </a:p>
          <a:p>
            <a:endParaRPr lang="en-US" sz="1800" dirty="0"/>
          </a:p>
        </p:txBody>
      </p:sp>
    </p:spTree>
    <p:extLst>
      <p:ext uri="{BB962C8B-B14F-4D97-AF65-F5344CB8AC3E}">
        <p14:creationId xmlns:p14="http://schemas.microsoft.com/office/powerpoint/2010/main" val="40810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1C1EC-04B6-48E3-9005-C98BF06C3D30}"/>
              </a:ext>
            </a:extLst>
          </p:cNvPr>
          <p:cNvSpPr>
            <a:spLocks noGrp="1"/>
          </p:cNvSpPr>
          <p:nvPr>
            <p:ph type="title"/>
          </p:nvPr>
        </p:nvSpPr>
        <p:spPr/>
        <p:txBody>
          <a:bodyPr/>
          <a:lstStyle/>
          <a:p>
            <a:r>
              <a:rPr lang="en-US" dirty="0"/>
              <a:t>OLLI West Courses to Consider	</a:t>
            </a:r>
          </a:p>
        </p:txBody>
      </p:sp>
      <p:sp>
        <p:nvSpPr>
          <p:cNvPr id="3" name="Content Placeholder 2">
            <a:extLst>
              <a:ext uri="{FF2B5EF4-FFF2-40B4-BE49-F238E27FC236}">
                <a16:creationId xmlns:a16="http://schemas.microsoft.com/office/drawing/2014/main" id="{4620E4DD-11B9-46BB-A48F-D2C01CDAF579}"/>
              </a:ext>
            </a:extLst>
          </p:cNvPr>
          <p:cNvSpPr>
            <a:spLocks noGrp="1"/>
          </p:cNvSpPr>
          <p:nvPr>
            <p:ph idx="1"/>
          </p:nvPr>
        </p:nvSpPr>
        <p:spPr/>
        <p:txBody>
          <a:bodyPr/>
          <a:lstStyle/>
          <a:p>
            <a:r>
              <a:rPr lang="en-US" dirty="0"/>
              <a:t>Phil Nelson – Extreme Weather</a:t>
            </a:r>
          </a:p>
          <a:p>
            <a:r>
              <a:rPr lang="en-US" dirty="0"/>
              <a:t>Alec </a:t>
            </a:r>
            <a:r>
              <a:rPr lang="en-US" dirty="0" err="1"/>
              <a:t>Tsoucatos</a:t>
            </a:r>
            <a:r>
              <a:rPr lang="en-US" dirty="0"/>
              <a:t> – Steady state economics – when more is not enough</a:t>
            </a:r>
          </a:p>
          <a:p>
            <a:r>
              <a:rPr lang="en-US" dirty="0"/>
              <a:t>Great Decision – Peter </a:t>
            </a:r>
            <a:r>
              <a:rPr lang="en-US" dirty="0" err="1"/>
              <a:t>Lohaus</a:t>
            </a:r>
            <a:r>
              <a:rPr lang="en-US" dirty="0"/>
              <a:t> &amp; Jeff Pederson</a:t>
            </a:r>
          </a:p>
          <a:p>
            <a:r>
              <a:rPr lang="en-US" dirty="0"/>
              <a:t>Friday 1/26 Jim Smith, Gas cars are obsolete and here’s why</a:t>
            </a:r>
          </a:p>
          <a:p>
            <a:r>
              <a:rPr lang="en-US" dirty="0"/>
              <a:t>Consider OLLI SOUTH too</a:t>
            </a:r>
          </a:p>
        </p:txBody>
      </p:sp>
    </p:spTree>
    <p:extLst>
      <p:ext uri="{BB962C8B-B14F-4D97-AF65-F5344CB8AC3E}">
        <p14:creationId xmlns:p14="http://schemas.microsoft.com/office/powerpoint/2010/main" val="2389525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70A79B-BBB1-4B80-937F-E07E1AC58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808" y="667305"/>
            <a:ext cx="7385856" cy="5821363"/>
          </a:xfrm>
          <a:prstGeom prst="rect">
            <a:avLst/>
          </a:prstGeom>
        </p:spPr>
      </p:pic>
      <p:sp>
        <p:nvSpPr>
          <p:cNvPr id="6" name="Rectangle 5">
            <a:extLst>
              <a:ext uri="{FF2B5EF4-FFF2-40B4-BE49-F238E27FC236}">
                <a16:creationId xmlns:a16="http://schemas.microsoft.com/office/drawing/2014/main" id="{1EEAFA2C-138E-4BCB-8C9F-9035D7DAE985}"/>
              </a:ext>
            </a:extLst>
          </p:cNvPr>
          <p:cNvSpPr/>
          <p:nvPr/>
        </p:nvSpPr>
        <p:spPr>
          <a:xfrm>
            <a:off x="7861130" y="6488668"/>
            <a:ext cx="1033168" cy="369332"/>
          </a:xfrm>
          <a:prstGeom prst="rect">
            <a:avLst/>
          </a:prstGeom>
        </p:spPr>
        <p:txBody>
          <a:bodyPr wrap="none">
            <a:spAutoFit/>
          </a:bodyPr>
          <a:lstStyle/>
          <a:p>
            <a:r>
              <a:rPr lang="en-US" dirty="0">
                <a:solidFill>
                  <a:srgbClr val="1F497D"/>
                </a:solidFill>
                <a:latin typeface="Calibri" panose="020F0502020204030204" pitchFamily="34" charset="0"/>
                <a:ea typeface="Calibri" panose="020F0502020204030204" pitchFamily="34" charset="0"/>
              </a:rPr>
              <a:t>Joel Pett </a:t>
            </a:r>
            <a:endParaRPr lang="en-US" dirty="0"/>
          </a:p>
        </p:txBody>
      </p:sp>
    </p:spTree>
    <p:extLst>
      <p:ext uri="{BB962C8B-B14F-4D97-AF65-F5344CB8AC3E}">
        <p14:creationId xmlns:p14="http://schemas.microsoft.com/office/powerpoint/2010/main" val="3765137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6674-C72C-47C1-8873-E32D2EE564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D66200-F892-4F6C-BB65-A33F3628AE7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CF92BE-277A-41EC-9E3D-DBC51C540DE2}"/>
              </a:ext>
            </a:extLst>
          </p:cNvPr>
          <p:cNvPicPr>
            <a:picLocks noChangeAspect="1"/>
          </p:cNvPicPr>
          <p:nvPr/>
        </p:nvPicPr>
        <p:blipFill>
          <a:blip r:embed="rId2"/>
          <a:stretch>
            <a:fillRect/>
          </a:stretch>
        </p:blipFill>
        <p:spPr>
          <a:xfrm>
            <a:off x="439615" y="1382713"/>
            <a:ext cx="8315325" cy="4743450"/>
          </a:xfrm>
          <a:prstGeom prst="rect">
            <a:avLst/>
          </a:prstGeom>
        </p:spPr>
      </p:pic>
    </p:spTree>
    <p:extLst>
      <p:ext uri="{BB962C8B-B14F-4D97-AF65-F5344CB8AC3E}">
        <p14:creationId xmlns:p14="http://schemas.microsoft.com/office/powerpoint/2010/main" val="2143397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5131-D001-445D-B3C1-E8A19EA04718}"/>
              </a:ext>
            </a:extLst>
          </p:cNvPr>
          <p:cNvSpPr>
            <a:spLocks noGrp="1"/>
          </p:cNvSpPr>
          <p:nvPr>
            <p:ph type="title"/>
          </p:nvPr>
        </p:nvSpPr>
        <p:spPr>
          <a:xfrm>
            <a:off x="457200" y="76200"/>
            <a:ext cx="8229600" cy="1143000"/>
          </a:xfrm>
        </p:spPr>
        <p:txBody>
          <a:bodyPr/>
          <a:lstStyle/>
          <a:p>
            <a:r>
              <a:rPr lang="en-US" dirty="0"/>
              <a:t>Announcements</a:t>
            </a:r>
          </a:p>
        </p:txBody>
      </p:sp>
      <p:sp>
        <p:nvSpPr>
          <p:cNvPr id="3" name="Content Placeholder 2">
            <a:extLst>
              <a:ext uri="{FF2B5EF4-FFF2-40B4-BE49-F238E27FC236}">
                <a16:creationId xmlns:a16="http://schemas.microsoft.com/office/drawing/2014/main" id="{874C8C8A-E286-467E-9A3B-D6740DEC845F}"/>
              </a:ext>
            </a:extLst>
          </p:cNvPr>
          <p:cNvSpPr>
            <a:spLocks noGrp="1"/>
          </p:cNvSpPr>
          <p:nvPr>
            <p:ph idx="1"/>
          </p:nvPr>
        </p:nvSpPr>
        <p:spPr>
          <a:xfrm>
            <a:off x="482101" y="900120"/>
            <a:ext cx="4775700" cy="5172067"/>
          </a:xfrm>
        </p:spPr>
        <p:txBody>
          <a:bodyPr>
            <a:normAutofit/>
          </a:bodyPr>
          <a:lstStyle/>
          <a:p>
            <a:r>
              <a:rPr lang="en-US" b="1" i="1" dirty="0"/>
              <a:t>OLLI West 10th Anniversary and Halloween Party Potluck</a:t>
            </a:r>
          </a:p>
          <a:p>
            <a:r>
              <a:rPr lang="en-US" sz="4400" i="1" dirty="0">
                <a:solidFill>
                  <a:srgbClr val="FF0000"/>
                </a:solidFill>
                <a:highlight>
                  <a:srgbClr val="FFFF00"/>
                </a:highlight>
              </a:rPr>
              <a:t>TODAY</a:t>
            </a:r>
          </a:p>
        </p:txBody>
      </p:sp>
    </p:spTree>
    <p:extLst>
      <p:ext uri="{BB962C8B-B14F-4D97-AF65-F5344CB8AC3E}">
        <p14:creationId xmlns:p14="http://schemas.microsoft.com/office/powerpoint/2010/main" val="1750928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 y="1905000"/>
            <a:ext cx="9144000" cy="5016758"/>
          </a:xfrm>
          <a:prstGeom prst="rect">
            <a:avLst/>
          </a:prstGeom>
          <a:noFill/>
        </p:spPr>
        <p:txBody>
          <a:bodyPr wrap="square" rtlCol="0">
            <a:spAutoFit/>
          </a:bodyPr>
          <a:lstStyle/>
          <a:p>
            <a:pPr algn="ctr"/>
            <a:r>
              <a:rPr lang="en-US" sz="3200" b="1" dirty="0">
                <a:solidFill>
                  <a:srgbClr val="385623"/>
                </a:solidFill>
                <a:latin typeface="Calibri" panose="020F0502020204030204" pitchFamily="34" charset="0"/>
                <a:ea typeface="Times New Roman" panose="02020603050405020304" pitchFamily="18" charset="0"/>
                <a:cs typeface="Times New Roman" panose="02020603050405020304" pitchFamily="18" charset="0"/>
              </a:rPr>
              <a:t>“ASK NOT WHAT YOU OUGHT TO DO, RATHER ASK WHAT YOU MUST DO!” </a:t>
            </a:r>
          </a:p>
          <a:p>
            <a:pPr algn="ctr"/>
            <a:r>
              <a:rPr lang="en-US" sz="3200" b="1" dirty="0">
                <a:solidFill>
                  <a:srgbClr val="385623"/>
                </a:solidFill>
                <a:latin typeface="Calibri" panose="020F0502020204030204" pitchFamily="34" charset="0"/>
                <a:ea typeface="Times New Roman" panose="02020603050405020304" pitchFamily="18" charset="0"/>
                <a:cs typeface="Times New Roman" panose="02020603050405020304" pitchFamily="18" charset="0"/>
              </a:rPr>
              <a:t>(attributed to a philosopher – please let me know who)</a:t>
            </a:r>
          </a:p>
          <a:p>
            <a:pPr algn="ct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3200" b="1" dirty="0">
                <a:solidFill>
                  <a:srgbClr val="385623"/>
                </a:solidFill>
                <a:latin typeface="Calibri" panose="020F0502020204030204" pitchFamily="34" charset="0"/>
                <a:ea typeface="Times New Roman" panose="02020603050405020304" pitchFamily="18" charset="0"/>
                <a:cs typeface="Times New Roman" panose="02020603050405020304" pitchFamily="18" charset="0"/>
              </a:rPr>
              <a:t>AND</a:t>
            </a:r>
          </a:p>
          <a:p>
            <a:pPr algn="ct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3200" b="1" dirty="0">
                <a:solidFill>
                  <a:srgbClr val="385623"/>
                </a:solidFill>
                <a:latin typeface="Calibri" panose="020F0502020204030204" pitchFamily="34" charset="0"/>
                <a:ea typeface="Times New Roman" panose="02020603050405020304" pitchFamily="18" charset="0"/>
                <a:cs typeface="Times New Roman" panose="02020603050405020304" pitchFamily="18" charset="0"/>
              </a:rPr>
              <a:t>For those that say “it can’t be done” I say: Stay out of the way of those that are DOING IT!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3200" dirty="0"/>
          </a:p>
        </p:txBody>
      </p:sp>
      <p:sp>
        <p:nvSpPr>
          <p:cNvPr id="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In closing</a:t>
            </a:r>
          </a:p>
        </p:txBody>
      </p:sp>
    </p:spTree>
    <p:extLst>
      <p:ext uri="{BB962C8B-B14F-4D97-AF65-F5344CB8AC3E}">
        <p14:creationId xmlns:p14="http://schemas.microsoft.com/office/powerpoint/2010/main" val="2086277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5131-D001-445D-B3C1-E8A19EA04718}"/>
              </a:ext>
            </a:extLst>
          </p:cNvPr>
          <p:cNvSpPr>
            <a:spLocks noGrp="1"/>
          </p:cNvSpPr>
          <p:nvPr>
            <p:ph type="title"/>
          </p:nvPr>
        </p:nvSpPr>
        <p:spPr/>
        <p:txBody>
          <a:bodyPr/>
          <a:lstStyle/>
          <a:p>
            <a:r>
              <a:rPr lang="en-US" dirty="0"/>
              <a:t>Climate of Hope	</a:t>
            </a:r>
          </a:p>
        </p:txBody>
      </p:sp>
      <p:sp>
        <p:nvSpPr>
          <p:cNvPr id="3" name="Content Placeholder 2">
            <a:extLst>
              <a:ext uri="{FF2B5EF4-FFF2-40B4-BE49-F238E27FC236}">
                <a16:creationId xmlns:a16="http://schemas.microsoft.com/office/drawing/2014/main" id="{874C8C8A-E286-467E-9A3B-D6740DEC845F}"/>
              </a:ext>
            </a:extLst>
          </p:cNvPr>
          <p:cNvSpPr>
            <a:spLocks noGrp="1"/>
          </p:cNvSpPr>
          <p:nvPr>
            <p:ph idx="1"/>
          </p:nvPr>
        </p:nvSpPr>
        <p:spPr/>
        <p:txBody>
          <a:bodyPr/>
          <a:lstStyle/>
          <a:p>
            <a:r>
              <a:rPr lang="en-US" dirty="0"/>
              <a:t>p. 27:</a:t>
            </a:r>
          </a:p>
          <a:p>
            <a:endParaRPr lang="en-US" dirty="0"/>
          </a:p>
          <a:p>
            <a:pPr marL="57150" indent="0">
              <a:buNone/>
            </a:pPr>
            <a:r>
              <a:rPr lang="en-US" sz="3600" b="1" dirty="0"/>
              <a:t>“If we don’t act now, when?</a:t>
            </a:r>
            <a:br>
              <a:rPr lang="en-US" sz="3600" b="1" dirty="0"/>
            </a:br>
            <a:r>
              <a:rPr lang="en-US" sz="3600" b="1" dirty="0"/>
              <a:t>And if we don’t act, who will?”</a:t>
            </a:r>
          </a:p>
        </p:txBody>
      </p:sp>
    </p:spTree>
    <p:extLst>
      <p:ext uri="{BB962C8B-B14F-4D97-AF65-F5344CB8AC3E}">
        <p14:creationId xmlns:p14="http://schemas.microsoft.com/office/powerpoint/2010/main" val="599714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743200"/>
            <a:ext cx="9144000" cy="1077218"/>
          </a:xfrm>
          <a:prstGeom prst="rect">
            <a:avLst/>
          </a:prstGeom>
          <a:noFill/>
        </p:spPr>
        <p:txBody>
          <a:bodyPr wrap="square" rtlCol="0">
            <a:spAutoFit/>
          </a:bodyPr>
          <a:lstStyle/>
          <a:p>
            <a:pPr algn="ctr"/>
            <a:r>
              <a:rPr lang="en-US" sz="3200" dirty="0"/>
              <a:t>End of class slides October 31</a:t>
            </a:r>
            <a:r>
              <a:rPr lang="en-US" sz="3200" baseline="30000" dirty="0"/>
              <a:t>ST</a:t>
            </a:r>
            <a:r>
              <a:rPr lang="en-US" sz="3200" dirty="0"/>
              <a:t> , 2017</a:t>
            </a:r>
          </a:p>
          <a:p>
            <a:pPr algn="ctr"/>
            <a:endParaRPr lang="en-US" sz="3200" dirty="0"/>
          </a:p>
        </p:txBody>
      </p:sp>
    </p:spTree>
    <p:extLst>
      <p:ext uri="{BB962C8B-B14F-4D97-AF65-F5344CB8AC3E}">
        <p14:creationId xmlns:p14="http://schemas.microsoft.com/office/powerpoint/2010/main" val="39109753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6195903"/>
            <a:ext cx="8153400" cy="646331"/>
          </a:xfrm>
          <a:prstGeom prst="rect">
            <a:avLst/>
          </a:prstGeom>
        </p:spPr>
        <p:txBody>
          <a:bodyPr wrap="square">
            <a:spAutoFit/>
          </a:bodyPr>
          <a:lstStyle/>
          <a:p>
            <a:r>
              <a:rPr lang="en-US">
                <a:hlinkClick r:id="rId3"/>
              </a:rPr>
              <a:t>https://i.kinja-img.com/gawker-media/image/upload/t_original/ihsllhptnnm4vb7wuvgq.jpg</a:t>
            </a:r>
            <a:r>
              <a:rPr lang="en-US"/>
              <a:t> </a:t>
            </a:r>
          </a:p>
        </p:txBody>
      </p:sp>
    </p:spTree>
    <p:extLst>
      <p:ext uri="{BB962C8B-B14F-4D97-AF65-F5344CB8AC3E}">
        <p14:creationId xmlns:p14="http://schemas.microsoft.com/office/powerpoint/2010/main" val="1003825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7FA4-B930-4397-963F-D34F3C8EDFDA}"/>
              </a:ext>
            </a:extLst>
          </p:cNvPr>
          <p:cNvSpPr>
            <a:spLocks noGrp="1"/>
          </p:cNvSpPr>
          <p:nvPr>
            <p:ph type="title"/>
          </p:nvPr>
        </p:nvSpPr>
        <p:spPr/>
        <p:txBody>
          <a:bodyPr/>
          <a:lstStyle/>
          <a:p>
            <a:r>
              <a:rPr lang="en-US" dirty="0"/>
              <a:t>EXTRAS</a:t>
            </a:r>
          </a:p>
        </p:txBody>
      </p:sp>
      <p:sp>
        <p:nvSpPr>
          <p:cNvPr id="3" name="Content Placeholder 2">
            <a:extLst>
              <a:ext uri="{FF2B5EF4-FFF2-40B4-BE49-F238E27FC236}">
                <a16:creationId xmlns:a16="http://schemas.microsoft.com/office/drawing/2014/main" id="{E07EC178-7A53-430B-9739-64DAF98AB38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262511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Useful Links for education / passing on</a:t>
            </a:r>
          </a:p>
        </p:txBody>
      </p:sp>
      <p:sp>
        <p:nvSpPr>
          <p:cNvPr id="3" name="Content Placeholder 2"/>
          <p:cNvSpPr>
            <a:spLocks noGrp="1"/>
          </p:cNvSpPr>
          <p:nvPr>
            <p:ph idx="1"/>
          </p:nvPr>
        </p:nvSpPr>
        <p:spPr/>
        <p:txBody>
          <a:bodyPr/>
          <a:lstStyle/>
          <a:p>
            <a:r>
              <a:rPr lang="en-US" u="sng" dirty="0">
                <a:hlinkClick r:id="rId2"/>
              </a:rPr>
              <a:t>https://www.nap.edu/catalog/12781/americas-climate-choices</a:t>
            </a:r>
            <a:r>
              <a:rPr lang="en-US" dirty="0"/>
              <a:t> 2011</a:t>
            </a:r>
          </a:p>
          <a:p>
            <a:r>
              <a:rPr lang="en-US" u="sng" dirty="0">
                <a:hlinkClick r:id="rId3"/>
              </a:rPr>
              <a:t>https://www.nap.edu/catalog/12782/advancing-the-science-of-climate-change 2010</a:t>
            </a:r>
            <a:endParaRPr lang="en-US" dirty="0"/>
          </a:p>
          <a:p>
            <a:r>
              <a:rPr lang="en-US" u="sng" dirty="0">
                <a:hlinkClick r:id="rId4"/>
              </a:rPr>
              <a:t>https://www.nap.edu/catalog/11175/radiative-forcing-of-climate-change-expanding-the-concept-and-addressing 2005</a:t>
            </a:r>
            <a:endParaRPr lang="en-US" dirty="0"/>
          </a:p>
          <a:p>
            <a:r>
              <a:rPr lang="en-US" dirty="0"/>
              <a:t> </a:t>
            </a:r>
          </a:p>
          <a:p>
            <a:endParaRPr lang="en-US" dirty="0"/>
          </a:p>
        </p:txBody>
      </p:sp>
    </p:spTree>
    <p:extLst>
      <p:ext uri="{BB962C8B-B14F-4D97-AF65-F5344CB8AC3E}">
        <p14:creationId xmlns:p14="http://schemas.microsoft.com/office/powerpoint/2010/main" val="1907242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a:t>
            </a:r>
          </a:p>
        </p:txBody>
      </p:sp>
      <p:sp>
        <p:nvSpPr>
          <p:cNvPr id="3" name="Content Placeholder 2"/>
          <p:cNvSpPr>
            <a:spLocks noGrp="1"/>
          </p:cNvSpPr>
          <p:nvPr>
            <p:ph idx="1"/>
          </p:nvPr>
        </p:nvSpPr>
        <p:spPr/>
        <p:txBody>
          <a:bodyPr>
            <a:normAutofit fontScale="85000" lnSpcReduction="10000"/>
          </a:bodyPr>
          <a:lstStyle/>
          <a:p>
            <a:r>
              <a:rPr lang="en-US" dirty="0"/>
              <a:t>CCL:</a:t>
            </a:r>
          </a:p>
          <a:p>
            <a:r>
              <a:rPr lang="en-US" dirty="0"/>
              <a:t>Link for </a:t>
            </a:r>
            <a:r>
              <a:rPr lang="en-US" u="sng" dirty="0">
                <a:hlinkClick r:id="rId2"/>
              </a:rPr>
              <a:t>CCL Power Point Presentations FEB 25, 2017</a:t>
            </a:r>
            <a:endParaRPr lang="en-US" dirty="0"/>
          </a:p>
          <a:p>
            <a:r>
              <a:rPr lang="en-US" dirty="0"/>
              <a:t> </a:t>
            </a:r>
          </a:p>
          <a:p>
            <a:r>
              <a:rPr lang="en-US" dirty="0"/>
              <a:t>Link to </a:t>
            </a:r>
            <a:r>
              <a:rPr lang="en-US" u="sng" dirty="0">
                <a:hlinkClick r:id="rId3"/>
              </a:rPr>
              <a:t>The Transition to Renewable Energy and the Colorado Economy</a:t>
            </a:r>
            <a:endParaRPr lang="en-US" dirty="0"/>
          </a:p>
          <a:p>
            <a:r>
              <a:rPr lang="en-US" u="sng" dirty="0">
                <a:hlinkClick r:id="rId4"/>
              </a:rPr>
              <a:t>https://drive.google.com/file/d/0B9EqUuZ68yOLTEpKUUd3Zld4Vzg/view</a:t>
            </a:r>
            <a:r>
              <a:rPr lang="en-US" dirty="0"/>
              <a:t> </a:t>
            </a:r>
          </a:p>
          <a:p>
            <a:r>
              <a:rPr lang="en-US" dirty="0"/>
              <a:t>	</a:t>
            </a:r>
          </a:p>
          <a:p>
            <a:r>
              <a:rPr lang="en-US" u="sng" dirty="0">
                <a:hlinkClick r:id="rId5"/>
              </a:rPr>
              <a:t>https://drive.google.com/drive/folders/0B9EqUuZ68yOLbWg3aXNheEZhWDQ</a:t>
            </a:r>
            <a:r>
              <a:rPr lang="en-US" dirty="0"/>
              <a:t> </a:t>
            </a:r>
          </a:p>
          <a:p>
            <a:endParaRPr lang="en-US" dirty="0"/>
          </a:p>
        </p:txBody>
      </p:sp>
    </p:spTree>
    <p:extLst>
      <p:ext uri="{BB962C8B-B14F-4D97-AF65-F5344CB8AC3E}">
        <p14:creationId xmlns:p14="http://schemas.microsoft.com/office/powerpoint/2010/main" val="417033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43151" y="2008269"/>
            <a:ext cx="4165726" cy="750275"/>
          </a:xfrm>
        </p:spPr>
        <p:txBody>
          <a:bodyPr>
            <a:normAutofit/>
          </a:bodyPr>
          <a:lstStyle/>
          <a:p>
            <a:pPr algn="ctr"/>
            <a:r>
              <a:rPr lang="en-US" sz="2025" b="1" u="sng" dirty="0">
                <a:solidFill>
                  <a:srgbClr val="002060"/>
                </a:solidFill>
                <a:latin typeface="Source Sans Pro"/>
              </a:rPr>
              <a:t>Guiding Principles</a:t>
            </a:r>
            <a:br>
              <a:rPr lang="en-US" sz="2025" u="sng" dirty="0">
                <a:solidFill>
                  <a:srgbClr val="002060"/>
                </a:solidFill>
                <a:latin typeface="Source Sans Pro"/>
              </a:rPr>
            </a:br>
            <a:endParaRPr lang="en-US" sz="2025" u="sng" dirty="0">
              <a:solidFill>
                <a:srgbClr val="002060"/>
              </a:solidFill>
              <a:latin typeface="Source Sans Pro"/>
            </a:endParaRPr>
          </a:p>
        </p:txBody>
      </p:sp>
      <p:sp>
        <p:nvSpPr>
          <p:cNvPr id="6" name="TextBox 5"/>
          <p:cNvSpPr txBox="1"/>
          <p:nvPr/>
        </p:nvSpPr>
        <p:spPr>
          <a:xfrm>
            <a:off x="1685924" y="2457451"/>
            <a:ext cx="5823585" cy="3000821"/>
          </a:xfrm>
          <a:prstGeom prst="rect">
            <a:avLst/>
          </a:prstGeom>
          <a:noFill/>
        </p:spPr>
        <p:txBody>
          <a:bodyPr wrap="square" rtlCol="0">
            <a:spAutoFit/>
          </a:bodyPr>
          <a:lstStyle/>
          <a:p>
            <a:pPr>
              <a:buClr>
                <a:schemeClr val="tx1"/>
              </a:buClr>
              <a:buFont typeface="Arial"/>
              <a:buChar char="•"/>
            </a:pPr>
            <a:r>
              <a:rPr lang="en-US" sz="2100" dirty="0">
                <a:latin typeface="Source Sans Pro"/>
                <a:cs typeface="Source Sans Pro"/>
              </a:rPr>
              <a:t> Politicians don’t create political will, they respond to it.</a:t>
            </a:r>
          </a:p>
          <a:p>
            <a:pPr>
              <a:buClr>
                <a:schemeClr val="tx1"/>
              </a:buClr>
              <a:buFont typeface="Arial"/>
              <a:buChar char="•"/>
            </a:pPr>
            <a:endParaRPr lang="en-US" sz="2100" dirty="0">
              <a:latin typeface="Source Sans Pro"/>
              <a:cs typeface="Source Sans Pro"/>
            </a:endParaRPr>
          </a:p>
          <a:p>
            <a:pPr>
              <a:buClr>
                <a:schemeClr val="tx1"/>
              </a:buClr>
              <a:buFont typeface="Arial"/>
              <a:buChar char="•"/>
            </a:pPr>
            <a:r>
              <a:rPr lang="en-US" sz="2100" dirty="0">
                <a:latin typeface="Source Sans Pro"/>
                <a:cs typeface="Source Sans Pro"/>
              </a:rPr>
              <a:t> The </a:t>
            </a:r>
            <a:r>
              <a:rPr lang="en-US" sz="2100" dirty="0">
                <a:highlight>
                  <a:srgbClr val="FFFF00"/>
                </a:highlight>
                <a:latin typeface="Source Sans Pro"/>
                <a:cs typeface="Source Sans Pro"/>
              </a:rPr>
              <a:t>bipartisan</a:t>
            </a:r>
            <a:r>
              <a:rPr lang="en-US" sz="2100" dirty="0">
                <a:latin typeface="Source Sans Pro"/>
                <a:cs typeface="Source Sans Pro"/>
              </a:rPr>
              <a:t> carbon fee and dividend policy is a simple, transparent policy to address the climate crisis.</a:t>
            </a:r>
          </a:p>
          <a:p>
            <a:pPr>
              <a:buClr>
                <a:schemeClr val="tx1"/>
              </a:buClr>
              <a:buFont typeface="Arial"/>
              <a:buChar char="•"/>
            </a:pPr>
            <a:endParaRPr lang="en-US" sz="2100" dirty="0">
              <a:latin typeface="Source Sans Pro"/>
              <a:cs typeface="Source Sans Pro"/>
            </a:endParaRPr>
          </a:p>
          <a:p>
            <a:pPr>
              <a:buClr>
                <a:schemeClr val="tx1"/>
              </a:buClr>
              <a:buFont typeface="Arial"/>
              <a:buChar char="•"/>
            </a:pPr>
            <a:r>
              <a:rPr lang="en-US" sz="2100" dirty="0">
                <a:latin typeface="Source Sans Pro"/>
                <a:cs typeface="Source Sans Pro"/>
              </a:rPr>
              <a:t> CCL volunteers show respect for diverse views and appreciation for the work of others.</a:t>
            </a:r>
          </a:p>
        </p:txBody>
      </p:sp>
      <p:sp>
        <p:nvSpPr>
          <p:cNvPr id="2" name="Rectangle 1"/>
          <p:cNvSpPr/>
          <p:nvPr/>
        </p:nvSpPr>
        <p:spPr>
          <a:xfrm>
            <a:off x="5029201" y="5632264"/>
            <a:ext cx="2864951" cy="300082"/>
          </a:xfrm>
          <a:prstGeom prst="rect">
            <a:avLst/>
          </a:prstGeom>
        </p:spPr>
        <p:txBody>
          <a:bodyPr wrap="none">
            <a:spAutoFit/>
          </a:bodyPr>
          <a:lstStyle/>
          <a:p>
            <a:r>
              <a:rPr lang="en-US" sz="1350" dirty="0">
                <a:solidFill>
                  <a:schemeClr val="tx1">
                    <a:lumMod val="95000"/>
                    <a:lumOff val="5000"/>
                  </a:schemeClr>
                </a:solidFill>
                <a:latin typeface="Source Sans Pro"/>
              </a:rPr>
              <a:t>Kathleen Wells, Denver CCL, 2017</a:t>
            </a:r>
            <a:endParaRPr lang="en-US" sz="1350" dirty="0"/>
          </a:p>
        </p:txBody>
      </p:sp>
      <p:sp>
        <p:nvSpPr>
          <p:cNvPr id="5" name="Title 1"/>
          <p:cNvSpPr txBox="1">
            <a:spLocks/>
          </p:cNvSpPr>
          <p:nvPr/>
        </p:nvSpPr>
        <p:spPr>
          <a:xfrm>
            <a:off x="1511617" y="1073038"/>
            <a:ext cx="6172200" cy="857250"/>
          </a:xfrm>
          <a:prstGeom prst="rect">
            <a:avLst/>
          </a:prstGeom>
        </p:spPr>
        <p:txBody>
          <a:bodyPr vert="horz" lIns="68580" tIns="34290" rIns="68580" bIns="3429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t>So a little more on Citizens Climate Lobby</a:t>
            </a:r>
          </a:p>
        </p:txBody>
      </p:sp>
    </p:spTree>
    <p:extLst>
      <p:ext uri="{BB962C8B-B14F-4D97-AF65-F5344CB8AC3E}">
        <p14:creationId xmlns:p14="http://schemas.microsoft.com/office/powerpoint/2010/main" val="4465929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SOLUTIONS</a:t>
            </a:r>
          </a:p>
        </p:txBody>
      </p:sp>
      <p:sp>
        <p:nvSpPr>
          <p:cNvPr id="3" name="Content Placeholder 2"/>
          <p:cNvSpPr>
            <a:spLocks noGrp="1"/>
          </p:cNvSpPr>
          <p:nvPr>
            <p:ph idx="1"/>
          </p:nvPr>
        </p:nvSpPr>
        <p:spPr/>
        <p:txBody>
          <a:bodyPr>
            <a:normAutofit fontScale="92500" lnSpcReduction="20000"/>
          </a:bodyPr>
          <a:lstStyle/>
          <a:p>
            <a:pPr marL="0" indent="0">
              <a:buNone/>
            </a:pPr>
            <a:r>
              <a:rPr lang="fr-FR" b="1" dirty="0"/>
              <a:t> </a:t>
            </a:r>
            <a:r>
              <a:rPr lang="fr-FR" b="1" dirty="0" err="1"/>
              <a:t>Carbon</a:t>
            </a:r>
            <a:r>
              <a:rPr lang="fr-FR" b="1" dirty="0"/>
              <a:t> </a:t>
            </a:r>
            <a:r>
              <a:rPr lang="fr-FR" b="1" dirty="0" err="1"/>
              <a:t>fee</a:t>
            </a:r>
            <a:r>
              <a:rPr lang="fr-FR" b="1" dirty="0"/>
              <a:t>/</a:t>
            </a:r>
            <a:r>
              <a:rPr lang="fr-FR" b="1" dirty="0" err="1"/>
              <a:t>dividend</a:t>
            </a:r>
            <a:r>
              <a:rPr lang="fr-FR" b="1" dirty="0"/>
              <a:t>:</a:t>
            </a:r>
          </a:p>
          <a:p>
            <a:r>
              <a:rPr lang="fr-FR" dirty="0">
                <a:hlinkClick r:id="rId2"/>
              </a:rPr>
              <a:t>citizensclimatelobby.org/ccl-applauds-republican-resolution-calling-for-action-on-climate-change/</a:t>
            </a:r>
            <a:endParaRPr lang="fr-FR" dirty="0"/>
          </a:p>
          <a:p>
            <a:r>
              <a:rPr lang="fr-FR" dirty="0">
                <a:hlinkClick r:id="rId3"/>
              </a:rPr>
              <a:t>http://citizensclimatelobby.org/</a:t>
            </a:r>
            <a:endParaRPr lang="fr-FR" dirty="0"/>
          </a:p>
          <a:p>
            <a:r>
              <a:rPr lang="fr-FR" dirty="0"/>
              <a:t>Facebook: </a:t>
            </a:r>
          </a:p>
          <a:p>
            <a:pPr lvl="1"/>
            <a:r>
              <a:rPr lang="fr-FR" dirty="0" err="1"/>
              <a:t>CCl</a:t>
            </a:r>
            <a:r>
              <a:rPr lang="fr-FR" dirty="0"/>
              <a:t> – national: </a:t>
            </a:r>
            <a:r>
              <a:rPr lang="fr-FR" dirty="0">
                <a:hlinkClick r:id="rId4"/>
              </a:rPr>
              <a:t>https://www.facebook.com/CitizensClimateLobby/?fref=ts</a:t>
            </a:r>
            <a:r>
              <a:rPr lang="fr-FR" dirty="0"/>
              <a:t> </a:t>
            </a:r>
          </a:p>
          <a:p>
            <a:pPr lvl="1"/>
            <a:r>
              <a:rPr lang="fr-FR" dirty="0"/>
              <a:t>CCL-Colorado: </a:t>
            </a:r>
            <a:r>
              <a:rPr lang="fr-FR" dirty="0">
                <a:hlinkClick r:id="rId5"/>
              </a:rPr>
              <a:t>https://www.facebook.com/CitizensClimateLobbyDenverChapter/</a:t>
            </a:r>
            <a:r>
              <a:rPr lang="fr-FR" dirty="0"/>
              <a:t> </a:t>
            </a:r>
          </a:p>
          <a:p>
            <a:pPr marL="0" indent="0">
              <a:buNone/>
            </a:pPr>
            <a:endParaRPr lang="en-US" dirty="0"/>
          </a:p>
        </p:txBody>
      </p:sp>
    </p:spTree>
    <p:extLst>
      <p:ext uri="{BB962C8B-B14F-4D97-AF65-F5344CB8AC3E}">
        <p14:creationId xmlns:p14="http://schemas.microsoft.com/office/powerpoint/2010/main" val="22246444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Ways to reduce your carbon footprint	</a:t>
            </a:r>
          </a:p>
        </p:txBody>
      </p:sp>
      <p:sp>
        <p:nvSpPr>
          <p:cNvPr id="3" name="Content Placeholder 2"/>
          <p:cNvSpPr>
            <a:spLocks noGrp="1"/>
          </p:cNvSpPr>
          <p:nvPr>
            <p:ph idx="1"/>
          </p:nvPr>
        </p:nvSpPr>
        <p:spPr/>
        <p:txBody>
          <a:bodyPr>
            <a:normAutofit fontScale="92500" lnSpcReduction="20000"/>
          </a:bodyPr>
          <a:lstStyle/>
          <a:p>
            <a:r>
              <a:rPr lang="en-US" dirty="0"/>
              <a:t>Ways to save </a:t>
            </a:r>
            <a:r>
              <a:rPr lang="en-US" u="sng" dirty="0">
                <a:hlinkClick r:id="rId2"/>
              </a:rPr>
              <a:t>http://yourenergy.extension.colostate.edu/</a:t>
            </a:r>
            <a:r>
              <a:rPr lang="en-US" dirty="0"/>
              <a:t> </a:t>
            </a:r>
          </a:p>
          <a:p>
            <a:r>
              <a:rPr lang="en-US" dirty="0"/>
              <a:t> </a:t>
            </a:r>
          </a:p>
          <a:p>
            <a:r>
              <a:rPr lang="en-US" dirty="0"/>
              <a:t>Other </a:t>
            </a:r>
            <a:r>
              <a:rPr lang="en-US" u="sng" dirty="0">
                <a:hlinkClick r:id="rId3"/>
              </a:rPr>
              <a:t>https://youtu.be/BxKfpt70rLI</a:t>
            </a:r>
            <a:r>
              <a:rPr lang="en-US" dirty="0"/>
              <a:t> </a:t>
            </a:r>
          </a:p>
          <a:p>
            <a:r>
              <a:rPr lang="en-US" dirty="0"/>
              <a:t> </a:t>
            </a:r>
          </a:p>
          <a:p>
            <a:r>
              <a:rPr lang="en-US" u="sng" dirty="0">
                <a:hlinkClick r:id="rId4"/>
              </a:rPr>
              <a:t>https://thinkprogress.org/its-been-45-above-normal-in-oklahoma-this-february-ba30f7bde27a</a:t>
            </a:r>
            <a:r>
              <a:rPr lang="en-US" dirty="0"/>
              <a:t> </a:t>
            </a:r>
          </a:p>
          <a:p>
            <a:r>
              <a:rPr lang="en-US" dirty="0"/>
              <a:t>EDF </a:t>
            </a:r>
            <a:r>
              <a:rPr lang="en-US" b="1" u="sng" dirty="0">
                <a:hlinkClick r:id="rId5"/>
              </a:rPr>
              <a:t>Check out these tips from an EDF climate scientist on actions you can take in your own home and community to stop climate change.</a:t>
            </a:r>
            <a:r>
              <a:rPr lang="en-US" dirty="0"/>
              <a:t> </a:t>
            </a:r>
          </a:p>
        </p:txBody>
      </p:sp>
    </p:spTree>
    <p:extLst>
      <p:ext uri="{BB962C8B-B14F-4D97-AF65-F5344CB8AC3E}">
        <p14:creationId xmlns:p14="http://schemas.microsoft.com/office/powerpoint/2010/main" val="3696636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BB52A6-989F-4462-ABB6-37EA191FEF39}"/>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55C7A5D7-F07C-4E51-BE05-98B115FA86D7}"/>
              </a:ext>
            </a:extLst>
          </p:cNvPr>
          <p:cNvSpPr>
            <a:spLocks noGrp="1"/>
          </p:cNvSpPr>
          <p:nvPr>
            <p:ph type="title"/>
          </p:nvPr>
        </p:nvSpPr>
        <p:spPr/>
        <p:txBody>
          <a:bodyPr>
            <a:noAutofit/>
          </a:bodyPr>
          <a:lstStyle/>
          <a:p>
            <a:r>
              <a:rPr lang="en-US" sz="3000" b="1" dirty="0"/>
              <a:t>Solutions: Energy</a:t>
            </a:r>
            <a:endParaRPr lang="en-US" sz="3000" dirty="0"/>
          </a:p>
        </p:txBody>
      </p:sp>
    </p:spTree>
    <p:extLst>
      <p:ext uri="{BB962C8B-B14F-4D97-AF65-F5344CB8AC3E}">
        <p14:creationId xmlns:p14="http://schemas.microsoft.com/office/powerpoint/2010/main" val="42393478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u="sng" dirty="0">
                <a:hlinkClick r:id="rId2"/>
              </a:rPr>
              <a:t>http://www.avenson.net/</a:t>
            </a:r>
            <a:endParaRPr lang="en-US" dirty="0"/>
          </a:p>
          <a:p>
            <a:r>
              <a:rPr lang="en-US" u="sng" dirty="0">
                <a:hlinkClick r:id="rId3"/>
              </a:rPr>
              <a:t>https://350.org/</a:t>
            </a:r>
            <a:r>
              <a:rPr lang="en-US" dirty="0"/>
              <a:t> </a:t>
            </a:r>
          </a:p>
          <a:p>
            <a:r>
              <a:rPr lang="en-US" dirty="0"/>
              <a:t> </a:t>
            </a:r>
          </a:p>
          <a:p>
            <a:r>
              <a:rPr lang="en-US" u="sng" dirty="0">
                <a:hlinkClick r:id="rId4"/>
              </a:rPr>
              <a:t>http://www.yaleclimateconnections.org/2017/04/changing-minds-on-a-changing-climate/</a:t>
            </a:r>
            <a:r>
              <a:rPr lang="en-US" dirty="0"/>
              <a:t> </a:t>
            </a:r>
          </a:p>
          <a:p>
            <a:r>
              <a:rPr lang="en-US" u="sng" dirty="0">
                <a:hlinkClick r:id="rId5"/>
              </a:rPr>
              <a:t>https://www.theatlantic.com/science/archive/2017/04/climate-polling-burnout/523881/</a:t>
            </a:r>
            <a:r>
              <a:rPr lang="en-US" dirty="0"/>
              <a:t> </a:t>
            </a:r>
          </a:p>
          <a:p>
            <a:r>
              <a:rPr lang="en-US" dirty="0"/>
              <a:t>steve </a:t>
            </a:r>
            <a:r>
              <a:rPr lang="en-US" dirty="0" err="1"/>
              <a:t>stevens</a:t>
            </a:r>
            <a:r>
              <a:rPr lang="en-US" dirty="0"/>
              <a:t> – Beyond net zero:</a:t>
            </a:r>
          </a:p>
          <a:p>
            <a:r>
              <a:rPr lang="en-US" dirty="0"/>
              <a:t>ethics, </a:t>
            </a:r>
          </a:p>
          <a:p>
            <a:r>
              <a:rPr lang="en-US" dirty="0"/>
              <a:t>principles and </a:t>
            </a:r>
          </a:p>
          <a:p>
            <a:r>
              <a:rPr lang="en-US" b="1" dirty="0"/>
              <a:t>34:16 - practice</a:t>
            </a:r>
            <a:r>
              <a:rPr lang="en-US" dirty="0"/>
              <a:t> - </a:t>
            </a:r>
            <a:r>
              <a:rPr lang="en-US" u="sng" dirty="0">
                <a:hlinkClick r:id="rId6"/>
              </a:rPr>
              <a:t>https://www.youtube.com/watch?v=8pbL_w8bJkQ&amp;feature=youtu.be</a:t>
            </a:r>
            <a:endParaRPr lang="en-US" dirty="0"/>
          </a:p>
          <a:p>
            <a:endParaRPr lang="en-US" dirty="0"/>
          </a:p>
        </p:txBody>
      </p:sp>
    </p:spTree>
    <p:extLst>
      <p:ext uri="{BB962C8B-B14F-4D97-AF65-F5344CB8AC3E}">
        <p14:creationId xmlns:p14="http://schemas.microsoft.com/office/powerpoint/2010/main" val="11454112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p:sp>
        <p:nvSpPr>
          <p:cNvPr id="5" name="Content Placeholder 4"/>
          <p:cNvSpPr>
            <a:spLocks noGrp="1"/>
          </p:cNvSpPr>
          <p:nvPr>
            <p:ph idx="1"/>
          </p:nvPr>
        </p:nvSpPr>
        <p:spPr>
          <a:xfrm>
            <a:off x="2082247" y="2228851"/>
            <a:ext cx="5575853" cy="3394472"/>
          </a:xfrm>
        </p:spPr>
        <p:txBody>
          <a:bodyPr>
            <a:normAutofit fontScale="92500" lnSpcReduction="20000"/>
          </a:bodyPr>
          <a:lstStyle/>
          <a:p>
            <a:r>
              <a:rPr lang="en-US" dirty="0"/>
              <a:t>VOTE</a:t>
            </a:r>
          </a:p>
          <a:p>
            <a:endParaRPr lang="en-US" dirty="0"/>
          </a:p>
          <a:p>
            <a:r>
              <a:rPr lang="en-US" dirty="0"/>
              <a:t>SUPPORT YOUR SENATORS AND REPRESENTATIVES SPEAKING OUT</a:t>
            </a:r>
          </a:p>
          <a:p>
            <a:endParaRPr lang="en-US" dirty="0"/>
          </a:p>
          <a:p>
            <a:r>
              <a:rPr lang="en-US" dirty="0"/>
              <a:t>WRITE/HARRASS THOSE THAT ARE NOT</a:t>
            </a:r>
          </a:p>
          <a:p>
            <a:pPr lvl="1"/>
            <a:endParaRPr lang="en-US" dirty="0"/>
          </a:p>
          <a:p>
            <a:pPr marL="0" indent="0">
              <a:buNone/>
            </a:pPr>
            <a:endParaRPr lang="en-US" dirty="0"/>
          </a:p>
        </p:txBody>
      </p:sp>
    </p:spTree>
    <p:extLst>
      <p:ext uri="{BB962C8B-B14F-4D97-AF65-F5344CB8AC3E}">
        <p14:creationId xmlns:p14="http://schemas.microsoft.com/office/powerpoint/2010/main" val="713791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Senator Bennet</a:t>
            </a:r>
          </a:p>
        </p:txBody>
      </p:sp>
      <p:sp>
        <p:nvSpPr>
          <p:cNvPr id="3" name="Content Placeholder 2"/>
          <p:cNvSpPr>
            <a:spLocks noGrp="1"/>
          </p:cNvSpPr>
          <p:nvPr>
            <p:ph idx="1"/>
          </p:nvPr>
        </p:nvSpPr>
        <p:spPr>
          <a:xfrm>
            <a:off x="1485900" y="3028951"/>
            <a:ext cx="6457950" cy="1394222"/>
          </a:xfrm>
        </p:spPr>
        <p:txBody>
          <a:bodyPr>
            <a:noAutofit/>
          </a:bodyPr>
          <a:lstStyle/>
          <a:p>
            <a:r>
              <a:rPr lang="en-US" dirty="0">
                <a:hlinkClick r:id="rId2"/>
              </a:rPr>
              <a:t>https://www.bennet.senate.gov/?p=blog&amp;id=3860</a:t>
            </a:r>
            <a:r>
              <a:rPr lang="en-US" dirty="0"/>
              <a:t> </a:t>
            </a:r>
          </a:p>
          <a:p>
            <a:pPr lvl="1"/>
            <a:r>
              <a:rPr lang="en-US" b="1" dirty="0"/>
              <a:t>Bennet Urges President to Rescind Anti-Climate Executive Order: </a:t>
            </a:r>
            <a:r>
              <a:rPr lang="en-US" b="1" dirty="0">
                <a:hlinkClick r:id="rId2"/>
              </a:rPr>
              <a:t>https://www.bennet.senate.gov/?p=blog&amp;id=3860</a:t>
            </a:r>
            <a:r>
              <a:rPr lang="en-US" b="1" dirty="0"/>
              <a:t> </a:t>
            </a:r>
          </a:p>
          <a:p>
            <a:pPr marL="342900" lvl="1" indent="0">
              <a:buNone/>
            </a:pPr>
            <a:endParaRPr lang="en-US" dirty="0"/>
          </a:p>
        </p:txBody>
      </p:sp>
    </p:spTree>
    <p:extLst>
      <p:ext uri="{BB962C8B-B14F-4D97-AF65-F5344CB8AC3E}">
        <p14:creationId xmlns:p14="http://schemas.microsoft.com/office/powerpoint/2010/main" val="39091173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14500" y="1085850"/>
            <a:ext cx="6172200" cy="62865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t>Rep. Ed Perlmutter</a:t>
            </a:r>
          </a:p>
        </p:txBody>
      </p:sp>
      <p:sp>
        <p:nvSpPr>
          <p:cNvPr id="5" name="Content Placeholder 2"/>
          <p:cNvSpPr txBox="1">
            <a:spLocks/>
          </p:cNvSpPr>
          <p:nvPr/>
        </p:nvSpPr>
        <p:spPr>
          <a:xfrm>
            <a:off x="1600200" y="2457451"/>
            <a:ext cx="6462132" cy="959644"/>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100" dirty="0">
                <a:hlinkClick r:id="rId2"/>
              </a:rPr>
              <a:t>http://perlmutter.house.gov/</a:t>
            </a:r>
            <a:endParaRPr lang="en-US" sz="2100" dirty="0"/>
          </a:p>
          <a:p>
            <a:r>
              <a:rPr lang="en-US" sz="2100" dirty="0"/>
              <a:t> </a:t>
            </a:r>
            <a:r>
              <a:rPr lang="en-US" sz="2100" b="1" dirty="0"/>
              <a:t>Perlmutter Responds to Trump’s Climate Change Executive Order: </a:t>
            </a:r>
            <a:r>
              <a:rPr lang="en-US" sz="2100" b="1" dirty="0">
                <a:hlinkClick r:id="rId3"/>
              </a:rPr>
              <a:t>http://perlmutter.house.gov/news/documentsingle.aspx?DocumentID=1671</a:t>
            </a:r>
            <a:r>
              <a:rPr lang="en-US" sz="2100" b="1" dirty="0"/>
              <a:t> </a:t>
            </a:r>
          </a:p>
        </p:txBody>
      </p:sp>
    </p:spTree>
    <p:extLst>
      <p:ext uri="{BB962C8B-B14F-4D97-AF65-F5344CB8AC3E}">
        <p14:creationId xmlns:p14="http://schemas.microsoft.com/office/powerpoint/2010/main" val="1740054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767836"/>
          </a:xfrm>
        </p:spPr>
        <p:txBody>
          <a:bodyPr/>
          <a:lstStyle/>
          <a:p>
            <a:pPr algn="ctr"/>
            <a:r>
              <a:rPr lang="en-US" b="1" dirty="0"/>
              <a:t>Support our Youth</a:t>
            </a:r>
          </a:p>
        </p:txBody>
      </p:sp>
      <p:pic>
        <p:nvPicPr>
          <p:cNvPr id="6" name="Content Placeholder 5"/>
          <p:cNvPicPr>
            <a:picLocks noGrp="1" noChangeAspect="1"/>
          </p:cNvPicPr>
          <p:nvPr>
            <p:ph idx="1"/>
          </p:nvPr>
        </p:nvPicPr>
        <p:blipFill>
          <a:blip r:embed="rId2"/>
          <a:stretch>
            <a:fillRect/>
          </a:stretch>
        </p:blipFill>
        <p:spPr>
          <a:xfrm>
            <a:off x="1760935" y="5312785"/>
            <a:ext cx="5622131" cy="242888"/>
          </a:xfrm>
          <a:prstGeom prst="rect">
            <a:avLst/>
          </a:prstGeom>
        </p:spPr>
      </p:pic>
      <p:sp>
        <p:nvSpPr>
          <p:cNvPr id="4" name="Rectangle 3"/>
          <p:cNvSpPr/>
          <p:nvPr/>
        </p:nvSpPr>
        <p:spPr>
          <a:xfrm>
            <a:off x="4914901" y="5723751"/>
            <a:ext cx="3057825" cy="300082"/>
          </a:xfrm>
          <a:prstGeom prst="rect">
            <a:avLst/>
          </a:prstGeom>
        </p:spPr>
        <p:txBody>
          <a:bodyPr wrap="none">
            <a:spAutoFit/>
          </a:bodyPr>
          <a:lstStyle/>
          <a:p>
            <a:r>
              <a:rPr lang="en-US" sz="1350" dirty="0"/>
              <a:t>https://www.ourchildrenstrust.org/news</a:t>
            </a:r>
          </a:p>
        </p:txBody>
      </p:sp>
      <p:pic>
        <p:nvPicPr>
          <p:cNvPr id="5" name="Picture 4"/>
          <p:cNvPicPr>
            <a:picLocks noChangeAspect="1"/>
          </p:cNvPicPr>
          <p:nvPr/>
        </p:nvPicPr>
        <p:blipFill>
          <a:blip r:embed="rId3"/>
          <a:stretch>
            <a:fillRect/>
          </a:stretch>
        </p:blipFill>
        <p:spPr>
          <a:xfrm>
            <a:off x="1258910" y="1898930"/>
            <a:ext cx="6858000" cy="1074145"/>
          </a:xfrm>
          <a:prstGeom prst="rect">
            <a:avLst/>
          </a:prstGeom>
        </p:spPr>
      </p:pic>
      <p:pic>
        <p:nvPicPr>
          <p:cNvPr id="7" name="Picture 6"/>
          <p:cNvPicPr>
            <a:picLocks noChangeAspect="1"/>
          </p:cNvPicPr>
          <p:nvPr/>
        </p:nvPicPr>
        <p:blipFill>
          <a:blip r:embed="rId4"/>
          <a:stretch>
            <a:fillRect/>
          </a:stretch>
        </p:blipFill>
        <p:spPr>
          <a:xfrm>
            <a:off x="2807493" y="2730121"/>
            <a:ext cx="3529013" cy="2293144"/>
          </a:xfrm>
          <a:prstGeom prst="rect">
            <a:avLst/>
          </a:prstGeom>
        </p:spPr>
      </p:pic>
    </p:spTree>
    <p:extLst>
      <p:ext uri="{BB962C8B-B14F-4D97-AF65-F5344CB8AC3E}">
        <p14:creationId xmlns:p14="http://schemas.microsoft.com/office/powerpoint/2010/main" val="16941468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IN SUMMARY</a:t>
            </a:r>
          </a:p>
        </p:txBody>
      </p:sp>
      <p:sp>
        <p:nvSpPr>
          <p:cNvPr id="3" name="Content Placeholder 2"/>
          <p:cNvSpPr>
            <a:spLocks noGrp="1"/>
          </p:cNvSpPr>
          <p:nvPr>
            <p:ph idx="1"/>
          </p:nvPr>
        </p:nvSpPr>
        <p:spPr/>
        <p:txBody>
          <a:bodyPr>
            <a:normAutofit/>
          </a:bodyPr>
          <a:lstStyle/>
          <a:p>
            <a:pPr marL="557213" indent="-557213">
              <a:buFont typeface="+mj-lt"/>
              <a:buAutoNum type="arabicPeriod"/>
            </a:pPr>
            <a:r>
              <a:rPr lang="en-US" sz="2700" dirty="0"/>
              <a:t>The world has been getting better</a:t>
            </a:r>
          </a:p>
          <a:p>
            <a:pPr marL="557213" indent="-557213">
              <a:buFont typeface="+mj-lt"/>
              <a:buAutoNum type="arabicPeriod"/>
            </a:pPr>
            <a:endParaRPr lang="en-US" sz="2700" dirty="0"/>
          </a:p>
          <a:p>
            <a:pPr marL="557213" indent="-557213">
              <a:buFont typeface="+mj-lt"/>
              <a:buAutoNum type="arabicPeriod"/>
            </a:pPr>
            <a:r>
              <a:rPr lang="en-US" sz="3000" b="1" dirty="0">
                <a:solidFill>
                  <a:srgbClr val="FF0000"/>
                </a:solidFill>
              </a:rPr>
              <a:t>Changes</a:t>
            </a:r>
            <a:r>
              <a:rPr lang="en-US" sz="2700" dirty="0"/>
              <a:t> are happening; </a:t>
            </a:r>
            <a:r>
              <a:rPr lang="en-US" sz="2700" b="1" u="sng" dirty="0">
                <a:solidFill>
                  <a:srgbClr val="FF0000"/>
                </a:solidFill>
              </a:rPr>
              <a:t>WE NEED TO CHANGE</a:t>
            </a:r>
            <a:r>
              <a:rPr lang="en-US" sz="2700" dirty="0"/>
              <a:t>:</a:t>
            </a:r>
          </a:p>
          <a:p>
            <a:pPr lvl="1"/>
            <a:r>
              <a:rPr lang="en-US" sz="2400" dirty="0"/>
              <a:t>25+ Ways to Reduce Your Carbon Footprint: </a:t>
            </a:r>
            <a:r>
              <a:rPr lang="en-US" sz="2400" dirty="0">
                <a:hlinkClick r:id="rId2"/>
              </a:rPr>
              <a:t>http://cotap.org/reduce-carbon-footprint/</a:t>
            </a:r>
            <a:r>
              <a:rPr lang="en-US" sz="2400" dirty="0"/>
              <a:t> </a:t>
            </a:r>
          </a:p>
          <a:p>
            <a:pPr marL="557213" indent="-557213">
              <a:buFont typeface="+mj-lt"/>
              <a:buAutoNum type="arabicPeriod"/>
            </a:pPr>
            <a:endParaRPr lang="en-US" sz="2700" dirty="0"/>
          </a:p>
          <a:p>
            <a:pPr marL="557213" indent="-557213">
              <a:buFont typeface="+mj-lt"/>
              <a:buAutoNum type="arabicPeriod"/>
            </a:pPr>
            <a:r>
              <a:rPr lang="en-US" sz="2700" dirty="0"/>
              <a:t>We need to support science and new technologies</a:t>
            </a:r>
          </a:p>
          <a:p>
            <a:pPr marL="557213" indent="-557213">
              <a:buFont typeface="+mj-lt"/>
              <a:buAutoNum type="arabicPeriod"/>
            </a:pPr>
            <a:endParaRPr lang="en-US" sz="2700" dirty="0"/>
          </a:p>
          <a:p>
            <a:pPr marL="557213" indent="-557213">
              <a:buFont typeface="+mj-lt"/>
              <a:buAutoNum type="arabicPeriod"/>
            </a:pPr>
            <a:endParaRPr lang="en-US" sz="2700" dirty="0"/>
          </a:p>
        </p:txBody>
      </p:sp>
    </p:spTree>
    <p:extLst>
      <p:ext uri="{BB962C8B-B14F-4D97-AF65-F5344CB8AC3E}">
        <p14:creationId xmlns:p14="http://schemas.microsoft.com/office/powerpoint/2010/main" val="31389509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1094"/>
            <a:ext cx="9144000" cy="994172"/>
          </a:xfrm>
        </p:spPr>
        <p:txBody>
          <a:bodyPr>
            <a:noAutofit/>
          </a:bodyPr>
          <a:lstStyle/>
          <a:p>
            <a:pPr algn="ctr"/>
            <a:r>
              <a:rPr lang="en-US" sz="2400" b="1" dirty="0"/>
              <a:t>25 charts and maps that show the world is getting much, much better</a:t>
            </a:r>
            <a:br>
              <a:rPr lang="en-US" sz="2400" b="1" dirty="0"/>
            </a:br>
            <a:endParaRPr lang="en-US" sz="2400" dirty="0"/>
          </a:p>
        </p:txBody>
      </p:sp>
      <p:sp>
        <p:nvSpPr>
          <p:cNvPr id="3" name="Content Placeholder 2"/>
          <p:cNvSpPr>
            <a:spLocks noGrp="1"/>
          </p:cNvSpPr>
          <p:nvPr>
            <p:ph idx="1"/>
          </p:nvPr>
        </p:nvSpPr>
        <p:spPr>
          <a:xfrm>
            <a:off x="628650" y="1901616"/>
            <a:ext cx="7540792" cy="471613"/>
          </a:xfrm>
        </p:spPr>
        <p:txBody>
          <a:bodyPr>
            <a:normAutofit fontScale="70000" lnSpcReduction="20000"/>
          </a:bodyPr>
          <a:lstStyle/>
          <a:p>
            <a:r>
              <a:rPr lang="en-US" dirty="0">
                <a:hlinkClick r:id="rId2"/>
              </a:rPr>
              <a:t>http://www.vox.com/2014/11/24/7272929/charts-thankful</a:t>
            </a:r>
            <a:r>
              <a:rPr lang="en-US" dirty="0"/>
              <a:t> </a:t>
            </a:r>
          </a:p>
        </p:txBody>
      </p:sp>
      <p:sp>
        <p:nvSpPr>
          <p:cNvPr id="4" name="TextBox 3"/>
          <p:cNvSpPr txBox="1"/>
          <p:nvPr/>
        </p:nvSpPr>
        <p:spPr>
          <a:xfrm>
            <a:off x="1197833" y="2373229"/>
            <a:ext cx="6748334" cy="3831818"/>
          </a:xfrm>
          <a:prstGeom prst="rect">
            <a:avLst/>
          </a:prstGeom>
          <a:noFill/>
        </p:spPr>
        <p:txBody>
          <a:bodyPr wrap="square" rtlCol="0">
            <a:spAutoFit/>
          </a:bodyPr>
          <a:lstStyle/>
          <a:p>
            <a:r>
              <a:rPr lang="en-US" b="1" dirty="0"/>
              <a:t>So – let’s not regress; let’s continue to improve our world and transition to a new future: A NEW NORMAL</a:t>
            </a:r>
          </a:p>
          <a:p>
            <a:endParaRPr lang="en-US" b="1" dirty="0"/>
          </a:p>
          <a:p>
            <a:pPr lvl="1"/>
            <a:r>
              <a:rPr lang="en-US" b="1" dirty="0"/>
              <a:t>There are few, if any, historical examples of civilizations consciously making sacrifices on behalf of descendants two or more generations removed.</a:t>
            </a:r>
          </a:p>
          <a:p>
            <a:pPr marL="600075" lvl="1" indent="-257175">
              <a:buFont typeface="Arial" panose="020B0604020202020204" pitchFamily="34" charset="0"/>
              <a:buChar char="•"/>
            </a:pPr>
            <a:r>
              <a:rPr lang="en-US" b="1" dirty="0"/>
              <a:t>In that regard </a:t>
            </a:r>
            <a:r>
              <a:rPr lang="en-US" sz="2700" b="1" dirty="0">
                <a:solidFill>
                  <a:srgbClr val="FF0000"/>
                </a:solidFill>
              </a:rPr>
              <a:t>we need a social paradigm shift</a:t>
            </a:r>
          </a:p>
          <a:p>
            <a:pPr marL="600075" lvl="1" indent="-257175">
              <a:buFont typeface="Arial" panose="020B0604020202020204" pitchFamily="34" charset="0"/>
              <a:buChar char="•"/>
            </a:pPr>
            <a:endParaRPr lang="en-US" b="1" dirty="0"/>
          </a:p>
          <a:p>
            <a:pPr marL="600075" lvl="1" indent="-257175">
              <a:buFont typeface="Arial" panose="020B0604020202020204" pitchFamily="34" charset="0"/>
              <a:buChar char="•"/>
            </a:pPr>
            <a:endParaRPr lang="en-US" b="1" dirty="0"/>
          </a:p>
          <a:p>
            <a:pPr marL="600075" lvl="1" indent="-257175">
              <a:buFont typeface="Arial" panose="020B0604020202020204" pitchFamily="34" charset="0"/>
              <a:buChar char="•"/>
            </a:pPr>
            <a:r>
              <a:rPr lang="en-US" b="1" dirty="0"/>
              <a:t>Gloom and Doom? NO! IT’S A CHALLENGE, and humanity has always been challenged and we are an adaptable species that has met the challenge over and over again!</a:t>
            </a:r>
          </a:p>
          <a:p>
            <a:endParaRPr lang="en-US" b="1" dirty="0"/>
          </a:p>
        </p:txBody>
      </p:sp>
    </p:spTree>
    <p:extLst>
      <p:ext uri="{BB962C8B-B14F-4D97-AF65-F5344CB8AC3E}">
        <p14:creationId xmlns:p14="http://schemas.microsoft.com/office/powerpoint/2010/main" val="3899151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85000" lnSpcReduction="20000"/>
          </a:bodyPr>
          <a:lstStyle/>
          <a:p>
            <a:pPr marL="385763" indent="-385763">
              <a:buFont typeface="+mj-lt"/>
              <a:buAutoNum type="arabicPeriod"/>
            </a:pPr>
            <a:r>
              <a:rPr lang="en-US" dirty="0"/>
              <a:t>ECONOMIC PROGRESS: Extreme poverty has fallen</a:t>
            </a:r>
          </a:p>
          <a:p>
            <a:pPr marL="385763" indent="-385763">
              <a:buFont typeface="+mj-lt"/>
              <a:buAutoNum type="arabicPeriod"/>
            </a:pPr>
            <a:r>
              <a:rPr lang="en-US" dirty="0"/>
              <a:t>Hunger is falling</a:t>
            </a:r>
          </a:p>
          <a:p>
            <a:pPr marL="385763" indent="-385763">
              <a:buFont typeface="+mj-lt"/>
              <a:buAutoNum type="arabicPeriod"/>
            </a:pPr>
            <a:r>
              <a:rPr lang="en-US" dirty="0"/>
              <a:t>Child labor in decline</a:t>
            </a:r>
          </a:p>
          <a:p>
            <a:pPr marL="385763" indent="-385763">
              <a:buFont typeface="+mj-lt"/>
              <a:buAutoNum type="arabicPeriod"/>
            </a:pPr>
            <a:r>
              <a:rPr lang="en-US" dirty="0"/>
              <a:t>More leisure time</a:t>
            </a:r>
          </a:p>
          <a:p>
            <a:pPr marL="385763" indent="-385763">
              <a:buFont typeface="+mj-lt"/>
              <a:buAutoNum type="arabicPeriod"/>
            </a:pPr>
            <a:r>
              <a:rPr lang="en-US" dirty="0"/>
              <a:t>Income spent on food has plummeted in US</a:t>
            </a:r>
          </a:p>
          <a:p>
            <a:pPr marL="385763" indent="-385763">
              <a:buFont typeface="+mj-lt"/>
              <a:buAutoNum type="arabicPeriod"/>
            </a:pPr>
            <a:r>
              <a:rPr lang="en-US" dirty="0"/>
              <a:t>Health care: life expectancy is rising</a:t>
            </a:r>
          </a:p>
          <a:p>
            <a:pPr marL="385763" indent="-385763">
              <a:buFont typeface="+mj-lt"/>
              <a:buAutoNum type="arabicPeriod"/>
            </a:pPr>
            <a:r>
              <a:rPr lang="en-US" dirty="0"/>
              <a:t>Child Mortality is down</a:t>
            </a:r>
          </a:p>
          <a:p>
            <a:pPr marL="385763" indent="-385763">
              <a:buFont typeface="+mj-lt"/>
              <a:buAutoNum type="arabicPeriod"/>
            </a:pPr>
            <a:r>
              <a:rPr lang="en-US" dirty="0"/>
              <a:t>Death in childbirth is rarer</a:t>
            </a:r>
          </a:p>
          <a:p>
            <a:pPr marL="385763" indent="-385763">
              <a:buFont typeface="+mj-lt"/>
              <a:buAutoNum type="arabicPeriod"/>
            </a:pPr>
            <a:r>
              <a:rPr lang="en-US" dirty="0"/>
              <a:t>People are getting taller</a:t>
            </a:r>
          </a:p>
          <a:p>
            <a:pPr marL="385763" indent="-385763">
              <a:buFont typeface="+mj-lt"/>
              <a:buAutoNum type="arabicPeriod"/>
            </a:pPr>
            <a:r>
              <a:rPr lang="en-US" dirty="0"/>
              <a:t>More people have access to malaria </a:t>
            </a:r>
            <a:r>
              <a:rPr lang="en-US" dirty="0" err="1"/>
              <a:t>bednets</a:t>
            </a:r>
            <a:endParaRPr lang="en-US" dirty="0"/>
          </a:p>
          <a:p>
            <a:pPr marL="385763" indent="-385763">
              <a:buFont typeface="+mj-lt"/>
              <a:buAutoNum type="arabicPeriod"/>
            </a:pPr>
            <a:endParaRPr lang="en-US" dirty="0"/>
          </a:p>
        </p:txBody>
      </p:sp>
      <p:sp>
        <p:nvSpPr>
          <p:cNvPr id="5" name="Rectangle 4"/>
          <p:cNvSpPr/>
          <p:nvPr/>
        </p:nvSpPr>
        <p:spPr>
          <a:xfrm>
            <a:off x="4362208" y="5591175"/>
            <a:ext cx="4372351" cy="300082"/>
          </a:xfrm>
          <a:prstGeom prst="rect">
            <a:avLst/>
          </a:prstGeom>
        </p:spPr>
        <p:txBody>
          <a:bodyPr wrap="none">
            <a:spAutoFit/>
          </a:bodyPr>
          <a:lstStyle/>
          <a:p>
            <a:r>
              <a:rPr lang="en-US" sz="1350" dirty="0"/>
              <a:t>http://www.vox.com/2014/11/24/7272929/charts-thankful</a:t>
            </a:r>
          </a:p>
        </p:txBody>
      </p:sp>
    </p:spTree>
    <p:extLst>
      <p:ext uri="{BB962C8B-B14F-4D97-AF65-F5344CB8AC3E}">
        <p14:creationId xmlns:p14="http://schemas.microsoft.com/office/powerpoint/2010/main" val="26663592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85000" lnSpcReduction="20000"/>
          </a:bodyPr>
          <a:lstStyle/>
          <a:p>
            <a:pPr marL="385763" indent="-385763">
              <a:buFont typeface="+mj-lt"/>
              <a:buAutoNum type="arabicPeriod" startAt="11"/>
            </a:pPr>
            <a:r>
              <a:rPr lang="en-US" dirty="0"/>
              <a:t>Guinea worm is almost eradicated</a:t>
            </a:r>
          </a:p>
          <a:p>
            <a:pPr marL="385763" indent="-385763">
              <a:buFont typeface="+mj-lt"/>
              <a:buAutoNum type="arabicPeriod" startAt="11"/>
            </a:pPr>
            <a:r>
              <a:rPr lang="en-US" dirty="0"/>
              <a:t>Teen births in US are down</a:t>
            </a:r>
          </a:p>
          <a:p>
            <a:pPr marL="385763" indent="-385763">
              <a:buFont typeface="+mj-lt"/>
              <a:buAutoNum type="arabicPeriod" startAt="11"/>
            </a:pPr>
            <a:r>
              <a:rPr lang="en-US" dirty="0"/>
              <a:t>As is smoking</a:t>
            </a:r>
          </a:p>
          <a:p>
            <a:pPr marL="385763" indent="-385763">
              <a:buFont typeface="+mj-lt"/>
              <a:buAutoNum type="arabicPeriod" startAt="11"/>
            </a:pPr>
            <a:r>
              <a:rPr lang="en-US" dirty="0"/>
              <a:t>War is on the decline</a:t>
            </a:r>
          </a:p>
          <a:p>
            <a:pPr marL="385763" indent="-385763">
              <a:buFont typeface="+mj-lt"/>
              <a:buAutoNum type="arabicPeriod" startAt="11"/>
            </a:pPr>
            <a:r>
              <a:rPr lang="en-US" dirty="0"/>
              <a:t>Homicide rates are down in Europe</a:t>
            </a:r>
          </a:p>
          <a:p>
            <a:pPr marL="385763" indent="-385763">
              <a:buFont typeface="+mj-lt"/>
              <a:buAutoNum type="arabicPeriod" startAt="11"/>
            </a:pPr>
            <a:r>
              <a:rPr lang="en-US" dirty="0"/>
              <a:t>And the US too </a:t>
            </a:r>
          </a:p>
          <a:p>
            <a:pPr marL="385763" indent="-385763">
              <a:buFont typeface="+mj-lt"/>
              <a:buAutoNum type="arabicPeriod" startAt="11"/>
            </a:pPr>
            <a:r>
              <a:rPr lang="en-US" dirty="0"/>
              <a:t>Violent crime declining</a:t>
            </a:r>
          </a:p>
          <a:p>
            <a:pPr marL="385763" indent="-385763">
              <a:buFont typeface="+mj-lt"/>
              <a:buAutoNum type="arabicPeriod" startAt="11"/>
            </a:pPr>
            <a:r>
              <a:rPr lang="en-US" dirty="0"/>
              <a:t>Rapidly reduced the supply of nuclear weapons</a:t>
            </a:r>
          </a:p>
          <a:p>
            <a:pPr marL="385763" indent="-385763">
              <a:buFont typeface="+mj-lt"/>
              <a:buAutoNum type="arabicPeriod" startAt="11"/>
            </a:pPr>
            <a:r>
              <a:rPr lang="en-US" dirty="0"/>
              <a:t>More countries are democracies</a:t>
            </a:r>
          </a:p>
          <a:p>
            <a:pPr marL="385763" indent="-385763">
              <a:buFont typeface="+mj-lt"/>
              <a:buAutoNum type="arabicPeriod" startAt="11"/>
            </a:pPr>
            <a:r>
              <a:rPr lang="en-US" dirty="0"/>
              <a:t>More people going to school longer</a:t>
            </a:r>
          </a:p>
        </p:txBody>
      </p:sp>
      <p:sp>
        <p:nvSpPr>
          <p:cNvPr id="5" name="Rectangle 4"/>
          <p:cNvSpPr/>
          <p:nvPr/>
        </p:nvSpPr>
        <p:spPr>
          <a:xfrm>
            <a:off x="4362208" y="5591175"/>
            <a:ext cx="4372351" cy="300082"/>
          </a:xfrm>
          <a:prstGeom prst="rect">
            <a:avLst/>
          </a:prstGeom>
        </p:spPr>
        <p:txBody>
          <a:bodyPr wrap="none">
            <a:spAutoFit/>
          </a:bodyPr>
          <a:lstStyle/>
          <a:p>
            <a:r>
              <a:rPr lang="en-US" sz="1350" dirty="0"/>
              <a:t>http://www.vox.com/2014/11/24/7272929/charts-thankful</a:t>
            </a:r>
          </a:p>
        </p:txBody>
      </p:sp>
      <p:pic>
        <p:nvPicPr>
          <p:cNvPr id="4" name="Picture 3"/>
          <p:cNvPicPr>
            <a:picLocks noChangeAspect="1"/>
          </p:cNvPicPr>
          <p:nvPr/>
        </p:nvPicPr>
        <p:blipFill>
          <a:blip r:embed="rId2"/>
          <a:stretch>
            <a:fillRect/>
          </a:stretch>
        </p:blipFill>
        <p:spPr>
          <a:xfrm>
            <a:off x="5426242" y="3356709"/>
            <a:ext cx="1798157" cy="1548667"/>
          </a:xfrm>
          <a:prstGeom prst="rect">
            <a:avLst/>
          </a:prstGeom>
        </p:spPr>
      </p:pic>
    </p:spTree>
    <p:extLst>
      <p:ext uri="{BB962C8B-B14F-4D97-AF65-F5344CB8AC3E}">
        <p14:creationId xmlns:p14="http://schemas.microsoft.com/office/powerpoint/2010/main" val="26486252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385763" indent="-385763">
              <a:buFont typeface="+mj-lt"/>
              <a:buAutoNum type="arabicPeriod" startAt="21"/>
            </a:pPr>
            <a:r>
              <a:rPr lang="en-US" dirty="0"/>
              <a:t>Literacy is up as well</a:t>
            </a:r>
          </a:p>
          <a:p>
            <a:pPr marL="385763" indent="-385763">
              <a:buFont typeface="+mj-lt"/>
              <a:buAutoNum type="arabicPeriod" startAt="21"/>
            </a:pPr>
            <a:r>
              <a:rPr lang="en-US" dirty="0"/>
              <a:t>US unsheltered homeless declined nearly 32% since 2007</a:t>
            </a:r>
          </a:p>
          <a:p>
            <a:pPr marL="385763" indent="-385763">
              <a:buFont typeface="+mj-lt"/>
              <a:buAutoNum type="arabicPeriod" startAt="21"/>
            </a:pPr>
            <a:r>
              <a:rPr lang="en-US" dirty="0"/>
              <a:t>Moore’s law is still going (# transistors on a chip doubling)  i.e. greater computer power</a:t>
            </a:r>
          </a:p>
          <a:p>
            <a:pPr marL="385763" indent="-385763">
              <a:buFont typeface="+mj-lt"/>
              <a:buAutoNum type="arabicPeriod" startAt="21"/>
            </a:pPr>
            <a:r>
              <a:rPr lang="en-US" dirty="0"/>
              <a:t>Access to internet increasing</a:t>
            </a:r>
          </a:p>
          <a:p>
            <a:pPr marL="385763" indent="-385763">
              <a:buFont typeface="+mj-lt"/>
              <a:buAutoNum type="arabicPeriod" startAt="21"/>
            </a:pPr>
            <a:r>
              <a:rPr lang="en-US" dirty="0"/>
              <a:t>Solar power is getting cheaper</a:t>
            </a:r>
          </a:p>
        </p:txBody>
      </p:sp>
      <p:sp>
        <p:nvSpPr>
          <p:cNvPr id="5" name="Rectangle 4"/>
          <p:cNvSpPr/>
          <p:nvPr/>
        </p:nvSpPr>
        <p:spPr>
          <a:xfrm>
            <a:off x="4362208" y="5591175"/>
            <a:ext cx="4372351" cy="300082"/>
          </a:xfrm>
          <a:prstGeom prst="rect">
            <a:avLst/>
          </a:prstGeom>
        </p:spPr>
        <p:txBody>
          <a:bodyPr wrap="none">
            <a:spAutoFit/>
          </a:bodyPr>
          <a:lstStyle/>
          <a:p>
            <a:r>
              <a:rPr lang="en-US" sz="1350" dirty="0"/>
              <a:t>http://www.vox.com/2014/11/24/7272929/charts-thankful</a:t>
            </a:r>
          </a:p>
        </p:txBody>
      </p:sp>
    </p:spTree>
    <p:extLst>
      <p:ext uri="{BB962C8B-B14F-4D97-AF65-F5344CB8AC3E}">
        <p14:creationId xmlns:p14="http://schemas.microsoft.com/office/powerpoint/2010/main" val="1430747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60ECD27-BA05-4C97-9803-978724051E70}"/>
              </a:ext>
            </a:extLst>
          </p:cNvPr>
          <p:cNvSpPr txBox="1">
            <a:spLocks/>
          </p:cNvSpPr>
          <p:nvPr/>
        </p:nvSpPr>
        <p:spPr>
          <a:xfrm>
            <a:off x="457200" y="57150"/>
            <a:ext cx="8229600" cy="268605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Colorado Renewable Energy Society – YouTube of selected talks:</a:t>
            </a:r>
          </a:p>
          <a:p>
            <a:r>
              <a:rPr lang="en-US" dirty="0"/>
              <a:t>ON Hydrogen:</a:t>
            </a:r>
          </a:p>
          <a:p>
            <a:endParaRPr lang="en-US" dirty="0"/>
          </a:p>
        </p:txBody>
      </p:sp>
      <p:pic>
        <p:nvPicPr>
          <p:cNvPr id="4" name="Picture 3"/>
          <p:cNvPicPr>
            <a:picLocks noChangeAspect="1"/>
          </p:cNvPicPr>
          <p:nvPr/>
        </p:nvPicPr>
        <p:blipFill>
          <a:blip r:embed="rId2"/>
          <a:stretch>
            <a:fillRect/>
          </a:stretch>
        </p:blipFill>
        <p:spPr>
          <a:xfrm>
            <a:off x="2743200" y="3469254"/>
            <a:ext cx="4212379" cy="3331128"/>
          </a:xfrm>
          <a:prstGeom prst="rect">
            <a:avLst/>
          </a:prstGeom>
        </p:spPr>
      </p:pic>
      <p:sp>
        <p:nvSpPr>
          <p:cNvPr id="5" name="Rectangle 4"/>
          <p:cNvSpPr/>
          <p:nvPr/>
        </p:nvSpPr>
        <p:spPr>
          <a:xfrm>
            <a:off x="228600" y="2041986"/>
            <a:ext cx="8686800" cy="1107996"/>
          </a:xfrm>
          <a:prstGeom prst="rect">
            <a:avLst/>
          </a:prstGeom>
        </p:spPr>
        <p:txBody>
          <a:bodyPr wrap="square">
            <a:spAutoFit/>
          </a:bodyPr>
          <a:lstStyle/>
          <a:p>
            <a:r>
              <a:rPr lang="en-US" sz="2000" dirty="0">
                <a:solidFill>
                  <a:srgbClr val="000000"/>
                </a:solidFill>
                <a:latin typeface="Times New Roman" panose="02020603050405020304" pitchFamily="18" charset="0"/>
                <a:cs typeface="Times New Roman" panose="02020603050405020304" pitchFamily="18" charset="0"/>
              </a:rPr>
              <a:t>Ramping Up Solar to Power the World - Greg Wilson</a:t>
            </a:r>
            <a:r>
              <a:rPr lang="en-US" sz="1400" dirty="0">
                <a:solidFill>
                  <a:srgbClr val="000000"/>
                </a:solidFill>
                <a:latin typeface="Times New Roman" panose="02020603050405020304" pitchFamily="18" charset="0"/>
                <a:cs typeface="Times New Roman" panose="02020603050405020304" pitchFamily="18" charset="0"/>
              </a:rPr>
              <a:t>, NREL: </a:t>
            </a:r>
            <a:r>
              <a:rPr lang="en-US" sz="1400" dirty="0">
                <a:solidFill>
                  <a:srgbClr val="000000"/>
                </a:solidFill>
                <a:latin typeface="Times New Roman" panose="02020603050405020304" pitchFamily="18" charset="0"/>
                <a:cs typeface="Times New Roman" panose="02020603050405020304" pitchFamily="18" charset="0"/>
                <a:hlinkClick r:id="rId3"/>
              </a:rPr>
              <a:t>https://www.youtube.com/watch?v=7CDPHxcnq4c</a:t>
            </a:r>
            <a:r>
              <a:rPr lang="en-US" sz="1400" dirty="0">
                <a:solidFill>
                  <a:srgbClr val="000000"/>
                </a:solidFill>
                <a:latin typeface="Times New Roman" panose="02020603050405020304" pitchFamily="18" charset="0"/>
                <a:cs typeface="Times New Roman" panose="02020603050405020304" pitchFamily="18" charset="0"/>
              </a:rPr>
              <a:t> </a:t>
            </a:r>
          </a:p>
          <a:p>
            <a:r>
              <a:rPr lang="en-US" dirty="0"/>
              <a:t>Can Hydrogen Save our Energy System? Mark Ruth, NREL</a:t>
            </a:r>
          </a:p>
          <a:p>
            <a:r>
              <a:rPr lang="en-US" sz="1400" dirty="0">
                <a:latin typeface="Times New Roman" panose="02020603050405020304" pitchFamily="18" charset="0"/>
                <a:cs typeface="Times New Roman" panose="02020603050405020304" pitchFamily="18" charset="0"/>
                <a:hlinkClick r:id="rId4"/>
              </a:rPr>
              <a:t>https://www.youtube.com/watch?v=4u93y-l0cwM</a:t>
            </a:r>
            <a:r>
              <a:rPr lang="en-US" sz="1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049330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0"/>
            <a:ext cx="8229600" cy="1143000"/>
          </a:xfrm>
        </p:spPr>
        <p:txBody>
          <a:bodyPr/>
          <a:lstStyle/>
          <a:p>
            <a:r>
              <a:rPr lang="en-US" dirty="0"/>
              <a:t>Web Links Energy/Other</a:t>
            </a:r>
          </a:p>
        </p:txBody>
      </p:sp>
      <p:sp>
        <p:nvSpPr>
          <p:cNvPr id="3" name="Content Placeholder 2"/>
          <p:cNvSpPr>
            <a:spLocks noGrp="1"/>
          </p:cNvSpPr>
          <p:nvPr>
            <p:ph idx="1"/>
          </p:nvPr>
        </p:nvSpPr>
        <p:spPr>
          <a:xfrm>
            <a:off x="457200" y="1066800"/>
            <a:ext cx="8229600" cy="4525963"/>
          </a:xfrm>
        </p:spPr>
        <p:txBody>
          <a:bodyPr>
            <a:noAutofit/>
          </a:bodyPr>
          <a:lstStyle/>
          <a:p>
            <a:r>
              <a:rPr lang="en-US" sz="2000" b="1" dirty="0"/>
              <a:t>U.S. Energy Information Administration </a:t>
            </a:r>
            <a:r>
              <a:rPr lang="en-US" sz="2000" dirty="0">
                <a:hlinkClick r:id="rId2"/>
              </a:rPr>
              <a:t>https://www.eia.gov/ </a:t>
            </a:r>
          </a:p>
          <a:p>
            <a:r>
              <a:rPr lang="en-US" sz="2000" b="1" dirty="0"/>
              <a:t>CRES </a:t>
            </a:r>
            <a:r>
              <a:rPr lang="en-US" sz="2000" dirty="0">
                <a:hlinkClick r:id="rId2"/>
              </a:rPr>
              <a:t>https://www.cres-energy.org/</a:t>
            </a:r>
            <a:r>
              <a:rPr lang="en-US" sz="2000" dirty="0"/>
              <a:t> </a:t>
            </a:r>
          </a:p>
          <a:p>
            <a:pPr lvl="1"/>
            <a:r>
              <a:rPr lang="en-US" sz="2000" dirty="0"/>
              <a:t>YouTube </a:t>
            </a:r>
            <a:r>
              <a:rPr lang="en-US" sz="2000" dirty="0">
                <a:hlinkClick r:id="rId3"/>
              </a:rPr>
              <a:t>https://www.youtube.com/channel/UCr81EUb2qVJVfmmlJMxEHVw</a:t>
            </a:r>
            <a:r>
              <a:rPr lang="en-US" sz="2000" dirty="0"/>
              <a:t> </a:t>
            </a:r>
          </a:p>
          <a:p>
            <a:pPr lvl="1"/>
            <a:r>
              <a:rPr lang="en-US" sz="2000" dirty="0"/>
              <a:t>NREL Presentation: GREG WILSON </a:t>
            </a:r>
            <a:r>
              <a:rPr lang="en-US" sz="2000" dirty="0">
                <a:hlinkClick r:id="rId4"/>
              </a:rPr>
              <a:t>https://www.youtube.com/watch?v=7CDPHxcnq4c&amp;t=23s</a:t>
            </a:r>
            <a:r>
              <a:rPr lang="en-US" sz="2000" dirty="0"/>
              <a:t> </a:t>
            </a:r>
          </a:p>
          <a:p>
            <a:pPr lvl="1"/>
            <a:r>
              <a:rPr lang="en-US" sz="2000" dirty="0"/>
              <a:t>Governor Ritter Presentation </a:t>
            </a:r>
            <a:r>
              <a:rPr lang="en-US" sz="2000" dirty="0">
                <a:hlinkClick r:id="rId5"/>
              </a:rPr>
              <a:t>https://www.youtube.com/watch?v=agowW1QKwms&amp;t=6s</a:t>
            </a:r>
            <a:r>
              <a:rPr lang="en-US" sz="2000" dirty="0"/>
              <a:t> </a:t>
            </a:r>
          </a:p>
          <a:p>
            <a:pPr lvl="2"/>
            <a:endParaRPr lang="en-US" sz="2000" dirty="0">
              <a:hlinkClick r:id="rId6"/>
            </a:endParaRPr>
          </a:p>
          <a:p>
            <a:r>
              <a:rPr lang="en-US" sz="2000" dirty="0">
                <a:hlinkClick r:id="rId6"/>
              </a:rPr>
              <a:t>https://skepticalscience.com/How-Green-is-My-EV.html</a:t>
            </a:r>
            <a:r>
              <a:rPr lang="en-US" sz="2000" dirty="0"/>
              <a:t> </a:t>
            </a:r>
          </a:p>
          <a:p>
            <a:r>
              <a:rPr lang="en-US" sz="2000" dirty="0">
                <a:hlinkClick r:id="rId7"/>
              </a:rPr>
              <a:t>http://energyshouldbe.org/</a:t>
            </a:r>
            <a:r>
              <a:rPr lang="en-US" sz="2000" dirty="0"/>
              <a:t> </a:t>
            </a:r>
          </a:p>
          <a:p>
            <a:pPr lvl="1"/>
            <a:r>
              <a:rPr lang="en-US" sz="2000" dirty="0"/>
              <a:t>Why Storage is Key for a Renewable Energy Future: </a:t>
            </a:r>
            <a:r>
              <a:rPr lang="en-US" sz="2000" dirty="0">
                <a:hlinkClick r:id="rId8"/>
              </a:rPr>
              <a:t>https://www.youtube.com/watch?v=Yc_hULwykvQ&amp;t=13s</a:t>
            </a:r>
            <a:r>
              <a:rPr lang="en-US" sz="2000" dirty="0"/>
              <a:t> </a:t>
            </a:r>
          </a:p>
          <a:p>
            <a:pPr lvl="1"/>
            <a:r>
              <a:rPr lang="en-US" sz="2000" dirty="0"/>
              <a:t>Clean Energy through Open Electricity Markets: </a:t>
            </a:r>
            <a:r>
              <a:rPr lang="en-US" sz="2000" dirty="0">
                <a:hlinkClick r:id="rId9"/>
              </a:rPr>
              <a:t>https://www.youtube.com/watch?v=seGwTKTm38A</a:t>
            </a:r>
            <a:r>
              <a:rPr lang="en-US" sz="2000" dirty="0"/>
              <a:t> </a:t>
            </a:r>
          </a:p>
          <a:p>
            <a:endParaRPr lang="en-US" sz="2000" dirty="0"/>
          </a:p>
          <a:p>
            <a:endParaRPr lang="en-US" sz="2000" dirty="0"/>
          </a:p>
          <a:p>
            <a:endParaRPr lang="en-US" sz="2000" dirty="0"/>
          </a:p>
        </p:txBody>
      </p:sp>
    </p:spTree>
    <p:extLst>
      <p:ext uri="{BB962C8B-B14F-4D97-AF65-F5344CB8AC3E}">
        <p14:creationId xmlns:p14="http://schemas.microsoft.com/office/powerpoint/2010/main" val="788471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2734" y="857251"/>
            <a:ext cx="6858000" cy="936704"/>
          </a:xfrm>
        </p:spPr>
        <p:txBody>
          <a:bodyPr>
            <a:noAutofit/>
          </a:bodyPr>
          <a:lstStyle/>
          <a:p>
            <a:r>
              <a:rPr lang="en-US" sz="4000" b="1" dirty="0"/>
              <a:t>Solutions: Geoengineering</a:t>
            </a:r>
            <a:endParaRPr lang="en-US" sz="4000" dirty="0"/>
          </a:p>
        </p:txBody>
      </p:sp>
      <p:sp>
        <p:nvSpPr>
          <p:cNvPr id="4" name="Rectangle 3"/>
          <p:cNvSpPr/>
          <p:nvPr/>
        </p:nvSpPr>
        <p:spPr>
          <a:xfrm>
            <a:off x="360955" y="2424408"/>
            <a:ext cx="8783045" cy="4832092"/>
          </a:xfrm>
          <a:prstGeom prst="rect">
            <a:avLst/>
          </a:prstGeom>
        </p:spPr>
        <p:txBody>
          <a:bodyPr wrap="square">
            <a:spAutoFit/>
          </a:bodyPr>
          <a:lstStyle/>
          <a:p>
            <a:pPr lvl="0"/>
            <a:r>
              <a:rPr lang="en-US" sz="2800" dirty="0"/>
              <a:t>Geoengineering: </a:t>
            </a:r>
          </a:p>
          <a:p>
            <a:pPr marL="685800" lvl="1" indent="-342900">
              <a:buFont typeface="+mj-lt"/>
              <a:buAutoNum type="arabicPeriod"/>
            </a:pPr>
            <a:r>
              <a:rPr lang="en-US" sz="2800" dirty="0"/>
              <a:t>Solar Radiation Management (</a:t>
            </a:r>
            <a:r>
              <a:rPr lang="en-US" sz="2800" dirty="0">
                <a:highlight>
                  <a:srgbClr val="FFFF00"/>
                </a:highlight>
              </a:rPr>
              <a:t>SRM</a:t>
            </a:r>
            <a:r>
              <a:rPr lang="en-US" sz="2800" dirty="0"/>
              <a:t>) and </a:t>
            </a:r>
          </a:p>
          <a:p>
            <a:pPr marL="685800" lvl="1" indent="-342900">
              <a:buFont typeface="+mj-lt"/>
              <a:buAutoNum type="arabicPeriod"/>
            </a:pPr>
            <a:r>
              <a:rPr lang="en-US" sz="2800" dirty="0"/>
              <a:t>Carbon Dioxide Removal (</a:t>
            </a:r>
            <a:r>
              <a:rPr lang="en-US" sz="2800" dirty="0">
                <a:highlight>
                  <a:srgbClr val="FFFF00"/>
                </a:highlight>
              </a:rPr>
              <a:t>CDR</a:t>
            </a:r>
            <a:r>
              <a:rPr lang="en-US" sz="2800" dirty="0"/>
              <a:t>) / Greenhouse Gas (GHG) Capture</a:t>
            </a:r>
          </a:p>
          <a:p>
            <a:pPr marL="1028700" lvl="2" indent="-342900">
              <a:buFont typeface="Arial" panose="020B0604020202020204" pitchFamily="34" charset="0"/>
              <a:buChar char="•"/>
            </a:pPr>
            <a:r>
              <a:rPr lang="en-US" sz="2800" dirty="0"/>
              <a:t>Focus on: Biochar vs. Bio-Energy with Carbon Capture and Storage (BECCS) solutions</a:t>
            </a:r>
          </a:p>
          <a:p>
            <a:pPr marL="1028700" lvl="2" indent="-342900">
              <a:buFont typeface="Arial" panose="020B0604020202020204" pitchFamily="34" charset="0"/>
              <a:buChar char="•"/>
            </a:pPr>
            <a:r>
              <a:rPr lang="en-US" sz="2800" dirty="0"/>
              <a:t>Direct Air Capture (DAR) also in this category</a:t>
            </a:r>
          </a:p>
          <a:p>
            <a:pPr marL="1028700" lvl="2" indent="-342900">
              <a:buFont typeface="Arial" panose="020B0604020202020204" pitchFamily="34" charset="0"/>
              <a:buChar char="•"/>
            </a:pPr>
            <a:r>
              <a:rPr lang="en-US" sz="2800" dirty="0"/>
              <a:t>Reducing Enteric Methane (BURPED stomach gases from Ruminants) too </a:t>
            </a:r>
          </a:p>
          <a:p>
            <a:pPr marL="1028700" lvl="2" indent="-342900">
              <a:buFont typeface="Arial" panose="020B0604020202020204" pitchFamily="34" charset="0"/>
              <a:buChar char="•"/>
            </a:pPr>
            <a:r>
              <a:rPr lang="en-US" sz="2800" dirty="0"/>
              <a:t>SEE MY BIOCHAR web page LINK: </a:t>
            </a:r>
            <a:r>
              <a:rPr lang="en-US" sz="2800" u="sng" dirty="0">
                <a:hlinkClick r:id="rId2"/>
              </a:rPr>
              <a:t>http://denverclimatestudygroup.com/?page_id=28</a:t>
            </a:r>
            <a:r>
              <a:rPr lang="en-US" sz="2800" dirty="0"/>
              <a:t> </a:t>
            </a:r>
          </a:p>
        </p:txBody>
      </p:sp>
    </p:spTree>
    <p:extLst>
      <p:ext uri="{BB962C8B-B14F-4D97-AF65-F5344CB8AC3E}">
        <p14:creationId xmlns:p14="http://schemas.microsoft.com/office/powerpoint/2010/main" val="25769402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29748</TotalTime>
  <Words>2845</Words>
  <Application>Microsoft Office PowerPoint</Application>
  <PresentationFormat>On-screen Show (4:3)</PresentationFormat>
  <Paragraphs>410</Paragraphs>
  <Slides>80</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Calibri</vt:lpstr>
      <vt:lpstr>Cambria</vt:lpstr>
      <vt:lpstr>inherit</vt:lpstr>
      <vt:lpstr>Source Sans Pro</vt:lpstr>
      <vt:lpstr>Times New Roman</vt:lpstr>
      <vt:lpstr>Wingdings</vt:lpstr>
      <vt:lpstr>Office Theme</vt:lpstr>
      <vt:lpstr>Contemporary Issues Regarding Climate Change and Solutions  Paul Belanger, Ph.D., Geologist/Paleoclimatologist  Tuesday October 31st , 2017: </vt:lpstr>
      <vt:lpstr>PowerPoint Presentation</vt:lpstr>
      <vt:lpstr>Contemporary Issues Regarding Climate Change and Solutions  Paul Belanger, Ph.D., Geologist/Paleoclimatologist  Tuesday October 31st , 2017: </vt:lpstr>
      <vt:lpstr>Contemporary Issues Regarding Climate Change and Solutions  Tuesday October 31ST  , 2017: </vt:lpstr>
      <vt:lpstr>Announcements</vt:lpstr>
      <vt:lpstr>Announcements</vt:lpstr>
      <vt:lpstr>Solutions: Energy</vt:lpstr>
      <vt:lpstr>PowerPoint Presentation</vt:lpstr>
      <vt:lpstr>Solutions: Geoengineering</vt:lpstr>
      <vt:lpstr>Extras to investigate outside of class</vt:lpstr>
      <vt:lpstr>Terminology</vt:lpstr>
      <vt:lpstr>Extras to investigate outside of class</vt:lpstr>
      <vt:lpstr>PowerPoint Presentation</vt:lpstr>
      <vt:lpstr>Additional</vt:lpstr>
      <vt:lpstr>Supercritical CO2</vt:lpstr>
      <vt:lpstr>Biochar</vt:lpstr>
      <vt:lpstr>PowerPoint Presentation</vt:lpstr>
      <vt:lpstr>Cool Planet - @ 9:00 minutes where this link starts</vt:lpstr>
      <vt:lpstr>Following slides from Cool Planet Video</vt:lpstr>
      <vt:lpstr>Types of Photosynthesis: links</vt:lpstr>
      <vt:lpstr>Carbon negative fuel cycle: Biochar and Biofuels</vt:lpstr>
      <vt:lpstr>Soil Enhancement</vt:lpstr>
      <vt:lpstr>Core Technologies: </vt:lpstr>
      <vt:lpstr>Sponsorships</vt:lpstr>
      <vt:lpstr>CARBON NEGATIVE BENEFITS:    - Sequester CO2  - create Biofuels </vt:lpstr>
      <vt:lpstr>Bio-energy with carbon capture and storage: (BECCS)</vt:lpstr>
      <vt:lpstr>PowerPoint Presentation</vt:lpstr>
      <vt:lpstr>PowerPoint Presentation</vt:lpstr>
      <vt:lpstr>PowerPoint Presentation</vt:lpstr>
      <vt:lpstr>PowerPoint Presentation</vt:lpstr>
      <vt:lpstr>PowerPoint Presentation</vt:lpstr>
      <vt:lpstr>Links</vt:lpstr>
      <vt:lpstr>SOLUTIONS</vt:lpstr>
      <vt:lpstr>PowerPoint Presentation</vt:lpstr>
      <vt:lpstr>PowerPoint Presentation</vt:lpstr>
      <vt:lpstr>Solutions: Local Governments</vt:lpstr>
      <vt:lpstr>PowerPoint Presentation</vt:lpstr>
      <vt:lpstr>PowerPoint Presentation</vt:lpstr>
      <vt:lpstr>On May 11, 2015 City Council approved Lakewood's first community-wide Sustainability Plan Lakewood.org extracted Feb 2017     Sustainability plan:  climate adaptation; energy-water-environment; sustainable economy; zero waste; public health; natural systems; transportation </vt:lpstr>
      <vt:lpstr>CITIES:     Sustainable Denver Summit, 14 Nov 2016 </vt:lpstr>
      <vt:lpstr>Solutions: Personal</vt:lpstr>
      <vt:lpstr>PowerPoint Presentation</vt:lpstr>
      <vt:lpstr>PowerPoint Presentation</vt:lpstr>
      <vt:lpstr>Evs (Electric Vehicles) no Emissions</vt:lpstr>
      <vt:lpstr>PowerPoint Presentation</vt:lpstr>
      <vt:lpstr>PowerPoint Presentation</vt:lpstr>
      <vt:lpstr>PowerPoint Presentation</vt:lpstr>
      <vt:lpstr>PowerPoint Presentation</vt:lpstr>
      <vt:lpstr>READ: Climate of Hope – Solutions Drawdown – and associated web pages</vt:lpstr>
      <vt:lpstr>Summary of Solutions by Overall Rank</vt:lpstr>
      <vt:lpstr>Summary of Solutions by Overall Rank</vt:lpstr>
      <vt:lpstr>Summary of Solutions by Overall Rank</vt:lpstr>
      <vt:lpstr>Summary of Solutions by Overall Rank</vt:lpstr>
      <vt:lpstr>Colorado Renewable Energy Society – YouTube of selected talks:</vt:lpstr>
      <vt:lpstr>Drawdown</vt:lpstr>
      <vt:lpstr>Web Links Energy/Other</vt:lpstr>
      <vt:lpstr>OLLI West Courses to Consider </vt:lpstr>
      <vt:lpstr>PowerPoint Presentation</vt:lpstr>
      <vt:lpstr>PowerPoint Presentation</vt:lpstr>
      <vt:lpstr>PowerPoint Presentation</vt:lpstr>
      <vt:lpstr>Climate of Hope </vt:lpstr>
      <vt:lpstr>PowerPoint Presentation</vt:lpstr>
      <vt:lpstr>PowerPoint Presentation</vt:lpstr>
      <vt:lpstr>EXTRAS</vt:lpstr>
      <vt:lpstr>Useful Links for education / passing on</vt:lpstr>
      <vt:lpstr>other</vt:lpstr>
      <vt:lpstr>Guiding Principles </vt:lpstr>
      <vt:lpstr>SOLUTIONS</vt:lpstr>
      <vt:lpstr>Ways to reduce your carbon footprint </vt:lpstr>
      <vt:lpstr>PowerPoint Presentation</vt:lpstr>
      <vt:lpstr>SOLUTION</vt:lpstr>
      <vt:lpstr>Senator Bennet</vt:lpstr>
      <vt:lpstr>PowerPoint Presentation</vt:lpstr>
      <vt:lpstr>Support our Youth</vt:lpstr>
      <vt:lpstr>IN SUMMARY</vt:lpstr>
      <vt:lpstr>25 charts and maps that show the world is getting much, much better </vt:lpstr>
      <vt:lpstr>PowerPoint Presentation</vt:lpstr>
      <vt:lpstr>PowerPoint Presentation</vt:lpstr>
      <vt:lpstr>PowerPoint Presentation</vt:lpstr>
      <vt:lpstr>Web Links Energy/Other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Belanger</dc:creator>
  <cp:lastModifiedBy>Paul E. Belanger</cp:lastModifiedBy>
  <cp:revision>263</cp:revision>
  <dcterms:created xsi:type="dcterms:W3CDTF">2014-09-11T11:27:28Z</dcterms:created>
  <dcterms:modified xsi:type="dcterms:W3CDTF">2017-11-03T01:12:54Z</dcterms:modified>
</cp:coreProperties>
</file>