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12" r:id="rId2"/>
    <p:sldId id="899" r:id="rId3"/>
    <p:sldId id="900" r:id="rId4"/>
    <p:sldId id="901" r:id="rId5"/>
    <p:sldId id="902" r:id="rId6"/>
    <p:sldId id="903" r:id="rId7"/>
    <p:sldId id="904" r:id="rId8"/>
    <p:sldId id="887" r:id="rId9"/>
    <p:sldId id="893" r:id="rId10"/>
    <p:sldId id="894" r:id="rId11"/>
    <p:sldId id="895" r:id="rId12"/>
    <p:sldId id="896" r:id="rId13"/>
    <p:sldId id="892" r:id="rId14"/>
    <p:sldId id="863" r:id="rId15"/>
    <p:sldId id="824" r:id="rId16"/>
    <p:sldId id="867" r:id="rId17"/>
    <p:sldId id="748" r:id="rId18"/>
    <p:sldId id="866" r:id="rId19"/>
    <p:sldId id="864" r:id="rId20"/>
    <p:sldId id="913" r:id="rId21"/>
    <p:sldId id="745" r:id="rId22"/>
    <p:sldId id="890" r:id="rId23"/>
    <p:sldId id="865" r:id="rId24"/>
    <p:sldId id="891" r:id="rId25"/>
    <p:sldId id="34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Vivier, KK" initials="DK" lastIdx="1" clrIdx="0">
    <p:extLst>
      <p:ext uri="{19B8F6BF-5375-455C-9EA6-DF929625EA0E}">
        <p15:presenceInfo xmlns:p15="http://schemas.microsoft.com/office/powerpoint/2012/main" userId="S-1-5-21-607478171-2074608268-1542849698-1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CBCBCB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6" autoAdjust="0"/>
    <p:restoredTop sz="90185" autoAdjust="0"/>
  </p:normalViewPr>
  <p:slideViewPr>
    <p:cSldViewPr>
      <p:cViewPr varScale="1">
        <p:scale>
          <a:sx n="65" d="100"/>
          <a:sy n="65" d="100"/>
        </p:scale>
        <p:origin x="594" y="84"/>
      </p:cViewPr>
      <p:guideLst>
        <p:guide orient="horz" pos="15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1T07:20:58.616" idx="1">
    <p:pos x="7152" y="64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239FF0-6E8C-41F8-86E4-3F23D5DEE157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5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  <a:lumMod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.org/news/gallery/slideshow-kk-duvivier-and-lance-wrights-home-solar-settlem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hitehouse.gov/sites/default/files/docs/mid_century_strategy_report-fina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ergy_storage#Other_chemical" TargetMode="External"/><Relationship Id="rId3" Type="http://schemas.openxmlformats.org/officeDocument/2006/relationships/hyperlink" Target="https://en.wikipedia.org/wiki/Energy_storage#Methods" TargetMode="External"/><Relationship Id="rId7" Type="http://schemas.openxmlformats.org/officeDocument/2006/relationships/hyperlink" Target="https://en.wikipedia.org/wiki/Energy_storage#Electrochemical" TargetMode="External"/><Relationship Id="rId2" Type="http://schemas.openxmlformats.org/officeDocument/2006/relationships/hyperlink" Target="https://en.wikipedia.org/wiki/Energy_stor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nergy_storage#Thermal_storage" TargetMode="External"/><Relationship Id="rId5" Type="http://schemas.openxmlformats.org/officeDocument/2006/relationships/hyperlink" Target="https://en.wikipedia.org/wiki/Energy_storage#Mechanical_storage" TargetMode="External"/><Relationship Id="rId10" Type="http://schemas.openxmlformats.org/officeDocument/2006/relationships/hyperlink" Target="https://en.wikipedia.org/wiki/Energy_storage#Interseasonal_thermal_storage" TargetMode="External"/><Relationship Id="rId4" Type="http://schemas.openxmlformats.org/officeDocument/2006/relationships/hyperlink" Target="https://en.wikipedia.org/wiki/Energy_storage#Outline" TargetMode="External"/><Relationship Id="rId9" Type="http://schemas.openxmlformats.org/officeDocument/2006/relationships/hyperlink" Target="https://en.wikipedia.org/wiki/Energy_storage#Electrical_method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shouldbe.org/" TargetMode="External"/><Relationship Id="rId2" Type="http://schemas.openxmlformats.org/officeDocument/2006/relationships/hyperlink" Target="https://www.youtube.com/channel/UCr81EUb2qVJVfmmlJMxEHVw/vide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eWtgpheDJM" TargetMode="External"/><Relationship Id="rId4" Type="http://schemas.openxmlformats.org/officeDocument/2006/relationships/hyperlink" Target="https://www.youtube.com/watch?v=Yc_hULwykvQ&amp;t=14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ur.org/bostonomix/2017/04/19/microgrid-joint-base-cape-co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_gr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bx5Xq_ULc&amp;t=10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ir/15013+Denver+W+Pkwy,+Golden,+CO+80401/@39.7408398,-105.1729051,16z/data=!3m1!4b1!4m8!4m7!1m0!1m5!1m1!1s0x876b84596aab36ab:0x5eac346d18c1fbe5!2m2!1d-105.1685277!2d39.7408399?hl=en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.kinja-img.com/gawker-media/image/upload/t_original/ihsllhptnnm4vb7wuvgq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lutionsproject.org/infographi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lutionsproject.org/infographi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lutionsproject.org/infographic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r81EUb2qVJVfmmlJMxEHVw/video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PART B: A Changing Power System</a:t>
            </a:r>
            <a:br>
              <a:rPr lang="en-US" dirty="0"/>
            </a:br>
            <a:r>
              <a:rPr lang="en-US" dirty="0"/>
              <a:t>Storage vs. the Grid</a:t>
            </a:r>
            <a:br>
              <a:rPr lang="en-US" dirty="0"/>
            </a:br>
            <a:r>
              <a:rPr lang="en-US" dirty="0"/>
              <a:t>Small or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/>
              <a:t>Power Source Options in Decarbonization</a:t>
            </a:r>
          </a:p>
          <a:p>
            <a:r>
              <a:rPr lang="en-US" dirty="0"/>
              <a:t>Baseload Power or Not</a:t>
            </a:r>
          </a:p>
          <a:p>
            <a:r>
              <a:rPr lang="en-US" dirty="0"/>
              <a:t>Storage vs. the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821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Why not distributed wind or hydro?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7588" y="2424589"/>
            <a:ext cx="4576064" cy="3263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4F9-21F6-434B-BEB5-D505CA630B2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1980" y="551600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>http://www.gamengadgets.com/water-pipes-will-generate-electricity-for-portland/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090"/>
            <a:ext cx="4458305" cy="30901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27450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>https://cleantechnica.com/2014/12/29/bipartisan-group-senators-pushing-distributed-wind-heres-matters/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4652" y="1501229"/>
            <a:ext cx="3034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Nov 2016 report from NREL concludes that resource potential for distributed wind exceeds the total US electricity demand, but only 934 MW of capacity.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6078" y="6993136"/>
            <a:ext cx="376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K.K. DuVivier CRES 4/2017</a:t>
            </a:r>
          </a:p>
        </p:txBody>
      </p:sp>
    </p:spTree>
    <p:extLst>
      <p:ext uri="{BB962C8B-B14F-4D97-AF65-F5344CB8AC3E}">
        <p14:creationId xmlns:p14="http://schemas.microsoft.com/office/powerpoint/2010/main" val="239283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17" y="128361"/>
            <a:ext cx="875157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B. Solar + Storage (the next killer app)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769"/>
            <a:ext cx="3481720" cy="3263504"/>
          </a:xfrm>
        </p:spPr>
        <p:txBody>
          <a:bodyPr>
            <a:noAutofit/>
          </a:bodyPr>
          <a:lstStyle/>
          <a:p>
            <a:r>
              <a:rPr lang="en-US" sz="1800" u="sng" dirty="0"/>
              <a:t>US solar capacity tripled </a:t>
            </a:r>
            <a:r>
              <a:rPr lang="en-US" sz="1800" dirty="0"/>
              <a:t>to 32 gigawatts (end of 2016), up from 10 gigawatts in 2013.</a:t>
            </a:r>
          </a:p>
          <a:p>
            <a:r>
              <a:rPr lang="en-US" sz="1800" u="sng" dirty="0"/>
              <a:t>US total technical potential for 1,118 GW</a:t>
            </a:r>
            <a:r>
              <a:rPr lang="en-US" sz="1800" dirty="0"/>
              <a:t> of rooftop solar PV, which could generate 1,432 </a:t>
            </a:r>
            <a:r>
              <a:rPr lang="en-US" sz="1800" dirty="0" err="1"/>
              <a:t>TWh</a:t>
            </a:r>
            <a:r>
              <a:rPr lang="en-US" sz="1800" dirty="0"/>
              <a:t> of annual energy generation (2016). </a:t>
            </a:r>
          </a:p>
          <a:p>
            <a:r>
              <a:rPr lang="en-US" sz="1800" dirty="0"/>
              <a:t>By the first half of 2015, the US had </a:t>
            </a:r>
            <a:r>
              <a:rPr lang="en-US" sz="1800" u="sng" dirty="0"/>
              <a:t>only installed about 1%</a:t>
            </a:r>
            <a:r>
              <a:rPr lang="en-US" sz="1800" dirty="0"/>
              <a:t> of the technical potential.  </a:t>
            </a:r>
          </a:p>
          <a:p>
            <a:r>
              <a:rPr lang="en-US" sz="1800" dirty="0"/>
              <a:t>Only 26% of </a:t>
            </a:r>
            <a:r>
              <a:rPr lang="en-US" sz="1800" u="sng" dirty="0"/>
              <a:t>rooftop area of small buildings</a:t>
            </a:r>
            <a:r>
              <a:rPr lang="en-US" sz="1800" dirty="0"/>
              <a:t> is optimal for PV, but has the greatest potential—731 GW or 65% of the technical potential.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4F9-21F6-434B-BEB5-D505CA630B2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20" y="1819536"/>
            <a:ext cx="5693569" cy="4083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1860" y="5670746"/>
            <a:ext cx="56159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http://www.cpr.org/news/gallery/slideshow-kk-duvivier-and-lance-wrights-home-solar-settlement</a:t>
            </a:r>
            <a:endParaRPr lang="en-US" sz="1050" dirty="0"/>
          </a:p>
          <a:p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4586078" y="6993136"/>
            <a:ext cx="376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K.K. DuVivier CRES 4/2017</a:t>
            </a:r>
          </a:p>
        </p:txBody>
      </p:sp>
    </p:spTree>
    <p:extLst>
      <p:ext uri="{BB962C8B-B14F-4D97-AF65-F5344CB8AC3E}">
        <p14:creationId xmlns:p14="http://schemas.microsoft.com/office/powerpoint/2010/main" val="35390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25" y="394692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C. Distributed Thermal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4F9-21F6-434B-BEB5-D505CA630B29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6341" y="1725930"/>
            <a:ext cx="3901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37% of CO2 emissions from residential &amp; commercial buildings combined.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Largest contributors are: </a:t>
            </a:r>
          </a:p>
          <a:p>
            <a:pPr marL="257175" indent="-257175" algn="ctr">
              <a:buAutoNum type="arabicParenR"/>
            </a:pPr>
            <a:r>
              <a:rPr lang="en-US" b="1" dirty="0">
                <a:solidFill>
                  <a:srgbClr val="7030A0"/>
                </a:solidFill>
              </a:rPr>
              <a:t>Water Heating and </a:t>
            </a:r>
          </a:p>
          <a:p>
            <a:pPr marL="257175" indent="-257175" algn="ctr">
              <a:buAutoNum type="arabicParenR"/>
            </a:pPr>
            <a:r>
              <a:rPr lang="en-US" b="1" dirty="0">
                <a:solidFill>
                  <a:srgbClr val="7030A0"/>
                </a:solidFill>
              </a:rPr>
              <a:t>Space Heating and Cooling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1808" y="4964745"/>
            <a:ext cx="235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hlinkClick r:id="rId2"/>
              </a:rPr>
              <a:t>https://www.whitehouse.gov/sites/default/files/docs/mid_century_strategy_report-final.pdf</a:t>
            </a:r>
            <a:r>
              <a:rPr lang="en-US" sz="1350" dirty="0">
                <a:latin typeface="Times New Roman" panose="02020603050405020304" pitchFamily="18" charset="0"/>
              </a:rPr>
              <a:t>  at 59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192942" y="3657334"/>
            <a:ext cx="3722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About ½ of US floor space is currently heated with systems that burn fossil fuels. </a:t>
            </a:r>
          </a:p>
          <a:p>
            <a:endParaRPr lang="en-US" sz="1500" b="1" dirty="0"/>
          </a:p>
          <a:p>
            <a:r>
              <a:rPr lang="en-US" sz="1500" b="1" dirty="0"/>
              <a:t>Energy Efficiency is one solution, but another is increased electrification. </a:t>
            </a:r>
          </a:p>
          <a:p>
            <a:endParaRPr lang="en-US" sz="1500" b="1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910"/>
            <a:ext cx="5043444" cy="479298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2804160" y="2526030"/>
            <a:ext cx="3154680" cy="47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48100" y="3272790"/>
            <a:ext cx="1706880" cy="2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38400" y="2205990"/>
            <a:ext cx="3139440" cy="96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86078" y="6993136"/>
            <a:ext cx="376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K.K. DuVivier CRES 4/2017</a:t>
            </a:r>
          </a:p>
        </p:txBody>
      </p:sp>
    </p:spTree>
    <p:extLst>
      <p:ext uri="{BB962C8B-B14F-4D97-AF65-F5344CB8AC3E}">
        <p14:creationId xmlns:p14="http://schemas.microsoft.com/office/powerpoint/2010/main" val="35076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https://en.wikipedia.org/wiki/Energy_storage</a:t>
            </a:r>
            <a:endParaRPr lang="en-US" dirty="0"/>
          </a:p>
          <a:p>
            <a:r>
              <a:rPr lang="en-US" dirty="0">
                <a:hlinkClick r:id="rId3"/>
              </a:rPr>
              <a:t>2Methods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2.1Outline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2.2Mechanical storage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2.3Thermal storage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2.4Electrochemical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2.5Other chemical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2.6Electrical methods</a:t>
            </a:r>
            <a:endParaRPr lang="en-US" dirty="0"/>
          </a:p>
          <a:p>
            <a:pPr lvl="1"/>
            <a:r>
              <a:rPr lang="en-US" u="sng" dirty="0">
                <a:hlinkClick r:id="rId10"/>
              </a:rPr>
              <a:t>2.7Interseasonal thermal storage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4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OR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Balanced power is necessary: not too much, not too little</a:t>
            </a:r>
          </a:p>
          <a:p>
            <a:r>
              <a:rPr lang="en-US" dirty="0"/>
              <a:t>SOLUTION – EITHER</a:t>
            </a:r>
          </a:p>
          <a:p>
            <a:pPr lvl="1"/>
            <a:r>
              <a:rPr lang="en-US" dirty="0"/>
              <a:t>Backup:</a:t>
            </a:r>
          </a:p>
          <a:p>
            <a:pPr lvl="2"/>
            <a:r>
              <a:rPr lang="en-US" dirty="0"/>
              <a:t>Battery, </a:t>
            </a:r>
          </a:p>
          <a:p>
            <a:pPr lvl="2"/>
            <a:r>
              <a:rPr lang="en-US" dirty="0"/>
              <a:t>Compressed Air, </a:t>
            </a:r>
          </a:p>
          <a:p>
            <a:pPr lvl="2"/>
            <a:r>
              <a:rPr lang="en-US" dirty="0"/>
              <a:t>Re-pumped Hydro,</a:t>
            </a:r>
          </a:p>
          <a:p>
            <a:pPr lvl="2"/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(this can be 2-way for excess power or needed power)</a:t>
            </a:r>
          </a:p>
          <a:p>
            <a:pPr lvl="2"/>
            <a:r>
              <a:rPr lang="en-US" dirty="0"/>
              <a:t>Rubber Bands, etc.</a:t>
            </a:r>
          </a:p>
          <a:p>
            <a:pPr lvl="1"/>
            <a:r>
              <a:rPr lang="en-US" dirty="0"/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279170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Future Energy System – Commodity H</a:t>
            </a:r>
            <a:r>
              <a:rPr lang="en-US" sz="3600" baseline="-25000" dirty="0"/>
              <a:t>2</a:t>
            </a:r>
          </a:p>
        </p:txBody>
      </p:sp>
      <p:pic>
        <p:nvPicPr>
          <p:cNvPr id="6" name="Content Placeholder 4" descr="105263_nrel_esif_h2bigidea_congressionalvisit_pstr_v2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6" b="1696"/>
          <a:stretch>
            <a:fillRect/>
          </a:stretch>
        </p:blipFill>
        <p:spPr>
          <a:xfrm>
            <a:off x="-14058" y="838200"/>
            <a:ext cx="9172117" cy="5638800"/>
          </a:xfrm>
        </p:spPr>
      </p:pic>
    </p:spTree>
    <p:extLst>
      <p:ext uri="{BB962C8B-B14F-4D97-AF65-F5344CB8AC3E}">
        <p14:creationId xmlns:p14="http://schemas.microsoft.com/office/powerpoint/2010/main" val="15339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 Regelson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CRES YouTube: Many videos on </a:t>
            </a:r>
          </a:p>
          <a:p>
            <a:pPr lvl="1"/>
            <a:r>
              <a:rPr lang="en-US" sz="1800" dirty="0">
                <a:hlinkClick r:id="rId2"/>
              </a:rPr>
              <a:t>https://www.youtube.com/channel/UCr81EUb2qVJVfmmlJMxEHVw/videos</a:t>
            </a:r>
            <a:r>
              <a:rPr lang="en-US" sz="1800" dirty="0"/>
              <a:t> </a:t>
            </a:r>
          </a:p>
          <a:p>
            <a:r>
              <a:rPr lang="en-US" dirty="0"/>
              <a:t>Energy Should Be web page: </a:t>
            </a:r>
            <a:r>
              <a:rPr lang="en-US" sz="1800" dirty="0">
                <a:hlinkClick r:id="rId3"/>
              </a:rPr>
              <a:t>http://energyshouldbe.org/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Why Storage is Key for a Renewable Energy Future: </a:t>
            </a:r>
            <a:r>
              <a:rPr lang="en-US" sz="1800" dirty="0">
                <a:hlinkClick r:id="rId4"/>
              </a:rPr>
              <a:t>https://www.youtube.com/watch?v=Yc_hULwykvQ&amp;t=14s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To Allow Lots of Renewables, Baseload Coal &amp; Nuclear Must Go: </a:t>
            </a:r>
            <a:r>
              <a:rPr lang="en-US" sz="1800" dirty="0">
                <a:hlinkClick r:id="rId5"/>
              </a:rPr>
              <a:t>https://youtu.be/deWtgpheDJM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Etc.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761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Grid: Big or Small?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for small?</a:t>
            </a:r>
          </a:p>
          <a:p>
            <a:r>
              <a:rPr lang="en-US" dirty="0">
                <a:hlinkClick r:id="rId3"/>
              </a:rPr>
              <a:t>http://www.wbur.org/bostonomix/2017/04/19/microgrid-joint-base-cape-cod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61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for super-grid: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1674693"/>
            <a:ext cx="40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https://en.wikipedia.org/wiki/Super_grid</a:t>
            </a:r>
            <a:r>
              <a:rPr lang="en-US" dirty="0"/>
              <a:t> </a:t>
            </a:r>
          </a:p>
        </p:txBody>
      </p:sp>
      <p:pic>
        <p:nvPicPr>
          <p:cNvPr id="8194" name="Picture 2" descr="https://upload.wikimedia.org/wikipedia/commons/thumb/0/0a/TREC-Map-en.jpg/800px-TREC-Map-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41625"/>
            <a:ext cx="506790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1078" y="1539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Grid: Big or Small?</a:t>
            </a:r>
          </a:p>
        </p:txBody>
      </p:sp>
    </p:spTree>
    <p:extLst>
      <p:ext uri="{BB962C8B-B14F-4D97-AF65-F5344CB8AC3E}">
        <p14:creationId xmlns:p14="http://schemas.microsoft.com/office/powerpoint/2010/main" val="422208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2"/>
            <a:ext cx="9144000" cy="54470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1078" y="153989"/>
            <a:ext cx="8229600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on next slide for simulation</a:t>
            </a:r>
          </a:p>
        </p:txBody>
      </p:sp>
    </p:spTree>
    <p:extLst>
      <p:ext uri="{BB962C8B-B14F-4D97-AF65-F5344CB8AC3E}">
        <p14:creationId xmlns:p14="http://schemas.microsoft.com/office/powerpoint/2010/main" val="19468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" y="2590800"/>
            <a:ext cx="9097908" cy="3873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100303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PROJECTIONS:</a:t>
            </a:r>
            <a:br>
              <a:rPr lang="en-US" dirty="0"/>
            </a:br>
            <a:r>
              <a:rPr lang="en-US" dirty="0"/>
              <a:t>Renewables to Coal-Petroleum-Natural Gas-Nuclear --</a:t>
            </a:r>
            <a:br>
              <a:rPr lang="en-US" dirty="0"/>
            </a:br>
            <a:r>
              <a:rPr lang="en-US" dirty="0"/>
              <a:t>Back to Renewables &amp; Nuclear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65502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https://www.youtube.com/watch?v=Fjbx5Xq_ULc&amp;t=10s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74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TOO BIG TO LOAD – 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4" y="990600"/>
            <a:ext cx="8229600" cy="53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6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66"/>
            <a:ext cx="8229600" cy="1831795"/>
          </a:xfrm>
        </p:spPr>
        <p:txBody>
          <a:bodyPr>
            <a:normAutofit/>
          </a:bodyPr>
          <a:lstStyle/>
          <a:p>
            <a:r>
              <a:rPr lang="en-US" sz="3200" b="1" dirty="0"/>
              <a:t>We’d like the role of Government</a:t>
            </a:r>
            <a:br>
              <a:rPr lang="en-US" sz="3200" b="1" dirty="0"/>
            </a:br>
            <a:r>
              <a:rPr lang="en-US" sz="3200" b="1" dirty="0"/>
              <a:t>BUT</a:t>
            </a:r>
            <a:br>
              <a:rPr lang="en-US" sz="3200" b="1" dirty="0"/>
            </a:br>
            <a:r>
              <a:rPr lang="en-US" sz="3200" b="1" dirty="0"/>
              <a:t>IT DOES NOT LOOK PROMISING RIGHT NOW?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0" y="1981200"/>
            <a:ext cx="6019800" cy="4419247"/>
            <a:chOff x="990600" y="2133600"/>
            <a:chExt cx="7111753" cy="5334000"/>
          </a:xfrm>
        </p:grpSpPr>
        <p:sp>
          <p:nvSpPr>
            <p:cNvPr id="5" name="Rectangle 4"/>
            <p:cNvSpPr/>
            <p:nvPr/>
          </p:nvSpPr>
          <p:spPr>
            <a:xfrm>
              <a:off x="990600" y="2133600"/>
              <a:ext cx="7111753" cy="5334000"/>
            </a:xfrm>
            <a:prstGeom prst="rect">
              <a:avLst/>
            </a:prstGeom>
            <a:solidFill>
              <a:srgbClr val="FFFF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120000">
              <a:off x="1126331" y="2299392"/>
              <a:ext cx="6891337" cy="497327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876800" y="6486586"/>
            <a:ext cx="45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Ritter, Jr., Powering Forward, 2016</a:t>
            </a:r>
          </a:p>
        </p:txBody>
      </p:sp>
    </p:spTree>
    <p:extLst>
      <p:ext uri="{BB962C8B-B14F-4D97-AF65-F5344CB8AC3E}">
        <p14:creationId xmlns:p14="http://schemas.microsoft.com/office/powerpoint/2010/main" val="296266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287962"/>
          </a:xfrm>
        </p:spPr>
        <p:txBody>
          <a:bodyPr>
            <a:normAutofit fontScale="90000"/>
          </a:bodyPr>
          <a:lstStyle/>
          <a:p>
            <a:r>
              <a:rPr lang="en-US" dirty="0"/>
              <a:t>THAT’S WHY WEEK 8 WE WILL DEAL WITH GEOENGINEERING OPTIONS WITH FOCUS 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PERSONAL SOLUTIONS AND SEQUESTRATION – PARTICULARLY BIOFUELS AND BIOCHAR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6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1090"/>
            <a:ext cx="7154228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1130" y="6488668"/>
            <a:ext cx="103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Joel Pett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if?</a:t>
            </a:r>
          </a:p>
        </p:txBody>
      </p:sp>
    </p:spTree>
    <p:extLst>
      <p:ext uri="{BB962C8B-B14F-4D97-AF65-F5344CB8AC3E}">
        <p14:creationId xmlns:p14="http://schemas.microsoft.com/office/powerpoint/2010/main" val="425204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REMINDER: WEEK 7, MAY 8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NREL TOUR – BE AT Learning center 12:45 p.m.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819400"/>
            <a:ext cx="82296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r>
              <a:rPr lang="en-US" b="1"/>
              <a:t>NREL Education Center:</a:t>
            </a:r>
            <a:r>
              <a:rPr lang="en-US"/>
              <a:t> 15013 Denver West Parkway Golden, CO 80401 </a:t>
            </a:r>
          </a:p>
          <a:p>
            <a:r>
              <a:rPr lang="en-US"/>
              <a:t>Google maps </a:t>
            </a:r>
            <a:r>
              <a:rPr lang="en-US" sz="1700" u="sng">
                <a:hlinkClick r:id="rId2"/>
              </a:rPr>
              <a:t>https://www.google.com/maps/dir//15013+Denver+W+Pkwy,+Golden,+CO+80401/@39.7408398,-105.1729051,16z/data=!3m1!4b1!4m8!4m7!1m0!1m5!1m1!1s0x876b84596aab36ab:0x5eac346d18c1fbe5!2m2!1d-105.1685277!2d39.7408399?hl=en</a:t>
            </a:r>
            <a:r>
              <a:rPr lang="en-US" sz="170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estion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" y="6514459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https://i.kinja-img.com/gawker-media/image/upload/t_original/ihsllhptnnm4vb7wuvgq.jpg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82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7" y="130968"/>
            <a:ext cx="8610600" cy="672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494" y="650365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Reinventing Fire…, </a:t>
            </a:r>
            <a:r>
              <a:rPr lang="en-US" sz="1400" dirty="0" err="1"/>
              <a:t>Lovins</a:t>
            </a:r>
            <a:r>
              <a:rPr lang="en-US" sz="1400" dirty="0"/>
              <a:t>, A. 2011</a:t>
            </a:r>
          </a:p>
        </p:txBody>
      </p:sp>
    </p:spTree>
    <p:extLst>
      <p:ext uri="{BB962C8B-B14F-4D97-AF65-F5344CB8AC3E}">
        <p14:creationId xmlns:p14="http://schemas.microsoft.com/office/powerpoint/2010/main" val="339107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0"/>
            <a:ext cx="8686800" cy="6477000"/>
            <a:chOff x="457200" y="0"/>
            <a:chExt cx="8686800" cy="6477000"/>
          </a:xfrm>
        </p:grpSpPr>
        <p:sp>
          <p:nvSpPr>
            <p:cNvPr id="5" name="Rectangle 4"/>
            <p:cNvSpPr/>
            <p:nvPr/>
          </p:nvSpPr>
          <p:spPr>
            <a:xfrm>
              <a:off x="457200" y="0"/>
              <a:ext cx="8686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046" t="725" r="623"/>
            <a:stretch/>
          </p:blipFill>
          <p:spPr>
            <a:xfrm rot="-60000">
              <a:off x="737896" y="156571"/>
              <a:ext cx="8201608" cy="6041621"/>
            </a:xfrm>
            <a:prstGeom prst="flowChartProcess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522494" y="650365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Reinventing Fire…, </a:t>
            </a:r>
            <a:r>
              <a:rPr lang="en-US" sz="1400" dirty="0" err="1"/>
              <a:t>Lovins</a:t>
            </a:r>
            <a:r>
              <a:rPr lang="en-US" sz="1400" dirty="0"/>
              <a:t>, A. 2011</a:t>
            </a:r>
          </a:p>
        </p:txBody>
      </p:sp>
    </p:spTree>
    <p:extLst>
      <p:ext uri="{BB962C8B-B14F-4D97-AF65-F5344CB8AC3E}">
        <p14:creationId xmlns:p14="http://schemas.microsoft.com/office/powerpoint/2010/main" val="5225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5" y="1588927"/>
            <a:ext cx="7162800" cy="5269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5" y="58555"/>
            <a:ext cx="8229600" cy="1143000"/>
          </a:xfrm>
        </p:spPr>
        <p:txBody>
          <a:bodyPr/>
          <a:lstStyle/>
          <a:p>
            <a:r>
              <a:rPr lang="en-US" dirty="0"/>
              <a:t>The Solutions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066800"/>
            <a:ext cx="8229600" cy="4525963"/>
          </a:xfrm>
        </p:spPr>
        <p:txBody>
          <a:bodyPr/>
          <a:lstStyle/>
          <a:p>
            <a:r>
              <a:rPr lang="en-US" b="1" cap="all" dirty="0"/>
              <a:t>100% RENEWABLE ENERGY VISION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49464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Stanford </a:t>
            </a:r>
            <a:r>
              <a:rPr lang="en-US" dirty="0">
                <a:hlinkClick r:id="rId3"/>
              </a:rPr>
              <a:t>http://thesolutionsproject.org/infographic/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83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98" y="1600200"/>
            <a:ext cx="6451802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5" y="58555"/>
            <a:ext cx="8229600" cy="1143000"/>
          </a:xfrm>
        </p:spPr>
        <p:txBody>
          <a:bodyPr/>
          <a:lstStyle/>
          <a:p>
            <a:r>
              <a:rPr lang="en-US" dirty="0"/>
              <a:t>The Solutions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9" y="990600"/>
            <a:ext cx="8229600" cy="4525963"/>
          </a:xfrm>
        </p:spPr>
        <p:txBody>
          <a:bodyPr/>
          <a:lstStyle/>
          <a:p>
            <a:r>
              <a:rPr lang="en-US" b="1" cap="all" dirty="0"/>
              <a:t>100% RENEWABLE ENERGY VISION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6477000"/>
            <a:ext cx="585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Stanford </a:t>
            </a:r>
            <a:r>
              <a:rPr lang="en-US" dirty="0">
                <a:hlinkClick r:id="rId3"/>
              </a:rPr>
              <a:t>http://thesolutionsproject.org/infographic/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08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5" y="5012764"/>
            <a:ext cx="3865955" cy="1596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5" y="58555"/>
            <a:ext cx="8229600" cy="1143000"/>
          </a:xfrm>
        </p:spPr>
        <p:txBody>
          <a:bodyPr/>
          <a:lstStyle/>
          <a:p>
            <a:r>
              <a:rPr lang="en-US" dirty="0"/>
              <a:t>The Solutions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066800"/>
            <a:ext cx="8229600" cy="4525963"/>
          </a:xfrm>
        </p:spPr>
        <p:txBody>
          <a:bodyPr/>
          <a:lstStyle/>
          <a:p>
            <a:r>
              <a:rPr lang="en-US" b="1" cap="all" dirty="0"/>
              <a:t>100% RENEWABLE ENERGY VISION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3211" y="6563453"/>
            <a:ext cx="563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Stanford </a:t>
            </a:r>
            <a:r>
              <a:rPr lang="en-US" dirty="0">
                <a:hlinkClick r:id="rId3"/>
              </a:rPr>
              <a:t>http://thesolutionsproject.org/infographic/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3" y="1785887"/>
            <a:ext cx="4159581" cy="308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424" y="1753603"/>
            <a:ext cx="4469087" cy="45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Changing Power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CRES YouTube: Many videos on this and related topics</a:t>
            </a:r>
          </a:p>
          <a:p>
            <a:pPr lvl="1"/>
            <a:r>
              <a:rPr lang="en-US" sz="1800" dirty="0">
                <a:hlinkClick r:id="rId2"/>
              </a:rPr>
              <a:t>https://www.youtube.com/channel/UCr81EUb2qVJVfmmlJMxEHVw/videos</a:t>
            </a:r>
            <a:r>
              <a:rPr lang="en-US" sz="1800" dirty="0"/>
              <a:t> </a:t>
            </a:r>
          </a:p>
          <a:p>
            <a:r>
              <a:rPr lang="en-US" dirty="0"/>
              <a:t>Thank Martin Voelker for his wonderful work doing this – free!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618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7642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A. Net Zero Carbon Buildings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8" y="2193193"/>
            <a:ext cx="4238864" cy="40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7280" y="214503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¼</a:t>
            </a:r>
            <a:r>
              <a:rPr lang="en-US" sz="2400" b="1" dirty="0"/>
              <a:t> Electricity Plug-load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301" y="2830830"/>
            <a:ext cx="323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1. SOLAR PV + STORAGE</a:t>
            </a:r>
            <a:endParaRPr lang="en-US" sz="135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240" y="3524251"/>
            <a:ext cx="314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¼</a:t>
            </a:r>
            <a:r>
              <a:rPr lang="en-US" sz="2400" b="1" dirty="0"/>
              <a:t> Domestic Hot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4080511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½</a:t>
            </a:r>
            <a:r>
              <a:rPr lang="en-US" sz="2700" b="1" dirty="0"/>
              <a:t> Space Heating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8489" y="4819650"/>
            <a:ext cx="4079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II. DG THERMAL—HOT WATER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&amp; SPACE CONDITIONING</a:t>
            </a:r>
            <a:endParaRPr lang="en-US" sz="135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284220" y="2564131"/>
            <a:ext cx="2164081" cy="4975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21280" y="3928110"/>
            <a:ext cx="2430780" cy="9525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94460" y="3524250"/>
            <a:ext cx="3733800" cy="9067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24F9-21F6-434B-BEB5-D505CA630B29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6078" y="6993136"/>
            <a:ext cx="376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K.K. DuVivier CRES 4/2017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5750" y="2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J-CRES Meeting last week:</a:t>
            </a:r>
          </a:p>
          <a:p>
            <a:r>
              <a:rPr lang="en-US" dirty="0"/>
              <a:t>K.K. DuVivier</a:t>
            </a:r>
          </a:p>
        </p:txBody>
      </p:sp>
    </p:spTree>
    <p:extLst>
      <p:ext uri="{BB962C8B-B14F-4D97-AF65-F5344CB8AC3E}">
        <p14:creationId xmlns:p14="http://schemas.microsoft.com/office/powerpoint/2010/main" val="6595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23950</TotalTime>
  <Words>814</Words>
  <Application>Microsoft Office PowerPoint</Application>
  <PresentationFormat>On-screen Show (4:3)</PresentationFormat>
  <Paragraphs>105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PART B: A Changing Power System Storage vs. the Grid Small or Large</vt:lpstr>
      <vt:lpstr>PROJECTIONS: Renewables to Coal-Petroleum-Natural Gas-Nuclear -- Back to Renewables &amp; Nuclear Sources</vt:lpstr>
      <vt:lpstr>PowerPoint Presentation</vt:lpstr>
      <vt:lpstr>PowerPoint Presentation</vt:lpstr>
      <vt:lpstr>The Solutions Project</vt:lpstr>
      <vt:lpstr>The Solutions Project</vt:lpstr>
      <vt:lpstr>The Solutions Project</vt:lpstr>
      <vt:lpstr>A Changing Power System</vt:lpstr>
      <vt:lpstr>A. Net Zero Carbon Buildings</vt:lpstr>
      <vt:lpstr>Why not distributed wind or hydro?</vt:lpstr>
      <vt:lpstr>B. Solar + Storage (the next killer app) </vt:lpstr>
      <vt:lpstr>C. Distributed Thermal Resources </vt:lpstr>
      <vt:lpstr>Storage options</vt:lpstr>
      <vt:lpstr>BACKUP OR GRID</vt:lpstr>
      <vt:lpstr>Future Energy System – Commodity H2</vt:lpstr>
      <vt:lpstr>Ken Regelson videos</vt:lpstr>
      <vt:lpstr>Grid: Big or Small?</vt:lpstr>
      <vt:lpstr>PowerPoint Presentation</vt:lpstr>
      <vt:lpstr>PowerPoint Presentation</vt:lpstr>
      <vt:lpstr>TOO BIG TO LOAD – CONTACT ME</vt:lpstr>
      <vt:lpstr>We’d like the role of Government BUT IT DOES NOT LOOK PROMISING RIGHT NOW?</vt:lpstr>
      <vt:lpstr>THAT’S WHY WEEK 8 WE WILL DEAL WITH GEOENGINEERING OPTIONS WITH FOCUS ON:  WITH PERSONAL SOLUTIONS AND SEQUESTRATION – PARTICULARLY BIOFUELS AND BIOCHAR  </vt:lpstr>
      <vt:lpstr>PowerPoint Presentation</vt:lpstr>
      <vt:lpstr>REMINDER: WEEK 7, MAY 8TH,  NREL TOUR – BE AT Learning center 12:45 p.m.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364</cp:revision>
  <dcterms:created xsi:type="dcterms:W3CDTF">2014-09-11T11:27:28Z</dcterms:created>
  <dcterms:modified xsi:type="dcterms:W3CDTF">2017-05-02T23:00:36Z</dcterms:modified>
</cp:coreProperties>
</file>