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408" r:id="rId3"/>
    <p:sldId id="405" r:id="rId4"/>
    <p:sldId id="386" r:id="rId5"/>
    <p:sldId id="345" r:id="rId6"/>
    <p:sldId id="385" r:id="rId7"/>
    <p:sldId id="401" r:id="rId8"/>
    <p:sldId id="402" r:id="rId9"/>
    <p:sldId id="447" r:id="rId10"/>
    <p:sldId id="389" r:id="rId11"/>
    <p:sldId id="374" r:id="rId12"/>
    <p:sldId id="362" r:id="rId13"/>
    <p:sldId id="363" r:id="rId14"/>
    <p:sldId id="281" r:id="rId15"/>
    <p:sldId id="387" r:id="rId16"/>
    <p:sldId id="375" r:id="rId17"/>
    <p:sldId id="376" r:id="rId18"/>
    <p:sldId id="406" r:id="rId19"/>
    <p:sldId id="419" r:id="rId20"/>
    <p:sldId id="407" r:id="rId21"/>
    <p:sldId id="418" r:id="rId22"/>
    <p:sldId id="446" r:id="rId23"/>
    <p:sldId id="360" r:id="rId24"/>
    <p:sldId id="367" r:id="rId25"/>
    <p:sldId id="409" r:id="rId26"/>
    <p:sldId id="388" r:id="rId27"/>
    <p:sldId id="340" r:id="rId28"/>
    <p:sldId id="346" r:id="rId29"/>
    <p:sldId id="347" r:id="rId30"/>
    <p:sldId id="348" r:id="rId31"/>
    <p:sldId id="384" r:id="rId32"/>
    <p:sldId id="380" r:id="rId33"/>
    <p:sldId id="381" r:id="rId34"/>
    <p:sldId id="382" r:id="rId35"/>
    <p:sldId id="403" r:id="rId36"/>
    <p:sldId id="404" r:id="rId37"/>
    <p:sldId id="448" r:id="rId38"/>
    <p:sldId id="314" r:id="rId39"/>
    <p:sldId id="262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450" r:id="rId61"/>
    <p:sldId id="410" r:id="rId62"/>
    <p:sldId id="411" r:id="rId63"/>
    <p:sldId id="412" r:id="rId64"/>
    <p:sldId id="413" r:id="rId65"/>
    <p:sldId id="416" r:id="rId66"/>
    <p:sldId id="415" r:id="rId67"/>
    <p:sldId id="437" r:id="rId68"/>
    <p:sldId id="438" r:id="rId69"/>
    <p:sldId id="439" r:id="rId70"/>
    <p:sldId id="440" r:id="rId71"/>
    <p:sldId id="445" r:id="rId72"/>
    <p:sldId id="441" r:id="rId73"/>
    <p:sldId id="442" r:id="rId74"/>
    <p:sldId id="414" r:id="rId75"/>
    <p:sldId id="443" r:id="rId76"/>
    <p:sldId id="444" r:id="rId77"/>
    <p:sldId id="420" r:id="rId78"/>
    <p:sldId id="421" r:id="rId79"/>
    <p:sldId id="422" r:id="rId80"/>
    <p:sldId id="417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1" r:id="rId90"/>
    <p:sldId id="432" r:id="rId91"/>
    <p:sldId id="433" r:id="rId92"/>
    <p:sldId id="434" r:id="rId93"/>
    <p:sldId id="435" r:id="rId94"/>
    <p:sldId id="436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0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1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9FF0-6E8C-41F8-86E4-3F23D5DEE15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E977-A2EA-4256-8211-08F94A4E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www.antarcticglaciers.org</a:t>
            </a:r>
            <a:r>
              <a:rPr lang="en-US" dirty="0" smtClean="0"/>
              <a:t>/climate-change/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87CE-B405-4141-947B-00216BDF3B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2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2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www.antarcticglaciers.org</a:t>
            </a:r>
            <a:r>
              <a:rPr lang="en-US" dirty="0" smtClean="0"/>
              <a:t>/climate-change/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87CE-B405-4141-947B-00216BDF3B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435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83AAF-D478-4E2D-8FD3-B84B50B2ACD3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456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26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Complexities here relate to the onset of current ice-house stage.  Continental configuration important – opening of the Drake Passage, closing of the Isthmus of Panama forcing the present North Atlantic conveyor belt.  Gulf Stream – start of Northern Hemisphere glaciations.  But let us also look at an astronomical driver – cycles in earth’s orbit</a:t>
            </a:r>
          </a:p>
        </p:txBody>
      </p:sp>
    </p:spTree>
    <p:extLst>
      <p:ext uri="{BB962C8B-B14F-4D97-AF65-F5344CB8AC3E}">
        <p14:creationId xmlns:p14="http://schemas.microsoft.com/office/powerpoint/2010/main" val="1783791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78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5413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984657-AAFF-45EC-96AA-A2CA17A7FD54}" type="slidenum">
              <a:rPr lang="en-US" altLang="en-US" sz="1100" i="0"/>
              <a:pPr/>
              <a:t>77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391110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9252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 i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 sz="1900" i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 sz="1900" i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984657-AAFF-45EC-96AA-A2CA17A7FD54}" type="slidenum">
              <a:rPr lang="en-US" altLang="en-US" sz="1100" i="0"/>
              <a:pPr/>
              <a:t>78</a:t>
            </a:fld>
            <a:endParaRPr lang="en-US" altLang="en-US" sz="1100" i="0"/>
          </a:p>
        </p:txBody>
      </p:sp>
    </p:spTree>
    <p:extLst>
      <p:ext uri="{BB962C8B-B14F-4D97-AF65-F5344CB8AC3E}">
        <p14:creationId xmlns:p14="http://schemas.microsoft.com/office/powerpoint/2010/main" val="260026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COMET® at the University Corporation for Atmospheric Research (UCAR) pursuant to a Cooperative Agreements with the National Oceanic and Atmospheric Administration, U.S. Department of Commerce. ©1997-2009 University Corporation for Atmospheric Research. All Rights Reserved.</a:t>
            </a:r>
          </a:p>
          <a:p>
            <a:r>
              <a:rPr lang="en-US" dirty="0" smtClean="0"/>
              <a:t>Maybe use a ball and stick model?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87CE-B405-4141-947B-00216BDF3B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6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FIRST ORDER: CONTINENTAL POSITIONS, LAND COVER,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D67AB-A549-4CC5-8DFA-B22D562DB0D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74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83AAF-D478-4E2D-8FD3-B84B50B2ACD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05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E977-A2EA-4256-8211-08F94A4E9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3FD-C1F6-4E2E-935B-DCB61C307E2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F61C-FF46-4224-BD9B-6BDCE82D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?page_id=1798" TargetMode="External"/><Relationship Id="rId2" Type="http://schemas.openxmlformats.org/officeDocument/2006/relationships/hyperlink" Target="http://denverclimatestudygroup.com/?page_id=179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arcticglaciers.org/climate-chang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news/features/2016-04-19/earth-s-temperature-just-shattered-the-thermomete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riscountyfws.org/GageDetail/Index/440?r=1&amp;span=7#strea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arcticglaciers.org/climate-change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/m38572/1.5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scrippso2.ucsd.edu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ticalscience.com/ocean-acidification-global-warming.htm" TargetMode="External"/><Relationship Id="rId2" Type="http://schemas.openxmlformats.org/officeDocument/2006/relationships/hyperlink" Target="https://youtu.be/W1TZ8g8JYVU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si.edu/ocean-acidification?gclid=Cj0KEQjw-b2wBRDcrKerwe-S5c4BEiQABprW-CHiUm54_8lcDb8ns9yN_W-5pYHfqqSf7QUb6MFohssaAmCM8P8HAQ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denial101x-videos-and-reference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o1TYpsy2U&amp;feature=youtu.be" TargetMode="External"/><Relationship Id="rId2" Type="http://schemas.openxmlformats.org/officeDocument/2006/relationships/hyperlink" Target="https://www.youtube.com/watch?v=mYU2uawYPlE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aceodyssey.dmns.org/exhibitsprograms/interactives-exhibits/sos.aspx" TargetMode="External"/><Relationship Id="rId4" Type="http://schemas.openxmlformats.org/officeDocument/2006/relationships/hyperlink" Target="http://sos.noaa.gov/What_is_SOS/index.html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pticalscience.com/denial101x-videos-and-references.html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?page_id=63" TargetMode="External"/><Relationship Id="rId2" Type="http://schemas.openxmlformats.org/officeDocument/2006/relationships/hyperlink" Target="http://www.ipcc.ch/report/ar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cc.ch/report/ar5/syr/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verclimatestudygroup.com/NAS-NRC/NASclimate-change2014SUMMARY.pdf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nverclimatestudygroup.com/NAS-NRC/NASclimate-change2014SUMMARY.pdf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csmonitor.com/Environment/2014/0827/Climate-change-Is-your-opinion-informed-by-science-Take-our-quiz/Ga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8" y="12954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Earth’s Climate: Past, Present and Future; </a:t>
            </a:r>
            <a:br>
              <a:rPr lang="en-US" sz="4000" b="1" dirty="0" smtClean="0"/>
            </a:br>
            <a:r>
              <a:rPr lang="en-US" sz="4000" b="1" dirty="0" smtClean="0"/>
              <a:t>Concerns and Solutions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Week </a:t>
            </a:r>
            <a:r>
              <a:rPr lang="en-US" sz="2200" b="1" dirty="0" smtClean="0"/>
              <a:t>4: </a:t>
            </a:r>
            <a:r>
              <a:rPr lang="en-US" sz="2200" b="1" dirty="0" smtClean="0"/>
              <a:t>Wednesday April </a:t>
            </a:r>
            <a:r>
              <a:rPr lang="en-US" sz="2200" b="1" dirty="0" smtClean="0"/>
              <a:t>20, </a:t>
            </a:r>
            <a:r>
              <a:rPr lang="en-US" sz="2200" b="1" dirty="0" smtClean="0"/>
              <a:t>2016</a:t>
            </a:r>
            <a:br>
              <a:rPr lang="en-US" sz="2200" b="1" dirty="0" smtClean="0"/>
            </a:br>
            <a:r>
              <a:rPr lang="en-US" sz="2200" b="1" dirty="0" smtClean="0"/>
              <a:t>Paul Belanger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Concerns: Rates of change, </a:t>
            </a:r>
            <a:r>
              <a:rPr lang="en-US" b="1" dirty="0" smtClean="0">
                <a:solidFill>
                  <a:srgbClr val="C00000"/>
                </a:solidFill>
              </a:rPr>
              <a:t>Ocean acidification, modeling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038600"/>
            <a:ext cx="9005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Recap of climate variables and past records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Rates of change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Proxies that tell us of climate records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Ocean Acidification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Climate Modeling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76200" y="686655"/>
            <a:ext cx="8983575" cy="6095145"/>
            <a:chOff x="1733550" y="767619"/>
            <a:chExt cx="8921750" cy="6097539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6000"/>
            </a:blip>
            <a:srcRect r="15" b="-11"/>
            <a:stretch>
              <a:fillRect/>
            </a:stretch>
          </p:blipFill>
          <p:spPr bwMode="auto">
            <a:xfrm>
              <a:off x="1733550" y="1114426"/>
              <a:ext cx="8921750" cy="534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>
              <a:off x="9504683" y="6569076"/>
              <a:ext cx="1015996" cy="29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Zachos et al. 2008</a:t>
              </a:r>
            </a:p>
          </p:txBody>
        </p:sp>
        <p:grpSp>
          <p:nvGrpSpPr>
            <p:cNvPr id="2" name="Group 29"/>
            <p:cNvGrpSpPr>
              <a:grpSpLocks/>
            </p:cNvGrpSpPr>
            <p:nvPr/>
          </p:nvGrpSpPr>
          <p:grpSpPr bwMode="auto">
            <a:xfrm>
              <a:off x="6934201" y="767619"/>
              <a:ext cx="1962149" cy="1816832"/>
              <a:chOff x="5410200" y="767028"/>
              <a:chExt cx="1962024" cy="181742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5529255" y="1404555"/>
                <a:ext cx="0" cy="75113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086493" y="1256869"/>
                <a:ext cx="15874" cy="3938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4" name="TextBox 23"/>
              <p:cNvSpPr txBox="1">
                <a:spLocks noChangeArrowheads="1"/>
              </p:cNvSpPr>
              <p:nvPr/>
            </p:nvSpPr>
            <p:spPr bwMode="auto">
              <a:xfrm>
                <a:off x="5461522" y="767028"/>
                <a:ext cx="1760537" cy="38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350" b="1" dirty="0" err="1">
                    <a:solidFill>
                      <a:srgbClr val="FF0000"/>
                    </a:solidFill>
                  </a:rPr>
                  <a:t>hyperthermals</a:t>
                </a:r>
                <a:endParaRPr lang="en-US" sz="135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7362700" y="1914308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829334" y="1418847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410200" y="2190622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5753078" y="2152510"/>
                <a:ext cx="9524" cy="39382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5284789" y="2565400"/>
              <a:ext cx="2116137" cy="2299930"/>
              <a:chOff x="3760788" y="2565400"/>
              <a:chExt cx="2116137" cy="2301047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4638675" y="2565400"/>
                <a:ext cx="9525" cy="4637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1" name="TextBox 23"/>
              <p:cNvSpPr txBox="1">
                <a:spLocks noChangeArrowheads="1"/>
              </p:cNvSpPr>
              <p:nvPr/>
            </p:nvSpPr>
            <p:spPr bwMode="auto">
              <a:xfrm>
                <a:off x="3760788" y="4037013"/>
                <a:ext cx="2116137" cy="829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Opening of the Drake passage isolating Antarctica and further drop in CO</a:t>
                </a:r>
                <a:r>
                  <a:rPr lang="en-US" sz="1200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914650" y="3036888"/>
              <a:ext cx="1925638" cy="1439862"/>
              <a:chOff x="1390650" y="3036886"/>
              <a:chExt cx="1925639" cy="1439864"/>
            </a:xfrm>
          </p:grpSpPr>
          <p:sp>
            <p:nvSpPr>
              <p:cNvPr id="23" name="TextBox 23"/>
              <p:cNvSpPr txBox="1">
                <a:spLocks noChangeArrowheads="1"/>
              </p:cNvSpPr>
              <p:nvPr/>
            </p:nvSpPr>
            <p:spPr bwMode="auto">
              <a:xfrm>
                <a:off x="1827213" y="3036886"/>
                <a:ext cx="1489076" cy="11547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Changes in W. Pacific/Indian Ocean and/or closing of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Isthmus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of Panama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1390650" y="4251325"/>
                <a:ext cx="347663" cy="22542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028826" y="2741613"/>
              <a:ext cx="1471613" cy="2239962"/>
              <a:chOff x="504825" y="2741611"/>
              <a:chExt cx="1472406" cy="2239964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1054396" y="4518025"/>
                <a:ext cx="9530" cy="4635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3"/>
              <p:cNvSpPr txBox="1">
                <a:spLocks noChangeArrowheads="1"/>
              </p:cNvSpPr>
              <p:nvPr/>
            </p:nvSpPr>
            <p:spPr bwMode="auto">
              <a:xfrm>
                <a:off x="504825" y="2741611"/>
                <a:ext cx="1472406" cy="11547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41k-100k  &amp; amplitude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change: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Increase in</a:t>
                </a:r>
              </a:p>
              <a:p>
                <a:pPr algn="ctr">
                  <a:defRPr/>
                </a:pPr>
                <a:r>
                  <a:rPr lang="en-US" sz="1050" dirty="0">
                    <a:solidFill>
                      <a:srgbClr val="FF0000"/>
                    </a:solidFill>
                  </a:rPr>
                  <a:t>Antarctic ice</a:t>
                </a:r>
              </a:p>
              <a:p>
                <a:pPr algn="ctr">
                  <a:defRPr/>
                </a:pP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6895306" y="2539999"/>
              <a:ext cx="1760538" cy="1037145"/>
              <a:chOff x="4106290" y="2411764"/>
              <a:chExt cx="1760537" cy="10365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4902422" y="2411764"/>
                <a:ext cx="9525" cy="4632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5" name="TextBox 23"/>
              <p:cNvSpPr txBox="1">
                <a:spLocks noChangeArrowheads="1"/>
              </p:cNvSpPr>
              <p:nvPr/>
            </p:nvSpPr>
            <p:spPr bwMode="auto">
              <a:xfrm>
                <a:off x="4106290" y="2797288"/>
                <a:ext cx="1760537" cy="6509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350">
                    <a:solidFill>
                      <a:srgbClr val="FF0000"/>
                    </a:solidFill>
                  </a:rPr>
                  <a:t>Azolla sequestering event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V="1">
              <a:off x="7818438" y="3030538"/>
              <a:ext cx="0" cy="2614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686800" cy="5641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Cenozoic Deep Sea Climate Record</a:t>
            </a:r>
          </a:p>
        </p:txBody>
      </p:sp>
    </p:spTree>
    <p:extLst>
      <p:ext uri="{BB962C8B-B14F-4D97-AF65-F5344CB8AC3E}">
        <p14:creationId xmlns:p14="http://schemas.microsoft.com/office/powerpoint/2010/main" val="244649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0" y="3733800"/>
            <a:ext cx="1097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 flipH="1">
            <a:off x="2903220" y="990600"/>
            <a:ext cx="144780" cy="1447800"/>
          </a:xfrm>
          <a:prstGeom prst="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438400"/>
            <a:ext cx="1447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Azolla</a:t>
            </a:r>
            <a:r>
              <a:rPr lang="en-US" dirty="0" smtClean="0"/>
              <a:t> event:</a:t>
            </a:r>
          </a:p>
          <a:p>
            <a:r>
              <a:rPr lang="en-US" dirty="0" smtClean="0"/>
              <a:t>~ 49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53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2335213"/>
            <a:ext cx="91440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0" dirty="0"/>
              <a:t>Photosynthesis/Respiration</a:t>
            </a:r>
          </a:p>
          <a:p>
            <a:pPr algn="ctr" eaLnBrk="1" hangingPunct="1"/>
            <a:r>
              <a:rPr lang="en-US" altLang="en-US" sz="4800" b="0" dirty="0"/>
              <a:t>CO</a:t>
            </a:r>
            <a:r>
              <a:rPr lang="en-US" altLang="en-US" sz="4800" b="0" baseline="-25000" dirty="0"/>
              <a:t>2</a:t>
            </a:r>
            <a:r>
              <a:rPr lang="en-US" altLang="en-US" sz="4800" b="0" dirty="0"/>
              <a:t> + H</a:t>
            </a:r>
            <a:r>
              <a:rPr lang="en-US" altLang="en-US" sz="4800" b="0" baseline="-25000" dirty="0"/>
              <a:t>2</a:t>
            </a:r>
            <a:r>
              <a:rPr lang="en-US" altLang="en-US" sz="4800" b="0" dirty="0"/>
              <a:t>0 </a:t>
            </a:r>
            <a:r>
              <a:rPr lang="en-US" altLang="en-US" sz="4800" b="0" dirty="0">
                <a:cs typeface="Arial" pitchFamily="34" charset="0"/>
              </a:rPr>
              <a:t>↔ CH</a:t>
            </a:r>
            <a:r>
              <a:rPr lang="en-US" altLang="en-US" sz="4800" b="0" baseline="-25000" dirty="0">
                <a:cs typeface="Arial" pitchFamily="34" charset="0"/>
              </a:rPr>
              <a:t>2</a:t>
            </a:r>
            <a:r>
              <a:rPr lang="en-US" altLang="en-US" sz="4800" b="0" dirty="0">
                <a:cs typeface="Arial" pitchFamily="34" charset="0"/>
              </a:rPr>
              <a:t>O + O</a:t>
            </a:r>
            <a:r>
              <a:rPr lang="en-US" altLang="en-US" sz="4800" b="0" baseline="-25000" dirty="0">
                <a:cs typeface="Arial" pitchFamily="34" charset="0"/>
              </a:rPr>
              <a:t>2</a:t>
            </a:r>
          </a:p>
          <a:p>
            <a:pPr algn="ctr" eaLnBrk="1" hangingPunct="1"/>
            <a:endParaRPr lang="en-US" altLang="en-US" sz="4800" b="0" baseline="-25000" dirty="0">
              <a:cs typeface="Arial" pitchFamily="34" charset="0"/>
            </a:endParaRPr>
          </a:p>
          <a:p>
            <a:pPr algn="ctr" eaLnBrk="1" hangingPunct="1"/>
            <a:r>
              <a:rPr lang="en-US" altLang="en-US" sz="4800" b="0" dirty="0">
                <a:cs typeface="Arial" pitchFamily="34" charset="0"/>
              </a:rPr>
              <a:t>Weathering/Precipitation</a:t>
            </a:r>
          </a:p>
          <a:p>
            <a:pPr algn="ctr" eaLnBrk="1" hangingPunct="1"/>
            <a:r>
              <a:rPr lang="en-US" altLang="en-US" sz="4800" b="0" dirty="0">
                <a:cs typeface="Arial" pitchFamily="34" charset="0"/>
              </a:rPr>
              <a:t>CO</a:t>
            </a:r>
            <a:r>
              <a:rPr lang="en-US" altLang="en-US" sz="4800" b="0" baseline="-25000" dirty="0">
                <a:cs typeface="Arial" pitchFamily="34" charset="0"/>
              </a:rPr>
              <a:t>2</a:t>
            </a:r>
            <a:r>
              <a:rPr lang="en-US" altLang="en-US" sz="4800" b="0" dirty="0">
                <a:cs typeface="Arial" pitchFamily="34" charset="0"/>
              </a:rPr>
              <a:t> + CaSiO</a:t>
            </a:r>
            <a:r>
              <a:rPr lang="en-US" altLang="en-US" sz="4800" b="0" baseline="-25000" dirty="0">
                <a:cs typeface="Arial" pitchFamily="34" charset="0"/>
              </a:rPr>
              <a:t>3</a:t>
            </a:r>
            <a:r>
              <a:rPr lang="en-US" altLang="en-US" sz="4800" b="0" dirty="0">
                <a:cs typeface="Arial" pitchFamily="34" charset="0"/>
              </a:rPr>
              <a:t> </a:t>
            </a:r>
            <a:r>
              <a:rPr lang="en-US" altLang="en-US" sz="4800" b="0" dirty="0"/>
              <a:t>↔ CaCO</a:t>
            </a:r>
            <a:r>
              <a:rPr lang="en-US" altLang="en-US" sz="4800" b="0" baseline="-25000" dirty="0"/>
              <a:t>3</a:t>
            </a:r>
            <a:r>
              <a:rPr lang="en-US" altLang="en-US" sz="4800" b="0" dirty="0"/>
              <a:t> + SiO</a:t>
            </a:r>
            <a:r>
              <a:rPr lang="en-US" altLang="en-US" sz="4800" b="0" baseline="-25000" dirty="0"/>
              <a:t>2</a:t>
            </a:r>
            <a:r>
              <a:rPr lang="en-US" altLang="en-US" sz="3600" b="0" dirty="0"/>
              <a:t> 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66700" y="304800"/>
            <a:ext cx="86296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800" b="0" i="1"/>
              <a:t>Long-term Carbon Cycle: rocks</a:t>
            </a:r>
          </a:p>
          <a:p>
            <a:pPr eaLnBrk="1" hangingPunct="1"/>
            <a:r>
              <a:rPr lang="en-US" altLang="en-US" sz="2800" b="0"/>
              <a:t>Two generalized reactions…</a:t>
            </a:r>
          </a:p>
        </p:txBody>
      </p:sp>
    </p:spTree>
    <p:extLst>
      <p:ext uri="{BB962C8B-B14F-4D97-AF65-F5344CB8AC3E}">
        <p14:creationId xmlns:p14="http://schemas.microsoft.com/office/powerpoint/2010/main" val="10449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598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081963" y="6583363"/>
            <a:ext cx="1062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0"/>
              <a:t>Berner, 2001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-12700"/>
            <a:ext cx="942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0">
                <a:solidFill>
                  <a:schemeClr val="tx2"/>
                </a:solidFill>
              </a:rPr>
              <a:t>Long-term carbon cycle: </a:t>
            </a:r>
            <a:r>
              <a:rPr lang="en-US" altLang="en-US" sz="4800" b="0" i="1">
                <a:solidFill>
                  <a:schemeClr val="tx2"/>
                </a:solidFill>
              </a:rPr>
              <a:t>rocks</a:t>
            </a:r>
          </a:p>
        </p:txBody>
      </p:sp>
    </p:spTree>
    <p:extLst>
      <p:ext uri="{BB962C8B-B14F-4D97-AF65-F5344CB8AC3E}">
        <p14:creationId xmlns:p14="http://schemas.microsoft.com/office/powerpoint/2010/main" val="34549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flipH="1">
            <a:off x="3206115" y="2597318"/>
            <a:ext cx="108585" cy="1085850"/>
          </a:xfrm>
          <a:prstGeom prst="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971800" y="3683169"/>
            <a:ext cx="108585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Azolla</a:t>
            </a:r>
            <a:r>
              <a:rPr lang="en-US" sz="1350" dirty="0"/>
              <a:t> event:</a:t>
            </a:r>
          </a:p>
          <a:p>
            <a:r>
              <a:rPr lang="en-US" sz="1350" dirty="0"/>
              <a:t>~ 49 Ma</a:t>
            </a:r>
          </a:p>
        </p:txBody>
      </p:sp>
    </p:spTree>
    <p:extLst>
      <p:ext uri="{BB962C8B-B14F-4D97-AF65-F5344CB8AC3E}">
        <p14:creationId xmlns:p14="http://schemas.microsoft.com/office/powerpoint/2010/main" val="2615283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221227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8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66700" y="304800"/>
            <a:ext cx="58063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800" b="0" i="1" dirty="0" smtClean="0"/>
              <a:t>So – what changed?</a:t>
            </a:r>
            <a:endParaRPr lang="en-US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6246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 descr="2005_0922_carlsbad_0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scn0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13200"/>
            <a:ext cx="226853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LK001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6938"/>
            <a:ext cx="22939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60400" y="0"/>
            <a:ext cx="848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Precipitation (sink):</a:t>
            </a:r>
          </a:p>
          <a:p>
            <a:pPr algn="ctr"/>
            <a:r>
              <a:rPr lang="en-US" sz="3600"/>
              <a:t>CO</a:t>
            </a:r>
            <a:r>
              <a:rPr lang="en-US" sz="3600" baseline="-25000"/>
              <a:t>2</a:t>
            </a:r>
            <a:r>
              <a:rPr lang="en-US" sz="3600"/>
              <a:t> + CaSiO</a:t>
            </a:r>
            <a:r>
              <a:rPr lang="en-US" sz="3600" baseline="-25000"/>
              <a:t>3</a:t>
            </a:r>
            <a:r>
              <a:rPr lang="en-US" sz="3600"/>
              <a:t> → CaCO</a:t>
            </a:r>
            <a:r>
              <a:rPr lang="en-US" sz="3600" baseline="-25000"/>
              <a:t>3</a:t>
            </a:r>
            <a:r>
              <a:rPr lang="en-US" sz="3600"/>
              <a:t> + SiO</a:t>
            </a:r>
            <a:r>
              <a:rPr lang="en-US" sz="3600" baseline="-25000"/>
              <a:t>2</a:t>
            </a:r>
            <a:r>
              <a:rPr lang="en-US" sz="3600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73163" y="1350963"/>
            <a:ext cx="6810375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GUESS WHAT: 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AS CONTINENTS DRIFT TO HIGH LATITUDES AND HIGHER ELEVATIONS AND BECOME GLACIATED IT LEADS TO</a:t>
            </a:r>
            <a:r>
              <a:rPr lang="en-US" b="1" dirty="0" smtClean="0"/>
              <a:t>: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69582" y="2721965"/>
            <a:ext cx="681547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/>
              <a:t>GREATER MECHANICAL WEATHERING OF SILICATES: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 increasing sequestration of CO</a:t>
            </a:r>
            <a:r>
              <a:rPr lang="en-US" b="1" baseline="-25000" dirty="0"/>
              <a:t>2</a:t>
            </a:r>
            <a:r>
              <a:rPr lang="en-US" b="1" dirty="0"/>
              <a:t> in sediments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 decreasing the amount in the </a:t>
            </a:r>
            <a:r>
              <a:rPr lang="en-US" b="1" dirty="0" smtClean="0"/>
              <a:t>atmosphere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169581" y="3838387"/>
            <a:ext cx="681547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ADDITIONALLY in the Cenozoic:</a:t>
            </a:r>
          </a:p>
          <a:p>
            <a:pPr algn="ctr">
              <a:defRPr/>
            </a:pPr>
            <a:endParaRPr lang="en-US" b="1" dirty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US" b="1" dirty="0"/>
              <a:t>MID-OCEAN SPREADING RATES SLOW DOWN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/>
              <a:t>Less CO</a:t>
            </a:r>
            <a:r>
              <a:rPr lang="en-US" b="1" baseline="-25000" dirty="0"/>
              <a:t>2</a:t>
            </a:r>
            <a:r>
              <a:rPr lang="en-US" b="1" dirty="0"/>
              <a:t> into the atmosphere for </a:t>
            </a:r>
            <a:r>
              <a:rPr lang="en-US" b="1" dirty="0" smtClean="0"/>
              <a:t>volcanoes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190847" y="5264530"/>
            <a:ext cx="6783571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=</a:t>
            </a:r>
          </a:p>
          <a:p>
            <a:pPr algn="ctr">
              <a:defRPr/>
            </a:pP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DRAW DOWN THROUGH TIME!</a:t>
            </a:r>
          </a:p>
        </p:txBody>
      </p:sp>
    </p:spTree>
    <p:extLst>
      <p:ext uri="{BB962C8B-B14F-4D97-AF65-F5344CB8AC3E}">
        <p14:creationId xmlns:p14="http://schemas.microsoft.com/office/powerpoint/2010/main" val="394807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0" indent="-742950">
              <a:buFont typeface="+mj-lt"/>
              <a:buAutoNum type="arabicPeriod" startAt="2"/>
            </a:pPr>
            <a:r>
              <a:rPr lang="en-US" b="1" dirty="0" smtClean="0"/>
              <a:t>Rates of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\Documents\climate forcings-copies\images\SkS T vs CO2 ra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977566"/>
            <a:ext cx="8386010" cy="5023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97" y="875299"/>
            <a:ext cx="7886700" cy="5249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Unprecedented rates of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6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2’s </a:t>
            </a:r>
            <a:r>
              <a:rPr lang="en-US" dirty="0"/>
              <a:t>slide set </a:t>
            </a:r>
            <a:r>
              <a:rPr lang="en-US" dirty="0">
                <a:hlinkClick r:id="rId2"/>
              </a:rPr>
              <a:t>http://denverclimatestudygroup.com/?</a:t>
            </a:r>
            <a:r>
              <a:rPr lang="en-US" dirty="0" smtClean="0">
                <a:hlinkClick r:id="rId2"/>
              </a:rPr>
              <a:t>page_id=1796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Week 3’s slides and </a:t>
            </a:r>
            <a:r>
              <a:rPr lang="en-US" dirty="0"/>
              <a:t>video links </a:t>
            </a:r>
            <a:r>
              <a:rPr lang="en-US" dirty="0">
                <a:hlinkClick r:id="rId3"/>
              </a:rPr>
              <a:t>http://denverclimatestudygroup.com/?</a:t>
            </a:r>
            <a:r>
              <a:rPr lang="en-US" dirty="0" smtClean="0">
                <a:hlinkClick r:id="rId3"/>
              </a:rPr>
              <a:t>page_id=1798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stok_420ky_4curves_insolation_to_20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050" r="-12050"/>
          <a:stretch>
            <a:fillRect/>
          </a:stretch>
        </p:blipFill>
        <p:spPr>
          <a:xfrm>
            <a:off x="-990600" y="304800"/>
            <a:ext cx="11201400" cy="5943600"/>
          </a:xfrm>
        </p:spPr>
      </p:pic>
      <p:sp>
        <p:nvSpPr>
          <p:cNvPr id="3" name="TextBox 2"/>
          <p:cNvSpPr txBox="1"/>
          <p:nvPr/>
        </p:nvSpPr>
        <p:spPr>
          <a:xfrm>
            <a:off x="6629400" y="6400800"/>
            <a:ext cx="21483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hlinkClick r:id="rId4"/>
              </a:rPr>
              <a:t>http://www.antarcticglaciers.org/climate-change/</a:t>
            </a:r>
            <a:endParaRPr lang="en-US" sz="75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400ppm in 2015</a:t>
            </a:r>
            <a:endParaRPr lang="en-US" sz="1200" dirty="0"/>
          </a:p>
        </p:txBody>
      </p:sp>
      <p:sp>
        <p:nvSpPr>
          <p:cNvPr id="5" name="Frame 4"/>
          <p:cNvSpPr/>
          <p:nvPr/>
        </p:nvSpPr>
        <p:spPr>
          <a:xfrm>
            <a:off x="7315200" y="0"/>
            <a:ext cx="1462545" cy="28956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29600" y="380999"/>
            <a:ext cx="0" cy="842666"/>
          </a:xfrm>
          <a:prstGeom prst="line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8153401" y="78432"/>
            <a:ext cx="304800" cy="11452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53101" y="577334"/>
            <a:ext cx="152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40% change in 50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HANSEN ET AL-CLIMATE FORCING AND TEMPERA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369" y="478090"/>
            <a:ext cx="8789261" cy="5465509"/>
          </a:xfrm>
        </p:spPr>
      </p:pic>
      <p:grpSp>
        <p:nvGrpSpPr>
          <p:cNvPr id="4" name="Group 3"/>
          <p:cNvGrpSpPr/>
          <p:nvPr/>
        </p:nvGrpSpPr>
        <p:grpSpPr>
          <a:xfrm>
            <a:off x="7012851" y="878837"/>
            <a:ext cx="1388224" cy="507831"/>
            <a:chOff x="6578891" y="2188247"/>
            <a:chExt cx="1388224" cy="507831"/>
          </a:xfrm>
        </p:grpSpPr>
        <p:sp>
          <p:nvSpPr>
            <p:cNvPr id="40969" name="Rectangle 5"/>
            <p:cNvSpPr>
              <a:spLocks noChangeArrowheads="1"/>
            </p:cNvSpPr>
            <p:nvPr/>
          </p:nvSpPr>
          <p:spPr bwMode="auto">
            <a:xfrm>
              <a:off x="7152468" y="2188247"/>
              <a:ext cx="814647" cy="507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b="1" dirty="0"/>
                <a:t>400 ppm</a:t>
              </a:r>
            </a:p>
            <a:p>
              <a:pPr algn="ctr"/>
              <a:r>
                <a:rPr lang="en-US" sz="1350" b="1" dirty="0"/>
                <a:t>(2014)</a:t>
              </a:r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6578891" y="2245955"/>
              <a:ext cx="152400" cy="16549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41262" y="1981200"/>
            <a:ext cx="6840738" cy="2057400"/>
            <a:chOff x="1820467" y="3008819"/>
            <a:chExt cx="6061472" cy="123591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20467" y="3118357"/>
              <a:ext cx="5097066" cy="154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5" name="Rectangle 9"/>
            <p:cNvSpPr>
              <a:spLocks noChangeArrowheads="1"/>
            </p:cNvSpPr>
            <p:nvPr/>
          </p:nvSpPr>
          <p:spPr bwMode="auto">
            <a:xfrm>
              <a:off x="6996113" y="3008819"/>
              <a:ext cx="828675" cy="3000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50" b="1"/>
                <a:t>280ppm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70473" y="4070856"/>
              <a:ext cx="5097066" cy="142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7" name="Rectangle 11"/>
            <p:cNvSpPr>
              <a:spLocks noChangeArrowheads="1"/>
            </p:cNvSpPr>
            <p:nvPr/>
          </p:nvSpPr>
          <p:spPr bwMode="auto">
            <a:xfrm>
              <a:off x="6971111" y="3944650"/>
              <a:ext cx="910828" cy="3000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50" b="1"/>
                <a:t>180ppm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7369" y="4782871"/>
            <a:ext cx="8789261" cy="1284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773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6449" y="857250"/>
            <a:ext cx="4331939" cy="3555879"/>
            <a:chOff x="3208040" y="1030288"/>
            <a:chExt cx="5775919" cy="474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8040" y="1030288"/>
              <a:ext cx="5775919" cy="23744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8040" y="3404741"/>
              <a:ext cx="5775919" cy="236671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0" y="4408007"/>
            <a:ext cx="87774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</a:rPr>
              <a:t>Glacial-interglacial change. </a:t>
            </a:r>
            <a:r>
              <a:rPr lang="en-US" sz="1350" dirty="0">
                <a:latin typeface="ArialMT"/>
              </a:rPr>
              <a:t>Over the course of the past 24,000 years, CO</a:t>
            </a:r>
            <a:r>
              <a:rPr lang="en-US" sz="600" dirty="0">
                <a:latin typeface="ArialMT"/>
              </a:rPr>
              <a:t>2 </a:t>
            </a:r>
            <a:r>
              <a:rPr lang="en-US" sz="1350" dirty="0">
                <a:latin typeface="ArialMT"/>
              </a:rPr>
              <a:t>concentrations have risen (black curve) (</a:t>
            </a:r>
            <a:r>
              <a:rPr lang="en-US" sz="1350" i="1" dirty="0">
                <a:latin typeface="Arial" panose="020B0604020202020204" pitchFamily="34" charset="0"/>
              </a:rPr>
              <a:t>1</a:t>
            </a:r>
            <a:r>
              <a:rPr lang="en-US" sz="1350" dirty="0">
                <a:latin typeface="ArialMT"/>
              </a:rPr>
              <a:t>) as Earth emerged from glaciation, as shown by climate records from Greenland and Antarctica</a:t>
            </a:r>
          </a:p>
          <a:p>
            <a:r>
              <a:rPr lang="en-US" sz="1350" dirty="0">
                <a:latin typeface="ArialMT"/>
              </a:rPr>
              <a:t>(blue curves) (</a:t>
            </a:r>
            <a:r>
              <a:rPr lang="en-US" sz="1350" i="1" dirty="0">
                <a:latin typeface="Arial" panose="020B0604020202020204" pitchFamily="34" charset="0"/>
              </a:rPr>
              <a:t>14</a:t>
            </a:r>
            <a:r>
              <a:rPr lang="en-US" sz="1350" dirty="0">
                <a:latin typeface="ArialMT"/>
              </a:rPr>
              <a:t>, </a:t>
            </a:r>
            <a:r>
              <a:rPr lang="en-US" sz="1350" i="1" dirty="0">
                <a:latin typeface="Arial" panose="020B0604020202020204" pitchFamily="34" charset="0"/>
              </a:rPr>
              <a:t>15</a:t>
            </a:r>
            <a:r>
              <a:rPr lang="en-US" sz="1350" dirty="0">
                <a:latin typeface="ArialMT"/>
              </a:rPr>
              <a:t>). Schmitt </a:t>
            </a:r>
            <a:r>
              <a:rPr lang="en-US" sz="1350" i="1" dirty="0">
                <a:latin typeface="Arial" panose="020B0604020202020204" pitchFamily="34" charset="0"/>
              </a:rPr>
              <a:t>et al</a:t>
            </a:r>
            <a:r>
              <a:rPr lang="en-US" sz="1350" dirty="0">
                <a:latin typeface="ArialMT"/>
              </a:rPr>
              <a:t>. (</a:t>
            </a:r>
            <a:r>
              <a:rPr lang="en-US" sz="1350" i="1" dirty="0">
                <a:latin typeface="Arial" panose="020B0604020202020204" pitchFamily="34" charset="0"/>
              </a:rPr>
              <a:t>2</a:t>
            </a:r>
            <a:r>
              <a:rPr lang="en-US" sz="1350" dirty="0">
                <a:latin typeface="ArialMT"/>
              </a:rPr>
              <a:t>) report a record of the change in the </a:t>
            </a:r>
            <a:r>
              <a:rPr lang="en-US" sz="600" dirty="0">
                <a:latin typeface="ArialMT"/>
              </a:rPr>
              <a:t>13</a:t>
            </a:r>
            <a:r>
              <a:rPr lang="en-US" sz="1350" dirty="0">
                <a:latin typeface="ArialMT"/>
              </a:rPr>
              <a:t>C/</a:t>
            </a:r>
            <a:r>
              <a:rPr lang="en-US" sz="600" dirty="0">
                <a:latin typeface="ArialMT"/>
              </a:rPr>
              <a:t>12</a:t>
            </a:r>
            <a:r>
              <a:rPr lang="en-US" sz="1350" dirty="0">
                <a:latin typeface="ArialMT"/>
              </a:rPr>
              <a:t>C ratio of CO</a:t>
            </a:r>
            <a:r>
              <a:rPr lang="en-US" sz="600" dirty="0">
                <a:latin typeface="ArialMT"/>
              </a:rPr>
              <a:t>2 </a:t>
            </a:r>
            <a:r>
              <a:rPr lang="en-US" sz="1350" dirty="0">
                <a:latin typeface="ArialMT"/>
              </a:rPr>
              <a:t>during this time (red curve). The isotopic ratio is expressed in delta notation, where δ</a:t>
            </a:r>
            <a:r>
              <a:rPr lang="en-US" sz="600" dirty="0">
                <a:latin typeface="ArialMT"/>
              </a:rPr>
              <a:t>13</a:t>
            </a:r>
            <a:r>
              <a:rPr lang="en-US" sz="1350" dirty="0">
                <a:latin typeface="ArialMT"/>
              </a:rPr>
              <a:t>C is the deviation of a sample ratio</a:t>
            </a:r>
          </a:p>
          <a:p>
            <a:r>
              <a:rPr lang="en-US" sz="1350" dirty="0">
                <a:latin typeface="ArialMT"/>
              </a:rPr>
              <a:t>from that of an internationally expected standard, expressed in parts per thousand. Comparison of the CO</a:t>
            </a:r>
            <a:r>
              <a:rPr lang="en-US" sz="600" dirty="0">
                <a:latin typeface="ArialMT"/>
              </a:rPr>
              <a:t>2 </a:t>
            </a:r>
            <a:r>
              <a:rPr lang="en-US" sz="1350" dirty="0">
                <a:latin typeface="ArialMT"/>
              </a:rPr>
              <a:t>record with the isotopic record provides insights into the mechanisms behind the CO</a:t>
            </a:r>
            <a:r>
              <a:rPr lang="en-US" sz="600" dirty="0">
                <a:latin typeface="ArialMT"/>
              </a:rPr>
              <a:t>2 </a:t>
            </a:r>
            <a:r>
              <a:rPr lang="en-US" sz="1350" dirty="0">
                <a:latin typeface="ArialMT"/>
              </a:rPr>
              <a:t>rise.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5723751"/>
            <a:ext cx="901165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NewRomanPSMT"/>
              </a:rPr>
              <a:t>/ </a:t>
            </a:r>
            <a:r>
              <a:rPr lang="en-US" sz="1350" dirty="0">
                <a:solidFill>
                  <a:srgbClr val="0000FF"/>
                </a:solidFill>
                <a:latin typeface="TimesNewRomanPSMT"/>
              </a:rPr>
              <a:t>http://www.sciencemag.org/content/early/recent </a:t>
            </a:r>
            <a:r>
              <a:rPr lang="en-US" sz="1350" dirty="0">
                <a:solidFill>
                  <a:srgbClr val="000000"/>
                </a:solidFill>
                <a:latin typeface="TimesNewRomanPSMT"/>
              </a:rPr>
              <a:t>/ 29 March 2012 / Page 1/ 10.1126/science.1219710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73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0713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6163" y="3008313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810125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230813" y="2127250"/>
            <a:ext cx="59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904038" y="216217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1073150" y="4186238"/>
            <a:ext cx="7239000" cy="390525"/>
            <a:chOff x="1073483" y="4601092"/>
            <a:chExt cx="7238244" cy="390597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24534" y="461881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41540" y="460109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64189" y="4615270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073483" y="4615269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7998821" y="461881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89750" y="2147889"/>
            <a:ext cx="1350963" cy="207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1382713" y="5178425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3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Paleocene/Eocene Thermal Maximum</a:t>
            </a:r>
            <a:br>
              <a:rPr lang="en-US" dirty="0" smtClean="0"/>
            </a:br>
            <a:r>
              <a:rPr lang="en-US" dirty="0" smtClean="0"/>
              <a:t>PETM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8686800" cy="1143000"/>
          </a:xfrm>
        </p:spPr>
        <p:txBody>
          <a:bodyPr/>
          <a:lstStyle/>
          <a:p>
            <a:r>
              <a:rPr lang="en-US" sz="4000" smtClean="0"/>
              <a:t>Cenozoic Deep Sea Climate Record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36000"/>
          </a:blip>
          <a:srcRect r="15" b="-11"/>
          <a:stretch>
            <a:fillRect/>
          </a:stretch>
        </p:blipFill>
        <p:spPr bwMode="auto">
          <a:xfrm>
            <a:off x="209550" y="1114425"/>
            <a:ext cx="89217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683500" y="6569075"/>
            <a:ext cx="1447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Zachos et al. 2008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10200" y="766763"/>
            <a:ext cx="2900363" cy="1817687"/>
            <a:chOff x="5410200" y="766173"/>
            <a:chExt cx="2900178" cy="181827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529255" y="1404555"/>
              <a:ext cx="0" cy="7511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086493" y="1256869"/>
              <a:ext cx="15874" cy="3938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TextBox 23"/>
            <p:cNvSpPr txBox="1">
              <a:spLocks noChangeArrowheads="1"/>
            </p:cNvSpPr>
            <p:nvPr/>
          </p:nvSpPr>
          <p:spPr bwMode="auto">
            <a:xfrm>
              <a:off x="6549841" y="766173"/>
              <a:ext cx="17605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hyperthermals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7362700" y="1914308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829334" y="1418847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410200" y="2190622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53078" y="2152510"/>
              <a:ext cx="9524" cy="3938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760788" y="2565400"/>
            <a:ext cx="2116137" cy="2547938"/>
            <a:chOff x="3760788" y="2565400"/>
            <a:chExt cx="2116137" cy="2549175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638675" y="2565400"/>
              <a:ext cx="9525" cy="4637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23"/>
            <p:cNvSpPr txBox="1">
              <a:spLocks noChangeArrowheads="1"/>
            </p:cNvSpPr>
            <p:nvPr/>
          </p:nvSpPr>
          <p:spPr bwMode="auto">
            <a:xfrm>
              <a:off x="3760788" y="4037013"/>
              <a:ext cx="2116137" cy="107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Opening of the Drake passage isolating Antarctica and further drop in CO</a:t>
              </a:r>
              <a:r>
                <a:rPr 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90650" y="3036888"/>
            <a:ext cx="1695450" cy="1600438"/>
            <a:chOff x="1390650" y="3036886"/>
            <a:chExt cx="1695451" cy="1600440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1827213" y="3036886"/>
              <a:ext cx="1258888" cy="1600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Changes in W. Pacific/Indian Ocean and/or closing of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Isthmus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of Panama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1390650" y="4251325"/>
              <a:ext cx="347663" cy="2254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4825" y="2741613"/>
            <a:ext cx="1471613" cy="2239962"/>
            <a:chOff x="504825" y="2741611"/>
            <a:chExt cx="1472406" cy="223996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054396" y="4518025"/>
              <a:ext cx="9530" cy="463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04825" y="2741611"/>
              <a:ext cx="1472406" cy="138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41k-100k  &amp; amplitude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change: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Increase in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Antarctic ice</a:t>
              </a:r>
            </a:p>
            <a:p>
              <a:pPr algn="ctr">
                <a:defRPr/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311775" y="839788"/>
            <a:ext cx="1760538" cy="2163762"/>
            <a:chOff x="4046759" y="712610"/>
            <a:chExt cx="1760537" cy="2162416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4902422" y="2411764"/>
              <a:ext cx="9525" cy="46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23"/>
            <p:cNvSpPr txBox="1">
              <a:spLocks noChangeArrowheads="1"/>
            </p:cNvSpPr>
            <p:nvPr/>
          </p:nvSpPr>
          <p:spPr bwMode="auto">
            <a:xfrm>
              <a:off x="4046759" y="712610"/>
              <a:ext cx="1760537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Azolla sequestering event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6294438" y="3030538"/>
            <a:ext cx="0" cy="261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221227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2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65_Myr_Climate_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00113"/>
            <a:ext cx="83597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161213" y="6311900"/>
            <a:ext cx="1184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 dirty="0"/>
              <a:t>Wikipedia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dirty="0"/>
              <a:t>Proxy data: stable isotopes</a:t>
            </a:r>
          </a:p>
        </p:txBody>
      </p:sp>
    </p:spTree>
    <p:extLst>
      <p:ext uri="{BB962C8B-B14F-4D97-AF65-F5344CB8AC3E}">
        <p14:creationId xmlns:p14="http://schemas.microsoft.com/office/powerpoint/2010/main" val="348395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9204" name="Picture 4" descr="Clay_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708725"/>
            <a:ext cx="1828800" cy="64633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to 4 cm / 1000 years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715794"/>
            <a:ext cx="1828800" cy="64633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0.2 to 0.4 cm / 1000 years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3276600"/>
            <a:ext cx="16764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338693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years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57800" y="3429000"/>
            <a:ext cx="3048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30175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years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32766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8900"/>
            <a:ext cx="8824912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b="1" dirty="0"/>
              <a:t>Recap of climate variables and past records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181252" name="Picture 4" descr="PETM%20sampling%20tab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4025"/>
            <a:ext cx="7772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2700" y="5445403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took a long time to recover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5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Azolla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alvinia lak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a02970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87" b="-76"/>
          <a:stretch>
            <a:fillRect/>
          </a:stretch>
        </p:blipFill>
        <p:spPr bwMode="auto">
          <a:xfrm>
            <a:off x="6057900" y="3908425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" y="38100"/>
            <a:ext cx="817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The Arctic Sea 50 million years ago</a:t>
            </a:r>
          </a:p>
        </p:txBody>
      </p:sp>
    </p:spTree>
    <p:extLst>
      <p:ext uri="{BB962C8B-B14F-4D97-AF65-F5344CB8AC3E}">
        <p14:creationId xmlns:p14="http://schemas.microsoft.com/office/powerpoint/2010/main" val="59789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EVS0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5791200" cy="7086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flipV="1">
            <a:off x="2960688" y="0"/>
            <a:ext cx="6477000" cy="3124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5486400" cy="1295400"/>
          </a:xfrm>
          <a:noFill/>
        </p:spPr>
        <p:txBody>
          <a:bodyPr lIns="92064" tIns="46033" rIns="92064" bIns="46033"/>
          <a:lstStyle/>
          <a:p>
            <a:r>
              <a:rPr lang="en-GB" smtClean="0">
                <a:solidFill>
                  <a:srgbClr val="FFFF00"/>
                </a:solidFill>
              </a:rPr>
              <a:t>ACEX Azolla core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5800" y="3478213"/>
            <a:ext cx="4298950" cy="3478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&gt;8 meter ACEX core with 90% Azolla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Azolla occurs as laminated layers 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indicates Azolla deposited in situ </a:t>
            </a:r>
          </a:p>
          <a:p>
            <a:pPr eaLnBrk="0" hangingPunct="0">
              <a:buFontTx/>
              <a:buChar char="•"/>
            </a:pPr>
            <a:endParaRPr lang="en-GB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 bottom-water anoxia at ACEX site</a:t>
            </a:r>
          </a:p>
          <a:p>
            <a:pPr eaLnBrk="0" hangingPunct="0">
              <a:buFontTx/>
              <a:buChar char="•"/>
            </a:pPr>
            <a:endParaRPr lang="en-GB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GB" sz="2000" i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GB" sz="2000" i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endParaRPr lang="en-GB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638800" y="5638800"/>
            <a:ext cx="36576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839200" y="0"/>
            <a:ext cx="6096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884988" y="6583363"/>
            <a:ext cx="15636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Bujak, pers. Comm. </a:t>
            </a:r>
          </a:p>
        </p:txBody>
      </p:sp>
    </p:spTree>
    <p:extLst>
      <p:ext uri="{BB962C8B-B14F-4D97-AF65-F5344CB8AC3E}">
        <p14:creationId xmlns:p14="http://schemas.microsoft.com/office/powerpoint/2010/main" val="419889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achos 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23938"/>
            <a:ext cx="288925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zachos dCO2 v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914400"/>
            <a:ext cx="3341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514600" y="5105400"/>
            <a:ext cx="5486400" cy="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248400"/>
            <a:ext cx="2971800" cy="381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3429000"/>
            <a:ext cx="22860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</a:rPr>
              <a:t>the massive decrease in atmospheric CO</a:t>
            </a:r>
            <a:r>
              <a:rPr lang="en-GB" sz="2400" baseline="-25000">
                <a:latin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</a:rPr>
              <a:t>?</a:t>
            </a:r>
            <a:endParaRPr lang="en-US" sz="3000">
              <a:latin typeface="Times New Roman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84988" y="6583363"/>
            <a:ext cx="15636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Bujak, pers. Comm.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20700" y="0"/>
            <a:ext cx="810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UNPRECEDENTED DROP IN CO</a:t>
            </a:r>
            <a:r>
              <a:rPr lang="en-US" sz="40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70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47662"/>
            <a:ext cx="9096375" cy="6162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60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http://www.bloomberg.com/news/features/2016-04-19/earth-s-temperature-just-shattered-the-thermometer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4959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http://www.harriscountyfws.org/GageDetail/Index/440?r=1&amp;span=7#stream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0" y="2362200"/>
            <a:ext cx="762000" cy="11430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3871912"/>
            <a:ext cx="1371600" cy="11430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snc1-1.fna.fbcdn.net/hphotos-xtf1/v/t1.0-9/12993417_10209052136010251_6202570409898737732_n.jpg?oh=3e445e71267fd40dfc9ac538732cdd1f&amp;oe=57746B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038" y="476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0" indent="-742950">
              <a:buFont typeface="+mj-lt"/>
              <a:buAutoNum type="arabicPeriod" startAt="3"/>
            </a:pPr>
            <a:r>
              <a:rPr lang="en-US" b="1" dirty="0" smtClean="0"/>
              <a:t>Proxies that tell us of climate records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1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7975" y="0"/>
            <a:ext cx="8836025" cy="3652838"/>
            <a:chOff x="307975" y="0"/>
            <a:chExt cx="8836025" cy="3653477"/>
          </a:xfrm>
        </p:grpSpPr>
        <p:sp>
          <p:nvSpPr>
            <p:cNvPr id="8202" name="TextBox 1"/>
            <p:cNvSpPr txBox="1">
              <a:spLocks noChangeArrowheads="1"/>
            </p:cNvSpPr>
            <p:nvPr/>
          </p:nvSpPr>
          <p:spPr bwMode="auto">
            <a:xfrm>
              <a:off x="307975" y="0"/>
              <a:ext cx="8836025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800"/>
            </a:p>
            <a:p>
              <a:r>
                <a:rPr lang="en-US" sz="2400"/>
                <a:t>Scientific History of Climate change – PROXY DATA</a:t>
              </a:r>
            </a:p>
          </p:txBody>
        </p:sp>
        <p:grpSp>
          <p:nvGrpSpPr>
            <p:cNvPr id="8203" name="Group 10"/>
            <p:cNvGrpSpPr>
              <a:grpSpLocks/>
            </p:cNvGrpSpPr>
            <p:nvPr/>
          </p:nvGrpSpPr>
          <p:grpSpPr bwMode="auto">
            <a:xfrm>
              <a:off x="341194" y="900752"/>
              <a:ext cx="7949110" cy="2752725"/>
              <a:chOff x="341194" y="900752"/>
              <a:chExt cx="7949110" cy="2752725"/>
            </a:xfrm>
          </p:grpSpPr>
          <p:pic>
            <p:nvPicPr>
              <p:cNvPr id="820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1194" y="1014483"/>
                <a:ext cx="3200400" cy="2044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56454" y="900752"/>
                <a:ext cx="413385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3179763"/>
            <a:ext cx="9144000" cy="3678237"/>
            <a:chOff x="0" y="3179929"/>
            <a:chExt cx="9144000" cy="3678071"/>
          </a:xfrm>
        </p:grpSpPr>
        <p:pic>
          <p:nvPicPr>
            <p:cNvPr id="8196" name="Picture 3" descr="tre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3767" y="3268381"/>
              <a:ext cx="1409274" cy="139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179929"/>
              <a:ext cx="2117038" cy="313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7" descr="benthics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3768" y="4937077"/>
              <a:ext cx="1935885" cy="143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8" descr="benthic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2037" y="3694071"/>
              <a:ext cx="2035933" cy="203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5" descr="ic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1744" y="5258823"/>
              <a:ext cx="2677691" cy="159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6" descr="ice core 1200 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68788" y="3557499"/>
              <a:ext cx="2975212" cy="216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430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ostok_420ky_4curves_insolation_to_20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050" r="-12050"/>
          <a:stretch>
            <a:fillRect/>
          </a:stretch>
        </p:blipFill>
        <p:spPr>
          <a:xfrm>
            <a:off x="-990600" y="304800"/>
            <a:ext cx="11201400" cy="5943600"/>
          </a:xfrm>
        </p:spPr>
      </p:pic>
      <p:sp>
        <p:nvSpPr>
          <p:cNvPr id="3" name="TextBox 2"/>
          <p:cNvSpPr txBox="1"/>
          <p:nvPr/>
        </p:nvSpPr>
        <p:spPr>
          <a:xfrm>
            <a:off x="6629400" y="6400800"/>
            <a:ext cx="21483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hlinkClick r:id="rId4"/>
              </a:rPr>
              <a:t>http://www.antarcticglaciers.org/climate-change/</a:t>
            </a:r>
            <a:endParaRPr lang="en-US" sz="75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400ppm in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32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100" y="2019300"/>
            <a:ext cx="4419600" cy="23622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Strandlines/shorelines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Moraines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Till</a:t>
            </a:r>
          </a:p>
          <a:p>
            <a:r>
              <a:rPr lang="en-US" altLang="en-US" sz="2800" smtClean="0">
                <a:solidFill>
                  <a:srgbClr val="FFFF00"/>
                </a:solidFill>
              </a:rPr>
              <a:t>Kettle lakes, etc.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0908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0"/>
            <a:ext cx="8845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SOME OF THE EARLIEST PROXY DATA</a:t>
            </a:r>
          </a:p>
          <a:p>
            <a:pPr eaLnBrk="1" hangingPunct="1"/>
            <a:r>
              <a:rPr lang="en-US" altLang="en-US" sz="3600" dirty="0"/>
              <a:t>WAS FROM TERRESTRIAL DEPOSITS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200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695700" y="4495800"/>
            <a:ext cx="4419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200" b="0"/>
              <a:t>We may know what caused these today, but imagine back then?</a:t>
            </a:r>
          </a:p>
        </p:txBody>
      </p:sp>
    </p:spTree>
    <p:extLst>
      <p:ext uri="{BB962C8B-B14F-4D97-AF65-F5344CB8AC3E}">
        <p14:creationId xmlns:p14="http://schemas.microsoft.com/office/powerpoint/2010/main" val="9595343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000" y="2667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9900"/>
                </a:solidFill>
              </a:rPr>
              <a:t>IT’S THE INTERPRETATION THAT’S NOT ALWAYS CORRECT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36600" y="2343150"/>
            <a:ext cx="7696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200">
                <a:latin typeface="Arial Narrow" pitchFamily="34" charset="0"/>
              </a:rPr>
              <a:t>Darwin observed ancient Alpine shorelines:</a:t>
            </a:r>
          </a:p>
          <a:p>
            <a:pPr algn="l" eaLnBrk="1" hangingPunct="1"/>
            <a:r>
              <a:rPr lang="en-US" altLang="en-US" sz="3200">
                <a:latin typeface="Arial Narrow" pitchFamily="34" charset="0"/>
              </a:rPr>
              <a:t>	interpreted as ocean shoreline</a:t>
            </a:r>
          </a:p>
          <a:p>
            <a:pPr algn="l" eaLnBrk="1" hangingPunct="1"/>
            <a:r>
              <a:rPr lang="en-US" altLang="en-US" sz="3200">
                <a:latin typeface="Arial Narrow" pitchFamily="34" charset="0"/>
              </a:rPr>
              <a:t>Agassiz – later correctly interpreted as ice-	dammed lake-shore strandlines/shoreline</a:t>
            </a:r>
          </a:p>
        </p:txBody>
      </p:sp>
    </p:spTree>
    <p:extLst>
      <p:ext uri="{BB962C8B-B14F-4D97-AF65-F5344CB8AC3E}">
        <p14:creationId xmlns:p14="http://schemas.microsoft.com/office/powerpoint/2010/main" val="4121737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723900"/>
            <a:ext cx="3581400" cy="54102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</a:rPr>
              <a:t>Jean Louis R. Agassiz</a:t>
            </a:r>
          </a:p>
          <a:p>
            <a:endParaRPr lang="en-US" altLang="en-US" b="1" smtClean="0">
              <a:solidFill>
                <a:srgbClr val="FFFF00"/>
              </a:solidFill>
            </a:endParaRPr>
          </a:p>
          <a:p>
            <a:r>
              <a:rPr lang="en-US" altLang="en-US" b="1" smtClean="0">
                <a:solidFill>
                  <a:srgbClr val="FFFF00"/>
                </a:solidFill>
              </a:rPr>
              <a:t>“Father” of Glaciology</a:t>
            </a:r>
          </a:p>
          <a:p>
            <a:endParaRPr lang="en-US" altLang="en-US" b="1" smtClean="0">
              <a:solidFill>
                <a:srgbClr val="FFFF00"/>
              </a:solidFill>
            </a:endParaRPr>
          </a:p>
          <a:p>
            <a:r>
              <a:rPr lang="en-US" altLang="en-US" smtClean="0">
                <a:solidFill>
                  <a:srgbClr val="FFFF00"/>
                </a:solidFill>
              </a:rPr>
              <a:t>1807-1873</a:t>
            </a:r>
          </a:p>
          <a:p>
            <a:r>
              <a:rPr lang="en-US" altLang="en-US" u="sng" smtClean="0">
                <a:solidFill>
                  <a:srgbClr val="FFFF00"/>
                </a:solidFill>
              </a:rPr>
              <a:t>Paleontologist</a:t>
            </a:r>
          </a:p>
          <a:p>
            <a:r>
              <a:rPr lang="en-US" altLang="en-US" u="sng" smtClean="0">
                <a:solidFill>
                  <a:srgbClr val="FFFF00"/>
                </a:solidFill>
              </a:rPr>
              <a:t>Glaciologist</a:t>
            </a:r>
          </a:p>
        </p:txBody>
      </p:sp>
      <p:pic>
        <p:nvPicPr>
          <p:cNvPr id="23555" name="Picture 4" descr="agass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0245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FF00"/>
                </a:solidFill>
              </a:rPr>
              <a:t>Photographic proxy data/evidence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1600200"/>
            <a:ext cx="3059113" cy="4525963"/>
          </a:xfrm>
          <a:noFill/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4118365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3" descr="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treeRings1780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14800"/>
            <a:ext cx="4857750" cy="1143000"/>
          </a:xfr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32702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EARLY PROXY DATA:</a:t>
            </a:r>
          </a:p>
          <a:p>
            <a:pPr eaLnBrk="1" hangingPunct="1"/>
            <a:r>
              <a:rPr lang="en-US" altLang="en-US" sz="3600"/>
              <a:t>TREE RINGS</a:t>
            </a:r>
          </a:p>
        </p:txBody>
      </p:sp>
    </p:spTree>
    <p:extLst>
      <p:ext uri="{BB962C8B-B14F-4D97-AF65-F5344CB8AC3E}">
        <p14:creationId xmlns:p14="http://schemas.microsoft.com/office/powerpoint/2010/main" val="2141211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Pollen &amp; Lake core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4294245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240463" y="1219200"/>
            <a:ext cx="23510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POLLEN DATA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4959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94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73800" y="12192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LEAVES</a:t>
            </a:r>
          </a:p>
        </p:txBody>
      </p:sp>
      <p:pic>
        <p:nvPicPr>
          <p:cNvPr id="28676" name="Picture 6" descr="Currano_fig1_WIP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34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567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Tree rings, corals, ice cores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8625"/>
            <a:ext cx="9144000" cy="4327525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16393714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ic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968875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815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ice core 1200 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73800" y="3810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ICE CORES</a:t>
            </a:r>
          </a:p>
        </p:txBody>
      </p:sp>
    </p:spTree>
    <p:extLst>
      <p:ext uri="{BB962C8B-B14F-4D97-AF65-F5344CB8AC3E}">
        <p14:creationId xmlns:p14="http://schemas.microsoft.com/office/powerpoint/2010/main" val="9222942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0713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6163" y="3008313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810125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230813" y="2127250"/>
            <a:ext cx="59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904038" y="2162175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1073150" y="4186238"/>
            <a:ext cx="7239000" cy="390525"/>
            <a:chOff x="1073483" y="4601092"/>
            <a:chExt cx="7238244" cy="390597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24534" y="461881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41540" y="4601092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64189" y="4615270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073483" y="4615269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7998821" y="461881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89750" y="2147889"/>
            <a:ext cx="1350963" cy="207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1382713" y="5178425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49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117725" y="609600"/>
            <a:ext cx="490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TERRESTRIAL DATA 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463550" y="2098675"/>
            <a:ext cx="37655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u="sng"/>
              <a:t>North American</a:t>
            </a:r>
            <a:r>
              <a:rPr lang="en-US" altLang="en-US" sz="3600"/>
              <a:t>:</a:t>
            </a:r>
          </a:p>
          <a:p>
            <a:pPr algn="l" eaLnBrk="1" hangingPunct="1"/>
            <a:r>
              <a:rPr lang="en-US" altLang="en-US" sz="3600"/>
              <a:t>Wisconsin</a:t>
            </a:r>
          </a:p>
          <a:p>
            <a:pPr algn="l" eaLnBrk="1" hangingPunct="1"/>
            <a:r>
              <a:rPr lang="en-US" altLang="en-US" sz="3600"/>
              <a:t>Illinoian</a:t>
            </a:r>
          </a:p>
          <a:p>
            <a:pPr algn="l" eaLnBrk="1" hangingPunct="1"/>
            <a:r>
              <a:rPr lang="en-US" altLang="en-US" sz="3600"/>
              <a:t>Kansan</a:t>
            </a:r>
          </a:p>
          <a:p>
            <a:pPr algn="l" eaLnBrk="1" hangingPunct="1"/>
            <a:r>
              <a:rPr lang="en-US" altLang="en-US" sz="3600"/>
              <a:t>Nebraskan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5181600" y="2041525"/>
            <a:ext cx="2444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u="sng"/>
              <a:t>European</a:t>
            </a:r>
            <a:r>
              <a:rPr lang="en-US" altLang="en-US" sz="3600"/>
              <a:t>:</a:t>
            </a:r>
          </a:p>
          <a:p>
            <a:pPr algn="l" eaLnBrk="1" hangingPunct="1"/>
            <a:r>
              <a:rPr lang="en-US" altLang="en-US" sz="3600"/>
              <a:t>Wurm</a:t>
            </a:r>
          </a:p>
          <a:p>
            <a:pPr algn="l" eaLnBrk="1" hangingPunct="1"/>
            <a:r>
              <a:rPr lang="en-US" altLang="en-US" sz="3600"/>
              <a:t>Riss</a:t>
            </a:r>
          </a:p>
          <a:p>
            <a:pPr algn="l" eaLnBrk="1" hangingPunct="1"/>
            <a:r>
              <a:rPr lang="en-US" altLang="en-US" sz="3600"/>
              <a:t>Mindel</a:t>
            </a:r>
          </a:p>
          <a:p>
            <a:pPr algn="l" eaLnBrk="1" hangingPunct="1"/>
            <a:r>
              <a:rPr lang="en-US" altLang="en-US" sz="3600"/>
              <a:t>Gunz</a:t>
            </a:r>
          </a:p>
        </p:txBody>
      </p:sp>
    </p:spTree>
    <p:extLst>
      <p:ext uri="{BB962C8B-B14F-4D97-AF65-F5344CB8AC3E}">
        <p14:creationId xmlns:p14="http://schemas.microsoft.com/office/powerpoint/2010/main" val="29835656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012825" y="0"/>
            <a:ext cx="7118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LATER EVIDENCE CAME FROM</a:t>
            </a:r>
          </a:p>
          <a:p>
            <a:pPr eaLnBrk="1" hangingPunct="1"/>
            <a:r>
              <a:rPr lang="en-US" altLang="en-US" sz="3600"/>
              <a:t>THE MARINE RECORD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3550" y="20986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36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96988" y="2773363"/>
            <a:ext cx="6548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NOT WITHOUT IT’S PROBLEMS, </a:t>
            </a:r>
          </a:p>
          <a:p>
            <a:pPr eaLnBrk="1" hangingPunct="1"/>
            <a:r>
              <a:rPr lang="en-US" altLang="en-US" sz="3200"/>
              <a:t>BUT MORE COMPLETE</a:t>
            </a:r>
          </a:p>
        </p:txBody>
      </p:sp>
    </p:spTree>
    <p:extLst>
      <p:ext uri="{BB962C8B-B14F-4D97-AF65-F5344CB8AC3E}">
        <p14:creationId xmlns:p14="http://schemas.microsoft.com/office/powerpoint/2010/main" val="3063517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5029200" cy="6019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Cesare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Emilani: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Paleontologist,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Chemist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Father of </a:t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</a:rPr>
              <a:t>Paleoceanography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829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9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Other Paleoceanographers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Wally Broecker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				Thermal-haline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				“conveyor” belt of circulation</a:t>
            </a:r>
          </a:p>
        </p:txBody>
      </p:sp>
      <p:pic>
        <p:nvPicPr>
          <p:cNvPr id="34820" name="Picture 6" descr="wallace-broe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476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conveyor_bro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767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Bill Ruddiman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Nick Shackleton</a:t>
            </a:r>
          </a:p>
        </p:txBody>
      </p:sp>
      <p:pic>
        <p:nvPicPr>
          <p:cNvPr id="35843" name="Picture 4" descr="ruddi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333625"/>
            <a:ext cx="1466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ruddiman plows e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485900"/>
            <a:ext cx="18954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0"/>
              <a:t>Other Paleoceanographers</a:t>
            </a:r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3425"/>
            <a:ext cx="14382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962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limap18sstf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724400"/>
            <a:ext cx="39957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climap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957513"/>
            <a:ext cx="1304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CLIMA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371600"/>
            <a:ext cx="41529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imbr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637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imbrie 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278188"/>
            <a:ext cx="22304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b="0"/>
              <a:t>Other Paleoceanographers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0" y="1371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3200" b="0"/>
              <a:t>John Imbrie:</a:t>
            </a:r>
          </a:p>
          <a:p>
            <a:pPr algn="l">
              <a:spcBef>
                <a:spcPct val="20000"/>
              </a:spcBef>
            </a:pPr>
            <a:r>
              <a:rPr lang="en-US" altLang="en-US" sz="3200" b="0"/>
              <a:t>CLIMAP</a:t>
            </a:r>
          </a:p>
        </p:txBody>
      </p:sp>
    </p:spTree>
    <p:extLst>
      <p:ext uri="{BB962C8B-B14F-4D97-AF65-F5344CB8AC3E}">
        <p14:creationId xmlns:p14="http://schemas.microsoft.com/office/powerpoint/2010/main" val="3341463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eaco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333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seaco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304800"/>
            <a:ext cx="3460750" cy="5715000"/>
          </a:xfrm>
          <a:noFill/>
        </p:spPr>
      </p:pic>
      <p:pic>
        <p:nvPicPr>
          <p:cNvPr id="37892" name="Picture 4" descr="coreship1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1295400" cy="1173163"/>
          </a:xfrm>
          <a:noFill/>
        </p:spPr>
      </p:pic>
      <p:pic>
        <p:nvPicPr>
          <p:cNvPr id="37893" name="Picture 5" descr="seaco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1193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73800" y="1219200"/>
            <a:ext cx="22844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CORE DATA</a:t>
            </a:r>
          </a:p>
        </p:txBody>
      </p:sp>
    </p:spTree>
    <p:extLst>
      <p:ext uri="{BB962C8B-B14F-4D97-AF65-F5344CB8AC3E}">
        <p14:creationId xmlns:p14="http://schemas.microsoft.com/office/powerpoint/2010/main" val="2035486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5664200" y="685800"/>
            <a:ext cx="22844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BENTHIC</a:t>
            </a:r>
          </a:p>
          <a:p>
            <a:pPr eaLnBrk="1" hangingPunct="1"/>
            <a:r>
              <a:rPr lang="en-US" altLang="en-US" sz="2400"/>
              <a:t>FORAMS</a:t>
            </a:r>
          </a:p>
        </p:txBody>
      </p:sp>
      <p:pic>
        <p:nvPicPr>
          <p:cNvPr id="38916" name="Picture 7" descr="benthic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762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benth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0350"/>
            <a:ext cx="4067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Cibicid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uvigerina-pygmoides3-go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351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Gr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9" descr="hankeni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743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105400" y="1066800"/>
            <a:ext cx="2995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PROXY DATA:</a:t>
            </a:r>
          </a:p>
          <a:p>
            <a:pPr eaLnBrk="1" hangingPunct="1"/>
            <a:r>
              <a:rPr lang="en-US" altLang="en-US" sz="2400"/>
              <a:t>PLANKTONIC</a:t>
            </a:r>
          </a:p>
          <a:p>
            <a:pPr eaLnBrk="1" hangingPunct="1"/>
            <a:r>
              <a:rPr lang="en-US" altLang="en-US" sz="2400"/>
              <a:t>FORAMS</a:t>
            </a:r>
          </a:p>
        </p:txBody>
      </p:sp>
    </p:spTree>
    <p:extLst>
      <p:ext uri="{BB962C8B-B14F-4D97-AF65-F5344CB8AC3E}">
        <p14:creationId xmlns:p14="http://schemas.microsoft.com/office/powerpoint/2010/main" val="2477838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Deep Sea Coring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8458200" cy="3929063"/>
          </a:xfrm>
          <a:noFill/>
        </p:spPr>
      </p:pic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86300"/>
            <a:ext cx="2463800" cy="2171700"/>
          </a:xfr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Ruddiman, 2008</a:t>
            </a:r>
          </a:p>
        </p:txBody>
      </p:sp>
    </p:spTree>
    <p:extLst>
      <p:ext uri="{BB962C8B-B14F-4D97-AF65-F5344CB8AC3E}">
        <p14:creationId xmlns:p14="http://schemas.microsoft.com/office/powerpoint/2010/main" val="2399720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0px-milankovitchcycl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254" r="-15254"/>
          <a:stretch>
            <a:fillRect/>
          </a:stretch>
        </p:blipFill>
        <p:spPr>
          <a:xfrm>
            <a:off x="-1239954" y="228601"/>
            <a:ext cx="11374554" cy="6255566"/>
          </a:xfrm>
        </p:spPr>
      </p:pic>
      <p:sp>
        <p:nvSpPr>
          <p:cNvPr id="3" name="TextBox 2"/>
          <p:cNvSpPr txBox="1"/>
          <p:nvPr/>
        </p:nvSpPr>
        <p:spPr>
          <a:xfrm>
            <a:off x="7691147" y="6553200"/>
            <a:ext cx="147989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u="sng" dirty="0">
                <a:hlinkClick r:id="rId4"/>
              </a:rPr>
              <a:t>http://cnx.org/content/m38572/1.5/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1776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Empirical: real measured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63226" y="758836"/>
            <a:ext cx="8362950" cy="55276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\\DMNS-FILESRV3\home\KJohnson\Papers 5-12-08\Global Warming References\New climate\keeling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267" y="2501437"/>
            <a:ext cx="1869808" cy="18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798693" y="1033401"/>
            <a:ext cx="523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*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8058978" y="1081317"/>
            <a:ext cx="63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400 ppm</a:t>
            </a:r>
            <a:endParaRPr lang="en-US" sz="1200" dirty="0"/>
          </a:p>
        </p:txBody>
      </p:sp>
      <p:pic>
        <p:nvPicPr>
          <p:cNvPr id="2050" name="Picture 2" descr="http://upload.wikimedia.org/wikipedia/commons/thumb/1/15/Mauna_Loa_Carbon_Dioxide_Apr2013.svg/2000px-Mauna_Loa_Carbon_Dioxide_Apr201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8" y="1208724"/>
            <a:ext cx="7319857" cy="49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38013" y="6578769"/>
            <a:ext cx="4305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http://en.wikipedia.org/wiki/Keeling_Curve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Lest we forget: CO</a:t>
            </a:r>
            <a:r>
              <a:rPr lang="en-US" altLang="en-US" sz="2800" dirty="0" smtClean="0">
                <a:solidFill>
                  <a:srgbClr val="FF9900"/>
                </a:solidFill>
              </a:rPr>
              <a:t>2</a:t>
            </a:r>
            <a:r>
              <a:rPr lang="en-US" altLang="en-US" dirty="0" smtClean="0">
                <a:solidFill>
                  <a:srgbClr val="FF9900"/>
                </a:solidFill>
              </a:rPr>
              <a:t> is still going up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69" y="932954"/>
            <a:ext cx="6787597" cy="45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What about Methane?</a:t>
            </a:r>
            <a:endParaRPr lang="en-US" altLang="en-US" dirty="0">
              <a:solidFill>
                <a:srgbClr val="FF9900"/>
              </a:solidFill>
            </a:endParaRPr>
          </a:p>
        </p:txBody>
      </p:sp>
      <p:pic>
        <p:nvPicPr>
          <p:cNvPr id="1026" name="Picture 2" descr="http://4.bp.blogspot.com/-_PyZYy8pMR0/T55lCf7r78I/AAAAAAAACn8/Gp6Y9gWN4bo/s1600/5768798mm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999"/>
            <a:ext cx="3790950" cy="26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066" y="6283406"/>
            <a:ext cx="3663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http://clathrates.blogspot.com/2012/04/threat-of-methane-release-from.html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4835" y="5567248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http://www.esrl.noaa.gov/gmd/aggi/aggi.html</a:t>
            </a:r>
          </a:p>
        </p:txBody>
      </p:sp>
    </p:spTree>
    <p:extLst>
      <p:ext uri="{BB962C8B-B14F-4D97-AF65-F5344CB8AC3E}">
        <p14:creationId xmlns:p14="http://schemas.microsoft.com/office/powerpoint/2010/main" val="35366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191386" y="29356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 smtClean="0">
                <a:solidFill>
                  <a:srgbClr val="FF9900"/>
                </a:solidFill>
              </a:rPr>
              <a:t>SOURCE OF METHANE</a:t>
            </a:r>
            <a:endParaRPr lang="en-US" altLang="en-US" sz="4800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www3.epa.gov/climatechange/images/ghgemissions/gases-meth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0" y="1594883"/>
            <a:ext cx="5296185" cy="47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093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0086" y="497067"/>
            <a:ext cx="6172200" cy="7429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  <a:ea typeface="ＭＳ Ｐゴシック" charset="-128"/>
              </a:rPr>
              <a:t>Oxygen used by burning</a:t>
            </a:r>
          </a:p>
        </p:txBody>
      </p:sp>
      <p:pic>
        <p:nvPicPr>
          <p:cNvPr id="737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36" y="1633427"/>
            <a:ext cx="5035154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1277236" y="5062428"/>
            <a:ext cx="6172200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r>
              <a:rPr lang="en-US" altLang="en-US" sz="1350" b="0">
                <a:solidFill>
                  <a:srgbClr val="FFFF00"/>
                </a:solidFill>
              </a:rPr>
              <a:t>The observed downward trend is 19 ‘per meg’ per year. This corresponds to losing 19 O</a:t>
            </a:r>
            <a:r>
              <a:rPr lang="en-US" altLang="en-US" sz="1350" b="0" baseline="-25000">
                <a:solidFill>
                  <a:srgbClr val="FFFF00"/>
                </a:solidFill>
              </a:rPr>
              <a:t>2</a:t>
            </a:r>
            <a:r>
              <a:rPr lang="en-US" altLang="en-US" sz="1350" b="0">
                <a:solidFill>
                  <a:srgbClr val="FFFF00"/>
                </a:solidFill>
              </a:rPr>
              <a:t> molecules out of every 1 million O</a:t>
            </a:r>
            <a:r>
              <a:rPr lang="en-US" altLang="en-US" sz="1350" b="0" baseline="-25000">
                <a:solidFill>
                  <a:srgbClr val="FFFF00"/>
                </a:solidFill>
              </a:rPr>
              <a:t>2</a:t>
            </a:r>
            <a:r>
              <a:rPr lang="en-US" altLang="en-US" sz="1350" b="0">
                <a:solidFill>
                  <a:srgbClr val="FFFF00"/>
                </a:solidFill>
              </a:rPr>
              <a:t> molecules in the air/year. </a:t>
            </a:r>
          </a:p>
          <a:p>
            <a:r>
              <a:rPr lang="en-US" altLang="en-US" sz="1350" b="0">
                <a:solidFill>
                  <a:srgbClr val="FFFF00"/>
                </a:solidFill>
                <a:hlinkClick r:id="rId3"/>
              </a:rPr>
              <a:t>http://scrippso2.ucsd.edu</a:t>
            </a:r>
            <a:r>
              <a:rPr lang="en-US" altLang="en-US" sz="1350" b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22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b="1" dirty="0" smtClean="0"/>
              <a:t>Ocean Acidification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pubs.rsc.org/services/images/RSCpubs.ePlatform.Service.FreeContent.ImageService.svc/ImageService/Articleimage/2010/EE/c001514h/c001514h-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86" y="274638"/>
            <a:ext cx="7582469" cy="56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http://www.pmel.noaa.gov/co2/story/Ocean+Carbon+Uptake</a:t>
            </a:r>
          </a:p>
        </p:txBody>
      </p:sp>
    </p:spTree>
    <p:extLst>
      <p:ext uri="{BB962C8B-B14F-4D97-AF65-F5344CB8AC3E}">
        <p14:creationId xmlns:p14="http://schemas.microsoft.com/office/powerpoint/2010/main" val="32501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 post Monday October , 2015 (and fb)</a:t>
            </a:r>
          </a:p>
          <a:p>
            <a:r>
              <a:rPr lang="en-US" dirty="0" smtClean="0"/>
              <a:t>Let’s start with a 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youtu.be/W1TZ8g8JYVU</a:t>
            </a:r>
            <a:r>
              <a:rPr lang="en-US" dirty="0" smtClean="0"/>
              <a:t> 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www.skepticalscience.com/ocean-acidification-global-warming.htm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" y="1005073"/>
            <a:ext cx="5825529" cy="6352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VIDEO HIGHLIGHTS: Ocean acidification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13303"/>
            <a:ext cx="571142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Adding CO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adds H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ions making water more acidic (lowers pH)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74" y="1213242"/>
            <a:ext cx="2685861" cy="135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40" y="2803202"/>
            <a:ext cx="2570330" cy="1358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40" y="4505758"/>
            <a:ext cx="2570330" cy="1337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25" y="3214074"/>
            <a:ext cx="57114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reduces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82238"/>
            <a:ext cx="571142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it more difficult for organisms to make their shell – especially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aragonitic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788" y="5723751"/>
            <a:ext cx="5326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http://www.skepticalscience.com/ocean-acidification-global-warming.htm</a:t>
            </a:r>
          </a:p>
        </p:txBody>
      </p:sp>
    </p:spTree>
    <p:extLst>
      <p:ext uri="{BB962C8B-B14F-4D97-AF65-F5344CB8AC3E}">
        <p14:creationId xmlns:p14="http://schemas.microsoft.com/office/powerpoint/2010/main" val="37361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0622"/>
            <a:ext cx="3612482" cy="6352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Continued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21179"/>
            <a:ext cx="571142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Takes hundreds of years to equilibrate from weathering – or buffering from the deep sea carbonates as we saw in the PETM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74" y="1100646"/>
            <a:ext cx="2685861" cy="135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40" y="2803202"/>
            <a:ext cx="2570330" cy="1358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40" y="4505758"/>
            <a:ext cx="2570330" cy="1337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7157" y="3562015"/>
            <a:ext cx="57114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 decrease in pH = 26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CO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82238"/>
            <a:ext cx="571142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it more difficult for organisms to make their shell – especially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aragonitic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ordersofclimatechange"/>
          <p:cNvPicPr>
            <a:picLocks noChangeAspect="1" noChangeArrowheads="1"/>
          </p:cNvPicPr>
          <p:nvPr/>
        </p:nvPicPr>
        <p:blipFill>
          <a:blip r:embed="rId3">
            <a:lum bright="-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248400" y="649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bg1"/>
                </a:solidFill>
              </a:rPr>
              <a:t>Gerhard et al., 2001</a:t>
            </a:r>
          </a:p>
        </p:txBody>
      </p:sp>
    </p:spTree>
    <p:extLst>
      <p:ext uri="{BB962C8B-B14F-4D97-AF65-F5344CB8AC3E}">
        <p14:creationId xmlns:p14="http://schemas.microsoft.com/office/powerpoint/2010/main" val="12990321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23" y="857250"/>
            <a:ext cx="8505555" cy="4865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788" y="5723751"/>
            <a:ext cx="53263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http://www.skepticalscience.com/ocean-acidification-global-warming.htm</a:t>
            </a:r>
          </a:p>
        </p:txBody>
      </p:sp>
    </p:spTree>
    <p:extLst>
      <p:ext uri="{BB962C8B-B14F-4D97-AF65-F5344CB8AC3E}">
        <p14:creationId xmlns:p14="http://schemas.microsoft.com/office/powerpoint/2010/main" val="11508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o2_surface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7" y="946547"/>
            <a:ext cx="6796261" cy="49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Pteropods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ocean.si.edu/sites/default/files/styles/overview_main_688x475/public/photos/PMEL_Feely_dissolving-shells_main_1.jpg?itok=TboPlgy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04" y="1628180"/>
            <a:ext cx="4914900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1058" y="5244927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hlinkClick r:id="rId3"/>
              </a:rPr>
              <a:t>http://</a:t>
            </a:r>
            <a:r>
              <a:rPr lang="en-US" sz="1350" dirty="0">
                <a:hlinkClick r:id="rId3"/>
              </a:rPr>
              <a:t>ocean.si.edu/ocean-acidification?gclid=Cj0KEQjw-b2wBRDcrKerwe-S5c4BEiQABprW-CHiUm54_8lcDb8ns9yN_W-5pYHfqqSf7QUb6MFohssaAmCM8P8HAQ</a:t>
            </a:r>
            <a:r>
              <a:rPr lang="en-US" sz="1350" dirty="0"/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80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07" y="946849"/>
            <a:ext cx="7886700" cy="994172"/>
          </a:xfrm>
        </p:spPr>
        <p:txBody>
          <a:bodyPr/>
          <a:lstStyle/>
          <a:p>
            <a:r>
              <a:rPr lang="en-US" dirty="0" smtClean="0"/>
              <a:t>pH through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2" y="1843242"/>
            <a:ext cx="7125797" cy="41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Ocean acidification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51" y="2329852"/>
            <a:ext cx="854349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Ca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+ 2HCO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[1]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carbonic acid - a relatively weak naturally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occuring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that forms by the reaction between water and carbon dioxide: 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H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[2]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ul\Documents\climate forcings-copies\images\SkS T vs CO2 ra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977566"/>
            <a:ext cx="8386010" cy="5023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97" y="875299"/>
            <a:ext cx="7886700" cy="5249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Unprecedented rates of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5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4483" y="5514686"/>
            <a:ext cx="1099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684" y="1031260"/>
            <a:ext cx="52043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/>
              <a:t>Past  and present; future estimates</a:t>
            </a:r>
            <a:endParaRPr lang="en-US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9" y="1606831"/>
            <a:ext cx="7650161" cy="42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1365647" y="1006079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i="0">
                <a:solidFill>
                  <a:srgbClr val="002060"/>
                </a:solidFill>
              </a:rPr>
              <a:t>History of oceans for last 65 m.y.</a:t>
            </a: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1371600" y="1381126"/>
            <a:ext cx="6572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100" i="0">
                <a:solidFill>
                  <a:srgbClr val="002060"/>
                </a:solidFill>
                <a:cs typeface="Arial" pitchFamily="34" charset="0"/>
              </a:rPr>
              <a:t>We know a great deal about past CO</a:t>
            </a:r>
            <a:r>
              <a:rPr lang="en-US" altLang="en-US" sz="2100" b="1" i="0" baseline="-2500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en-US" altLang="en-US" sz="2100" i="0">
                <a:solidFill>
                  <a:srgbClr val="002060"/>
                </a:solidFill>
                <a:cs typeface="Arial" pitchFamily="34" charset="0"/>
              </a:rPr>
              <a:t> , temp., etc. </a:t>
            </a:r>
          </a:p>
        </p:txBody>
      </p:sp>
      <p:pic>
        <p:nvPicPr>
          <p:cNvPr id="10035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53" y="1889825"/>
            <a:ext cx="9200453" cy="37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-56454" y="2001623"/>
            <a:ext cx="1428054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100" dirty="0">
                <a:solidFill>
                  <a:srgbClr val="00B0F0"/>
                </a:solidFill>
              </a:rPr>
              <a:t>Now</a:t>
            </a: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endParaRPr lang="en-US" altLang="en-US" sz="2100" dirty="0">
              <a:solidFill>
                <a:srgbClr val="00B0F0"/>
              </a:solidFill>
            </a:endParaRPr>
          </a:p>
          <a:p>
            <a:r>
              <a:rPr lang="en-US" altLang="en-US" sz="2100" dirty="0">
                <a:solidFill>
                  <a:srgbClr val="00B0F0"/>
                </a:solidFill>
              </a:rPr>
              <a:t>65 </a:t>
            </a:r>
            <a:r>
              <a:rPr lang="en-US" altLang="en-US" sz="2100" dirty="0" err="1">
                <a:solidFill>
                  <a:srgbClr val="00B0F0"/>
                </a:solidFill>
              </a:rPr>
              <a:t>m.y</a:t>
            </a:r>
            <a:r>
              <a:rPr lang="en-US" altLang="en-US" sz="21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440993" y="5735828"/>
            <a:ext cx="17030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142279" y="2349104"/>
            <a:ext cx="394394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solidFill>
                  <a:srgbClr val="002060"/>
                </a:solidFill>
              </a:rPr>
              <a:t>History of oceans for last 65 </a:t>
            </a:r>
            <a:r>
              <a:rPr lang="en-US" altLang="en-US" sz="2400" b="1" i="0" dirty="0" err="1">
                <a:solidFill>
                  <a:srgbClr val="002060"/>
                </a:solidFill>
              </a:rPr>
              <a:t>m.y</a:t>
            </a:r>
            <a:r>
              <a:rPr lang="en-US" altLang="en-US" sz="2400" b="1" i="0" dirty="0">
                <a:solidFill>
                  <a:srgbClr val="002060"/>
                </a:solidFill>
              </a:rPr>
              <a:t>. and 100,000 year projections into the future</a:t>
            </a:r>
          </a:p>
          <a:p>
            <a:pPr eaLnBrk="1" hangingPunct="1"/>
            <a:endParaRPr lang="en-US" altLang="en-US" sz="2400" b="1" i="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b="1" i="0" dirty="0">
                <a:solidFill>
                  <a:srgbClr val="002060"/>
                </a:solidFill>
              </a:rPr>
              <a:t>Using the past to model the future</a:t>
            </a:r>
            <a:endParaRPr lang="en-US" altLang="en-US" sz="2400" b="1" i="0" dirty="0">
              <a:solidFill>
                <a:srgbClr val="00206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440993" y="5735828"/>
            <a:ext cx="17030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900" dirty="0">
                <a:latin typeface="Times New Roman" pitchFamily="18" charset="0"/>
                <a:cs typeface="Times New Roman" pitchFamily="18" charset="0"/>
              </a:rPr>
              <a:t>. Norris et al., Science, 2013</a:t>
            </a:r>
            <a:endParaRPr lang="en-US" alt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09" y="1006079"/>
            <a:ext cx="4573191" cy="4573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0" y="4840942"/>
            <a:ext cx="423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…and a SEGWAY to Modeling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636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23" y="2971674"/>
            <a:ext cx="6045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hlinkClick r:id="rId2"/>
              </a:rPr>
              <a:t>http://</a:t>
            </a:r>
            <a:r>
              <a:rPr lang="en-US" sz="2100" dirty="0">
                <a:hlinkClick r:id="rId2"/>
              </a:rPr>
              <a:t>www.skepticalscience.com/denial101x-videos-and-references.html</a:t>
            </a:r>
            <a:r>
              <a:rPr lang="en-US" sz="2100" dirty="0"/>
              <a:t> </a:t>
            </a:r>
            <a:endParaRPr lang="en-US" sz="21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Full list of Videos from Skeptical Science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5518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PALAEOSEND PROJ - INFLUENCES BY TIME PERIO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600075"/>
            <a:ext cx="8102600" cy="6858000"/>
          </a:xfrm>
        </p:spPr>
      </p:pic>
      <p:sp>
        <p:nvSpPr>
          <p:cNvPr id="4" name="Rectangle 3"/>
          <p:cNvSpPr/>
          <p:nvPr/>
        </p:nvSpPr>
        <p:spPr>
          <a:xfrm>
            <a:off x="490538" y="6427788"/>
            <a:ext cx="8080375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02025" y="6488113"/>
            <a:ext cx="523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Rohling, et al., (PALAESENS Project mbrs), 2012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56588" y="1065213"/>
            <a:ext cx="560387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15238" y="2484438"/>
            <a:ext cx="1528762" cy="2030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1</a:t>
            </a:r>
            <a:r>
              <a:rPr lang="en-US" b="1" baseline="30000"/>
              <a:t>o </a:t>
            </a:r>
            <a:r>
              <a:rPr lang="en-US" b="1"/>
              <a:t>Forcings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Solar </a:t>
            </a:r>
          </a:p>
          <a:p>
            <a:pPr algn="ctr"/>
            <a:r>
              <a:rPr lang="en-US" b="1"/>
              <a:t>Luminosity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Atm. Comp.</a:t>
            </a:r>
          </a:p>
          <a:p>
            <a:pPr algn="ctr"/>
            <a:endParaRPr lang="en-US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08638" y="1052513"/>
            <a:ext cx="2582862" cy="5349875"/>
            <a:chOff x="5527343" y="793846"/>
            <a:chExt cx="2581680" cy="5581934"/>
          </a:xfrm>
        </p:grpSpPr>
        <p:sp>
          <p:nvSpPr>
            <p:cNvPr id="7" name="Rectangle 6"/>
            <p:cNvSpPr/>
            <p:nvPr/>
          </p:nvSpPr>
          <p:spPr bwMode="auto">
            <a:xfrm>
              <a:off x="5527343" y="793846"/>
              <a:ext cx="2581680" cy="55819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26" name="TextBox 7"/>
            <p:cNvSpPr txBox="1">
              <a:spLocks noChangeArrowheads="1"/>
            </p:cNvSpPr>
            <p:nvPr/>
          </p:nvSpPr>
          <p:spPr bwMode="auto">
            <a:xfrm>
              <a:off x="5786651" y="1377144"/>
              <a:ext cx="1883392" cy="3757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</a:t>
              </a:r>
              <a:r>
                <a:rPr lang="en-US" b="1" baseline="30000"/>
                <a:t>o</a:t>
              </a:r>
              <a:r>
                <a:rPr lang="en-US" b="1"/>
                <a:t> Forcings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Continents</a:t>
              </a:r>
            </a:p>
            <a:p>
              <a:pPr algn="ctr"/>
              <a:r>
                <a:rPr lang="en-US" b="1"/>
                <a:t>(latitudes &amp; elevations)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Ocean</a:t>
              </a:r>
            </a:p>
            <a:p>
              <a:pPr algn="ctr"/>
              <a:r>
                <a:rPr lang="en-US" b="1"/>
                <a:t>circulation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weathering</a:t>
              </a:r>
            </a:p>
            <a:p>
              <a:pPr algn="ctr"/>
              <a:endParaRPr lang="en-US" b="1"/>
            </a:p>
            <a:p>
              <a:pPr algn="ctr"/>
              <a:r>
                <a:rPr lang="en-US" b="1"/>
                <a:t>CO</a:t>
              </a:r>
              <a:r>
                <a:rPr lang="en-US" b="1" baseline="-25000"/>
                <a:t>2</a:t>
              </a:r>
            </a:p>
            <a:p>
              <a:pPr algn="ctr"/>
              <a:endParaRPr lang="en-US" b="1" baseline="-25000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3167063" y="1055688"/>
            <a:ext cx="2373312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92488" y="2024063"/>
            <a:ext cx="1938337" cy="2770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3</a:t>
            </a:r>
            <a:r>
              <a:rPr lang="en-US" b="1" baseline="30000"/>
              <a:t>o</a:t>
            </a:r>
            <a:r>
              <a:rPr lang="en-US" b="1"/>
              <a:t> Forcings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Obliquity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Precession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Eccentricity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CO</a:t>
            </a:r>
            <a:r>
              <a:rPr lang="en-US" b="1" baseline="-25000"/>
              <a:t>2 </a:t>
            </a:r>
            <a:r>
              <a:rPr lang="en-US" b="1"/>
              <a:t>/CH</a:t>
            </a:r>
            <a:r>
              <a:rPr lang="en-US" b="1" baseline="-25000"/>
              <a:t>4</a:t>
            </a:r>
          </a:p>
          <a:p>
            <a:pPr algn="ctr"/>
            <a:endParaRPr lang="en-US" b="1" baseline="-2500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142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FEEDBACKS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82663" y="1030288"/>
            <a:ext cx="2117725" cy="5349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2200" y="1903413"/>
            <a:ext cx="1951038" cy="4432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4</a:t>
            </a:r>
            <a:r>
              <a:rPr lang="en-US" b="1" baseline="30000" dirty="0"/>
              <a:t>o</a:t>
            </a:r>
            <a:r>
              <a:rPr lang="en-US" b="1" dirty="0"/>
              <a:t> </a:t>
            </a:r>
            <a:r>
              <a:rPr lang="en-US" b="1" dirty="0" err="1"/>
              <a:t>Forcings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Volcanic eruptions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Sunspots</a:t>
            </a:r>
          </a:p>
          <a:p>
            <a:pPr algn="ctr"/>
            <a:r>
              <a:rPr lang="en-US" b="1" dirty="0"/>
              <a:t>Cycles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El Nino/</a:t>
            </a:r>
          </a:p>
          <a:p>
            <a:pPr algn="ctr"/>
            <a:r>
              <a:rPr lang="en-US" b="1" dirty="0"/>
              <a:t>La Nina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Cloud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Solar storms</a:t>
            </a:r>
          </a:p>
          <a:p>
            <a:pPr algn="ctr"/>
            <a:endParaRPr lang="en-US" b="1" dirty="0"/>
          </a:p>
          <a:p>
            <a:pPr algn="ctr"/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102305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en-US" b="1" dirty="0" smtClean="0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99870"/>
            <a:ext cx="6831106" cy="38181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1002507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But first – terminology you’ll see being used regarding misrepresentation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8580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Models – 2 videos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Principles </a:t>
            </a:r>
            <a:r>
              <a:rPr lang="en-US" dirty="0"/>
              <a:t>that models are built </a:t>
            </a:r>
            <a:r>
              <a:rPr lang="en-US" dirty="0" smtClean="0"/>
              <a:t>on – view today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www.youtube.com/watch?v=mYU2uawYPlE&amp;feature=youtu.be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the experts: Climate </a:t>
            </a:r>
            <a:r>
              <a:rPr lang="en-US" dirty="0" smtClean="0"/>
              <a:t>models – leaving it for you to view at your leisure: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www.youtube.com/watch?v=PZo1TYpsy2U&amp;feature=youtu.be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NOAA’s Science On </a:t>
            </a:r>
            <a:r>
              <a:rPr lang="en-US" dirty="0"/>
              <a:t>a Sphere (SOS)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sos.noaa.gov/What_is_SOS/index.html</a:t>
            </a:r>
            <a:r>
              <a:rPr lang="en-US" dirty="0" smtClean="0"/>
              <a:t> ; used at DMNS where I’ve been co-developing a climate change playlist, soon to be released. In </a:t>
            </a:r>
            <a:r>
              <a:rPr lang="en-US" dirty="0"/>
              <a:t>the meantime see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spaceodyssey.dmns.org/exhibitsprograms/interactives-exhibits/sos.aspx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23" y="2971674"/>
            <a:ext cx="6045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hlinkClick r:id="rId2"/>
              </a:rPr>
              <a:t>http://</a:t>
            </a:r>
            <a:r>
              <a:rPr lang="en-US" sz="2100" dirty="0">
                <a:hlinkClick r:id="rId2"/>
              </a:rPr>
              <a:t>www.skepticalscience.com/denial101x-videos-and-references.html</a:t>
            </a:r>
            <a:r>
              <a:rPr lang="en-US" sz="2100" dirty="0"/>
              <a:t> </a:t>
            </a:r>
            <a:endParaRPr lang="en-US" sz="21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Full list of Videos from Skeptical Science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842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Human_Fingerprints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57301"/>
            <a:ext cx="6172200" cy="4883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Drivers, aka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forcings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(causes)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14500"/>
            <a:ext cx="6115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5900" y="742950"/>
            <a:ext cx="61722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1: THE CLIMATE IS WARMING</a:t>
            </a:r>
          </a:p>
        </p:txBody>
      </p:sp>
    </p:spTree>
    <p:extLst>
      <p:ext uri="{BB962C8B-B14F-4D97-AF65-F5344CB8AC3E}">
        <p14:creationId xmlns:p14="http://schemas.microsoft.com/office/powerpoint/2010/main" val="5876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Intergovernmental Panel on Climate Change</a:t>
            </a:r>
            <a:br>
              <a:rPr lang="en-US" b="1" dirty="0" smtClean="0"/>
            </a:br>
            <a:r>
              <a:rPr lang="en-US" b="1" dirty="0" smtClean="0"/>
              <a:t>IPCC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http://www.ipcc.ch/report/ar5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three working groups: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WG I: Physical Science Basis – what we’ve been dealing with </a:t>
            </a:r>
            <a:r>
              <a:rPr lang="en-US" dirty="0" err="1" smtClean="0"/>
              <a:t>thusfar</a:t>
            </a:r>
            <a:endParaRPr lang="en-US" dirty="0" smtClean="0"/>
          </a:p>
          <a:p>
            <a:pPr lvl="2"/>
            <a:r>
              <a:rPr lang="en-US" dirty="0" smtClean="0"/>
              <a:t>Especially headlines for policy makers and chapters 5 (paleoclimate), 6 (Carbon) and 9 (models) that can </a:t>
            </a:r>
            <a:r>
              <a:rPr lang="en-US" dirty="0"/>
              <a:t>be found at </a:t>
            </a:r>
            <a:r>
              <a:rPr lang="en-US" dirty="0">
                <a:hlinkClick r:id="rId3"/>
              </a:rPr>
              <a:t>http://denverclimatestudygroup.com/?</a:t>
            </a:r>
            <a:r>
              <a:rPr lang="en-US" dirty="0" smtClean="0">
                <a:hlinkClick r:id="rId3"/>
              </a:rPr>
              <a:t>page_id=63</a:t>
            </a:r>
            <a:r>
              <a:rPr lang="en-US" dirty="0" smtClean="0"/>
              <a:t>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WG </a:t>
            </a:r>
            <a:r>
              <a:rPr lang="en-US" dirty="0" smtClean="0"/>
              <a:t>II: Impacts, Adaptations and Vulnerability; Part A: Global and Sectoral Aspects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WG </a:t>
            </a:r>
            <a:r>
              <a:rPr lang="en-US" dirty="0" smtClean="0"/>
              <a:t>III: Mitigation of Climate change – in coming weeks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Synthesis report – my other </a:t>
            </a:r>
            <a:r>
              <a:rPr lang="en-US" dirty="0"/>
              <a:t>PowerPoint based on </a:t>
            </a:r>
            <a:r>
              <a:rPr lang="en-US" dirty="0">
                <a:hlinkClick r:id="rId4"/>
              </a:rPr>
              <a:t>http://www.ipcc.ch/report/ar5/syr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612232"/>
            <a:ext cx="7886700" cy="14025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OR: J</a:t>
            </a:r>
            <a:r>
              <a:rPr lang="en-US" i="1" dirty="0" smtClean="0"/>
              <a:t>oint </a:t>
            </a:r>
            <a:r>
              <a:rPr lang="en-US" i="1" dirty="0"/>
              <a:t>U.S. National Academy of Science and Royal Society 20-point summary: </a:t>
            </a:r>
            <a:r>
              <a:rPr lang="en-US" i="1" dirty="0">
                <a:hlinkClick r:id="rId2"/>
              </a:rPr>
              <a:t>20-point Climate-Change Summary</a:t>
            </a:r>
            <a:r>
              <a:rPr lang="en-US" i="1" dirty="0"/>
              <a:t> (pdf</a:t>
            </a:r>
            <a:r>
              <a:rPr lang="en-US" i="1" dirty="0" smtClean="0"/>
              <a:t>) – summarized in the following 3 slides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1371600"/>
            <a:ext cx="2628900" cy="4366022"/>
          </a:xfrm>
        </p:spPr>
        <p:txBody>
          <a:bodyPr/>
          <a:lstStyle/>
          <a:p>
            <a:r>
              <a:rPr lang="en-US" dirty="0" smtClean="0"/>
              <a:t>20</a:t>
            </a:r>
            <a:br>
              <a:rPr lang="en-US" dirty="0" smtClean="0"/>
            </a:br>
            <a:r>
              <a:rPr lang="en-US" dirty="0" smtClean="0"/>
              <a:t>Q/As</a:t>
            </a:r>
            <a:br>
              <a:rPr lang="en-US" dirty="0" smtClean="0"/>
            </a:br>
            <a:r>
              <a:rPr lang="en-US" dirty="0" smtClean="0"/>
              <a:t>to follow this slide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125266"/>
            <a:ext cx="2981705" cy="38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4363" y="100250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J</a:t>
            </a:r>
            <a:r>
              <a:rPr lang="en-US" sz="3300" b="1" i="1" dirty="0"/>
              <a:t>oint U.S. National Academy of Science and Royal Society 20-point summary: 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0185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057400"/>
            <a:ext cx="67193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54" y="867966"/>
            <a:ext cx="1356446" cy="15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8600" y="4953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50 million years ago (50 MYA) Earth was ice-free.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amount was of the order of 1000 ppm 50 MYA.</a:t>
            </a:r>
          </a:p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Atmospheric CO</a:t>
            </a:r>
            <a:r>
              <a:rPr lang="en-US" altLang="en-US" sz="2000" b="1" baseline="-14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 imbalance due to plate tectonics ~ 10</a:t>
            </a:r>
            <a:r>
              <a:rPr lang="en-US" altLang="en-US" sz="2000" b="1" baseline="30000">
                <a:solidFill>
                  <a:srgbClr val="000000"/>
                </a:solidFill>
              </a:rPr>
              <a:t>-4</a:t>
            </a:r>
            <a:r>
              <a:rPr lang="en-US" altLang="en-US" sz="2000" b="1">
                <a:solidFill>
                  <a:srgbClr val="000000"/>
                </a:solidFill>
              </a:rPr>
              <a:t> ppm per year.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264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flipH="1">
            <a:off x="3206115" y="2597318"/>
            <a:ext cx="108585" cy="1085850"/>
          </a:xfrm>
          <a:prstGeom prst="up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971800" y="3683169"/>
            <a:ext cx="108585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" dirty="0" err="1"/>
              <a:t>Azolla</a:t>
            </a:r>
            <a:r>
              <a:rPr lang="en-US" sz="1350" dirty="0"/>
              <a:t> event:</a:t>
            </a:r>
          </a:p>
          <a:p>
            <a:r>
              <a:rPr lang="en-US" sz="1350" dirty="0"/>
              <a:t>~ 49 Ma</a:t>
            </a:r>
          </a:p>
        </p:txBody>
      </p:sp>
    </p:spTree>
    <p:extLst>
      <p:ext uri="{BB962C8B-B14F-4D97-AF65-F5344CB8AC3E}">
        <p14:creationId xmlns:p14="http://schemas.microsoft.com/office/powerpoint/2010/main" val="124509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7" y="2171700"/>
            <a:ext cx="657939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5" y="867965"/>
            <a:ext cx="14070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612232"/>
            <a:ext cx="7886700" cy="1402556"/>
          </a:xfrm>
        </p:spPr>
        <p:txBody>
          <a:bodyPr/>
          <a:lstStyle/>
          <a:p>
            <a:r>
              <a:rPr lang="en-US" dirty="0" smtClean="0"/>
              <a:t>FOR ANSWERS SEE MY OTHER PowerPoint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6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J</a:t>
            </a:r>
            <a:r>
              <a:rPr lang="en-US" b="1" i="1" dirty="0" smtClean="0"/>
              <a:t>oint </a:t>
            </a:r>
            <a:r>
              <a:rPr lang="en-US" b="1" i="1" dirty="0"/>
              <a:t>U.S. National Academy of Science and Royal Society 20-point summary: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OR: J</a:t>
            </a:r>
            <a:r>
              <a:rPr lang="en-US" i="1" dirty="0" smtClean="0"/>
              <a:t>oint </a:t>
            </a:r>
            <a:r>
              <a:rPr lang="en-US" i="1" dirty="0"/>
              <a:t>U.S. National Academy of Science and Royal Society 20-point summary: </a:t>
            </a:r>
            <a:r>
              <a:rPr lang="en-US" i="1" dirty="0">
                <a:hlinkClick r:id="rId2"/>
              </a:rPr>
              <a:t>20-point Climate-Change Summary</a:t>
            </a:r>
            <a:r>
              <a:rPr lang="en-US" i="1" dirty="0"/>
              <a:t> (pdf</a:t>
            </a:r>
            <a:r>
              <a:rPr lang="en-US" i="1" dirty="0" smtClean="0"/>
              <a:t>) – summarized in the following 3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2" y="1485901"/>
            <a:ext cx="8129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454545"/>
                </a:solidFill>
                <a:latin typeface="Oxygen"/>
              </a:rPr>
              <a:t>If we are so concerned about leaving a national debt to our children and grandchildren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, and BTW we should be, 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shouldn’t we put the costs of climate change as part of that 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equation?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454545"/>
                </a:solidFill>
                <a:latin typeface="Oxygen"/>
              </a:rPr>
              <a:t>For 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those that don’t accept climate change 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maybe 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it would be a good thing to limit CO</a:t>
            </a:r>
            <a:r>
              <a:rPr lang="en-US" sz="2700" baseline="-25000" dirty="0">
                <a:solidFill>
                  <a:srgbClr val="454545"/>
                </a:solidFill>
                <a:latin typeface="Oxygen"/>
              </a:rPr>
              <a:t>2</a:t>
            </a:r>
            <a:r>
              <a:rPr lang="en-US" sz="2700" dirty="0">
                <a:solidFill>
                  <a:srgbClr val="454545"/>
                </a:solidFill>
                <a:latin typeface="Oxygen"/>
              </a:rPr>
              <a:t> into the atmosphere anyway, especially at the rates we are putting it into the atmosphere – BECAUSE OF OCEAN ACIDIFICATION issues and the law of unintended consequences!</a:t>
            </a:r>
          </a:p>
        </p:txBody>
      </p:sp>
    </p:spTree>
    <p:extLst>
      <p:ext uri="{BB962C8B-B14F-4D97-AF65-F5344CB8AC3E}">
        <p14:creationId xmlns:p14="http://schemas.microsoft.com/office/powerpoint/2010/main" val="31198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Climate knowledge quiz: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2606279"/>
            <a:ext cx="6229350" cy="339447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www.csmonitor.com/Environment/2014/0827/Climate-change-Is-your-opinion-informed-by-science-Take-our-quiz/Gas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897" y="3726019"/>
            <a:ext cx="3993356" cy="17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15899</TotalTime>
  <Words>1787</Words>
  <Application>Microsoft Office PowerPoint</Application>
  <PresentationFormat>On-screen Show (4:3)</PresentationFormat>
  <Paragraphs>371</Paragraphs>
  <Slides>94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MS PGothic</vt:lpstr>
      <vt:lpstr>MS PGothic</vt:lpstr>
      <vt:lpstr>Arial</vt:lpstr>
      <vt:lpstr>Arial Narrow</vt:lpstr>
      <vt:lpstr>ArialMT</vt:lpstr>
      <vt:lpstr>Calibri</vt:lpstr>
      <vt:lpstr>Courier New</vt:lpstr>
      <vt:lpstr>Oxygen</vt:lpstr>
      <vt:lpstr>Tahoma</vt:lpstr>
      <vt:lpstr>Times New Roman</vt:lpstr>
      <vt:lpstr>TimesNewRomanPSMT</vt:lpstr>
      <vt:lpstr>Office Theme</vt:lpstr>
      <vt:lpstr>Earth’s Climate: Past, Present and Future;  Concerns and Solutions   Week 4: Wednesday April 20, 2016 Paul Belanger Concerns: Rates of change, Ocean acidification, modeling</vt:lpstr>
      <vt:lpstr>PowerPoint Presentation</vt:lpstr>
      <vt:lpstr>Recap of climate variables and past records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Cenozoic Deep Sea Climate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Unprecedented rates of change</vt:lpstr>
      <vt:lpstr>PowerPoint Presentation</vt:lpstr>
      <vt:lpstr>PowerPoint Presentation</vt:lpstr>
      <vt:lpstr>PowerPoint Presentation</vt:lpstr>
      <vt:lpstr>PowerPoint Presentation</vt:lpstr>
      <vt:lpstr>Paleocene/Eocene Thermal Maximum PETM</vt:lpstr>
      <vt:lpstr>Cenozoic Deep Sea Climate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Azolla event</vt:lpstr>
      <vt:lpstr>PowerPoint Presentation</vt:lpstr>
      <vt:lpstr>ACEX Azolla 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Photographic proxy data/evidence</vt:lpstr>
      <vt:lpstr>PowerPoint Presentation</vt:lpstr>
      <vt:lpstr>Pollen &amp; Lake core data</vt:lpstr>
      <vt:lpstr>PowerPoint Presentation</vt:lpstr>
      <vt:lpstr>PowerPoint Presentation</vt:lpstr>
      <vt:lpstr>Tree rings, corals, ice cores</vt:lpstr>
      <vt:lpstr>PowerPoint Presentation</vt:lpstr>
      <vt:lpstr>PowerPoint Presentation</vt:lpstr>
      <vt:lpstr>PowerPoint Presentation</vt:lpstr>
      <vt:lpstr>Cesare Emilani:  Paleontologist, Chemist  Father of  Paleoceanography</vt:lpstr>
      <vt:lpstr>Other Paleoceanographers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Sea Coring</vt:lpstr>
      <vt:lpstr>Empirical: real measured data</vt:lpstr>
      <vt:lpstr>PowerPoint Presentation</vt:lpstr>
      <vt:lpstr>PowerPoint Presentation</vt:lpstr>
      <vt:lpstr>PowerPoint Presentation</vt:lpstr>
      <vt:lpstr>Oxygen used by burning</vt:lpstr>
      <vt:lpstr>Ocean Acidification</vt:lpstr>
      <vt:lpstr>PowerPoint Presentation</vt:lpstr>
      <vt:lpstr>Ocean acidification</vt:lpstr>
      <vt:lpstr>VIDEO HIGHLIGHTS: Ocean acidification</vt:lpstr>
      <vt:lpstr>Continued</vt:lpstr>
      <vt:lpstr>PowerPoint Presentation</vt:lpstr>
      <vt:lpstr>PowerPoint Presentation</vt:lpstr>
      <vt:lpstr>Pteropods</vt:lpstr>
      <vt:lpstr>pH through time</vt:lpstr>
      <vt:lpstr>Ocean acidification</vt:lpstr>
      <vt:lpstr>Unprecedented rates of change</vt:lpstr>
      <vt:lpstr>PowerPoint Presentation</vt:lpstr>
      <vt:lpstr>PowerPoint Presentation</vt:lpstr>
      <vt:lpstr>PowerPoint Presentation</vt:lpstr>
      <vt:lpstr>PowerPoint Presentation</vt:lpstr>
      <vt:lpstr>Modeling</vt:lpstr>
      <vt:lpstr>PowerPoint Presentation</vt:lpstr>
      <vt:lpstr>Models – 2 videos</vt:lpstr>
      <vt:lpstr>PowerPoint Presentation</vt:lpstr>
      <vt:lpstr>PowerPoint Presentation</vt:lpstr>
      <vt:lpstr>1: THE CLIMATE IS WARMING</vt:lpstr>
      <vt:lpstr>Intergovernmental Panel on Climate Change IPCC</vt:lpstr>
      <vt:lpstr>Joint U.S. National Academy of Science and Royal Society 20-point summary: </vt:lpstr>
      <vt:lpstr>20 Q/As to follow this slide</vt:lpstr>
      <vt:lpstr>PowerPoint Presentation</vt:lpstr>
      <vt:lpstr>PowerPoint Presentation</vt:lpstr>
      <vt:lpstr>Joint U.S. National Academy of Science and Royal Society 20-point summary: </vt:lpstr>
      <vt:lpstr>Joint U.S. National Academy of Science and Royal Society 20-point summary: </vt:lpstr>
      <vt:lpstr>PowerPoint Presentation</vt:lpstr>
      <vt:lpstr>A Climate knowledge quiz: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Belanger</dc:creator>
  <cp:lastModifiedBy>Paul E. Belanger</cp:lastModifiedBy>
  <cp:revision>100</cp:revision>
  <dcterms:created xsi:type="dcterms:W3CDTF">2014-09-11T11:27:28Z</dcterms:created>
  <dcterms:modified xsi:type="dcterms:W3CDTF">2016-04-21T02:40:15Z</dcterms:modified>
</cp:coreProperties>
</file>