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614" r:id="rId2"/>
    <p:sldId id="615" r:id="rId3"/>
    <p:sldId id="598" r:id="rId4"/>
    <p:sldId id="629" r:id="rId5"/>
    <p:sldId id="630" r:id="rId6"/>
    <p:sldId id="633" r:id="rId7"/>
    <p:sldId id="634" r:id="rId8"/>
    <p:sldId id="565" r:id="rId9"/>
    <p:sldId id="597" r:id="rId10"/>
    <p:sldId id="603" r:id="rId11"/>
    <p:sldId id="636" r:id="rId12"/>
    <p:sldId id="612" r:id="rId13"/>
    <p:sldId id="635" r:id="rId14"/>
    <p:sldId id="639" r:id="rId15"/>
    <p:sldId id="625" r:id="rId16"/>
    <p:sldId id="624" r:id="rId17"/>
    <p:sldId id="599" r:id="rId18"/>
    <p:sldId id="616" r:id="rId19"/>
    <p:sldId id="627" r:id="rId20"/>
    <p:sldId id="617" r:id="rId21"/>
    <p:sldId id="618" r:id="rId22"/>
    <p:sldId id="619" r:id="rId23"/>
    <p:sldId id="620" r:id="rId24"/>
    <p:sldId id="611" r:id="rId25"/>
    <p:sldId id="621" r:id="rId26"/>
    <p:sldId id="622" r:id="rId27"/>
    <p:sldId id="623" r:id="rId28"/>
    <p:sldId id="637" r:id="rId29"/>
    <p:sldId id="588" r:id="rId30"/>
    <p:sldId id="591" r:id="rId31"/>
    <p:sldId id="532" r:id="rId32"/>
    <p:sldId id="566" r:id="rId33"/>
    <p:sldId id="628" r:id="rId34"/>
    <p:sldId id="567" r:id="rId35"/>
    <p:sldId id="568" r:id="rId36"/>
    <p:sldId id="569" r:id="rId37"/>
    <p:sldId id="570" r:id="rId38"/>
    <p:sldId id="613" r:id="rId39"/>
    <p:sldId id="638" r:id="rId40"/>
    <p:sldId id="640" r:id="rId41"/>
    <p:sldId id="641" r:id="rId42"/>
    <p:sldId id="593" r:id="rId43"/>
    <p:sldId id="604" r:id="rId44"/>
    <p:sldId id="609" r:id="rId45"/>
    <p:sldId id="642" r:id="rId46"/>
    <p:sldId id="600" r:id="rId47"/>
    <p:sldId id="601" r:id="rId48"/>
    <p:sldId id="602" r:id="rId49"/>
    <p:sldId id="596" r:id="rId50"/>
    <p:sldId id="610" r:id="rId51"/>
  </p:sldIdLst>
  <p:sldSz cx="9144000" cy="6858000" type="screen4x3"/>
  <p:notesSz cx="7102475" cy="10233025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b="1" kern="1200">
        <a:solidFill>
          <a:srgbClr val="FFFF00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600" b="1" kern="1200">
        <a:solidFill>
          <a:srgbClr val="FFFF00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600" b="1" kern="1200">
        <a:solidFill>
          <a:srgbClr val="FFFF00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600" b="1" kern="1200">
        <a:solidFill>
          <a:srgbClr val="FFFF00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600" b="1" kern="1200">
        <a:solidFill>
          <a:srgbClr val="FFFF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FF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FF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FF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FF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990000"/>
    <a:srgbClr val="009900"/>
    <a:srgbClr val="FF9900"/>
    <a:srgbClr val="FFFF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7" autoAdjust="0"/>
    <p:restoredTop sz="92537" autoAdjust="0"/>
  </p:normalViewPr>
  <p:slideViewPr>
    <p:cSldViewPr snapToGrid="0">
      <p:cViewPr>
        <p:scale>
          <a:sx n="50" d="100"/>
          <a:sy n="50" d="100"/>
        </p:scale>
        <p:origin x="-132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1" rIns="99043" bIns="4952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3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1" rIns="99043" bIns="4952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9598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1" rIns="99043" bIns="4952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3" y="9719598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1" rIns="99043" bIns="4952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51278B4-23CB-4F15-A9B7-36FB5A8E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1" rIns="99043" bIns="4952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1" rIns="99043" bIns="4952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1" rIns="99043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1" rIns="99043" bIns="4952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9719598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1" rIns="99043" bIns="4952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DE1670D-0092-4171-A9C2-B2C78CCE7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4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668F8F-173F-47C0-82FC-19A6B28D039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723A-F021-4004-99E0-5DEF5C8EE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56251"/>
      </p:ext>
    </p:extLst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8232-3202-416C-AF9C-BF647D56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75579"/>
      </p:ext>
    </p:extLst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4CA8-75ED-47A2-BF82-63E27D53F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25309"/>
      </p:ext>
    </p:extLst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1480-CBBE-4F07-8775-9D2FDB124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91686"/>
      </p:ext>
    </p:extLst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70E9-02BA-4EA9-BAE7-9D5D1CCAC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90990"/>
      </p:ext>
    </p:extLst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248B-7FFD-4417-9F51-F087F50EC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02576"/>
      </p:ext>
    </p:extLst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9E3B-1F7F-4DEA-AAE1-6792A186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1607"/>
      </p:ext>
    </p:extLst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AF77-A511-49C7-BAE5-B0CC7DA6A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04339"/>
      </p:ext>
    </p:extLst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14F1-5AD3-4F29-A1A9-4A3B687FE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860"/>
      </p:ext>
    </p:extLst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289A-D057-4CC4-B85A-68E26C58F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6845"/>
      </p:ext>
    </p:extLst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09A5-34F7-498C-B449-48C5F457E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89636"/>
      </p:ext>
    </p:extLst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018F997-0E06-4077-87C8-61A4B5F3E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enverclimatestudygroup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enverclimatestudygroup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8000" y="676594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FRACKING FORUM: Risks and Rewards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3133546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Paul E. Belanger, Ph.D</a:t>
            </a:r>
            <a:r>
              <a:rPr lang="en-US" altLang="en-US" sz="2800" dirty="0" smtClean="0">
                <a:solidFill>
                  <a:srgbClr val="FFFF00"/>
                </a:solidFill>
              </a:rPr>
              <a:t>.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Moderator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hlinkClick r:id="rId2"/>
              </a:rPr>
              <a:t>http://denverclimatestudygroup.com</a:t>
            </a:r>
            <a:r>
              <a:rPr lang="en-US" altLang="en-US" sz="2800" dirty="0" smtClean="0">
                <a:solidFill>
                  <a:srgbClr val="FFFF00"/>
                </a:solidFill>
                <a:hlinkClick r:id="rId2"/>
              </a:rPr>
              <a:t>/</a:t>
            </a:r>
            <a:r>
              <a:rPr lang="en-US" altLang="en-US" sz="2800" dirty="0" smtClean="0">
                <a:solidFill>
                  <a:srgbClr val="FFFF00"/>
                </a:solidFill>
              </a:rPr>
              <a:t> - fracking tab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PEBelanger@glassdesignresources.com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700" y="210134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Monday October 6th</a:t>
            </a:r>
            <a:r>
              <a:rPr lang="en-US" altLang="en-US" dirty="0">
                <a:solidFill>
                  <a:srgbClr val="FFFF00"/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30054892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5403"/>
            <a:ext cx="8839199" cy="63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21156" y="6519446"/>
            <a:ext cx="2249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Drew Nelson; edf.org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01220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sightadvisor.files.wordpress.com/2011/03/role_of_renewables_in_us_energy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9" y="948603"/>
            <a:ext cx="7934652" cy="46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5434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http://www.tclabz.com/2011/03/11/steo-eia-short-term-energy-outlook-highlights/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8000" y="17406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U.S. Energy Consumption</a:t>
            </a:r>
            <a:endParaRPr lang="en-US" alt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33046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http://en.wikipedia.org/wiki/Fossil-fuel_phase-out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8000" y="17406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U.S. Energy Consumption</a:t>
            </a:r>
            <a:endParaRPr lang="en-US" altLang="en-US" dirty="0">
              <a:solidFill>
                <a:srgbClr val="FF99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8000" y="851355"/>
            <a:ext cx="8502650" cy="5240687"/>
            <a:chOff x="508000" y="851355"/>
            <a:chExt cx="8502650" cy="5240687"/>
          </a:xfrm>
        </p:grpSpPr>
        <p:pic>
          <p:nvPicPr>
            <p:cNvPr id="6" name="Picture 2" descr="http://upload.wikimedia.org/wikipedia/commons/0/0a/US_Total_Energy_1949-20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" y="851355"/>
              <a:ext cx="8153399" cy="524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981700" y="5630377"/>
              <a:ext cx="302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Note that renewable sources surpassed nuclear recently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816522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8000" y="17406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At issue</a:t>
            </a:r>
            <a:endParaRPr lang="en-US" altLang="en-US" dirty="0">
              <a:solidFill>
                <a:srgbClr val="FF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05" y="1684078"/>
            <a:ext cx="8953995" cy="4893647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Resolving  our energy future and climate issues involves: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Economic issues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Reducing emissions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But also mitigation (</a:t>
            </a:r>
            <a:r>
              <a:rPr lang="en-US" sz="2400" dirty="0" err="1" smtClean="0"/>
              <a:t>Biochar</a:t>
            </a:r>
            <a:r>
              <a:rPr lang="en-US" sz="2400" dirty="0" smtClean="0"/>
              <a:t>/BECCS)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Educating ourselves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About energy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About climate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Building trust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Dialogue</a:t>
            </a:r>
          </a:p>
        </p:txBody>
      </p:sp>
    </p:spTree>
    <p:extLst>
      <p:ext uri="{BB962C8B-B14F-4D97-AF65-F5344CB8AC3E}">
        <p14:creationId xmlns:p14="http://schemas.microsoft.com/office/powerpoint/2010/main" val="4142365221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8000" y="17406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At issue</a:t>
            </a:r>
            <a:endParaRPr lang="en-US" altLang="en-US" dirty="0">
              <a:solidFill>
                <a:srgbClr val="FF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005" y="1684078"/>
            <a:ext cx="8953995" cy="46166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…the low priority given by the public</a:t>
            </a:r>
          </a:p>
        </p:txBody>
      </p:sp>
    </p:spTree>
    <p:extLst>
      <p:ext uri="{BB962C8B-B14F-4D97-AF65-F5344CB8AC3E}">
        <p14:creationId xmlns:p14="http://schemas.microsoft.com/office/powerpoint/2010/main" val="3188333672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17951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March 2014 Gallup poll – hard pressed to make changes when climate change not of great concern</a:t>
            </a:r>
            <a:endParaRPr lang="en-US" altLang="en-US" dirty="0">
              <a:solidFill>
                <a:srgbClr val="FF99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98172" y="1977102"/>
            <a:ext cx="6257561" cy="4880898"/>
            <a:chOff x="1698172" y="1977102"/>
            <a:chExt cx="6257561" cy="4880898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172" y="1977102"/>
              <a:ext cx="6257561" cy="488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1698173" y="4619503"/>
              <a:ext cx="5854534" cy="249382"/>
            </a:xfrm>
            <a:prstGeom prst="rect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47288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1540420"/>
            <a:ext cx="63436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17951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Views on Global warming by whether you’re a Republican, Democrat or Independent</a:t>
            </a:r>
            <a:endParaRPr lang="en-US" alt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22584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7641" y="710131"/>
            <a:ext cx="8153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THANK YOU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With that our speakers: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John </a:t>
            </a:r>
            <a:r>
              <a:rPr lang="en-US" altLang="en-US" dirty="0" err="1" smtClean="0">
                <a:solidFill>
                  <a:srgbClr val="FF9900"/>
                </a:solidFill>
              </a:rPr>
              <a:t>Harpole</a:t>
            </a:r>
            <a:endParaRPr lang="en-US" altLang="en-US" dirty="0" smtClean="0">
              <a:solidFill>
                <a:srgbClr val="FF99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 smtClean="0">
                <a:solidFill>
                  <a:srgbClr val="FF9900"/>
                </a:solidFill>
              </a:rPr>
              <a:t>Harv</a:t>
            </a:r>
            <a:r>
              <a:rPr lang="en-US" altLang="en-US" dirty="0" smtClean="0">
                <a:solidFill>
                  <a:srgbClr val="FF9900"/>
                </a:solidFill>
              </a:rPr>
              <a:t> </a:t>
            </a:r>
            <a:r>
              <a:rPr lang="en-US" altLang="en-US" dirty="0" err="1" smtClean="0">
                <a:solidFill>
                  <a:srgbClr val="FF9900"/>
                </a:solidFill>
              </a:rPr>
              <a:t>Teitelbaum</a:t>
            </a:r>
            <a:endParaRPr lang="en-US" altLang="en-US" dirty="0" smtClean="0">
              <a:solidFill>
                <a:srgbClr val="FF9900"/>
              </a:solidFill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4457905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Paul E. Belanger, Ph.D</a:t>
            </a:r>
            <a:r>
              <a:rPr lang="en-US" altLang="en-US" sz="2800" dirty="0" smtClean="0">
                <a:solidFill>
                  <a:srgbClr val="FFFF00"/>
                </a:solidFill>
              </a:rPr>
              <a:t>.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PEBelanger@glassdesignresources.com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hlinkClick r:id="rId2"/>
              </a:rPr>
              <a:t>http://denverclimatestudygroup.com</a:t>
            </a:r>
            <a:r>
              <a:rPr lang="en-US" altLang="en-US" sz="2800" dirty="0" smtClean="0">
                <a:solidFill>
                  <a:srgbClr val="FFFF00"/>
                </a:solidFill>
                <a:hlinkClick r:id="rId2"/>
              </a:rPr>
              <a:t>/</a:t>
            </a:r>
            <a:r>
              <a:rPr lang="en-US" altLang="en-US" sz="2800" dirty="0" smtClean="0">
                <a:solidFill>
                  <a:srgbClr val="FFFF00"/>
                </a:solidFill>
              </a:rPr>
              <a:t> - fracking tab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2065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46" y="1514475"/>
            <a:ext cx="63912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40443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  <a:hlinkClick r:id="rId3"/>
              </a:rPr>
              <a:t>http</a:t>
            </a:r>
            <a:r>
              <a:rPr lang="en-US" altLang="en-US" sz="2800" dirty="0">
                <a:solidFill>
                  <a:srgbClr val="FFFF00"/>
                </a:solidFill>
                <a:hlinkClick r:id="rId3"/>
              </a:rPr>
              <a:t>://denverclimatestudygroup.com</a:t>
            </a:r>
            <a:r>
              <a:rPr lang="en-US" altLang="en-US" sz="2800" dirty="0" smtClean="0">
                <a:solidFill>
                  <a:srgbClr val="FFFF00"/>
                </a:solidFill>
                <a:hlinkClick r:id="rId3"/>
              </a:rPr>
              <a:t>/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Click on </a:t>
            </a:r>
            <a:r>
              <a:rPr lang="en-US" altLang="en-US" sz="2800" dirty="0" smtClean="0">
                <a:solidFill>
                  <a:srgbClr val="FFFF00"/>
                </a:solidFill>
              </a:rPr>
              <a:t>Fracking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– excerpts displayed below</a:t>
            </a:r>
            <a:endParaRPr lang="en-US" alt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30048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0262"/>
            <a:ext cx="8923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EXTRAS #1</a:t>
            </a:r>
            <a:endParaRPr lang="en-US" sz="3600" dirty="0" smtClean="0"/>
          </a:p>
          <a:p>
            <a:r>
              <a:rPr lang="en-US" sz="3600" dirty="0" smtClean="0"/>
              <a:t>For your information as well as for answering questions from the audience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44364" y="3720675"/>
            <a:ext cx="84345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/>
              <a:t>Fossil-fuel </a:t>
            </a:r>
            <a:r>
              <a:rPr lang="en-US" sz="3200" b="0" dirty="0" smtClean="0"/>
              <a:t>phase-out:</a:t>
            </a:r>
            <a:endParaRPr lang="en-US" sz="3200" b="0" dirty="0"/>
          </a:p>
          <a:p>
            <a:r>
              <a:rPr lang="en-US" sz="3200" dirty="0" smtClean="0"/>
              <a:t>http</a:t>
            </a:r>
            <a:r>
              <a:rPr lang="en-US" sz="3200" dirty="0"/>
              <a:t>://en.wikipedia.org/wiki/Fossil-fuel_phase-out</a:t>
            </a:r>
          </a:p>
        </p:txBody>
      </p:sp>
    </p:spTree>
    <p:extLst>
      <p:ext uri="{BB962C8B-B14F-4D97-AF65-F5344CB8AC3E}">
        <p14:creationId xmlns:p14="http://schemas.microsoft.com/office/powerpoint/2010/main" val="300429355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deseretnews.com/images/top/main/26657/26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30879"/>
            <a:ext cx="3810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http://img.deseretnews.com/images/top/main/26657/26657.jpg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443655"/>
            <a:ext cx="43701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Or live – i.e. NIMBY</a:t>
            </a:r>
          </a:p>
          <a:p>
            <a:pPr algn="l"/>
            <a:r>
              <a:rPr lang="en-US" sz="2000" dirty="0" smtClean="0"/>
              <a:t>Or who you work for</a:t>
            </a:r>
          </a:p>
          <a:p>
            <a:pPr algn="l"/>
            <a:r>
              <a:rPr lang="en-US" sz="2000" dirty="0" smtClean="0"/>
              <a:t>Or what party you affiliate yourself</a:t>
            </a:r>
          </a:p>
          <a:p>
            <a:pPr algn="l"/>
            <a:r>
              <a:rPr lang="en-US" sz="2000" dirty="0" smtClean="0"/>
              <a:t>Or whether your retired or not</a:t>
            </a:r>
          </a:p>
          <a:p>
            <a:pPr algn="l"/>
            <a:r>
              <a:rPr lang="en-US" sz="2000" dirty="0" smtClean="0"/>
              <a:t>Or your age</a:t>
            </a:r>
          </a:p>
          <a:p>
            <a:pPr algn="l"/>
            <a:r>
              <a:rPr lang="en-US" sz="2000" dirty="0" smtClean="0"/>
              <a:t>Or other factors</a:t>
            </a:r>
            <a:endParaRPr lang="en-US" sz="20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8000" y="976148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It’s about Energy and our Future</a:t>
            </a:r>
            <a:endParaRPr lang="en-US" alt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4/4f/California_Electricity_Sources_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1" y="0"/>
            <a:ext cx="7189623" cy="611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http://en.wikipedia.org/wiki/Fossil-fuel_phase-out</a:t>
            </a:r>
          </a:p>
        </p:txBody>
      </p:sp>
    </p:spTree>
    <p:extLst>
      <p:ext uri="{BB962C8B-B14F-4D97-AF65-F5344CB8AC3E}">
        <p14:creationId xmlns:p14="http://schemas.microsoft.com/office/powerpoint/2010/main" val="3771253768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a/a0/Maine_Electricity_Sou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65" y="22197"/>
            <a:ext cx="6580029" cy="62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http://en.wikipedia.org/wiki/Fossil-fuel_phase-out</a:t>
            </a:r>
          </a:p>
        </p:txBody>
      </p:sp>
    </p:spTree>
    <p:extLst>
      <p:ext uri="{BB962C8B-B14F-4D97-AF65-F5344CB8AC3E}">
        <p14:creationId xmlns:p14="http://schemas.microsoft.com/office/powerpoint/2010/main" val="67219146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e/ed/Texas_Electricity_Sou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87" y="6431"/>
            <a:ext cx="6596625" cy="626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http://en.wikipedia.org/wiki/Fossil-fuel_phase-out</a:t>
            </a:r>
          </a:p>
        </p:txBody>
      </p:sp>
    </p:spTree>
    <p:extLst>
      <p:ext uri="{BB962C8B-B14F-4D97-AF65-F5344CB8AC3E}">
        <p14:creationId xmlns:p14="http://schemas.microsoft.com/office/powerpoint/2010/main" val="2105866918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b/b2/Washington_state_Electricity_Sou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1" y="0"/>
            <a:ext cx="6214934" cy="59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http://en.wikipedia.org/wiki/Fossil-fuel_phase-out</a:t>
            </a:r>
          </a:p>
        </p:txBody>
      </p:sp>
    </p:spTree>
    <p:extLst>
      <p:ext uri="{BB962C8B-B14F-4D97-AF65-F5344CB8AC3E}">
        <p14:creationId xmlns:p14="http://schemas.microsoft.com/office/powerpoint/2010/main" val="239577854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ceanlink.island.net/ONews/ONews7/images/methane%20sources%20-%20EP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6" y="583460"/>
            <a:ext cx="7973301" cy="55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4405" y="61116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http://oceanlink.island.net/ONews/ONews7/methane.html</a:t>
            </a:r>
          </a:p>
        </p:txBody>
      </p:sp>
    </p:spTree>
    <p:extLst>
      <p:ext uri="{BB962C8B-B14F-4D97-AF65-F5344CB8AC3E}">
        <p14:creationId xmlns:p14="http://schemas.microsoft.com/office/powerpoint/2010/main" val="1944202038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e/e5/Top_5_Coal_Consumers.png/1280px-Top_5_Coal_Consum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http://en.wikipedia.org/wiki/Fossil-fuel_phase-out</a:t>
            </a:r>
          </a:p>
        </p:txBody>
      </p:sp>
    </p:spTree>
    <p:extLst>
      <p:ext uri="{BB962C8B-B14F-4D97-AF65-F5344CB8AC3E}">
        <p14:creationId xmlns:p14="http://schemas.microsoft.com/office/powerpoint/2010/main" val="1708207118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6/63/Estimated_Effect_of_Carbon_Tax_in_US.png/1280px-Estimated_Effect_of_Carbon_Tax_in_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" y="220718"/>
            <a:ext cx="9008381" cy="60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http://en.wikipedia.org/wiki/Fossil-fuel_phase-out</a:t>
            </a:r>
          </a:p>
        </p:txBody>
      </p:sp>
    </p:spTree>
    <p:extLst>
      <p:ext uri="{BB962C8B-B14F-4D97-AF65-F5344CB8AC3E}">
        <p14:creationId xmlns:p14="http://schemas.microsoft.com/office/powerpoint/2010/main" val="2932526774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0/0a/US_Total_Energy_1949-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43" y="19706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29227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http://en.wikipedia.org/wiki/Fossil-fuel_phase-out</a:t>
            </a:r>
          </a:p>
        </p:txBody>
      </p:sp>
    </p:spTree>
    <p:extLst>
      <p:ext uri="{BB962C8B-B14F-4D97-AF65-F5344CB8AC3E}">
        <p14:creationId xmlns:p14="http://schemas.microsoft.com/office/powerpoint/2010/main" val="2308659435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669" y="520262"/>
            <a:ext cx="353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EXTRAS #2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88731" y="2951947"/>
            <a:ext cx="8434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/>
              <a:t>Variously related slides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923642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31" y="244187"/>
            <a:ext cx="8229600" cy="651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Drivers: aka </a:t>
            </a:r>
            <a:r>
              <a:rPr lang="en-US" b="1" dirty="0" err="1" smtClean="0">
                <a:solidFill>
                  <a:srgbClr val="FFFF00"/>
                </a:solidFill>
              </a:rPr>
              <a:t>forcings</a:t>
            </a:r>
            <a:r>
              <a:rPr lang="en-US" b="1" dirty="0" smtClean="0">
                <a:solidFill>
                  <a:srgbClr val="FFFF00"/>
                </a:solidFill>
              </a:rPr>
              <a:t>, i.e. causes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81" y="1047750"/>
            <a:ext cx="7253349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627322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http://www.ipcc.ch/report/ar5/wg1/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29684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8000" y="424338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There are Energy Impacts:</a:t>
            </a:r>
            <a:endParaRPr lang="en-US" altLang="en-US" dirty="0">
              <a:solidFill>
                <a:srgbClr val="FF99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426899"/>
            <a:ext cx="339265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FF00"/>
                </a:solidFill>
              </a:rPr>
              <a:t>Coal: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2x  CO2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Particulates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Mercury/other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Water contamination at waste sites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Fugitive methane at mining sites – never discussed?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42432" y="1411133"/>
            <a:ext cx="306377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FF00"/>
                </a:solidFill>
              </a:rPr>
              <a:t>Natural Gas: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Earthquakes from injection wells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Water use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Water table contamination?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Fugitive methane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Proximity of drilling operations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11165" y="1426899"/>
            <a:ext cx="25811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FF00"/>
                </a:solidFill>
              </a:rPr>
              <a:t>Wind/solar: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Areal footprint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Bird kills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FF00"/>
                </a:solidFill>
              </a:rPr>
              <a:t>Reliability issues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14754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11009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Where’s the heat going?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Answer – the ocean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2" y="3611823"/>
            <a:ext cx="2158962" cy="315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www.skepticalscience.com/graphics/Escalator_2012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71" y="1434861"/>
            <a:ext cx="3036991" cy="19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788"/>
            <a:ext cx="3691808" cy="20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3518546"/>
            <a:ext cx="4419600" cy="33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7363" y="3193033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http://www.skepticalscience.com/graphics.php?g=47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41252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 descr="image001"/>
          <p:cNvSpPr>
            <a:spLocks noChangeAspect="1" noChangeArrowheads="1"/>
          </p:cNvSpPr>
          <p:nvPr/>
        </p:nvSpPr>
        <p:spPr bwMode="auto">
          <a:xfrm>
            <a:off x="508000" y="0"/>
            <a:ext cx="812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rgbClr val="FFFF00"/>
              </a:solidFill>
            </a:endParaRPr>
          </a:p>
        </p:txBody>
      </p:sp>
      <p:sp>
        <p:nvSpPr>
          <p:cNvPr id="71683" name="AutoShape 3" descr="image001"/>
          <p:cNvSpPr>
            <a:spLocks noChangeAspect="1" noChangeArrowheads="1"/>
          </p:cNvSpPr>
          <p:nvPr/>
        </p:nvSpPr>
        <p:spPr bwMode="auto">
          <a:xfrm>
            <a:off x="508000" y="0"/>
            <a:ext cx="812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rgbClr val="FFFF00"/>
              </a:solidFill>
            </a:endParaRPr>
          </a:p>
        </p:txBody>
      </p:sp>
      <p:sp>
        <p:nvSpPr>
          <p:cNvPr id="71684" name="AutoShape 4" descr="image001"/>
          <p:cNvSpPr>
            <a:spLocks noChangeAspect="1" noChangeArrowheads="1"/>
          </p:cNvSpPr>
          <p:nvPr/>
        </p:nvSpPr>
        <p:spPr bwMode="auto">
          <a:xfrm>
            <a:off x="508000" y="0"/>
            <a:ext cx="812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rgbClr val="FFFF00"/>
              </a:solidFill>
            </a:endParaRP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0"/>
            <a:ext cx="81153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temps-since-19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8320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ive_Myr_Climate_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2175"/>
            <a:ext cx="9144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35401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Climate Changes from Ocean Sediment Cores, since 5 Ma.  Milankovitch Cycles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01863"/>
            <a:ext cx="776288" cy="211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4488" y="4189413"/>
            <a:ext cx="793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40713" y="2214563"/>
            <a:ext cx="903287" cy="217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6163" y="3008313"/>
            <a:ext cx="3175000" cy="103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810125" y="2413000"/>
            <a:ext cx="3471863" cy="160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5248584" y="2127250"/>
            <a:ext cx="559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>
                    <a:lumMod val="10000"/>
                  </a:schemeClr>
                </a:solidFill>
              </a:rPr>
              <a:t>41K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6932093" y="2162175"/>
            <a:ext cx="7312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>
                    <a:lumMod val="10000"/>
                  </a:schemeClr>
                </a:solidFill>
              </a:rPr>
              <a:t>100 K</a:t>
            </a:r>
          </a:p>
        </p:txBody>
      </p:sp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825" y="2921000"/>
            <a:ext cx="2695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22513"/>
            <a:ext cx="7572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3" name="Group 12"/>
          <p:cNvGrpSpPr>
            <a:grpSpLocks/>
          </p:cNvGrpSpPr>
          <p:nvPr/>
        </p:nvGrpSpPr>
        <p:grpSpPr bwMode="auto">
          <a:xfrm>
            <a:off x="1108459" y="4186242"/>
            <a:ext cx="7196461" cy="359815"/>
            <a:chOff x="1108788" y="4601092"/>
            <a:chExt cx="7195710" cy="359881"/>
          </a:xfrm>
        </p:grpSpPr>
        <p:sp>
          <p:nvSpPr>
            <p:cNvPr id="25616" name="TextBox 9"/>
            <p:cNvSpPr txBox="1">
              <a:spLocks noChangeArrowheads="1"/>
            </p:cNvSpPr>
            <p:nvPr/>
          </p:nvSpPr>
          <p:spPr bwMode="auto">
            <a:xfrm>
              <a:off x="3759839" y="4618812"/>
              <a:ext cx="755256" cy="33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>
                      <a:lumMod val="10000"/>
                    </a:schemeClr>
                  </a:solidFill>
                </a:rPr>
                <a:t>3.0Ma</a:t>
              </a:r>
            </a:p>
          </p:txBody>
        </p:sp>
        <p:sp>
          <p:nvSpPr>
            <p:cNvPr id="25617" name="TextBox 9"/>
            <p:cNvSpPr txBox="1">
              <a:spLocks noChangeArrowheads="1"/>
            </p:cNvSpPr>
            <p:nvPr/>
          </p:nvSpPr>
          <p:spPr bwMode="auto">
            <a:xfrm>
              <a:off x="2476845" y="4601092"/>
              <a:ext cx="755256" cy="33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>
                      <a:lumMod val="10000"/>
                    </a:schemeClr>
                  </a:solidFill>
                </a:rPr>
                <a:t>4.0Ma</a:t>
              </a:r>
            </a:p>
          </p:txBody>
        </p:sp>
        <p:sp>
          <p:nvSpPr>
            <p:cNvPr id="25618" name="TextBox 9"/>
            <p:cNvSpPr txBox="1">
              <a:spLocks noChangeArrowheads="1"/>
            </p:cNvSpPr>
            <p:nvPr/>
          </p:nvSpPr>
          <p:spPr bwMode="auto">
            <a:xfrm>
              <a:off x="5120945" y="4622357"/>
              <a:ext cx="825867" cy="33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accent1">
                      <a:lumMod val="10000"/>
                    </a:schemeClr>
                  </a:solidFill>
                </a:rPr>
                <a:t>2.0Ma</a:t>
              </a:r>
            </a:p>
          </p:txBody>
        </p:sp>
        <p:sp>
          <p:nvSpPr>
            <p:cNvPr id="25619" name="TextBox 9"/>
            <p:cNvSpPr txBox="1">
              <a:spLocks noChangeArrowheads="1"/>
            </p:cNvSpPr>
            <p:nvPr/>
          </p:nvSpPr>
          <p:spPr bwMode="auto">
            <a:xfrm>
              <a:off x="6499494" y="4615270"/>
              <a:ext cx="755256" cy="33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10000"/>
                    </a:schemeClr>
                  </a:solidFill>
                </a:rPr>
                <a:t>1.0Ma</a:t>
              </a:r>
            </a:p>
          </p:txBody>
        </p:sp>
        <p:sp>
          <p:nvSpPr>
            <p:cNvPr id="25620" name="TextBox 9"/>
            <p:cNvSpPr txBox="1">
              <a:spLocks noChangeArrowheads="1"/>
            </p:cNvSpPr>
            <p:nvPr/>
          </p:nvSpPr>
          <p:spPr bwMode="auto">
            <a:xfrm>
              <a:off x="1108788" y="4615269"/>
              <a:ext cx="755256" cy="33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>
                      <a:lumMod val="10000"/>
                    </a:schemeClr>
                  </a:solidFill>
                </a:rPr>
                <a:t>5.0Ma</a:t>
              </a:r>
            </a:p>
          </p:txBody>
        </p:sp>
        <p:sp>
          <p:nvSpPr>
            <p:cNvPr id="25621" name="TextBox 9"/>
            <p:cNvSpPr txBox="1">
              <a:spLocks noChangeArrowheads="1"/>
            </p:cNvSpPr>
            <p:nvPr/>
          </p:nvSpPr>
          <p:spPr bwMode="auto">
            <a:xfrm>
              <a:off x="8006050" y="4618815"/>
              <a:ext cx="298448" cy="33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>
                      <a:lumMod val="10000"/>
                    </a:schemeClr>
                  </a:solidFill>
                </a:rPr>
                <a:t>0</a:t>
              </a:r>
            </a:p>
          </p:txBody>
        </p:sp>
      </p:grpSp>
      <p:sp>
        <p:nvSpPr>
          <p:cNvPr id="25615" name="TextBox 20"/>
          <p:cNvSpPr txBox="1">
            <a:spLocks noChangeArrowheads="1"/>
          </p:cNvSpPr>
          <p:nvPr/>
        </p:nvSpPr>
        <p:spPr bwMode="auto">
          <a:xfrm>
            <a:off x="1382713" y="5178425"/>
            <a:ext cx="667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When CO</a:t>
            </a:r>
            <a:r>
              <a:rPr lang="en-US" b="1" baseline="-25000"/>
              <a:t>2</a:t>
            </a:r>
            <a:r>
              <a:rPr lang="en-US" b="1"/>
              <a:t> levels get below ~400-600 ppm Orbital parameters become more important than CO</a:t>
            </a:r>
            <a:r>
              <a:rPr lang="en-US" b="1" baseline="-25000"/>
              <a:t>2</a:t>
            </a:r>
          </a:p>
        </p:txBody>
      </p:sp>
      <p:sp>
        <p:nvSpPr>
          <p:cNvPr id="13" name="Right Arrow 12"/>
          <p:cNvSpPr/>
          <p:nvPr/>
        </p:nvSpPr>
        <p:spPr bwMode="auto">
          <a:xfrm>
            <a:off x="3255511" y="2441352"/>
            <a:ext cx="965651" cy="13198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0800000">
            <a:off x="1139825" y="2441352"/>
            <a:ext cx="2115686" cy="131986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459" y="1364134"/>
            <a:ext cx="3702961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last time inferred temperatures will have been this high – once equilibrium is reached, will have been 3-5 million years ago or more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25483" y="2177316"/>
            <a:ext cx="523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*</a:t>
            </a:r>
            <a:endParaRPr lang="en-US" sz="4800" dirty="0"/>
          </a:p>
        </p:txBody>
      </p:sp>
      <p:sp>
        <p:nvSpPr>
          <p:cNvPr id="35" name="Rectangle 34"/>
          <p:cNvSpPr/>
          <p:nvPr/>
        </p:nvSpPr>
        <p:spPr>
          <a:xfrm>
            <a:off x="8322505" y="2318249"/>
            <a:ext cx="630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we are now about here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12636673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ENSO_Temps_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2834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8873" y="226621"/>
            <a:ext cx="8001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Correcting for El Ni</a:t>
            </a:r>
            <a:r>
              <a:rPr lang="es-ES_tradnl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ñ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o and La Ni</a:t>
            </a:r>
            <a:r>
              <a:rPr lang="es-ES_tradnl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ñ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a Influences </a:t>
            </a:r>
          </a:p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Shows the Global Warming Trend More Clearly 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Escalator_2012_5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346200"/>
            <a:ext cx="73215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65113"/>
            <a:ext cx="86868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How to Abuse Statistics: Choose a Short Time </a:t>
            </a:r>
          </a:p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SimSun" pitchFamily="2" charset="-122"/>
              </a:rPr>
              <a:t>Interval and Ignore the Long-Term Trend 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43975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7375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ia.gov/environment/emissions/ghg_report/images/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15" y="878784"/>
            <a:ext cx="6183800" cy="423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9393" y="562756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http://www.eia.gov/environment/emissions/ghg_report/ghg_overview.cfm</a:t>
            </a:r>
          </a:p>
        </p:txBody>
      </p:sp>
    </p:spTree>
    <p:extLst>
      <p:ext uri="{BB962C8B-B14F-4D97-AF65-F5344CB8AC3E}">
        <p14:creationId xmlns:p14="http://schemas.microsoft.com/office/powerpoint/2010/main" val="3178185215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669" y="520262"/>
            <a:ext cx="353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EXTRAS #3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88731" y="2951947"/>
            <a:ext cx="84345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/>
              <a:t>From Drew Nelson: Natural gas symposium 9/25/2014</a:t>
            </a:r>
          </a:p>
          <a:p>
            <a:r>
              <a:rPr lang="en-US" sz="3200" dirty="0"/>
              <a:t>http://denverclimatestudygroup.com/wp-content/uploads/2014/07/Drew-Nelson-slides20140925.pdf</a:t>
            </a:r>
          </a:p>
        </p:txBody>
      </p:sp>
    </p:spTree>
    <p:extLst>
      <p:ext uri="{BB962C8B-B14F-4D97-AF65-F5344CB8AC3E}">
        <p14:creationId xmlns:p14="http://schemas.microsoft.com/office/powerpoint/2010/main" val="443615813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8000" y="471636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What is Colorado doing about it?</a:t>
            </a:r>
            <a:endParaRPr lang="en-US" altLang="en-US" dirty="0">
              <a:solidFill>
                <a:srgbClr val="FF99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675675"/>
            <a:ext cx="9144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Colorado is one of 4 states (WY, CA, OH) regulating/reducing emissions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Colorado mandates operators address all wells within 1500’ of well-path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FFFF00"/>
                </a:solidFill>
              </a:rPr>
              <a:t>Colorado mandates operators address 4 water wells within ½ mile of newly drilled well</a:t>
            </a:r>
          </a:p>
          <a:p>
            <a:pPr marL="457200" indent="-457200" eaLnBrk="1" hangingPunct="1">
              <a:spcBef>
                <a:spcPct val="5000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78772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14338"/>
            <a:ext cx="79343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21156" y="6519446"/>
            <a:ext cx="2249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Drew Nelson; edf.org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5132" y="414338"/>
            <a:ext cx="3694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Natural Gas conference 9/25/2014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3505301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7" y="508943"/>
            <a:ext cx="80105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1904" y="764222"/>
            <a:ext cx="3785366" cy="563231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NEED to: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Reduce risks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Reduce emissions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Rebuild public trust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It’s in everyone’s interest to minimize risks and </a:t>
            </a:r>
            <a:r>
              <a:rPr lang="en-US" sz="2400" dirty="0" err="1" smtClean="0"/>
              <a:t>emissons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397" y="674676"/>
            <a:ext cx="3753013" cy="563231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And Potential Risks: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Ground and Surface water contamination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Induced Earthquakes injecting waste water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Increased GHG emissions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/>
              <a:t>Local impacts: noise, truck traffic, lights,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l"/>
            <a:r>
              <a:rPr lang="en-US" sz="2400" dirty="0" smtClean="0"/>
              <a:t>….if </a:t>
            </a:r>
            <a:r>
              <a:rPr lang="en-US" sz="2400" u="sng" dirty="0" smtClean="0"/>
              <a:t>NOT</a:t>
            </a:r>
            <a:r>
              <a:rPr lang="en-US" sz="2400" dirty="0" smtClean="0"/>
              <a:t> done correctly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350631" y="6519446"/>
            <a:ext cx="3666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Modified from Drew Nelson; edf.org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7634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766763"/>
            <a:ext cx="71723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1156" y="6519446"/>
            <a:ext cx="2249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Drew Nelson; edf.org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53804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6469" y="281132"/>
            <a:ext cx="6735630" cy="6576868"/>
            <a:chOff x="1446469" y="281132"/>
            <a:chExt cx="6735630" cy="657686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469" y="281132"/>
              <a:ext cx="6583569" cy="495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89464" y="2680615"/>
              <a:ext cx="3028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of ~615 coal plants</a:t>
              </a:r>
              <a:endParaRPr lang="en-US" sz="18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55668" y="5288340"/>
              <a:ext cx="66264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 smtClean="0"/>
                <a:t>Comment: we’ve reduced the output of about 25% of our coal plants but offset that with about and equivalent increase or worse in equivalent GHG emissions</a:t>
              </a:r>
              <a:endParaRPr lang="en-US" sz="24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6821156" y="6519446"/>
            <a:ext cx="2249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Drew Nelson; edf.org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23130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785813"/>
            <a:ext cx="71151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49140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669" y="520262"/>
            <a:ext cx="353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EXTRAS #4 - other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88731" y="2951947"/>
            <a:ext cx="85246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/>
              <a:t>WG1; AR5 chapter 8</a:t>
            </a:r>
          </a:p>
          <a:p>
            <a:r>
              <a:rPr lang="en-US" sz="2400" b="0" dirty="0"/>
              <a:t>http://www.ipcc.ch/report/ar5/wg1/#.UuAsbxDn9hE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04506964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081213"/>
            <a:ext cx="8924925" cy="331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918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Table 8.7 | GWP and GTP with and without inclusion of climate–carbon feedbacks (cc fb) in response to emissions of the indicated non-CO2 gases (climate-carbon feedbacks </a:t>
            </a:r>
            <a:r>
              <a:rPr lang="en-US" sz="2000" b="0" dirty="0" smtClean="0"/>
              <a:t>in response </a:t>
            </a:r>
            <a:r>
              <a:rPr lang="en-US" sz="2000" b="0" dirty="0"/>
              <a:t>to the reference gas CO2 are always included).</a:t>
            </a:r>
          </a:p>
        </p:txBody>
      </p:sp>
    </p:spTree>
    <p:extLst>
      <p:ext uri="{BB962C8B-B14F-4D97-AF65-F5344CB8AC3E}">
        <p14:creationId xmlns:p14="http://schemas.microsoft.com/office/powerpoint/2010/main" val="293216475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3" y="2461739"/>
            <a:ext cx="8766583" cy="376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918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Table 8.7 | GWP and GTP with and without inclusion of climate–carbon feedbacks (cc fb) in response to emissions of the indicated non-CO2 gases (climate-carbon feedbacks </a:t>
            </a:r>
            <a:r>
              <a:rPr lang="en-US" sz="2000" b="0" dirty="0" smtClean="0"/>
              <a:t>in response </a:t>
            </a:r>
            <a:r>
              <a:rPr lang="en-US" sz="2000" b="0" dirty="0"/>
              <a:t>to the reference gas CO2 are always included).</a:t>
            </a:r>
          </a:p>
        </p:txBody>
      </p:sp>
    </p:spTree>
    <p:extLst>
      <p:ext uri="{BB962C8B-B14F-4D97-AF65-F5344CB8AC3E}">
        <p14:creationId xmlns:p14="http://schemas.microsoft.com/office/powerpoint/2010/main" val="3072074864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" y="2015559"/>
            <a:ext cx="8359666" cy="454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9188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Table 8.7 | GWP and GTP with and without inclusion of climate–carbon feedbacks (cc fb) in response to emissions of the indicated non-CO2 gases (climate-carbon feedbacks </a:t>
            </a:r>
            <a:r>
              <a:rPr lang="en-US" sz="2000" b="0" dirty="0" smtClean="0"/>
              <a:t>in response </a:t>
            </a:r>
            <a:r>
              <a:rPr lang="en-US" sz="2000" b="0" dirty="0"/>
              <a:t>to the reference gas CO2 are always included).</a:t>
            </a:r>
          </a:p>
        </p:txBody>
      </p:sp>
    </p:spTree>
    <p:extLst>
      <p:ext uri="{BB962C8B-B14F-4D97-AF65-F5344CB8AC3E}">
        <p14:creationId xmlns:p14="http://schemas.microsoft.com/office/powerpoint/2010/main" val="674174430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04122"/>
            <a:ext cx="66579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3012" y="6312180"/>
            <a:ext cx="79009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J. K. Shoemaker, </a:t>
            </a:r>
            <a:r>
              <a:rPr lang="en-US" sz="1200" dirty="0" smtClean="0"/>
              <a:t>1 </a:t>
            </a:r>
            <a:r>
              <a:rPr lang="en-US" sz="1200" dirty="0"/>
              <a:t>D. P. </a:t>
            </a:r>
            <a:r>
              <a:rPr lang="en-US" sz="1200" dirty="0" err="1"/>
              <a:t>Schrag</a:t>
            </a:r>
            <a:r>
              <a:rPr lang="en-US" sz="1200" dirty="0"/>
              <a:t>, 1 * M. J. Molina, </a:t>
            </a:r>
            <a:r>
              <a:rPr lang="en-US" sz="1200" dirty="0" smtClean="0"/>
              <a:t>2,V</a:t>
            </a:r>
            <a:r>
              <a:rPr lang="en-US" sz="1200" dirty="0"/>
              <a:t>. </a:t>
            </a:r>
            <a:r>
              <a:rPr lang="en-US" sz="1200" dirty="0" err="1"/>
              <a:t>Ramanathan</a:t>
            </a:r>
            <a:r>
              <a:rPr lang="en-US" sz="1200" dirty="0"/>
              <a:t> 3, </a:t>
            </a:r>
            <a:r>
              <a:rPr lang="en-US" sz="1200" dirty="0" smtClean="0"/>
              <a:t>4, Science 9/25/2014</a:t>
            </a:r>
            <a:endParaRPr lang="en-US" sz="1200" dirty="0"/>
          </a:p>
          <a:p>
            <a:pPr algn="l"/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795552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8000" y="471636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At issue is climate change</a:t>
            </a:r>
            <a:endParaRPr lang="en-US" alt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9204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tmospheric carbon dioxide concentration from 1750 to 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50" y="1056729"/>
            <a:ext cx="7570757" cy="492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http://www.windows2universe.org/earth/climate/greenhouse_effect_gases.html</a:t>
            </a:r>
          </a:p>
        </p:txBody>
      </p:sp>
    </p:spTree>
    <p:extLst>
      <p:ext uri="{BB962C8B-B14F-4D97-AF65-F5344CB8AC3E}">
        <p14:creationId xmlns:p14="http://schemas.microsoft.com/office/powerpoint/2010/main" val="269356808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72" y="1"/>
            <a:ext cx="520932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65782" y="3867151"/>
            <a:ext cx="2878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http://www.texog.com/blog/2012/07/23/shale-boom-helps-us-achieve-largest-co2-reductions-in-the-world/</a:t>
            </a:r>
            <a:endParaRPr lang="en-US" sz="10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76636"/>
            <a:ext cx="23951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U.S. CO</a:t>
            </a:r>
            <a:r>
              <a:rPr lang="en-US" altLang="en-US" sz="2800" dirty="0" smtClean="0">
                <a:solidFill>
                  <a:srgbClr val="FF9900"/>
                </a:solidFill>
              </a:rPr>
              <a:t>2</a:t>
            </a:r>
            <a:r>
              <a:rPr lang="en-US" altLang="en-US" dirty="0" smtClean="0">
                <a:solidFill>
                  <a:srgbClr val="FF9900"/>
                </a:solidFill>
              </a:rPr>
              <a:t> Emissions have come down</a:t>
            </a:r>
            <a:endParaRPr lang="en-US" altLang="en-US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3250"/>
            <a:ext cx="626578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65782" y="6400801"/>
            <a:ext cx="2878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http://www.c2es.org/facts-figures/us-emissions/electric-power</a:t>
            </a:r>
          </a:p>
        </p:txBody>
      </p:sp>
    </p:spTree>
    <p:extLst>
      <p:ext uri="{BB962C8B-B14F-4D97-AF65-F5344CB8AC3E}">
        <p14:creationId xmlns:p14="http://schemas.microsoft.com/office/powerpoint/2010/main" val="137161395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463226" y="758836"/>
            <a:ext cx="8362950" cy="5527664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2" descr="\\DMNS-FILESRV3\home\KJohnson\Papers 5-12-08\Global Warming References\New climate\keeling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267" y="2501437"/>
            <a:ext cx="1869808" cy="18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798693" y="1033401"/>
            <a:ext cx="523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*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8058978" y="1081317"/>
            <a:ext cx="630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400 ppm</a:t>
            </a:r>
            <a:endParaRPr lang="en-US" sz="1200" dirty="0"/>
          </a:p>
        </p:txBody>
      </p:sp>
      <p:pic>
        <p:nvPicPr>
          <p:cNvPr id="2050" name="Picture 2" descr="http://upload.wikimedia.org/wikipedia/commons/thumb/1/15/Mauna_Loa_Carbon_Dioxide_Apr2013.svg/2000px-Mauna_Loa_Carbon_Dioxide_Apr2013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8" y="1208724"/>
            <a:ext cx="7319857" cy="49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38013" y="6578769"/>
            <a:ext cx="4305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http://en.wikipedia.org/wiki/Keeling_Curve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08000" y="17406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Lest we forget: CO</a:t>
            </a:r>
            <a:r>
              <a:rPr lang="en-US" altLang="en-US" sz="2800" dirty="0" smtClean="0">
                <a:solidFill>
                  <a:srgbClr val="FF9900"/>
                </a:solidFill>
              </a:rPr>
              <a:t>2</a:t>
            </a:r>
            <a:r>
              <a:rPr lang="en-US" altLang="en-US" dirty="0" smtClean="0">
                <a:solidFill>
                  <a:srgbClr val="FF9900"/>
                </a:solidFill>
              </a:rPr>
              <a:t> is still going up</a:t>
            </a:r>
            <a:endParaRPr lang="en-US" alt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18707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shakun_marcott_hadcrut4_a1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90" y="1066900"/>
            <a:ext cx="6465619" cy="51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3132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http://tamino.wordpress.com/2013/03/22/global-temperature-change-the-big-picture/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8000" y="17406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…and so are temperatures</a:t>
            </a:r>
            <a:endParaRPr lang="en-US" altLang="en-US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69" y="932954"/>
            <a:ext cx="6787597" cy="453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8000" y="174061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9900"/>
                </a:solidFill>
              </a:rPr>
              <a:t>What about Methane?</a:t>
            </a:r>
            <a:endParaRPr lang="en-US" altLang="en-US" dirty="0">
              <a:solidFill>
                <a:srgbClr val="FF9900"/>
              </a:solidFill>
            </a:endParaRPr>
          </a:p>
        </p:txBody>
      </p:sp>
      <p:pic>
        <p:nvPicPr>
          <p:cNvPr id="1026" name="Picture 2" descr="http://4.bp.blogspot.com/-_PyZYy8pMR0/T55lCf7r78I/AAAAAAAACn8/Gp6Y9gWN4bo/s1600/5768798mm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1999"/>
            <a:ext cx="3790950" cy="26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066" y="6283406"/>
            <a:ext cx="3663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http://clathrates.blogspot.com/2012/04/threat-of-methane-release-from.html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4835" y="5567248"/>
            <a:ext cx="2906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http://www.esrl.noaa.gov/gmd/aggi/aggi.html</a:t>
            </a:r>
          </a:p>
        </p:txBody>
      </p:sp>
    </p:spTree>
    <p:extLst>
      <p:ext uri="{BB962C8B-B14F-4D97-AF65-F5344CB8AC3E}">
        <p14:creationId xmlns:p14="http://schemas.microsoft.com/office/powerpoint/2010/main" val="121159783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9057</TotalTime>
  <Words>819</Words>
  <Application>Microsoft Office PowerPoint</Application>
  <PresentationFormat>On-screen Show (4:3)</PresentationFormat>
  <Paragraphs>149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Where’s the heat going? Answer – the 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FSH Communications,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shellie.luallin</dc:creator>
  <cp:lastModifiedBy>Paul Belanger</cp:lastModifiedBy>
  <cp:revision>278</cp:revision>
  <cp:lastPrinted>2014-10-08T10:48:55Z</cp:lastPrinted>
  <dcterms:created xsi:type="dcterms:W3CDTF">2008-01-07T00:45:28Z</dcterms:created>
  <dcterms:modified xsi:type="dcterms:W3CDTF">2014-10-08T10:48:57Z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Unrestricted</vt:lpwstr>
  </property>
  <property fmtid="{D5CDD505-2E9C-101B-9397-08002B2CF9AE}" pid="3" name="SensitivityID">
    <vt:lpwstr>0</vt:lpwstr>
  </property>
  <property fmtid="{D5CDD505-2E9C-101B-9397-08002B2CF9AE}" pid="4" name="ThirdParty">
    <vt:lpwstr/>
  </property>
  <property fmtid="{D5CDD505-2E9C-101B-9397-08002B2CF9AE}" pid="5" name="NXTAG2">
    <vt:lpwstr>0008005260000000000001024120</vt:lpwstr>
  </property>
</Properties>
</file>