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79" r:id="rId3"/>
    <p:sldId id="360" r:id="rId4"/>
    <p:sldId id="586" r:id="rId5"/>
    <p:sldId id="426" r:id="rId6"/>
    <p:sldId id="594" r:id="rId7"/>
    <p:sldId id="585" r:id="rId8"/>
    <p:sldId id="608" r:id="rId9"/>
    <p:sldId id="609" r:id="rId10"/>
    <p:sldId id="610" r:id="rId11"/>
    <p:sldId id="606" r:id="rId12"/>
    <p:sldId id="613" r:id="rId13"/>
    <p:sldId id="590" r:id="rId14"/>
    <p:sldId id="595" r:id="rId15"/>
    <p:sldId id="603" r:id="rId16"/>
    <p:sldId id="604" r:id="rId17"/>
    <p:sldId id="591" r:id="rId18"/>
    <p:sldId id="592" r:id="rId19"/>
    <p:sldId id="593" r:id="rId20"/>
    <p:sldId id="597" r:id="rId21"/>
    <p:sldId id="614" r:id="rId22"/>
    <p:sldId id="611" r:id="rId23"/>
    <p:sldId id="612" r:id="rId24"/>
    <p:sldId id="599" r:id="rId25"/>
    <p:sldId id="601" r:id="rId26"/>
    <p:sldId id="602" r:id="rId27"/>
    <p:sldId id="615" r:id="rId28"/>
    <p:sldId id="616" r:id="rId29"/>
    <p:sldId id="589" r:id="rId30"/>
    <p:sldId id="618" r:id="rId31"/>
    <p:sldId id="607" r:id="rId32"/>
    <p:sldId id="617" r:id="rId33"/>
    <p:sldId id="588" r:id="rId34"/>
    <p:sldId id="58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6300" autoAdjust="0"/>
  </p:normalViewPr>
  <p:slideViewPr>
    <p:cSldViewPr snapToGrid="0">
      <p:cViewPr varScale="1">
        <p:scale>
          <a:sx n="96" d="100"/>
          <a:sy n="96" d="100"/>
        </p:scale>
        <p:origin x="630"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BE1A4-DCC7-4CC7-A76B-FD48A229F849}" type="datetimeFigureOut">
              <a:rPr lang="en-US" smtClean="0"/>
              <a:t>4/17/2017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947EC-86E4-4E90-9D60-9C500E688026}" type="slidenum">
              <a:rPr lang="en-US" smtClean="0"/>
              <a:t>‹#›</a:t>
            </a:fld>
            <a:endParaRPr lang="en-US"/>
          </a:p>
        </p:txBody>
      </p:sp>
    </p:spTree>
    <p:extLst>
      <p:ext uri="{BB962C8B-B14F-4D97-AF65-F5344CB8AC3E}">
        <p14:creationId xmlns:p14="http://schemas.microsoft.com/office/powerpoint/2010/main" val="382316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4129454-EC4C-1A4A-90E1-FD14802A33B9}" type="slidenum">
              <a:rPr lang="en-US" smtClean="0"/>
              <a:t>1</a:t>
            </a:fld>
            <a:endParaRPr lang="en-US"/>
          </a:p>
        </p:txBody>
      </p:sp>
    </p:spTree>
    <p:extLst>
      <p:ext uri="{BB962C8B-B14F-4D97-AF65-F5344CB8AC3E}">
        <p14:creationId xmlns:p14="http://schemas.microsoft.com/office/powerpoint/2010/main" val="300750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http://priceoncarbon.org/pricing-mechanisms/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mn-lt"/>
                <a:ea typeface="+mn-ea"/>
                <a:cs typeface="+mn-cs"/>
              </a:rPr>
              <a:t>Putting a price on carbon emissions can be done by principally two methods:  Cap and Trade and Carbon Tax.   The essential difference between the two methods is where the government control is set and where the market control is set, as shown in the table. Hybrid models using elements of either are also possible.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84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A record-strength</a:t>
            </a:r>
            <a:r>
              <a:rPr lang="en-US" sz="1400" baseline="0" dirty="0"/>
              <a:t> low pressure system that stalled out over northern New Mexico and </a:t>
            </a:r>
            <a:r>
              <a:rPr lang="en-US" sz="1400" baseline="0" dirty="0" err="1"/>
              <a:t>sourthern</a:t>
            </a:r>
            <a:r>
              <a:rPr lang="en-US" sz="1400" baseline="0" dirty="0"/>
              <a:t> Texas brought widespread severe weather.  </a:t>
            </a:r>
          </a:p>
          <a:p>
            <a:r>
              <a:rPr lang="en-US" sz="1400"/>
              <a:t>https://www.wunderground.com/blog/JeffMasters/comment.html?entrynum=3286</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8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https://www.bloomberg.com/news/articles/2017-02-20/singapore-plans-southeast-asia-s-first-carbon-tax-by-2019</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1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Citizens Climate Lobby Weekly Briefing, 5 Oct 2016</a:t>
            </a:r>
          </a:p>
          <a:p>
            <a:r>
              <a:rPr lang="en-US" dirty="0"/>
              <a:t>https://citizensclimatelobby.org/nationwide-carbon-price-in-canada-marks-start-of-transformation-to-clean-economy/?utm_term=press%20release&amp;utm_campaign=WeeklyBriefing&amp;utm_content=email&amp;utm_source=Act-On+Software&amp;utm_medium=email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0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http://customwire.ap.org/dynamic/stories/U/US_TRUMP_CLIMATE?SITE=AP&amp;SECTION=HOME&amp;TEMPLATE=DEFAULT</a:t>
            </a:r>
          </a:p>
          <a:p>
            <a:r>
              <a:rPr lang="en-US" dirty="0"/>
              <a:t>Ted Halstead, president of the Climate Leadership Council, said the group said that sooner or later Republicans will have to support some sort of action to reduce carbon emissions.</a:t>
            </a:r>
          </a:p>
          <a:p>
            <a:r>
              <a:rPr lang="en-US" dirty="0"/>
              <a:t>"The climate problem is not going away. It will only get worse," said Halstead, who attended Tuesday's meeting at the White House.</a:t>
            </a:r>
          </a:p>
          <a:p>
            <a:pPr marL="171450" indent="-171450">
              <a:buFont typeface="Arial"/>
              <a:buChar char="•"/>
            </a:pPr>
            <a:endParaRPr lang="en-US" dirty="0"/>
          </a:p>
          <a:p>
            <a:pPr marL="171450" indent="-171450">
              <a:buFont typeface="Arial"/>
              <a:buChar char="•"/>
            </a:pPr>
            <a:r>
              <a:rPr lang="en-US" dirty="0"/>
              <a:t>Photos from https://www.nytimes.com/2017/02/07/science/a-conservative-climate-solution-republican-group-calls-for-carbon-tax.html?_r=0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174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https://www.clcouncil.org/wp-content/uploads/2017/02/TheConservativeCaseforCarbonDividends.pdf</a:t>
            </a:r>
          </a:p>
          <a:p>
            <a:pPr marL="171450" indent="-171450">
              <a:buFont typeface="Arial"/>
              <a:buChar char="•"/>
            </a:pPr>
            <a:endParaRPr lang="en-US" dirty="0"/>
          </a:p>
          <a:p>
            <a:pPr marL="171450" indent="-171450">
              <a:buFont typeface="Arial"/>
              <a:buChar char="•"/>
            </a:pPr>
            <a:r>
              <a:rPr lang="en-US" dirty="0"/>
              <a:t>Photos from https://www.nytimes.com/2017/02/07/science/a-conservative-climate-solution-republican-group-calls-for-carbon-tax.html?_r=0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15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https://www.nytimes.com/2017/04/11/opinion/guess-whos-for-a-carbon-tax-now.html?ribbon-ad-idx=1&amp;rref=opinion&amp;module=Ribbon&amp;version=origin&amp;_r=0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42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https://www.nytimes.com/2017/04/11/opinion/guess-whos-for-a-carbon-tax-now.html?ribbon-ad-idx=1&amp;rref=opinion&amp;module=Ribbon&amp;version=origin&amp;_r=0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324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https://energyfactor.exxonmobil.com/perspectives/the-future-of-energy-opportunities-and-challenges/#.WK-KXYGTg8s.twitter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13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http://www.wsj.com/articles/a-price-on-carbon-may-be-coming-soon-to-the-u-s-1473820117</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56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44129454-EC4C-1A4A-90E1-FD14802A33B9}" type="slidenum">
              <a:rPr lang="en-US" smtClean="0"/>
              <a:t>2</a:t>
            </a:fld>
            <a:endParaRPr lang="en-US"/>
          </a:p>
        </p:txBody>
      </p:sp>
    </p:spTree>
    <p:extLst>
      <p:ext uri="{BB962C8B-B14F-4D97-AF65-F5344CB8AC3E}">
        <p14:creationId xmlns:p14="http://schemas.microsoft.com/office/powerpoint/2010/main" val="330207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A record-strength</a:t>
            </a:r>
            <a:r>
              <a:rPr lang="en-US" sz="1400" baseline="0" dirty="0"/>
              <a:t> low pressure system that stalled out over northern New Mexico and </a:t>
            </a:r>
            <a:r>
              <a:rPr lang="en-US" sz="1400" baseline="0" dirty="0" err="1"/>
              <a:t>sourthern</a:t>
            </a:r>
            <a:r>
              <a:rPr lang="en-US" sz="1400" baseline="0" dirty="0"/>
              <a:t> Texas brought widespread severe weather.  </a:t>
            </a:r>
          </a:p>
          <a:p>
            <a:r>
              <a:rPr lang="en-US" sz="1400"/>
              <a:t>https://www.wunderground.com/blog/JeffMasters/comment.html?entrynum=3286</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122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PH Nelson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145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PH Nelson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810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a:t>
            </a:r>
            <a:r>
              <a:rPr lang="en-US" baseline="0" dirty="0"/>
              <a:t> 2015: </a:t>
            </a:r>
          </a:p>
          <a:p>
            <a:pPr marL="171450" indent="-171450">
              <a:buFont typeface="Arial"/>
              <a:buChar char="•"/>
            </a:pPr>
            <a:r>
              <a:rPr lang="en-US" baseline="0" dirty="0"/>
              <a:t>900 CITIZEN CCL VOLUNTEERS ON CAPITOL HILL AT THEIR OWN EXPENSE TO TALK TO THEIR REPRESENTATIVES</a:t>
            </a:r>
          </a:p>
          <a:p>
            <a:pPr marL="171450" indent="-171450">
              <a:buFont typeface="Arial"/>
              <a:buChar char="•"/>
            </a:pPr>
            <a:r>
              <a:rPr lang="en-US" baseline="0" dirty="0"/>
              <a:t>500+ CONGRESSIONAL MEETINGS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323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651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9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REGRETS</a:t>
            </a:r>
            <a:r>
              <a:rPr lang="en-US" baseline="0" dirty="0"/>
              <a:t> POLICY WOULD BE IDEAL (NO REGRETS IS LIKE FREE INSURANCE)</a:t>
            </a:r>
          </a:p>
          <a:p>
            <a:endParaRPr lang="en-US" baseline="0" dirty="0"/>
          </a:p>
          <a:p>
            <a:r>
              <a:rPr lang="en-US" baseline="0" dirty="0"/>
              <a:t>NOW WILL SHOW ESTIMATED IMPACT OF POLICY THAT MEETS THESE CRITERIA</a:t>
            </a:r>
          </a:p>
          <a:p>
            <a:r>
              <a:rPr lang="en-US" baseline="0" dirty="0"/>
              <a:t>	-- AND IS IN FACT(estimated to be)  BETTER THAN “NO REGRETS”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417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 = journalism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978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http://www.vox.com/energy-and-environment/2017/3/21/14998536/slowdown-co2-emissions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48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http://www.vox.com/energy-and-environment/2017/3/21/14998536/slowdown-co2-emissions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94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http://pubs.acs.org/doi/pdf/10.1021/ac1001492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21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http://abcnews.go.com/US/wireStory/paris-climate-agreement-effect-30-days-42590135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732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http://abcnews.go.com/US/wireStory/paris-climate-agreement-effect-30-days-42590135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72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https://engage4climate.org/2016/11/16/kerry-what-is-required-to-secure-our-climate-future/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45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http://abcnews.go.com/US/wireStory/paris-climate-agreement-effect-30-days-42590135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66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Nasa.gov    Oct 14, 2010</a:t>
            </a:r>
          </a:p>
          <a:p>
            <a:r>
              <a:rPr lang="en-US" dirty="0"/>
              <a:t>Abstract of the paper in Science by </a:t>
            </a:r>
            <a:r>
              <a:rPr lang="en-US" dirty="0" err="1"/>
              <a:t>Lacis</a:t>
            </a:r>
            <a:r>
              <a:rPr lang="en-US" dirty="0"/>
              <a:t> et all:</a:t>
            </a:r>
            <a:r>
              <a:rPr lang="en-US" baseline="0" dirty="0"/>
              <a:t>  </a:t>
            </a:r>
            <a:r>
              <a:rPr lang="en-US" dirty="0"/>
              <a:t>Ample physical evidence shows that carbon dioxide (CO</a:t>
            </a:r>
            <a:r>
              <a:rPr lang="en-US" baseline="-25000" dirty="0"/>
              <a:t>2</a:t>
            </a:r>
            <a:r>
              <a:rPr lang="en-US" dirty="0"/>
              <a:t>) is the single most important climate-relevant greenhouse gas in Earth’s atmosphere. This is because CO</a:t>
            </a:r>
            <a:r>
              <a:rPr lang="en-US" baseline="-25000" dirty="0"/>
              <a:t>2</a:t>
            </a:r>
            <a:r>
              <a:rPr lang="en-US" dirty="0"/>
              <a:t>, like ozone, N</a:t>
            </a:r>
            <a:r>
              <a:rPr lang="en-US" baseline="-25000" dirty="0"/>
              <a:t>2</a:t>
            </a:r>
            <a:r>
              <a:rPr lang="en-US" dirty="0"/>
              <a:t>O, CH</a:t>
            </a:r>
            <a:r>
              <a:rPr lang="en-US" baseline="-25000" dirty="0"/>
              <a:t>4</a:t>
            </a:r>
            <a:r>
              <a:rPr lang="en-US" dirty="0"/>
              <a:t>, and chlorofluorocarbons, does not condense and precipitate from the atmosphere at current climate temperatures, whereas water vapor can and does. Noncondensing greenhouse gases, which account for 25% of the total terrestrial greenhouse effect, thus serve to provide the stable temperature structure that sustains the current levels of atmospheric water vapor and clouds via feedback processes that account for the remaining 75% of the greenhouse effect. Without the radiative forcing supplied by CO</a:t>
            </a:r>
            <a:r>
              <a:rPr lang="en-US" baseline="-25000" dirty="0"/>
              <a:t>2</a:t>
            </a:r>
            <a:r>
              <a:rPr lang="en-US" dirty="0"/>
              <a:t> and the other noncondensing greenhouse gases, the terrestrial greenhouse would collapse, plunging the global climate into an icebound Earth state.</a:t>
            </a:r>
          </a:p>
        </p:txBody>
      </p:sp>
      <p:sp>
        <p:nvSpPr>
          <p:cNvPr id="4" name="Slide Number Placeholder 3"/>
          <p:cNvSpPr>
            <a:spLocks noGrp="1"/>
          </p:cNvSpPr>
          <p:nvPr>
            <p:ph type="sldNum" sz="quarter" idx="10"/>
          </p:nvPr>
        </p:nvSpPr>
        <p:spPr/>
        <p:txBody>
          <a:bodyPr/>
          <a:lstStyle/>
          <a:p>
            <a:fld id="{44129454-EC4C-1A4A-90E1-FD14802A33B9}" type="slidenum">
              <a:rPr lang="en-US" smtClean="0"/>
              <a:t>4</a:t>
            </a:fld>
            <a:endParaRPr lang="en-US"/>
          </a:p>
        </p:txBody>
      </p:sp>
    </p:spTree>
    <p:extLst>
      <p:ext uri="{BB962C8B-B14F-4D97-AF65-F5344CB8AC3E}">
        <p14:creationId xmlns:p14="http://schemas.microsoft.com/office/powerpoint/2010/main" val="111199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ing.com/images/search?view=detailV2&amp;ccid=93gp1T%2FM&amp;id=BB168F827514F04F0E2847C06595092BBBEDFC8A&amp;q=photo+highway+accident&amp;simid=608029712479092770&amp;selectedindex=88&amp;qpvt=photo+highway+accident&amp;mode=overlay&amp;first=1&amp;thid=OIP.Mf77829d53fcc7a123a70d94d11577a69o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49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 = journalism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https://poeteconomist.files.wordpress.com/2014/08/5ways2pay-v2.png/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56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A record-strength</a:t>
            </a:r>
            <a:r>
              <a:rPr lang="en-US" sz="1400" baseline="0" dirty="0"/>
              <a:t> low pressure system that stalled out over northern New Mexico and </a:t>
            </a:r>
            <a:r>
              <a:rPr lang="en-US" sz="1400" baseline="0" dirty="0" err="1"/>
              <a:t>sourthern</a:t>
            </a:r>
            <a:r>
              <a:rPr lang="en-US" sz="1400" baseline="0" dirty="0"/>
              <a:t> Texas brought widespread severe weather.  </a:t>
            </a:r>
          </a:p>
          <a:p>
            <a:r>
              <a:rPr lang="en-US" sz="1400"/>
              <a:t>https://www.wunderground.com/blog/JeffMasters/comment.html?entrynum=3286</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39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A record-strength</a:t>
            </a:r>
            <a:r>
              <a:rPr lang="en-US" sz="1400" baseline="0" dirty="0"/>
              <a:t> low pressure system that stalled out over northern New Mexico and </a:t>
            </a:r>
            <a:r>
              <a:rPr lang="en-US" sz="1400" baseline="0" dirty="0" err="1"/>
              <a:t>sourthern</a:t>
            </a:r>
            <a:r>
              <a:rPr lang="en-US" sz="1400" baseline="0" dirty="0"/>
              <a:t> Texas brought widespread severe weather.  </a:t>
            </a:r>
          </a:p>
          <a:p>
            <a:r>
              <a:rPr lang="en-US" sz="1400"/>
              <a:t>https://www.wunderground.com/blog/JeffMasters/comment.html?entrynum=3286</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3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373567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254954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93602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ACF06F-1E29-B44E-AAEF-BAF708A7180A}"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298819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CF06F-1E29-B44E-AAEF-BAF708A7180A}"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11390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CF06F-1E29-B44E-AAEF-BAF708A7180A}"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41069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ACF06F-1E29-B44E-AAEF-BAF708A7180A}"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167886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ACF06F-1E29-B44E-AAEF-BAF708A7180A}"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81474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ACF06F-1E29-B44E-AAEF-BAF708A7180A}"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388017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CF06F-1E29-B44E-AAEF-BAF708A7180A}"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8305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CF06F-1E29-B44E-AAEF-BAF708A7180A}"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171858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404096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CF06F-1E29-B44E-AAEF-BAF708A7180A}"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3099645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CF06F-1E29-B44E-AAEF-BAF708A7180A}"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817864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CF06F-1E29-B44E-AAEF-BAF708A7180A}"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043B6-1149-1D49-9EB6-B37AEEC48C12}" type="slidenum">
              <a:rPr lang="en-US" smtClean="0"/>
              <a:t>‹#›</a:t>
            </a:fld>
            <a:endParaRPr lang="en-US"/>
          </a:p>
        </p:txBody>
      </p:sp>
    </p:spTree>
    <p:extLst>
      <p:ext uri="{BB962C8B-B14F-4D97-AF65-F5344CB8AC3E}">
        <p14:creationId xmlns:p14="http://schemas.microsoft.com/office/powerpoint/2010/main" val="126434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solidFill>
                  <a:srgbClr val="FFFFFF"/>
                </a:solidFill>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solidFill>
                  <a:srgbClr val="FFFFFF"/>
                </a:solidFill>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solidFill>
                  <a:srgbClr val="FFFFFF"/>
                </a:solidFill>
              </a:defRPr>
            </a:lvl1pPr>
          </a:lstStyle>
          <a:p>
            <a:pPr>
              <a:defRPr/>
            </a:pPr>
            <a:fld id="{3B9A6F89-DDFF-45B5-B9AE-25C348AA3833}" type="slidenum">
              <a:rPr lang="en-US"/>
              <a:pPr>
                <a:defRPr/>
              </a:pPr>
              <a:t>‹#›</a:t>
            </a:fld>
            <a:endParaRPr lang="en-US" dirty="0"/>
          </a:p>
        </p:txBody>
      </p:sp>
    </p:spTree>
    <p:extLst>
      <p:ext uri="{BB962C8B-B14F-4D97-AF65-F5344CB8AC3E}">
        <p14:creationId xmlns:p14="http://schemas.microsoft.com/office/powerpoint/2010/main" val="2581385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25375" y="158234"/>
            <a:ext cx="8561400" cy="907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233325" y="1065816"/>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83302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27684F-8F80-47B5-8175-33C7E11F9878}"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79679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7684F-8F80-47B5-8175-33C7E11F9878}"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86310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7684F-8F80-47B5-8175-33C7E11F9878}"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351897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27684F-8F80-47B5-8175-33C7E11F9878}"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387682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7684F-8F80-47B5-8175-33C7E11F9878}"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20822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27684F-8F80-47B5-8175-33C7E11F9878}"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72127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27684F-8F80-47B5-8175-33C7E11F9878}"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412065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7684F-8F80-47B5-8175-33C7E11F9878}" type="datetimeFigureOut">
              <a:rPr lang="en-US" smtClean="0"/>
              <a:t>4/17/2017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AD8D9-6CA7-4C29-AE43-B1A930CFA0E7}" type="slidenum">
              <a:rPr lang="en-US" smtClean="0"/>
              <a:t>‹#›</a:t>
            </a:fld>
            <a:endParaRPr lang="en-US"/>
          </a:p>
        </p:txBody>
      </p:sp>
    </p:spTree>
    <p:extLst>
      <p:ext uri="{BB962C8B-B14F-4D97-AF65-F5344CB8AC3E}">
        <p14:creationId xmlns:p14="http://schemas.microsoft.com/office/powerpoint/2010/main" val="2991123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F06F-1E29-B44E-AAEF-BAF708A7180A}" type="datetimeFigureOut">
              <a:rPr lang="en-US" smtClean="0"/>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043B6-1149-1D49-9EB6-B37AEEC48C12}" type="slidenum">
              <a:rPr lang="en-US" smtClean="0"/>
              <a:t>‹#›</a:t>
            </a:fld>
            <a:endParaRPr lang="en-US"/>
          </a:p>
        </p:txBody>
      </p:sp>
    </p:spTree>
    <p:extLst>
      <p:ext uri="{BB962C8B-B14F-4D97-AF65-F5344CB8AC3E}">
        <p14:creationId xmlns:p14="http://schemas.microsoft.com/office/powerpoint/2010/main" val="31113637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www.cbc.ca/news/business/big-oil-to-rachel-notley-bring-on-a-carbon-tax-1.308435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215" y="460058"/>
            <a:ext cx="2221838" cy="5939382"/>
          </a:xfrm>
        </p:spPr>
        <p:txBody>
          <a:bodyPr>
            <a:normAutofit fontScale="77500" lnSpcReduction="20000"/>
          </a:bodyPr>
          <a:lstStyle/>
          <a:p>
            <a:pPr marL="0" indent="0">
              <a:buNone/>
            </a:pPr>
            <a:r>
              <a:rPr lang="en-US" sz="4000" dirty="0">
                <a:solidFill>
                  <a:srgbClr val="FFFF00"/>
                </a:solidFill>
              </a:rPr>
              <a:t>Cutting Emissions</a:t>
            </a:r>
          </a:p>
          <a:p>
            <a:pPr marL="0" indent="0">
              <a:buNone/>
            </a:pPr>
            <a:endParaRPr lang="en-US" sz="4000" dirty="0">
              <a:solidFill>
                <a:srgbClr val="FFFF00"/>
              </a:solidFill>
            </a:endParaRPr>
          </a:p>
          <a:p>
            <a:pPr marL="0" indent="0">
              <a:buNone/>
            </a:pPr>
            <a:r>
              <a:rPr lang="en-US" sz="4000" dirty="0">
                <a:solidFill>
                  <a:srgbClr val="FFFF00"/>
                </a:solidFill>
              </a:rPr>
              <a:t>Pricing Carbon</a:t>
            </a:r>
          </a:p>
          <a:p>
            <a:pPr marL="0" indent="0">
              <a:buNone/>
            </a:pPr>
            <a:endParaRPr lang="en-US" sz="4000" dirty="0">
              <a:solidFill>
                <a:srgbClr val="FFFF00"/>
              </a:solidFill>
            </a:endParaRPr>
          </a:p>
          <a:p>
            <a:pPr marL="0" indent="0">
              <a:buNone/>
            </a:pPr>
            <a:r>
              <a:rPr lang="en-US" sz="4000" dirty="0">
                <a:solidFill>
                  <a:srgbClr val="FFFF00"/>
                </a:solidFill>
              </a:rPr>
              <a:t>Fee And Dividend</a:t>
            </a:r>
          </a:p>
          <a:p>
            <a:pPr marL="0" indent="0">
              <a:buNone/>
            </a:pPr>
            <a:endParaRPr lang="en-US" sz="4000" dirty="0">
              <a:solidFill>
                <a:srgbClr val="FFFF00"/>
              </a:solidFill>
            </a:endParaRPr>
          </a:p>
          <a:p>
            <a:pPr marL="0" indent="0">
              <a:buNone/>
            </a:pPr>
            <a:r>
              <a:rPr lang="en-US" sz="4000" dirty="0">
                <a:solidFill>
                  <a:srgbClr val="FFFF00"/>
                </a:solidFill>
              </a:rPr>
              <a:t>Paris Accord</a:t>
            </a: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r>
              <a:rPr lang="en-US" sz="1400" dirty="0">
                <a:solidFill>
                  <a:srgbClr val="FFFF00"/>
                </a:solidFill>
              </a:rPr>
              <a:t>Compiled by Phil Nelson,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736" y="323850"/>
            <a:ext cx="6143625" cy="6143625"/>
          </a:xfrm>
          <a:prstGeom prst="rect">
            <a:avLst/>
          </a:prstGeom>
        </p:spPr>
      </p:pic>
    </p:spTree>
    <p:extLst>
      <p:ext uri="{BB962C8B-B14F-4D97-AF65-F5344CB8AC3E}">
        <p14:creationId xmlns:p14="http://schemas.microsoft.com/office/powerpoint/2010/main" val="70104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561113" y="700351"/>
            <a:ext cx="817764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Price on Carbon – Putting the Market to Work</a:t>
            </a:r>
          </a:p>
        </p:txBody>
      </p:sp>
      <p:sp>
        <p:nvSpPr>
          <p:cNvPr id="13" name="TextBox 12"/>
          <p:cNvSpPr txBox="1"/>
          <p:nvPr/>
        </p:nvSpPr>
        <p:spPr>
          <a:xfrm>
            <a:off x="5538357" y="4008835"/>
            <a:ext cx="37719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anose="020F0502020204030204"/>
                <a:ea typeface="+mn-ea"/>
                <a:cs typeface="+mn-cs"/>
              </a:rPr>
              <a:t>http://priceoncarbon.org/pricing-mechanisms/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56" y="1850554"/>
            <a:ext cx="7808446" cy="2160337"/>
          </a:xfrm>
          <a:prstGeom prst="rect">
            <a:avLst/>
          </a:prstGeom>
        </p:spPr>
      </p:pic>
    </p:spTree>
    <p:extLst>
      <p:ext uri="{BB962C8B-B14F-4D97-AF65-F5344CB8AC3E}">
        <p14:creationId xmlns:p14="http://schemas.microsoft.com/office/powerpoint/2010/main" val="427447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2735" y="2320047"/>
            <a:ext cx="4202065" cy="1160643"/>
          </a:xfrm>
        </p:spPr>
        <p:txBody>
          <a:bodyPr>
            <a:normAutofit/>
          </a:bodyPr>
          <a:lstStyle/>
          <a:p>
            <a:pPr marL="0" indent="0">
              <a:buNone/>
            </a:pPr>
            <a:r>
              <a:rPr lang="en-US" dirty="0"/>
              <a:t> </a:t>
            </a:r>
            <a:r>
              <a:rPr lang="en-US" sz="5400" dirty="0">
                <a:solidFill>
                  <a:srgbClr val="FFFF00"/>
                </a:solidFill>
              </a:rPr>
              <a:t>Carbon Tax</a:t>
            </a:r>
          </a:p>
        </p:txBody>
      </p:sp>
    </p:spTree>
    <p:extLst>
      <p:ext uri="{BB962C8B-B14F-4D97-AF65-F5344CB8AC3E}">
        <p14:creationId xmlns:p14="http://schemas.microsoft.com/office/powerpoint/2010/main" val="295380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561113" y="431997"/>
            <a:ext cx="8177645"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Singapore Plans Southeast Asia's First Carbon Tax From 2019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Bloomberg 20 Feb 2017</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TextBox 2"/>
          <p:cNvSpPr txBox="1"/>
          <p:nvPr/>
        </p:nvSpPr>
        <p:spPr>
          <a:xfrm>
            <a:off x="542040" y="1835635"/>
            <a:ext cx="7916163"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The proposal would charge between S$10 ($7) and S$20 a ton on emissions of carbon dioxide and five other greenhouse gases…. Singapore would be the first Southeast Asian nation to put a price on carbon.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It would raise electricity costs by 2 percent to 4 percent, according to a government report released after </a:t>
            </a:r>
            <a:r>
              <a:rPr kumimoji="0" lang="en-US" sz="2400" b="0" i="0" u="none" strike="noStrike" kern="1200" cap="none" spc="0" normalizeH="0" baseline="0" noProof="0" dirty="0" err="1">
                <a:ln>
                  <a:noFill/>
                </a:ln>
                <a:solidFill>
                  <a:srgbClr val="FFFF00"/>
                </a:solidFill>
                <a:effectLst/>
                <a:uLnTx/>
                <a:uFillTx/>
                <a:latin typeface="Calibri" panose="020F0502020204030204"/>
                <a:ea typeface="+mn-ea"/>
                <a:cs typeface="+mn-cs"/>
              </a:rPr>
              <a:t>Heng’s</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 speech.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“Singapore is vulnerable to rises in sea level due to climate change. Together with the international community, we have to play our part to protect our living environment.”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7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5063" y="-69514"/>
            <a:ext cx="3422465" cy="3114046"/>
          </a:xfrm>
        </p:spPr>
        <p:txBody>
          <a:bodyPr>
            <a:normAutofit/>
          </a:bodyPr>
          <a:lstStyle/>
          <a:p>
            <a:pPr algn="ctr"/>
            <a:r>
              <a:rPr lang="en-US" b="1" dirty="0">
                <a:solidFill>
                  <a:srgbClr val="FFFF00"/>
                </a:solidFill>
              </a:rPr>
              <a:t>Canada to implement national carbon price</a:t>
            </a:r>
            <a:endParaRPr lang="en-US" sz="3600" dirty="0"/>
          </a:p>
        </p:txBody>
      </p:sp>
      <p:sp>
        <p:nvSpPr>
          <p:cNvPr id="7" name="TextBox 6"/>
          <p:cNvSpPr txBox="1"/>
          <p:nvPr/>
        </p:nvSpPr>
        <p:spPr>
          <a:xfrm>
            <a:off x="176641" y="2976981"/>
            <a:ext cx="8621919"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On October 3, 2016, Prime Minister Justin </a:t>
            </a:r>
            <a:r>
              <a:rPr kumimoji="0" lang="en-US" sz="2400" b="0" i="0" u="none" strike="noStrike" kern="1200" cap="none" spc="0" normalizeH="0" baseline="0" noProof="0" dirty="0" err="1">
                <a:ln>
                  <a:noFill/>
                </a:ln>
                <a:solidFill>
                  <a:srgbClr val="FFFF00"/>
                </a:solidFill>
                <a:effectLst/>
                <a:uLnTx/>
                <a:uFillTx/>
                <a:latin typeface="Calibri" panose="020F0502020204030204"/>
                <a:ea typeface="+mn-ea"/>
                <a:cs typeface="+mn-cs"/>
              </a:rPr>
              <a:t>Trudeau</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 announced that Canada would have a national carbon price in place by 2018.  The price would establish a floor of $10 per ton of carbon dioxide the first year and rise to $50 per ton by 2022.  Each of Canada’s provinces and territories will be allowed to determine their own mechanism – tax or cap-and-trade – for setting the price, and the federal government will provide a pricing system for provinces and territories that do not adopt one of the two systems by 2018.  The federal carbon price will be revenue neutral and will be returned to the provinces to use as they see fit.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5" y="187034"/>
            <a:ext cx="4528398" cy="2549836"/>
          </a:xfrm>
          <a:prstGeom prst="rect">
            <a:avLst/>
          </a:prstGeom>
        </p:spPr>
      </p:pic>
    </p:spTree>
    <p:extLst>
      <p:ext uri="{BB962C8B-B14F-4D97-AF65-F5344CB8AC3E}">
        <p14:creationId xmlns:p14="http://schemas.microsoft.com/office/powerpoint/2010/main" val="168227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811" y="365230"/>
            <a:ext cx="8563045" cy="934646"/>
          </a:xfrm>
        </p:spPr>
        <p:txBody>
          <a:bodyPr>
            <a:noAutofit/>
          </a:bodyPr>
          <a:lstStyle/>
          <a:p>
            <a:pPr algn="ctr"/>
            <a:r>
              <a:rPr lang="en-US" sz="2800" dirty="0">
                <a:solidFill>
                  <a:srgbClr val="FFFF00"/>
                </a:solidFill>
              </a:rPr>
              <a:t>Carbon tax push from former GOP officials faces uphill slog</a:t>
            </a:r>
            <a:br>
              <a:rPr lang="en-US" sz="2800" dirty="0"/>
            </a:br>
            <a:r>
              <a:rPr lang="en-US" sz="1600" dirty="0">
                <a:solidFill>
                  <a:srgbClr val="FFFF00"/>
                </a:solidFill>
              </a:rPr>
              <a:t>By MICHAEL BIESECKER and CATHERINE LUCEY Associated Press  8 Feb 2017</a:t>
            </a:r>
          </a:p>
        </p:txBody>
      </p:sp>
      <p:sp>
        <p:nvSpPr>
          <p:cNvPr id="7" name="TextBox 6"/>
          <p:cNvSpPr txBox="1"/>
          <p:nvPr/>
        </p:nvSpPr>
        <p:spPr>
          <a:xfrm>
            <a:off x="135082" y="1651001"/>
            <a:ext cx="4364182"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Former Secretary of State Jim Baker went to the White House on Wednesday to gain Trump administration support for the plan, which would place a new tax on oil, natural gas and coal and then use the proceeds to pay quarterly dividends to American taxpayers.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With the "carbon dividends" potentially reaching about $2,000 annually for a family of four, the group estimates that about two-thirds of Americans would receive more money back than they would pay in increased fuel costs.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018" y="2997200"/>
            <a:ext cx="2103121" cy="14020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179" y="4753684"/>
            <a:ext cx="2145030" cy="14300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983" y="1595120"/>
            <a:ext cx="1409749" cy="2113280"/>
          </a:xfrm>
          <a:prstGeom prst="rect">
            <a:avLst/>
          </a:prstGeom>
        </p:spPr>
      </p:pic>
      <p:sp>
        <p:nvSpPr>
          <p:cNvPr id="9" name="TextBox 8"/>
          <p:cNvSpPr txBox="1"/>
          <p:nvPr/>
        </p:nvSpPr>
        <p:spPr>
          <a:xfrm>
            <a:off x="6238240" y="1559561"/>
            <a:ext cx="1371600" cy="380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James Baker</a:t>
            </a:r>
          </a:p>
        </p:txBody>
      </p:sp>
      <p:sp>
        <p:nvSpPr>
          <p:cNvPr id="10" name="TextBox 9"/>
          <p:cNvSpPr txBox="1"/>
          <p:nvPr/>
        </p:nvSpPr>
        <p:spPr>
          <a:xfrm>
            <a:off x="7152639" y="4373881"/>
            <a:ext cx="160890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Hank Paulson</a:t>
            </a:r>
          </a:p>
        </p:txBody>
      </p:sp>
      <p:sp>
        <p:nvSpPr>
          <p:cNvPr id="11" name="TextBox 10"/>
          <p:cNvSpPr txBox="1"/>
          <p:nvPr/>
        </p:nvSpPr>
        <p:spPr>
          <a:xfrm>
            <a:off x="5506122" y="6199689"/>
            <a:ext cx="19304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George Schultz</a:t>
            </a:r>
          </a:p>
        </p:txBody>
      </p:sp>
    </p:spTree>
    <p:extLst>
      <p:ext uri="{BB962C8B-B14F-4D97-AF65-F5344CB8AC3E}">
        <p14:creationId xmlns:p14="http://schemas.microsoft.com/office/powerpoint/2010/main" val="91351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811" y="365230"/>
            <a:ext cx="8563045" cy="934646"/>
          </a:xfrm>
        </p:spPr>
        <p:txBody>
          <a:bodyPr>
            <a:noAutofit/>
          </a:bodyPr>
          <a:lstStyle/>
          <a:p>
            <a:pPr algn="ctr"/>
            <a:r>
              <a:rPr lang="en-US" sz="3600" dirty="0">
                <a:solidFill>
                  <a:srgbClr val="FFFF00"/>
                </a:solidFill>
              </a:rPr>
              <a:t>The Conservative Case for Carbon Dividends</a:t>
            </a:r>
            <a:br>
              <a:rPr lang="en-US" sz="2800" dirty="0"/>
            </a:br>
            <a:r>
              <a:rPr lang="en-US" sz="2000" dirty="0">
                <a:solidFill>
                  <a:srgbClr val="FFFF00"/>
                </a:solidFill>
              </a:rPr>
              <a:t>Climate Leadership Council Feb 2017</a:t>
            </a:r>
          </a:p>
        </p:txBody>
      </p:sp>
      <p:sp>
        <p:nvSpPr>
          <p:cNvPr id="7" name="TextBox 6"/>
          <p:cNvSpPr txBox="1"/>
          <p:nvPr/>
        </p:nvSpPr>
        <p:spPr>
          <a:xfrm>
            <a:off x="135082" y="1651001"/>
            <a:ext cx="4364182"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panose="020F0502020204030204"/>
                <a:ea typeface="+mn-ea"/>
                <a:cs typeface="+mn-cs"/>
              </a:rPr>
              <a:t>Four Pillars of a Carbon Tax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A GRADUALLY INCREASING CARBON TAX</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CARBON DIVIDENDS FOR ALL AMERICAN</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BORDER CARBON ADJUSTMENT</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SIGNIFICANT REGULATORY ROLLBACK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178" y="2815389"/>
            <a:ext cx="2375838" cy="15838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464" y="4644098"/>
            <a:ext cx="2435745" cy="16238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379" y="1595120"/>
            <a:ext cx="1612232" cy="2416812"/>
          </a:xfrm>
          <a:prstGeom prst="rect">
            <a:avLst/>
          </a:prstGeom>
        </p:spPr>
      </p:pic>
      <p:sp>
        <p:nvSpPr>
          <p:cNvPr id="9" name="TextBox 8"/>
          <p:cNvSpPr txBox="1"/>
          <p:nvPr/>
        </p:nvSpPr>
        <p:spPr>
          <a:xfrm>
            <a:off x="6370592" y="1559561"/>
            <a:ext cx="13716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James Baker</a:t>
            </a:r>
          </a:p>
        </p:txBody>
      </p:sp>
      <p:sp>
        <p:nvSpPr>
          <p:cNvPr id="10" name="TextBox 9"/>
          <p:cNvSpPr txBox="1"/>
          <p:nvPr/>
        </p:nvSpPr>
        <p:spPr>
          <a:xfrm>
            <a:off x="7316942" y="4379169"/>
            <a:ext cx="160890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Hank Paulson</a:t>
            </a:r>
          </a:p>
        </p:txBody>
      </p:sp>
      <p:sp>
        <p:nvSpPr>
          <p:cNvPr id="11" name="TextBox 10"/>
          <p:cNvSpPr txBox="1"/>
          <p:nvPr/>
        </p:nvSpPr>
        <p:spPr>
          <a:xfrm>
            <a:off x="5409866" y="6295945"/>
            <a:ext cx="193040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George Schultz</a:t>
            </a:r>
          </a:p>
        </p:txBody>
      </p:sp>
    </p:spTree>
    <p:extLst>
      <p:ext uri="{BB962C8B-B14F-4D97-AF65-F5344CB8AC3E}">
        <p14:creationId xmlns:p14="http://schemas.microsoft.com/office/powerpoint/2010/main" val="265011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42040" y="2106939"/>
            <a:ext cx="7916163"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“If Trump does not go down the path of a carbon tax, we should not lose our resolve. We should stick to our values as Canadians to do something to protect the environment.”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Michael Crothers</a:t>
            </a: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President, Shell Canada, November, 2016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“Climate change is happening. We think a broad-based carbon price is the right answer.”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Steve Williams,</a:t>
            </a: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Head of Suncor, Canada, May</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hlinkClick r:id="rId3"/>
              </a:rPr>
              <a:t>,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2015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TextBox 3"/>
          <p:cNvSpPr txBox="1"/>
          <p:nvPr/>
        </p:nvSpPr>
        <p:spPr>
          <a:xfrm>
            <a:off x="1204207" y="431997"/>
            <a:ext cx="6774184"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Guess Who’s for a Carbon Tax Now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Tina Rosenberg, NYT Opinion Pages, 11 April 2017</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46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264496" y="431997"/>
            <a:ext cx="685457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Guess Who’s for a Carbon Tax Now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Tina Rosenberg, NYT Opinion Pages, 11 April 2017</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TextBox 2"/>
          <p:cNvSpPr txBox="1"/>
          <p:nvPr/>
        </p:nvSpPr>
        <p:spPr>
          <a:xfrm>
            <a:off x="542040" y="1835635"/>
            <a:ext cx="7916163"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“Carbon pricing systems encourage the quickest and most efficient ways of reducing emissions widely.”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Ben van </a:t>
            </a:r>
            <a:r>
              <a:rPr kumimoji="0" lang="en-US" sz="2400" b="1" i="1" u="none" strike="noStrike" kern="1200" cap="none" spc="0" normalizeH="0" baseline="0" noProof="0" dirty="0" err="1">
                <a:ln>
                  <a:noFill/>
                </a:ln>
                <a:solidFill>
                  <a:srgbClr val="FFFF00"/>
                </a:solidFill>
                <a:effectLst/>
                <a:uLnTx/>
                <a:uFillTx/>
                <a:latin typeface="Calibri" panose="020F0502020204030204"/>
                <a:ea typeface="+mn-ea"/>
                <a:cs typeface="+mn-cs"/>
              </a:rPr>
              <a:t>Beurden</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a:t>
            </a: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 the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Netherlands, Chief Executive of Royal Dutch Shell, October, 2015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Calibri" panose="020F0502020204030204"/>
                <a:ea typeface="+mn-ea"/>
                <a:cs typeface="+mn-cs"/>
              </a:rPr>
              <a:t>“A global carbon price would help to unleash market forces and provide the right incentives for everyone to play their part. History has shown the power of market forces in making economies less energy intensive as people have found more efficient ways to use energy.”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Bob Dudley, Britain, Chief Executive of BP, February, 2015</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72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542041" y="512383"/>
            <a:ext cx="5507068"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The future of energy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opportunities and challenges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Darren Woods, CEO Exxon Mobil</a:t>
            </a:r>
          </a:p>
        </p:txBody>
      </p:sp>
      <p:sp>
        <p:nvSpPr>
          <p:cNvPr id="3" name="TextBox 2"/>
          <p:cNvSpPr txBox="1"/>
          <p:nvPr/>
        </p:nvSpPr>
        <p:spPr>
          <a:xfrm>
            <a:off x="542040" y="2207419"/>
            <a:ext cx="7916163" cy="44627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“Governments can help advance the search for energy technologies by funding basic research and by enacting forward-looking policies. A uniform price of carbon applied consistently across the economy is a sensible approach to emissions reduction. One option being discussed by policymakers is a national revenue-neutral carbon tax. This would promote greater energy efficiency and the use of today’s lower-carbon options, avoid further burdening the economy, and also provide incentives for markets to develop additional low-carbon energy solutions for the future.”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Energy Factor, a publication of Exxon Mobil, 23 Feb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23" y="180865"/>
            <a:ext cx="2540800" cy="1993551"/>
          </a:xfrm>
          <a:prstGeom prst="rect">
            <a:avLst/>
          </a:prstGeom>
        </p:spPr>
      </p:pic>
    </p:spTree>
    <p:extLst>
      <p:ext uri="{BB962C8B-B14F-4D97-AF65-F5344CB8AC3E}">
        <p14:creationId xmlns:p14="http://schemas.microsoft.com/office/powerpoint/2010/main" val="92338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14300" y="274320"/>
            <a:ext cx="873252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A Price on Carbon May Be Coming Soon to the U.S. </a:t>
            </a:r>
            <a:r>
              <a:rPr kumimoji="0" lang="en-US" sz="2000" b="1" i="0" u="none" strike="noStrike" kern="1200" cap="none" spc="0" normalizeH="0" baseline="0" noProof="0" dirty="0">
                <a:ln>
                  <a:noFill/>
                </a:ln>
                <a:solidFill>
                  <a:srgbClr val="FFFF00"/>
                </a:solidFill>
                <a:effectLst/>
                <a:uLnTx/>
                <a:uFillTx/>
                <a:latin typeface="Calibri Light" panose="020F0302020204030204"/>
                <a:ea typeface="+mn-ea"/>
                <a:cs typeface="+mn-cs"/>
              </a:rPr>
              <a:t>After years of debate, says Amy Myers Jaffe, the likelihood of a U.S. carbon tax or cap-and-trade program is greater than ever.  Wall Street Journal, 13 Sept 2016</a:t>
            </a:r>
          </a:p>
        </p:txBody>
      </p:sp>
      <p:sp>
        <p:nvSpPr>
          <p:cNvPr id="13" name="TextBox 12"/>
          <p:cNvSpPr txBox="1"/>
          <p:nvPr/>
        </p:nvSpPr>
        <p:spPr>
          <a:xfrm>
            <a:off x="4990863" y="6015880"/>
            <a:ext cx="40258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anose="020F0502020204030204"/>
                <a:ea typeface="+mn-ea"/>
                <a:cs typeface="+mn-cs"/>
              </a:rPr>
              <a:t>Illustration: Anastasia </a:t>
            </a:r>
            <a:r>
              <a:rPr kumimoji="0" lang="en-US" sz="1200" b="0" i="0" u="none" strike="noStrike" kern="1200" cap="none" spc="0" normalizeH="0" baseline="0" noProof="0" dirty="0" err="1">
                <a:ln>
                  <a:noFill/>
                </a:ln>
                <a:solidFill>
                  <a:srgbClr val="FFFF00"/>
                </a:solidFill>
                <a:effectLst/>
                <a:uLnTx/>
                <a:uFillTx/>
                <a:latin typeface="Calibri" panose="020F0502020204030204"/>
                <a:ea typeface="+mn-ea"/>
                <a:cs typeface="+mn-cs"/>
              </a:rPr>
              <a:t>Vasilakis</a:t>
            </a:r>
            <a:r>
              <a:rPr kumimoji="0" lang="en-US" sz="1200" b="0" i="0" u="none" strike="noStrike" kern="1200" cap="none" spc="0" normalizeH="0" baseline="0" noProof="0" dirty="0">
                <a:ln>
                  <a:noFill/>
                </a:ln>
                <a:solidFill>
                  <a:srgbClr val="FFFF00"/>
                </a:solidFill>
                <a:effectLst/>
                <a:uLnTx/>
                <a:uFillTx/>
                <a:latin typeface="Calibri" panose="020F0502020204030204"/>
                <a:ea typeface="+mn-ea"/>
                <a:cs typeface="+mn-cs"/>
              </a:rPr>
              <a:t> for The Wall Street Journal</a:t>
            </a:r>
          </a:p>
        </p:txBody>
      </p:sp>
      <p:sp>
        <p:nvSpPr>
          <p:cNvPr id="3" name="TextBox 2"/>
          <p:cNvSpPr txBox="1"/>
          <p:nvPr/>
        </p:nvSpPr>
        <p:spPr>
          <a:xfrm>
            <a:off x="219919" y="1729528"/>
            <a:ext cx="4470415"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For one thing, the economic rationale for a carbon price is stronger than it ever has been. At the same time, technological advances have made it much cheaper to move away from carbon-emitting technologies, making a carbon price less punitive than it would have been in the past. Meanwhile, one of our biggest global rivals, China, is about to impose a carbon-pricing plan, meaning that the U.S. may not be at a competitive disadvantage if it institutes a similar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863" y="1861592"/>
            <a:ext cx="3975552" cy="4042228"/>
          </a:xfrm>
          <a:prstGeom prst="rect">
            <a:avLst/>
          </a:prstGeom>
        </p:spPr>
      </p:pic>
      <p:sp>
        <p:nvSpPr>
          <p:cNvPr id="6" name="TextBox 5"/>
          <p:cNvSpPr txBox="1"/>
          <p:nvPr/>
        </p:nvSpPr>
        <p:spPr>
          <a:xfrm>
            <a:off x="114300" y="6000642"/>
            <a:ext cx="47481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Light" panose="020F0302020204030204"/>
                <a:ea typeface="+mn-ea"/>
                <a:cs typeface="+mn-cs"/>
              </a:rPr>
              <a:t>{The same issue of WSJ ran an article: Why a Price on Carbon Is Unlikely in the U.S. Anytime Soon}</a:t>
            </a:r>
            <a:endParaRPr kumimoji="0" lang="en-US" sz="1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1571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4704" y="504841"/>
            <a:ext cx="6593953" cy="1352473"/>
          </a:xfrm>
        </p:spPr>
        <p:txBody>
          <a:bodyPr>
            <a:normAutofit/>
          </a:bodyPr>
          <a:lstStyle/>
          <a:p>
            <a:pPr marL="0" indent="0">
              <a:buNone/>
            </a:pPr>
            <a:r>
              <a:rPr lang="en-US" sz="5400" dirty="0">
                <a:solidFill>
                  <a:schemeClr val="bg1"/>
                </a:solidFill>
              </a:rPr>
              <a:t>     </a:t>
            </a:r>
            <a:r>
              <a:rPr lang="en-US" sz="5400" dirty="0">
                <a:solidFill>
                  <a:srgbClr val="FFFF00"/>
                </a:solidFill>
              </a:rPr>
              <a:t>We were warned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12" y="1631851"/>
            <a:ext cx="6447818" cy="4722649"/>
          </a:xfrm>
          <a:prstGeom prst="rect">
            <a:avLst/>
          </a:prstGeom>
        </p:spPr>
      </p:pic>
      <p:sp>
        <p:nvSpPr>
          <p:cNvPr id="5" name="TextBox 4"/>
          <p:cNvSpPr txBox="1"/>
          <p:nvPr/>
        </p:nvSpPr>
        <p:spPr>
          <a:xfrm>
            <a:off x="1334704" y="5972539"/>
            <a:ext cx="2010380" cy="369332"/>
          </a:xfrm>
          <a:prstGeom prst="rect">
            <a:avLst/>
          </a:prstGeom>
          <a:noFill/>
        </p:spPr>
        <p:txBody>
          <a:bodyPr wrap="square" rtlCol="0">
            <a:spAutoFit/>
          </a:bodyPr>
          <a:lstStyle/>
          <a:p>
            <a:r>
              <a:rPr lang="en-US" dirty="0"/>
              <a:t>The Keeling Curve</a:t>
            </a:r>
          </a:p>
        </p:txBody>
      </p:sp>
    </p:spTree>
    <p:extLst>
      <p:ext uri="{BB962C8B-B14F-4D97-AF65-F5344CB8AC3E}">
        <p14:creationId xmlns:p14="http://schemas.microsoft.com/office/powerpoint/2010/main" val="401170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2735" y="2320047"/>
            <a:ext cx="5055505" cy="1160643"/>
          </a:xfrm>
        </p:spPr>
        <p:txBody>
          <a:bodyPr>
            <a:normAutofit fontScale="92500"/>
          </a:bodyPr>
          <a:lstStyle/>
          <a:p>
            <a:pPr marL="0" indent="0">
              <a:buNone/>
            </a:pPr>
            <a:r>
              <a:rPr lang="en-US" dirty="0"/>
              <a:t> </a:t>
            </a:r>
            <a:r>
              <a:rPr lang="en-US" sz="5400" dirty="0">
                <a:solidFill>
                  <a:srgbClr val="FFFF00"/>
                </a:solidFill>
              </a:rPr>
              <a:t>Fee and Dividend</a:t>
            </a:r>
          </a:p>
        </p:txBody>
      </p:sp>
    </p:spTree>
    <p:extLst>
      <p:ext uri="{BB962C8B-B14F-4D97-AF65-F5344CB8AC3E}">
        <p14:creationId xmlns:p14="http://schemas.microsoft.com/office/powerpoint/2010/main" val="30901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 y="187682"/>
            <a:ext cx="9144000" cy="990600"/>
          </a:xfrm>
        </p:spPr>
        <p:txBody>
          <a:bodyPr>
            <a:normAutofit/>
          </a:bodyPr>
          <a:lstStyle/>
          <a:p>
            <a:pPr algn="ctr"/>
            <a:r>
              <a:rPr lang="en-US" dirty="0">
                <a:solidFill>
                  <a:srgbClr val="FFFF00"/>
                </a:solidFill>
              </a:rPr>
              <a:t>Bills and Proposals for U.S. Congress</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16560" y="1361440"/>
            <a:ext cx="8249920" cy="4632959"/>
          </a:xfrm>
          <a:prstGeom prst="rect">
            <a:avLst/>
          </a:prstGeom>
        </p:spPr>
      </p:pic>
    </p:spTree>
    <p:extLst>
      <p:ext uri="{BB962C8B-B14F-4D97-AF65-F5344CB8AC3E}">
        <p14:creationId xmlns:p14="http://schemas.microsoft.com/office/powerpoint/2010/main" val="176717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 y="187682"/>
            <a:ext cx="9144000" cy="990600"/>
          </a:xfrm>
        </p:spPr>
        <p:txBody>
          <a:bodyPr>
            <a:normAutofit/>
          </a:bodyPr>
          <a:lstStyle/>
          <a:p>
            <a:pPr algn="ctr"/>
            <a:r>
              <a:rPr lang="en-US" dirty="0">
                <a:solidFill>
                  <a:srgbClr val="FFFF00"/>
                </a:solidFill>
              </a:rPr>
              <a:t>Bills and Proposals for U.S. Congress</a:t>
            </a:r>
          </a:p>
        </p:txBody>
      </p:sp>
      <p:graphicFrame>
        <p:nvGraphicFramePr>
          <p:cNvPr id="6" name="Table 5"/>
          <p:cNvGraphicFramePr>
            <a:graphicFrameLocks noGrp="1"/>
          </p:cNvGraphicFramePr>
          <p:nvPr>
            <p:extLst>
              <p:ext uri="{D42A27DB-BD31-4B8C-83A1-F6EECF244321}">
                <p14:modId xmlns:p14="http://schemas.microsoft.com/office/powerpoint/2010/main" val="3337391445"/>
              </p:ext>
            </p:extLst>
          </p:nvPr>
        </p:nvGraphicFramePr>
        <p:xfrm>
          <a:off x="355600" y="1391920"/>
          <a:ext cx="8321040" cy="5080001"/>
        </p:xfrm>
        <a:graphic>
          <a:graphicData uri="http://schemas.openxmlformats.org/drawingml/2006/table">
            <a:tbl>
              <a:tblPr firstRow="1" firstCol="1" bandRow="1"/>
              <a:tblGrid>
                <a:gridCol w="2079815">
                  <a:extLst>
                    <a:ext uri="{9D8B030D-6E8A-4147-A177-3AD203B41FA5}">
                      <a16:colId xmlns:a16="http://schemas.microsoft.com/office/drawing/2014/main" val="1774878197"/>
                    </a:ext>
                  </a:extLst>
                </a:gridCol>
                <a:gridCol w="2079815">
                  <a:extLst>
                    <a:ext uri="{9D8B030D-6E8A-4147-A177-3AD203B41FA5}">
                      <a16:colId xmlns:a16="http://schemas.microsoft.com/office/drawing/2014/main" val="1600899397"/>
                    </a:ext>
                  </a:extLst>
                </a:gridCol>
                <a:gridCol w="2080705">
                  <a:extLst>
                    <a:ext uri="{9D8B030D-6E8A-4147-A177-3AD203B41FA5}">
                      <a16:colId xmlns:a16="http://schemas.microsoft.com/office/drawing/2014/main" val="3191204013"/>
                    </a:ext>
                  </a:extLst>
                </a:gridCol>
                <a:gridCol w="2080705">
                  <a:extLst>
                    <a:ext uri="{9D8B030D-6E8A-4147-A177-3AD203B41FA5}">
                      <a16:colId xmlns:a16="http://schemas.microsoft.com/office/drawing/2014/main" val="1006813850"/>
                    </a:ext>
                  </a:extLst>
                </a:gridCol>
              </a:tblGrid>
              <a:tr h="743427">
                <a:tc>
                  <a:txBody>
                    <a:bodyPr/>
                    <a:lstStyle/>
                    <a:p>
                      <a:pPr marL="0" marR="0">
                        <a:lnSpc>
                          <a:spcPct val="107000"/>
                        </a:lnSpc>
                        <a:spcBef>
                          <a:spcPts val="0"/>
                        </a:spcBef>
                        <a:spcAft>
                          <a:spcPts val="0"/>
                        </a:spcAft>
                      </a:pPr>
                      <a:r>
                        <a:rPr lang="en-US" sz="12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Rebate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Invest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Debt reduction, </a:t>
                      </a:r>
                    </a:p>
                    <a:p>
                      <a:pPr marL="0" marR="0">
                        <a:lnSpc>
                          <a:spcPct val="107000"/>
                        </a:lnSpc>
                        <a:spcBef>
                          <a:spcPts val="0"/>
                        </a:spcBef>
                        <a:spcAft>
                          <a:spcPts val="0"/>
                        </a:spcAft>
                      </a:pPr>
                      <a:r>
                        <a:rPr lang="en-US" sz="20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reduce taxes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217980"/>
                  </a:ext>
                </a:extLst>
              </a:tr>
              <a:tr h="743427">
                <a:tc>
                  <a:txBody>
                    <a:bodyPr/>
                    <a:lstStyle/>
                    <a:p>
                      <a:pPr marL="0" marR="0">
                        <a:lnSpc>
                          <a:spcPct val="107000"/>
                        </a:lnSpc>
                        <a:spcBef>
                          <a:spcPts val="0"/>
                        </a:spcBef>
                        <a:spcAft>
                          <a:spcPts val="0"/>
                        </a:spcAft>
                      </a:pPr>
                      <a:r>
                        <a:rPr lang="en-US" sz="14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Sanders-Boxer</a:t>
                      </a:r>
                    </a:p>
                    <a:p>
                      <a:pPr marL="0" marR="0">
                        <a:lnSpc>
                          <a:spcPct val="107000"/>
                        </a:lnSpc>
                        <a:spcBef>
                          <a:spcPts val="0"/>
                        </a:spcBef>
                        <a:spcAft>
                          <a:spcPts val="0"/>
                        </a:spcAft>
                      </a:pPr>
                      <a:r>
                        <a:rPr lang="en-US" sz="14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EPA (amends Clean Air 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60 percent</a:t>
                      </a:r>
                      <a:endParaRPr lang="en-US" sz="11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076876"/>
                  </a:ext>
                </a:extLst>
              </a:tr>
              <a:tr h="743427">
                <a:tc>
                  <a:txBody>
                    <a:bodyPr/>
                    <a:lstStyle/>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Larson</a:t>
                      </a:r>
                    </a:p>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Treasury (modifies tax 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71814"/>
                  </a:ext>
                </a:extLst>
              </a:tr>
              <a:tr h="495617">
                <a:tc>
                  <a:txBody>
                    <a:bodyPr/>
                    <a:lstStyle/>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McDermott</a:t>
                      </a:r>
                    </a:p>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Treasury &amp; EPA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198302"/>
                  </a:ext>
                </a:extLst>
              </a:tr>
              <a:tr h="743427">
                <a:tc>
                  <a:txBody>
                    <a:bodyPr/>
                    <a:lstStyle/>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Van Hollen</a:t>
                      </a:r>
                    </a:p>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Carbon permits at auction.  Treas &amp; EPA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854602"/>
                  </a:ext>
                </a:extLst>
              </a:tr>
              <a:tr h="495617">
                <a:tc>
                  <a:txBody>
                    <a:bodyPr/>
                    <a:lstStyle/>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Whitehouse-Schatz</a:t>
                      </a:r>
                    </a:p>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Treas, EPA, DOE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898928"/>
                  </a:ext>
                </a:extLst>
              </a:tr>
              <a:tr h="247809">
                <a:tc gridSpan="4">
                  <a:txBody>
                    <a:bodyPr/>
                    <a:lstStyle/>
                    <a:p>
                      <a:pPr marL="0" marR="0" algn="ctr">
                        <a:lnSpc>
                          <a:spcPct val="107000"/>
                        </a:lnSpc>
                        <a:spcBef>
                          <a:spcPts val="0"/>
                        </a:spcBef>
                        <a:spcAft>
                          <a:spcPts val="0"/>
                        </a:spcAft>
                      </a:pPr>
                      <a:r>
                        <a:rPr lang="en-US" sz="1400" i="1"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Comparisons with other proposals</a:t>
                      </a:r>
                      <a:endPar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2007414"/>
                  </a:ext>
                </a:extLst>
              </a:tr>
              <a:tr h="495617">
                <a:tc>
                  <a:txBody>
                    <a:bodyPr/>
                    <a:lstStyle/>
                    <a:p>
                      <a:pPr marL="0" marR="0">
                        <a:lnSpc>
                          <a:spcPct val="107000"/>
                        </a:lnSpc>
                        <a:spcBef>
                          <a:spcPts val="0"/>
                        </a:spcBef>
                        <a:spcAft>
                          <a:spcPts val="0"/>
                        </a:spcAft>
                      </a:pPr>
                      <a:r>
                        <a:rPr lang="en-US" sz="14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Citizens Climate Lobby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127386"/>
                  </a:ext>
                </a:extLst>
              </a:tr>
              <a:tr h="371633">
                <a:tc>
                  <a:txBody>
                    <a:bodyPr/>
                    <a:lstStyle/>
                    <a:p>
                      <a:pPr marL="0" marR="0">
                        <a:lnSpc>
                          <a:spcPct val="107000"/>
                        </a:lnSpc>
                        <a:spcBef>
                          <a:spcPts val="0"/>
                        </a:spcBef>
                        <a:spcAft>
                          <a:spcPts val="0"/>
                        </a:spcAft>
                      </a:pPr>
                      <a:r>
                        <a:rPr lang="en-US" sz="14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Jorgenson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aseline="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baseline="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45496"/>
                  </a:ext>
                </a:extLst>
              </a:tr>
            </a:tbl>
          </a:graphicData>
        </a:graphic>
      </p:graphicFrame>
    </p:spTree>
    <p:extLst>
      <p:ext uri="{BB962C8B-B14F-4D97-AF65-F5344CB8AC3E}">
        <p14:creationId xmlns:p14="http://schemas.microsoft.com/office/powerpoint/2010/main" val="69478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0402"/>
            <a:ext cx="9144000" cy="990600"/>
          </a:xfrm>
        </p:spPr>
        <p:txBody>
          <a:bodyPr>
            <a:normAutofit/>
          </a:bodyPr>
          <a:lstStyle/>
          <a:p>
            <a:pPr algn="ctr"/>
            <a:r>
              <a:rPr lang="en-US" dirty="0">
                <a:solidFill>
                  <a:srgbClr val="FFFF00"/>
                </a:solidFill>
              </a:rPr>
              <a:t>Citizens Climate Lobby, June 2015</a:t>
            </a:r>
          </a:p>
        </p:txBody>
      </p:sp>
      <p:pic>
        <p:nvPicPr>
          <p:cNvPr id="5" name="Content Placeholder 4" descr="CCL2015-Capitol-LR-1024x683.jpg"/>
          <p:cNvPicPr>
            <a:picLocks noGrp="1" noChangeAspect="1"/>
          </p:cNvPicPr>
          <p:nvPr>
            <p:ph idx="1"/>
          </p:nvPr>
        </p:nvPicPr>
        <p:blipFill>
          <a:blip r:embed="rId3">
            <a:extLst>
              <a:ext uri="{28A0092B-C50C-407E-A947-70E740481C1C}">
                <a14:useLocalDpi xmlns:a14="http://schemas.microsoft.com/office/drawing/2010/main" val="0"/>
              </a:ext>
            </a:extLst>
          </a:blip>
          <a:srcRect t="8773" b="8773"/>
          <a:stretch>
            <a:fillRect/>
          </a:stretch>
        </p:blipFill>
        <p:spPr>
          <a:xfrm>
            <a:off x="228361" y="1677340"/>
            <a:ext cx="8717930" cy="4809953"/>
          </a:xfrm>
        </p:spPr>
      </p:pic>
    </p:spTree>
    <p:extLst>
      <p:ext uri="{BB962C8B-B14F-4D97-AF65-F5344CB8AC3E}">
        <p14:creationId xmlns:p14="http://schemas.microsoft.com/office/powerpoint/2010/main" val="335640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60" y="244004"/>
            <a:ext cx="1212771" cy="928304"/>
          </a:xfrm>
          <a:prstGeom prst="rect">
            <a:avLst/>
          </a:prstGeom>
        </p:spPr>
      </p:pic>
      <p:sp>
        <p:nvSpPr>
          <p:cNvPr id="5" name="TextBox 4"/>
          <p:cNvSpPr txBox="1"/>
          <p:nvPr/>
        </p:nvSpPr>
        <p:spPr>
          <a:xfrm>
            <a:off x="1100280" y="516538"/>
            <a:ext cx="58907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a:ea typeface="+mn-ea"/>
                <a:cs typeface="+mn-cs"/>
              </a:rPr>
              <a:t>What we have now</a:t>
            </a:r>
          </a:p>
        </p:txBody>
      </p:sp>
      <p:sp>
        <p:nvSpPr>
          <p:cNvPr id="6" name="Rectangle 5"/>
          <p:cNvSpPr/>
          <p:nvPr/>
        </p:nvSpPr>
        <p:spPr>
          <a:xfrm>
            <a:off x="1067217" y="1493658"/>
            <a:ext cx="1262297" cy="2998702"/>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Fossil Fuels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Coal, Oil, Natural Gas </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105468" y="4681726"/>
            <a:ext cx="1262297" cy="939771"/>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Renewable Energy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196479" y="1460031"/>
            <a:ext cx="1477111" cy="1007628"/>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American Households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3855139" y="1754131"/>
            <a:ext cx="1262297" cy="2381556"/>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Business as Usual</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3855139" y="4652380"/>
            <a:ext cx="1262297" cy="988901"/>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Low- Carbon Business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 name="Bent Arrow 13"/>
          <p:cNvSpPr/>
          <p:nvPr/>
        </p:nvSpPr>
        <p:spPr>
          <a:xfrm flipH="1" flipV="1">
            <a:off x="5146951" y="2476768"/>
            <a:ext cx="419824" cy="273956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Bent Arrow 14"/>
          <p:cNvSpPr/>
          <p:nvPr/>
        </p:nvSpPr>
        <p:spPr>
          <a:xfrm flipH="1" flipV="1">
            <a:off x="5151935" y="2476769"/>
            <a:ext cx="1029789" cy="1028336"/>
          </a:xfrm>
          <a:prstGeom prst="bentArrow">
            <a:avLst>
              <a:gd name="adj1" fmla="val 45186"/>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Left Arrow 18"/>
          <p:cNvSpPr/>
          <p:nvPr/>
        </p:nvSpPr>
        <p:spPr>
          <a:xfrm>
            <a:off x="2367763" y="2791094"/>
            <a:ext cx="1487374" cy="8411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Left Arrow 22"/>
          <p:cNvSpPr/>
          <p:nvPr/>
        </p:nvSpPr>
        <p:spPr>
          <a:xfrm flipV="1">
            <a:off x="2367763" y="4958512"/>
            <a:ext cx="1487374" cy="166076"/>
          </a:xfrm>
          <a:prstGeom prst="leftArrow">
            <a:avLst>
              <a:gd name="adj1" fmla="val 50000"/>
              <a:gd name="adj2" fmla="val 12420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1337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5815685"/>
            <a:ext cx="9144000" cy="846386"/>
          </a:xfrm>
          <a:prstGeom prst="rect">
            <a:avLst/>
          </a:prstGeom>
          <a:noFill/>
          <a:ln w="12700"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3100" b="1" i="0" u="none" strike="noStrike" kern="0" cap="none" spc="0" normalizeH="0" baseline="0" noProof="0" dirty="0">
                <a:ln>
                  <a:solidFill>
                    <a:prstClr val="white"/>
                  </a:solidFill>
                </a:ln>
                <a:solidFill>
                  <a:prstClr val="black">
                    <a:lumMod val="65000"/>
                    <a:lumOff val="35000"/>
                  </a:prstClr>
                </a:solidFill>
                <a:effectLst/>
                <a:uLnTx/>
                <a:uFillTx/>
                <a:latin typeface="Calibri"/>
                <a:ea typeface="+mn-ea"/>
                <a:cs typeface="+mn-cs"/>
              </a:rPr>
              <a:t>BENEFITS</a:t>
            </a:r>
            <a:r>
              <a:rPr kumimoji="0" lang="en-US" sz="3100" b="0" i="0" u="none" strike="noStrike" kern="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0" cap="none" spc="0" normalizeH="0" baseline="0" noProof="0" dirty="0">
                <a:ln>
                  <a:noFill/>
                </a:ln>
                <a:solidFill>
                  <a:prstClr val="black">
                    <a:lumMod val="65000"/>
                    <a:lumOff val="35000"/>
                  </a:prstClr>
                </a:solidFill>
                <a:effectLst/>
                <a:uLnTx/>
                <a:uFillTx/>
                <a:latin typeface="Calibri"/>
                <a:ea typeface="+mn-ea"/>
                <a:cs typeface="+mn-cs"/>
              </a:rPr>
              <a:t>(20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CO</a:t>
            </a:r>
            <a:r>
              <a:rPr kumimoji="0" lang="en-US" sz="1800" b="1" i="0" u="none" strike="noStrike" kern="0" cap="none" spc="0" normalizeH="0" baseline="-25000" noProof="0" dirty="0">
                <a:ln>
                  <a:noFill/>
                </a:ln>
                <a:solidFill>
                  <a:prstClr val="black">
                    <a:lumMod val="65000"/>
                    <a:lumOff val="35000"/>
                  </a:prstClr>
                </a:solidFill>
                <a:effectLst/>
                <a:uLnTx/>
                <a:uFillTx/>
                <a:latin typeface="Calibri"/>
                <a:ea typeface="+mn-ea"/>
                <a:cs typeface="+mn-cs"/>
              </a:rPr>
              <a:t>2</a:t>
            </a: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800" b="1" i="0" u="none" strike="noStrike" kern="0" cap="none" spc="0" normalizeH="0" baseline="0" noProof="0" dirty="0">
                <a:ln>
                  <a:noFill/>
                </a:ln>
                <a:solidFill>
                  <a:prstClr val="black">
                    <a:lumMod val="65000"/>
                    <a:lumOff val="35000"/>
                  </a:prstClr>
                </a:solidFill>
                <a:effectLst/>
                <a:uLnTx/>
                <a:uFillTx/>
                <a:latin typeface="Wingdings"/>
                <a:ea typeface="Wingdings"/>
                <a:cs typeface="Wingdings"/>
              </a:rPr>
              <a:t></a:t>
            </a: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52%        GDP + $ 1.375 trillion        </a:t>
            </a:r>
            <a:r>
              <a:rPr kumimoji="0" lang="en-US" sz="1800" b="1" i="0" u="none" strike="noStrike" kern="0" cap="none" spc="0" normalizeH="0" baseline="0" noProof="0" dirty="0">
                <a:ln>
                  <a:noFill/>
                </a:ln>
                <a:solidFill>
                  <a:prstClr val="black">
                    <a:lumMod val="65000"/>
                    <a:lumOff val="35000"/>
                  </a:prstClr>
                </a:solidFill>
                <a:effectLst/>
                <a:uLnTx/>
                <a:uFillTx/>
                <a:latin typeface="Zapf Dingbats"/>
                <a:ea typeface="Zapf Dingbats"/>
                <a:cs typeface="Zapf Dingbats"/>
              </a:rPr>
              <a:t>✜</a:t>
            </a: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 Lives Saved 227,000        Jobs  </a:t>
            </a:r>
            <a:r>
              <a:rPr kumimoji="0" lang="en-US" sz="1800" b="1" i="0" u="none" strike="noStrike" kern="0" cap="none" spc="0" normalizeH="0" baseline="0" noProof="0" dirty="0">
                <a:ln>
                  <a:noFill/>
                </a:ln>
                <a:solidFill>
                  <a:prstClr val="black">
                    <a:lumMod val="65000"/>
                    <a:lumOff val="35000"/>
                  </a:prstClr>
                </a:solidFill>
                <a:effectLst/>
                <a:uLnTx/>
                <a:uFillTx/>
                <a:latin typeface="Wingdings"/>
                <a:ea typeface="Wingdings"/>
                <a:cs typeface="Wingdings"/>
              </a:rPr>
              <a:t></a:t>
            </a: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2.8 million</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60" y="244004"/>
            <a:ext cx="1212771" cy="928304"/>
          </a:xfrm>
          <a:prstGeom prst="rect">
            <a:avLst/>
          </a:prstGeom>
        </p:spPr>
      </p:pic>
      <p:sp>
        <p:nvSpPr>
          <p:cNvPr id="5" name="TextBox 4"/>
          <p:cNvSpPr txBox="1"/>
          <p:nvPr/>
        </p:nvSpPr>
        <p:spPr>
          <a:xfrm>
            <a:off x="909780" y="59338"/>
            <a:ext cx="58907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With Fee and Dividend</a:t>
            </a:r>
          </a:p>
        </p:txBody>
      </p:sp>
      <p:sp>
        <p:nvSpPr>
          <p:cNvPr id="6" name="Rectangle 5"/>
          <p:cNvSpPr/>
          <p:nvPr/>
        </p:nvSpPr>
        <p:spPr>
          <a:xfrm>
            <a:off x="1067217" y="1493659"/>
            <a:ext cx="1262297" cy="1668642"/>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Fossil Fuels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Coal, oil, natural gas</a:t>
            </a: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076893" y="3341510"/>
            <a:ext cx="1262297" cy="2279987"/>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Renewable Energy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Wind turbines, solar systems, modernized power grid</a:t>
            </a:r>
          </a:p>
        </p:txBody>
      </p:sp>
      <p:sp>
        <p:nvSpPr>
          <p:cNvPr id="8" name="Rectangle 7"/>
          <p:cNvSpPr/>
          <p:nvPr/>
        </p:nvSpPr>
        <p:spPr>
          <a:xfrm>
            <a:off x="3174868" y="1460033"/>
            <a:ext cx="902128" cy="778135"/>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Pass-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Through</a:t>
            </a:r>
          </a:p>
        </p:txBody>
      </p:sp>
      <p:sp>
        <p:nvSpPr>
          <p:cNvPr id="9" name="Rectangle 8"/>
          <p:cNvSpPr/>
          <p:nvPr/>
        </p:nvSpPr>
        <p:spPr>
          <a:xfrm>
            <a:off x="5354594" y="1460031"/>
            <a:ext cx="1477111" cy="1007628"/>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American Households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ight Arrow 9"/>
          <p:cNvSpPr/>
          <p:nvPr/>
        </p:nvSpPr>
        <p:spPr>
          <a:xfrm>
            <a:off x="2367765" y="1619606"/>
            <a:ext cx="807105" cy="45898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rPr>
              <a:t>Fee</a:t>
            </a:r>
          </a:p>
        </p:txBody>
      </p:sp>
      <p:sp>
        <p:nvSpPr>
          <p:cNvPr id="11" name="Right Arrow 10"/>
          <p:cNvSpPr/>
          <p:nvPr/>
        </p:nvSpPr>
        <p:spPr>
          <a:xfrm>
            <a:off x="4076998" y="1619606"/>
            <a:ext cx="1277597" cy="45898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rPr>
              <a:t>Dividend</a:t>
            </a:r>
          </a:p>
        </p:txBody>
      </p:sp>
      <p:sp>
        <p:nvSpPr>
          <p:cNvPr id="12" name="Rectangle 11"/>
          <p:cNvSpPr/>
          <p:nvPr/>
        </p:nvSpPr>
        <p:spPr>
          <a:xfrm>
            <a:off x="3855139" y="2416996"/>
            <a:ext cx="1262297" cy="1122872"/>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Business as Usual </a:t>
            </a:r>
            <a:r>
              <a:rPr kumimoji="0" lang="en-US" sz="1800" b="0" i="0" u="sng" strike="noStrike" kern="0" cap="none" spc="0" normalizeH="0" baseline="0" noProof="0" dirty="0">
                <a:ln>
                  <a:noFill/>
                </a:ln>
                <a:solidFill>
                  <a:prstClr val="black"/>
                </a:solidFill>
                <a:effectLst/>
                <a:uLnTx/>
                <a:uFillTx/>
                <a:latin typeface="Calibri"/>
                <a:ea typeface="+mn-ea"/>
                <a:cs typeface="+mn-cs"/>
              </a:rPr>
              <a:t>Declines</a:t>
            </a:r>
            <a:endParaRPr kumimoji="0" lang="en-US" sz="1400" b="0" i="0" u="sng" strike="noStrike" kern="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3855139" y="3770699"/>
            <a:ext cx="1262297" cy="1850798"/>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Low-Carbon Business </a:t>
            </a:r>
            <a:r>
              <a:rPr kumimoji="0" lang="en-US" sz="1800" b="0" i="0" u="sng" strike="noStrike" kern="0" cap="none" spc="0" normalizeH="0" baseline="0" noProof="0" dirty="0">
                <a:ln>
                  <a:noFill/>
                </a:ln>
                <a:solidFill>
                  <a:prstClr val="black"/>
                </a:solidFill>
                <a:effectLst/>
                <a:uLnTx/>
                <a:uFillTx/>
                <a:latin typeface="Calibri"/>
                <a:ea typeface="+mn-ea"/>
                <a:cs typeface="+mn-cs"/>
              </a:rPr>
              <a:t>Increases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(Housing, vehicles, food)</a:t>
            </a:r>
          </a:p>
        </p:txBody>
      </p:sp>
      <p:sp>
        <p:nvSpPr>
          <p:cNvPr id="14" name="Bent Arrow 13"/>
          <p:cNvSpPr/>
          <p:nvPr/>
        </p:nvSpPr>
        <p:spPr>
          <a:xfrm flipH="1" flipV="1">
            <a:off x="5170986" y="2443912"/>
            <a:ext cx="367214" cy="51500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Bent Arrow 14"/>
          <p:cNvSpPr/>
          <p:nvPr/>
        </p:nvSpPr>
        <p:spPr>
          <a:xfrm flipH="1" flipV="1">
            <a:off x="5170986" y="2467659"/>
            <a:ext cx="941590" cy="2523346"/>
          </a:xfrm>
          <a:prstGeom prst="bentArrow">
            <a:avLst>
              <a:gd name="adj1" fmla="val 45186"/>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Left Arrow 18"/>
          <p:cNvSpPr/>
          <p:nvPr/>
        </p:nvSpPr>
        <p:spPr>
          <a:xfrm>
            <a:off x="2367763" y="4229369"/>
            <a:ext cx="1487374" cy="8411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Left Arrow 22"/>
          <p:cNvSpPr/>
          <p:nvPr/>
        </p:nvSpPr>
        <p:spPr>
          <a:xfrm flipV="1">
            <a:off x="2367763" y="2758237"/>
            <a:ext cx="1487374" cy="166076"/>
          </a:xfrm>
          <a:prstGeom prst="leftArrow">
            <a:avLst>
              <a:gd name="adj1" fmla="val 50000"/>
              <a:gd name="adj2" fmla="val 12420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val Callout 24"/>
          <p:cNvSpPr/>
          <p:nvPr/>
        </p:nvSpPr>
        <p:spPr>
          <a:xfrm>
            <a:off x="1502019" y="428670"/>
            <a:ext cx="2012462" cy="885780"/>
          </a:xfrm>
          <a:prstGeom prst="wedgeEllipseCallout">
            <a:avLst>
              <a:gd name="adj1" fmla="val 10050"/>
              <a:gd name="adj2" fmla="val 95921"/>
            </a:avLst>
          </a:prstGeom>
          <a:pattFill prst="pct5">
            <a:fgClr>
              <a:schemeClr val="accent1">
                <a:lumMod val="40000"/>
                <a:lumOff val="60000"/>
              </a:schemeClr>
            </a:fgClr>
            <a:bgClr>
              <a:schemeClr val="tx1">
                <a:lumMod val="95000"/>
              </a:schemeClr>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ea typeface="+mn-ea"/>
                <a:cs typeface="+mn-cs"/>
              </a:rPr>
              <a:t>1. Steadily rising fee on CO</a:t>
            </a:r>
            <a:r>
              <a:rPr kumimoji="0" lang="en-US" sz="1300" b="0" i="0" u="none" strike="noStrike" kern="0" cap="none" spc="0" normalizeH="0" baseline="-25000" noProof="0" dirty="0">
                <a:ln>
                  <a:noFill/>
                </a:ln>
                <a:solidFill>
                  <a:srgbClr val="000000"/>
                </a:solidFill>
                <a:effectLst/>
                <a:uLnTx/>
                <a:uFillTx/>
                <a:latin typeface="Calibri"/>
                <a:ea typeface="+mn-ea"/>
                <a:cs typeface="+mn-cs"/>
              </a:rPr>
              <a:t>2 </a:t>
            </a:r>
            <a:r>
              <a:rPr kumimoji="0" lang="en-US" sz="1300" b="0" i="0" u="none" strike="noStrike" kern="0" cap="none" spc="0" normalizeH="0" baseline="0" noProof="0" dirty="0">
                <a:ln>
                  <a:noFill/>
                </a:ln>
                <a:solidFill>
                  <a:srgbClr val="000000"/>
                </a:solidFill>
                <a:effectLst/>
                <a:uLnTx/>
                <a:uFillTx/>
                <a:latin typeface="Calibri"/>
                <a:ea typeface="+mn-ea"/>
                <a:cs typeface="+mn-cs"/>
              </a:rPr>
              <a:t>collected at the source</a:t>
            </a:r>
            <a:endParaRPr kumimoji="0" lang="en-US" sz="1300" b="0" i="0" u="none" strike="noStrike" kern="0" cap="none" spc="0" normalizeH="0" baseline="-25000" noProof="0" dirty="0">
              <a:ln>
                <a:noFill/>
              </a:ln>
              <a:solidFill>
                <a:srgbClr val="000000"/>
              </a:solidFill>
              <a:effectLst/>
              <a:uLnTx/>
              <a:uFillTx/>
              <a:latin typeface="Calibri"/>
              <a:ea typeface="+mn-ea"/>
              <a:cs typeface="+mn-cs"/>
            </a:endParaRPr>
          </a:p>
        </p:txBody>
      </p:sp>
      <p:sp>
        <p:nvSpPr>
          <p:cNvPr id="27" name="Oval Callout 26"/>
          <p:cNvSpPr/>
          <p:nvPr/>
        </p:nvSpPr>
        <p:spPr>
          <a:xfrm>
            <a:off x="4164755" y="428670"/>
            <a:ext cx="2012462" cy="885780"/>
          </a:xfrm>
          <a:prstGeom prst="wedgeEllipseCallout">
            <a:avLst>
              <a:gd name="adj1" fmla="val -26953"/>
              <a:gd name="adj2" fmla="val 98202"/>
            </a:avLst>
          </a:prstGeom>
          <a:pattFill prst="pct5">
            <a:fgClr>
              <a:schemeClr val="accent1">
                <a:lumMod val="40000"/>
                <a:lumOff val="60000"/>
              </a:schemeClr>
            </a:fgClr>
            <a:bgClr>
              <a:schemeClr val="tx2"/>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ea typeface="+mn-ea"/>
                <a:cs typeface="+mn-cs"/>
              </a:rPr>
              <a:t>2. ALL money is distributed on equitable basis</a:t>
            </a:r>
          </a:p>
        </p:txBody>
      </p:sp>
      <p:sp>
        <p:nvSpPr>
          <p:cNvPr id="28" name="Oval Callout 27"/>
          <p:cNvSpPr/>
          <p:nvPr/>
        </p:nvSpPr>
        <p:spPr>
          <a:xfrm>
            <a:off x="6907767" y="2089978"/>
            <a:ext cx="2012462" cy="1542222"/>
          </a:xfrm>
          <a:prstGeom prst="wedgeEllipseCallout">
            <a:avLst>
              <a:gd name="adj1" fmla="val -53348"/>
              <a:gd name="adj2" fmla="val -53519"/>
            </a:avLst>
          </a:prstGeom>
          <a:pattFill prst="pct5">
            <a:fgClr>
              <a:schemeClr val="accent1">
                <a:lumMod val="40000"/>
                <a:lumOff val="60000"/>
              </a:schemeClr>
            </a:fgClr>
            <a:bgClr>
              <a:schemeClr val="tx2"/>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ea typeface="+mn-ea"/>
                <a:cs typeface="+mn-cs"/>
              </a:rPr>
              <a:t>3. Two-thirds of households break even or receive more in dividend than they would pay in higher prices</a:t>
            </a:r>
            <a:r>
              <a:rPr kumimoji="0" lang="en-US" sz="1200" b="0" i="0" u="none" strike="noStrike" kern="0" cap="none" spc="0" normalizeH="0" baseline="0" noProof="0" dirty="0">
                <a:ln>
                  <a:noFill/>
                </a:ln>
                <a:solidFill>
                  <a:srgbClr val="000000"/>
                </a:solidFill>
                <a:effectLst/>
                <a:uLnTx/>
                <a:uFillTx/>
                <a:latin typeface="Calibri"/>
                <a:ea typeface="+mn-ea"/>
                <a:cs typeface="+mn-cs"/>
              </a:rPr>
              <a:t>.</a:t>
            </a:r>
          </a:p>
        </p:txBody>
      </p:sp>
      <p:sp>
        <p:nvSpPr>
          <p:cNvPr id="29" name="Oval Callout 28"/>
          <p:cNvSpPr/>
          <p:nvPr/>
        </p:nvSpPr>
        <p:spPr>
          <a:xfrm>
            <a:off x="6479185" y="3980610"/>
            <a:ext cx="2012462" cy="1251818"/>
          </a:xfrm>
          <a:prstGeom prst="wedgeEllipseCallout">
            <a:avLst>
              <a:gd name="adj1" fmla="val -67370"/>
              <a:gd name="adj2" fmla="val -33829"/>
            </a:avLst>
          </a:prstGeom>
          <a:pattFill prst="pct5">
            <a:fgClr>
              <a:schemeClr val="accent1">
                <a:lumMod val="40000"/>
                <a:lumOff val="60000"/>
              </a:schemeClr>
            </a:fgClr>
            <a:bgClr>
              <a:schemeClr val="tx2"/>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Calibri"/>
                <a:ea typeface="+mn-ea"/>
                <a:cs typeface="+mn-cs"/>
              </a:rPr>
              <a:t>4. Lower-carbon goods &amp; efficiency make economic sense--a market-based solution!</a:t>
            </a:r>
            <a:endParaRPr kumimoji="0" lang="en-US" sz="13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TextBox 31"/>
          <p:cNvSpPr txBox="1"/>
          <p:nvPr/>
        </p:nvSpPr>
        <p:spPr>
          <a:xfrm>
            <a:off x="0" y="6662071"/>
            <a:ext cx="9144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Lucida Grande"/>
                <a:ea typeface="Lucida Grande"/>
                <a:cs typeface="Lucida Grande"/>
              </a:rPr>
              <a:t>.</a:t>
            </a:r>
            <a:endParaRPr kumimoji="0" lang="en-US" sz="9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9391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Attributes of a good policy</a:t>
            </a:r>
          </a:p>
        </p:txBody>
      </p:sp>
      <p:sp>
        <p:nvSpPr>
          <p:cNvPr id="3" name="Content Placeholder 2"/>
          <p:cNvSpPr>
            <a:spLocks noGrp="1"/>
          </p:cNvSpPr>
          <p:nvPr>
            <p:ph idx="1"/>
          </p:nvPr>
        </p:nvSpPr>
        <p:spPr>
          <a:xfrm>
            <a:off x="457200" y="1874521"/>
            <a:ext cx="8229600" cy="3876040"/>
          </a:xfrm>
        </p:spPr>
        <p:txBody>
          <a:bodyPr>
            <a:normAutofit/>
          </a:bodyPr>
          <a:lstStyle/>
          <a:p>
            <a:pPr>
              <a:buFont typeface="Wingdings" charset="2"/>
              <a:buChar char="ü"/>
            </a:pPr>
            <a:r>
              <a:rPr lang="en-US" sz="2800" dirty="0">
                <a:solidFill>
                  <a:srgbClr val="FFFFFF"/>
                </a:solidFill>
              </a:rPr>
              <a:t>Significant reductions in greenhouse gas emissions</a:t>
            </a:r>
          </a:p>
          <a:p>
            <a:pPr>
              <a:buFont typeface="Wingdings" charset="2"/>
              <a:buChar char="ü"/>
            </a:pPr>
            <a:r>
              <a:rPr lang="en-US" sz="2800" dirty="0">
                <a:solidFill>
                  <a:srgbClr val="FFFFFF"/>
                </a:solidFill>
              </a:rPr>
              <a:t>Economic efficiency</a:t>
            </a:r>
          </a:p>
          <a:p>
            <a:pPr>
              <a:buFont typeface="Wingdings" charset="2"/>
              <a:buChar char="ü"/>
            </a:pPr>
            <a:r>
              <a:rPr lang="en-US" sz="2800" dirty="0">
                <a:solidFill>
                  <a:srgbClr val="FFFFFF"/>
                </a:solidFill>
              </a:rPr>
              <a:t>Reasonable total cost</a:t>
            </a:r>
          </a:p>
          <a:p>
            <a:pPr>
              <a:buFont typeface="Wingdings" charset="2"/>
              <a:buChar char="ü"/>
            </a:pPr>
            <a:r>
              <a:rPr lang="en-US" sz="2800" dirty="0">
                <a:solidFill>
                  <a:srgbClr val="FFFFFF"/>
                </a:solidFill>
              </a:rPr>
              <a:t>Transparency</a:t>
            </a:r>
          </a:p>
          <a:p>
            <a:pPr>
              <a:buFont typeface="Wingdings" charset="2"/>
              <a:buChar char="ü"/>
            </a:pPr>
            <a:r>
              <a:rPr lang="en-US" sz="2800" dirty="0">
                <a:solidFill>
                  <a:srgbClr val="FFFFFF"/>
                </a:solidFill>
              </a:rPr>
              <a:t>Compatibility with both Democratic and Republican philosophies</a:t>
            </a:r>
          </a:p>
        </p:txBody>
      </p:sp>
      <p:sp>
        <p:nvSpPr>
          <p:cNvPr id="4" name="TextBox 3"/>
          <p:cNvSpPr txBox="1"/>
          <p:nvPr/>
        </p:nvSpPr>
        <p:spPr>
          <a:xfrm>
            <a:off x="6207760" y="6339840"/>
            <a:ext cx="3220720" cy="338554"/>
          </a:xfrm>
          <a:prstGeom prst="rect">
            <a:avLst/>
          </a:prstGeom>
          <a:noFill/>
        </p:spPr>
        <p:txBody>
          <a:bodyPr wrap="square" rtlCol="0">
            <a:spAutoFit/>
          </a:bodyPr>
          <a:lstStyle/>
          <a:p>
            <a:r>
              <a:rPr lang="en-US" sz="1600" dirty="0"/>
              <a:t>D. Kline, CCL Boulder, 2016</a:t>
            </a:r>
          </a:p>
        </p:txBody>
      </p:sp>
    </p:spTree>
    <p:extLst>
      <p:ext uri="{BB962C8B-B14F-4D97-AF65-F5344CB8AC3E}">
        <p14:creationId xmlns:p14="http://schemas.microsoft.com/office/powerpoint/2010/main" val="353868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301446" y="3331959"/>
            <a:ext cx="3969111" cy="3293209"/>
          </a:xfrm>
          <a:prstGeom prst="rect">
            <a:avLst/>
          </a:prstGeom>
          <a:noFill/>
          <a:ln w="12700">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HUMAN RESPONSES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Personal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Family, Friends,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Town and 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State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srgbClr val="FFFF00"/>
                </a:solidFill>
                <a:effectLst/>
                <a:uLnTx/>
                <a:uFillTx/>
                <a:latin typeface="Calibri" panose="020F0502020204030204"/>
                <a:ea typeface="+mn-ea"/>
                <a:cs typeface="+mn-cs"/>
              </a:rPr>
              <a:t>National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00"/>
                </a:solidFill>
                <a:effectLst/>
                <a:uLnTx/>
                <a:uFillTx/>
                <a:latin typeface="Calibri" panose="020F0502020204030204"/>
                <a:ea typeface="+mn-ea"/>
                <a:cs typeface="+mn-cs"/>
              </a:rPr>
              <a:t>International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70" y="739623"/>
            <a:ext cx="1828796" cy="1828796"/>
          </a:xfrm>
          <a:prstGeom prst="rect">
            <a:avLst/>
          </a:prstGeom>
        </p:spPr>
      </p:pic>
      <p:sp>
        <p:nvSpPr>
          <p:cNvPr id="4" name="TextBox 3"/>
          <p:cNvSpPr txBox="1"/>
          <p:nvPr/>
        </p:nvSpPr>
        <p:spPr>
          <a:xfrm>
            <a:off x="5204649" y="1719203"/>
            <a:ext cx="2942924" cy="1384995"/>
          </a:xfrm>
          <a:prstGeom prst="rect">
            <a:avLst/>
          </a:prstGeom>
          <a:noFill/>
          <a:ln w="15875">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Warmer Air, Warmer Water (Global Warming)</a:t>
            </a:r>
          </a:p>
        </p:txBody>
      </p:sp>
      <p:sp>
        <p:nvSpPr>
          <p:cNvPr id="5" name="TextBox 4"/>
          <p:cNvSpPr txBox="1"/>
          <p:nvPr/>
        </p:nvSpPr>
        <p:spPr>
          <a:xfrm>
            <a:off x="5349720" y="3864825"/>
            <a:ext cx="2672207" cy="1815882"/>
          </a:xfrm>
          <a:prstGeom prst="rect">
            <a:avLst/>
          </a:prstGeom>
          <a:noFill/>
          <a:ln w="12700">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Atmosphere  Biosphere  Cryosphere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(Climate Change)</a:t>
            </a:r>
          </a:p>
        </p:txBody>
      </p:sp>
      <p:sp>
        <p:nvSpPr>
          <p:cNvPr id="6" name="TextBox 5"/>
          <p:cNvSpPr txBox="1"/>
          <p:nvPr/>
        </p:nvSpPr>
        <p:spPr>
          <a:xfrm>
            <a:off x="5516864" y="543919"/>
            <a:ext cx="2248593" cy="707886"/>
          </a:xfrm>
          <a:prstGeom prst="rect">
            <a:avLst/>
          </a:prstGeom>
          <a:noFill/>
          <a:ln>
            <a:solidFill>
              <a:schemeClr val="accent3">
                <a:lumMod val="20000"/>
                <a:lumOff val="8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More Water Vapor and Clouds</a:t>
            </a:r>
          </a:p>
        </p:txBody>
      </p:sp>
      <p:cxnSp>
        <p:nvCxnSpPr>
          <p:cNvPr id="10" name="Straight Connector 9"/>
          <p:cNvCxnSpPr>
            <a:cxnSpLocks/>
          </p:cNvCxnSpPr>
          <p:nvPr/>
        </p:nvCxnSpPr>
        <p:spPr>
          <a:xfrm flipH="1" flipV="1">
            <a:off x="2688000" y="1675538"/>
            <a:ext cx="2122144" cy="43665"/>
          </a:xfrm>
          <a:prstGeom prst="line">
            <a:avLst/>
          </a:prstGeom>
          <a:ln w="60325">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5" idx="1"/>
          </p:cNvCxnSpPr>
          <p:nvPr/>
        </p:nvCxnSpPr>
        <p:spPr>
          <a:xfrm flipV="1">
            <a:off x="4324505" y="4772766"/>
            <a:ext cx="1025215" cy="26137"/>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1771792" y="2534261"/>
            <a:ext cx="6766" cy="797698"/>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41557" y="3151222"/>
            <a:ext cx="12192" cy="679126"/>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2649334">
            <a:off x="6020703" y="4817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p:cNvSpPr/>
          <p:nvPr/>
        </p:nvSpPr>
        <p:spPr>
          <a:xfrm rot="13631910">
            <a:off x="4765265" y="6341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p:cNvCxnSpPr/>
          <p:nvPr/>
        </p:nvCxnSpPr>
        <p:spPr>
          <a:xfrm>
            <a:off x="8047120" y="81686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69028" y="786384"/>
            <a:ext cx="91300" cy="29473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10144" y="237134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25496" y="2194560"/>
            <a:ext cx="42651" cy="31699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373898" y="2878019"/>
            <a:ext cx="829128" cy="268247"/>
          </a:xfrm>
          <a:prstGeom prst="rect">
            <a:avLst/>
          </a:prstGeom>
        </p:spPr>
      </p:pic>
    </p:spTree>
    <p:extLst>
      <p:ext uri="{BB962C8B-B14F-4D97-AF65-F5344CB8AC3E}">
        <p14:creationId xmlns:p14="http://schemas.microsoft.com/office/powerpoint/2010/main" val="419361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988497" y="185351"/>
            <a:ext cx="7569096"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A Slowdown in Global Carbon Emissions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Vox, 21 March 2017</a:t>
            </a:r>
          </a:p>
        </p:txBody>
      </p:sp>
      <p:sp>
        <p:nvSpPr>
          <p:cNvPr id="13" name="TextBox 12"/>
          <p:cNvSpPr txBox="1"/>
          <p:nvPr/>
        </p:nvSpPr>
        <p:spPr>
          <a:xfrm>
            <a:off x="5191517" y="5448745"/>
            <a:ext cx="37719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International Energy Agency</a:t>
            </a:r>
          </a:p>
        </p:txBody>
      </p:sp>
      <p:sp>
        <p:nvSpPr>
          <p:cNvPr id="3" name="TextBox 2"/>
          <p:cNvSpPr txBox="1"/>
          <p:nvPr/>
        </p:nvSpPr>
        <p:spPr>
          <a:xfrm>
            <a:off x="710204" y="5853206"/>
            <a:ext cx="79161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Over the past three years, something genuinely shocking has been happened.  Global CO2 emissions from energy have stayed flat, even as the world economy has kept chugging along.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28055"/>
            <a:ext cx="7620000" cy="4286250"/>
          </a:xfrm>
          <a:prstGeom prst="rect">
            <a:avLst/>
          </a:prstGeom>
        </p:spPr>
      </p:pic>
    </p:spTree>
    <p:extLst>
      <p:ext uri="{BB962C8B-B14F-4D97-AF65-F5344CB8AC3E}">
        <p14:creationId xmlns:p14="http://schemas.microsoft.com/office/powerpoint/2010/main" val="1414122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710198" y="244985"/>
            <a:ext cx="81776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Global Carbon Emissions and the UN Conference of Parties</a:t>
            </a:r>
          </a:p>
        </p:txBody>
      </p:sp>
      <p:sp>
        <p:nvSpPr>
          <p:cNvPr id="13" name="TextBox 12"/>
          <p:cNvSpPr txBox="1"/>
          <p:nvPr/>
        </p:nvSpPr>
        <p:spPr>
          <a:xfrm>
            <a:off x="5708352" y="6293572"/>
            <a:ext cx="37719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International Energy Agency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9" y="1128054"/>
            <a:ext cx="8890065" cy="5000662"/>
          </a:xfrm>
          <a:prstGeom prst="rect">
            <a:avLst/>
          </a:prstGeom>
        </p:spPr>
      </p:pic>
      <p:sp>
        <p:nvSpPr>
          <p:cNvPr id="2" name="TextBox 1"/>
          <p:cNvSpPr txBox="1"/>
          <p:nvPr/>
        </p:nvSpPr>
        <p:spPr>
          <a:xfrm>
            <a:off x="1510748" y="1212574"/>
            <a:ext cx="7156174" cy="923330"/>
          </a:xfrm>
          <a:prstGeom prst="rect">
            <a:avLst/>
          </a:prstGeom>
          <a:solidFill>
            <a:schemeClr val="bg1"/>
          </a:solidFill>
        </p:spPr>
        <p:txBody>
          <a:bodyPr wrap="square" rtlCol="0">
            <a:spAutoFit/>
          </a:bodyPr>
          <a:lstStyle/>
          <a:p>
            <a:r>
              <a:rPr lang="en-US" dirty="0"/>
              <a:t>  1995    1997                                               2005                      2010            2015</a:t>
            </a:r>
          </a:p>
          <a:p>
            <a:r>
              <a:rPr lang="en-US" dirty="0"/>
              <a:t>               COP3                                            COP11                    COP16        COP21</a:t>
            </a:r>
          </a:p>
          <a:p>
            <a:r>
              <a:rPr lang="en-US" dirty="0"/>
              <a:t>               KYOTO                                       MONTREAL             CANCUN       PARIS</a:t>
            </a:r>
          </a:p>
        </p:txBody>
      </p:sp>
    </p:spTree>
    <p:extLst>
      <p:ext uri="{BB962C8B-B14F-4D97-AF65-F5344CB8AC3E}">
        <p14:creationId xmlns:p14="http://schemas.microsoft.com/office/powerpoint/2010/main" val="350508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354" y="387690"/>
            <a:ext cx="8258175" cy="547492"/>
          </a:xfrm>
        </p:spPr>
        <p:txBody>
          <a:bodyPr>
            <a:normAutofit fontScale="90000"/>
          </a:bodyPr>
          <a:lstStyle/>
          <a:p>
            <a:pPr algn="ctr"/>
            <a:br>
              <a:rPr lang="en-US" sz="3600" dirty="0">
                <a:solidFill>
                  <a:srgbClr val="FFFF00"/>
                </a:solidFill>
              </a:rPr>
            </a:br>
            <a:br>
              <a:rPr lang="en-US" sz="3600" dirty="0">
                <a:solidFill>
                  <a:srgbClr val="FFFF00"/>
                </a:solidFill>
              </a:rPr>
            </a:br>
            <a:r>
              <a:rPr lang="en-US" sz="3600" b="1" dirty="0">
                <a:solidFill>
                  <a:srgbClr val="FFFF00"/>
                </a:solidFill>
              </a:rPr>
              <a:t>Charles David Keeling, </a:t>
            </a:r>
            <a:br>
              <a:rPr lang="en-US" sz="3600" b="1" dirty="0">
                <a:solidFill>
                  <a:srgbClr val="FFFF00"/>
                </a:solidFill>
              </a:rPr>
            </a:br>
            <a:r>
              <a:rPr lang="en-US" sz="3600" b="1" dirty="0">
                <a:solidFill>
                  <a:srgbClr val="FFFF00"/>
                </a:solidFill>
              </a:rPr>
              <a:t>Scripps Institution of Oceanography</a:t>
            </a:r>
            <a:br>
              <a:rPr lang="en-US" sz="3600" dirty="0">
                <a:solidFill>
                  <a:srgbClr val="FFFF00"/>
                </a:solidFill>
              </a:rPr>
            </a:br>
            <a:br>
              <a:rPr lang="en-US" sz="3600" dirty="0"/>
            </a:br>
            <a:endParaRPr lang="en-US" sz="3600" dirty="0"/>
          </a:p>
        </p:txBody>
      </p:sp>
      <p:sp>
        <p:nvSpPr>
          <p:cNvPr id="6" name="TextBox 5"/>
          <p:cNvSpPr txBox="1"/>
          <p:nvPr/>
        </p:nvSpPr>
        <p:spPr>
          <a:xfrm>
            <a:off x="7457525" y="6277907"/>
            <a:ext cx="176960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alibri" panose="020F0502020204030204"/>
                <a:ea typeface="+mn-ea"/>
                <a:cs typeface="+mn-cs"/>
              </a:rPr>
              <a:t>8020vision.com</a:t>
            </a:r>
          </a:p>
        </p:txBody>
      </p:sp>
      <p:sp>
        <p:nvSpPr>
          <p:cNvPr id="8" name="TextBox 7"/>
          <p:cNvSpPr txBox="1"/>
          <p:nvPr/>
        </p:nvSpPr>
        <p:spPr>
          <a:xfrm>
            <a:off x="275416" y="1473070"/>
            <a:ext cx="4167488"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“Keeling’s measurements of the global accumulation of carbon dioxide in the atmosphere set the stage for today’s profound concerns about climate change. They are the single most important environmental data set taken in the 20</a:t>
            </a:r>
            <a:r>
              <a:rPr kumimoji="0" lang="en-US" sz="2800" b="0" i="0" u="none" strike="noStrike" kern="1200" cap="none" spc="0" normalizeH="0" baseline="30000" noProof="0" dirty="0">
                <a:ln>
                  <a:noFill/>
                </a:ln>
                <a:solidFill>
                  <a:srgbClr val="FFFF00"/>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century.”  </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C.F. Kennel, 2006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689" y="1753497"/>
            <a:ext cx="4350807" cy="4261284"/>
          </a:xfrm>
          <a:prstGeom prst="rect">
            <a:avLst/>
          </a:prstGeom>
        </p:spPr>
      </p:pic>
    </p:spTree>
    <p:extLst>
      <p:ext uri="{BB962C8B-B14F-4D97-AF65-F5344CB8AC3E}">
        <p14:creationId xmlns:p14="http://schemas.microsoft.com/office/powerpoint/2010/main" val="18055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6878785" y="6222839"/>
            <a:ext cx="2358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blhd.musirawaskab.go.id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95" y="547054"/>
            <a:ext cx="8434097" cy="5622731"/>
          </a:xfrm>
          <a:prstGeom prst="rect">
            <a:avLst/>
          </a:prstGeom>
        </p:spPr>
      </p:pic>
    </p:spTree>
    <p:extLst>
      <p:ext uri="{BB962C8B-B14F-4D97-AF65-F5344CB8AC3E}">
        <p14:creationId xmlns:p14="http://schemas.microsoft.com/office/powerpoint/2010/main" val="429095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28" name="Picture 4" descr="Image result for paris agreement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07" y="1208105"/>
            <a:ext cx="7901609" cy="52704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24830" y="6521012"/>
            <a:ext cx="156947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Llamasoft.com</a:t>
            </a:r>
          </a:p>
        </p:txBody>
      </p:sp>
      <p:sp>
        <p:nvSpPr>
          <p:cNvPr id="6" name="Rectangle 5"/>
          <p:cNvSpPr/>
          <p:nvPr/>
        </p:nvSpPr>
        <p:spPr>
          <a:xfrm>
            <a:off x="377694" y="298174"/>
            <a:ext cx="3031428" cy="2067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08" y="467147"/>
            <a:ext cx="2544417" cy="1696278"/>
          </a:xfrm>
          <a:prstGeom prst="rect">
            <a:avLst/>
          </a:prstGeom>
        </p:spPr>
      </p:pic>
      <p:sp>
        <p:nvSpPr>
          <p:cNvPr id="7" name="TextBox 6"/>
          <p:cNvSpPr txBox="1"/>
          <p:nvPr/>
        </p:nvSpPr>
        <p:spPr>
          <a:xfrm>
            <a:off x="3866322" y="457199"/>
            <a:ext cx="5049078" cy="523220"/>
          </a:xfrm>
          <a:prstGeom prst="rect">
            <a:avLst/>
          </a:prstGeom>
          <a:noFill/>
        </p:spPr>
        <p:txBody>
          <a:bodyPr wrap="square" rtlCol="0">
            <a:spAutoFit/>
          </a:bodyPr>
          <a:lstStyle/>
          <a:p>
            <a:r>
              <a:rPr lang="en-US" sz="2800" dirty="0">
                <a:solidFill>
                  <a:srgbClr val="FFFF00"/>
                </a:solidFill>
              </a:rPr>
              <a:t>COP 21  Paris, France  Dec 2015</a:t>
            </a:r>
          </a:p>
        </p:txBody>
      </p:sp>
    </p:spTree>
    <p:extLst>
      <p:ext uri="{BB962C8B-B14F-4D97-AF65-F5344CB8AC3E}">
        <p14:creationId xmlns:p14="http://schemas.microsoft.com/office/powerpoint/2010/main" val="2881200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237" y="285607"/>
            <a:ext cx="7997385" cy="730645"/>
          </a:xfrm>
        </p:spPr>
        <p:txBody>
          <a:bodyPr>
            <a:noAutofit/>
          </a:bodyPr>
          <a:lstStyle/>
          <a:p>
            <a:r>
              <a:rPr lang="en-US" sz="2800" b="1" dirty="0">
                <a:solidFill>
                  <a:srgbClr val="FFFF00"/>
                </a:solidFill>
              </a:rPr>
              <a:t>U.S. climate action commitments are the overwhelming will of the people. Nation will follow through and lead global transition.  </a:t>
            </a:r>
            <a:r>
              <a:rPr lang="en-US" sz="2000" b="1" dirty="0">
                <a:solidFill>
                  <a:srgbClr val="FFFF00"/>
                </a:solidFill>
              </a:rPr>
              <a:t>John Kerry at COP22 in Marrakech, 16 Nov 2016</a:t>
            </a:r>
            <a:endParaRPr lang="en-US" sz="2800" dirty="0">
              <a:solidFill>
                <a:srgbClr val="FFFF00"/>
              </a:solidFill>
            </a:endParaRPr>
          </a:p>
        </p:txBody>
      </p:sp>
      <p:sp>
        <p:nvSpPr>
          <p:cNvPr id="7" name="TextBox 6"/>
          <p:cNvSpPr txBox="1"/>
          <p:nvPr/>
        </p:nvSpPr>
        <p:spPr>
          <a:xfrm>
            <a:off x="135082" y="1773062"/>
            <a:ext cx="4364182" cy="41242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He quoted Winston Churchill who said “Sometimes doing your best is not enough; you have to do what is required.” This anecdote was woven through the speech. His voice broke when he remembered signing the Paris Agreement with his granddaughter on his lap in the UN General Assembly.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TextBox 3"/>
          <p:cNvSpPr txBox="1"/>
          <p:nvPr/>
        </p:nvSpPr>
        <p:spPr>
          <a:xfrm>
            <a:off x="4602144" y="4650788"/>
            <a:ext cx="4329394"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John Kerry signing the Paris Agreement with his granddaughter on his lap at the UN, April 2016. </a:t>
            </a:r>
          </a:p>
        </p:txBody>
      </p:sp>
      <p:pic>
        <p:nvPicPr>
          <p:cNvPr id="1026" name="Picture 2" descr="kerry-paris-sig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745" y="1627833"/>
            <a:ext cx="4079877" cy="294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42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009" y="225319"/>
            <a:ext cx="7997385" cy="730645"/>
          </a:xfrm>
        </p:spPr>
        <p:txBody>
          <a:bodyPr>
            <a:noAutofit/>
          </a:bodyPr>
          <a:lstStyle/>
          <a:p>
            <a:r>
              <a:rPr lang="en-US" sz="2800" b="1" dirty="0">
                <a:solidFill>
                  <a:srgbClr val="FFFF00"/>
                </a:solidFill>
              </a:rPr>
              <a:t>Paris Climate Agreement to Take Effect Nov. 4, 2016</a:t>
            </a:r>
            <a:endParaRPr lang="en-US" sz="2800" dirty="0">
              <a:solidFill>
                <a:srgbClr val="FFFF00"/>
              </a:solidFill>
            </a:endParaRPr>
          </a:p>
        </p:txBody>
      </p:sp>
      <p:sp>
        <p:nvSpPr>
          <p:cNvPr id="7" name="TextBox 6"/>
          <p:cNvSpPr txBox="1"/>
          <p:nvPr/>
        </p:nvSpPr>
        <p:spPr>
          <a:xfrm>
            <a:off x="135082" y="1007913"/>
            <a:ext cx="4364182"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The landmark Paris agreement on climate change will enter into force on Nov. 4, after a coalition of the world's largest polluters and small island nations threatened by rising seas pushed it past a key threshold on Wednesday.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President Barack Obama hailed the news as "a turning point for our planet," and U.N. Secretary-General Ban Ki-moon called the agreement's strong international support a "testament for the urgency of action."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U.N. deputy spokesman Farhan </a:t>
            </a:r>
            <a:r>
              <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rPr>
              <a:t>Haq</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 said late Wednesday that the European Union and 10 countries deposited their instruments of ratification on Wednesday. The percentage of emissions they account for topped the 55 percent threshold needed for the treaty to take effect, he said.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8" name="TextBox 7"/>
          <p:cNvSpPr txBox="1"/>
          <p:nvPr/>
        </p:nvSpPr>
        <p:spPr>
          <a:xfrm>
            <a:off x="6878785" y="3855020"/>
            <a:ext cx="2358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blhd.musirawaskab.go.id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183" y="980200"/>
            <a:ext cx="4238211" cy="2825474"/>
          </a:xfrm>
          <a:prstGeom prst="rect">
            <a:avLst/>
          </a:prstGeom>
        </p:spPr>
      </p:pic>
      <p:sp>
        <p:nvSpPr>
          <p:cNvPr id="4" name="TextBox 3"/>
          <p:cNvSpPr txBox="1"/>
          <p:nvPr/>
        </p:nvSpPr>
        <p:spPr>
          <a:xfrm>
            <a:off x="4572000" y="4218705"/>
            <a:ext cx="4329394"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While the targets in the agreement are not legally binding, the treaty does require countries to report on emissions and their progress on reaching the goals in the national climate plans they submitted to the U.N. The countries are also required to maintain those plans, update them every five years and to pursue measures to implement their stated goals.</a:t>
            </a:r>
          </a:p>
        </p:txBody>
      </p:sp>
    </p:spTree>
    <p:extLst>
      <p:ext uri="{BB962C8B-B14F-4D97-AF65-F5344CB8AC3E}">
        <p14:creationId xmlns:p14="http://schemas.microsoft.com/office/powerpoint/2010/main" val="68083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25730" y="1128561"/>
            <a:ext cx="4532897" cy="4708981"/>
          </a:xfrm>
          <a:prstGeom prst="rect">
            <a:avLst/>
          </a:prstGeom>
          <a:noFill/>
        </p:spPr>
        <p:txBody>
          <a:bodyPr wrap="square" rtlCol="0">
            <a:spAutoFit/>
          </a:bodyPr>
          <a:lstStyle/>
          <a:p>
            <a:r>
              <a:rPr lang="en-US" sz="2000" dirty="0">
                <a:solidFill>
                  <a:srgbClr val="FFFF00"/>
                </a:solidFill>
              </a:rPr>
              <a:t>Water vapor and clouds are the major contributors to Earth’ greenhouse effect, but the planet’s temperature ultimately depends on the atmospheric level of carbon dioxide.</a:t>
            </a:r>
          </a:p>
          <a:p>
            <a:endParaRPr lang="en-US" sz="2000" dirty="0">
              <a:solidFill>
                <a:srgbClr val="FFFF00"/>
              </a:solidFill>
            </a:endParaRPr>
          </a:p>
          <a:p>
            <a:r>
              <a:rPr lang="en-US" sz="2000" dirty="0">
                <a:solidFill>
                  <a:srgbClr val="FFFF00"/>
                </a:solidFill>
              </a:rPr>
              <a:t>Carbon dioxide, methane, and other gases provide the core support for the greenhouse effect.  Without them,  water vapor would quickly precipitate from the atmosphere, plunging the earth into an icebound state.</a:t>
            </a:r>
          </a:p>
          <a:p>
            <a:endParaRPr lang="en-US" sz="2000" dirty="0">
              <a:solidFill>
                <a:srgbClr val="FFFF00"/>
              </a:solidFill>
            </a:endParaRPr>
          </a:p>
          <a:p>
            <a:r>
              <a:rPr lang="en-US" sz="2000" dirty="0">
                <a:solidFill>
                  <a:srgbClr val="FFFF00"/>
                </a:solidFill>
              </a:rPr>
              <a:t>Hence the “thermostat” shown in the picture.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288" y="1321072"/>
            <a:ext cx="4165328" cy="4165328"/>
          </a:xfrm>
          <a:prstGeom prst="rect">
            <a:avLst/>
          </a:prstGeom>
        </p:spPr>
      </p:pic>
      <p:sp>
        <p:nvSpPr>
          <p:cNvPr id="4" name="TextBox 3"/>
          <p:cNvSpPr txBox="1"/>
          <p:nvPr/>
        </p:nvSpPr>
        <p:spPr>
          <a:xfrm>
            <a:off x="943276" y="202128"/>
            <a:ext cx="8191099" cy="523220"/>
          </a:xfrm>
          <a:prstGeom prst="rect">
            <a:avLst/>
          </a:prstGeom>
          <a:noFill/>
        </p:spPr>
        <p:txBody>
          <a:bodyPr wrap="square" rtlCol="0">
            <a:spAutoFit/>
          </a:bodyPr>
          <a:lstStyle/>
          <a:p>
            <a:r>
              <a:rPr lang="en-US" sz="2800" dirty="0">
                <a:solidFill>
                  <a:srgbClr val="FFFF00"/>
                </a:solidFill>
              </a:rPr>
              <a:t>Carbon Dioxide Controls the Earth’s Temperature</a:t>
            </a:r>
          </a:p>
        </p:txBody>
      </p:sp>
      <p:sp>
        <p:nvSpPr>
          <p:cNvPr id="5" name="TextBox 4"/>
          <p:cNvSpPr txBox="1"/>
          <p:nvPr/>
        </p:nvSpPr>
        <p:spPr>
          <a:xfrm>
            <a:off x="6814689" y="5601908"/>
            <a:ext cx="2300438" cy="307777"/>
          </a:xfrm>
          <a:prstGeom prst="rect">
            <a:avLst/>
          </a:prstGeom>
          <a:noFill/>
        </p:spPr>
        <p:txBody>
          <a:bodyPr wrap="square" rtlCol="0">
            <a:spAutoFit/>
          </a:bodyPr>
          <a:lstStyle/>
          <a:p>
            <a:r>
              <a:rPr lang="en-US" sz="1400" dirty="0">
                <a:solidFill>
                  <a:srgbClr val="FFFF00"/>
                </a:solidFill>
              </a:rPr>
              <a:t>NASA GISS:  Lilly Dell Valle</a:t>
            </a:r>
          </a:p>
        </p:txBody>
      </p:sp>
      <p:sp>
        <p:nvSpPr>
          <p:cNvPr id="6" name="TextBox 5"/>
          <p:cNvSpPr txBox="1"/>
          <p:nvPr/>
        </p:nvSpPr>
        <p:spPr>
          <a:xfrm>
            <a:off x="640080" y="6404391"/>
            <a:ext cx="8797490" cy="369332"/>
          </a:xfrm>
          <a:prstGeom prst="rect">
            <a:avLst/>
          </a:prstGeom>
          <a:noFill/>
        </p:spPr>
        <p:txBody>
          <a:bodyPr wrap="square" rtlCol="0">
            <a:spAutoFit/>
          </a:bodyPr>
          <a:lstStyle/>
          <a:p>
            <a:r>
              <a:rPr lang="en-US" sz="1600" dirty="0">
                <a:solidFill>
                  <a:srgbClr val="FFFF00"/>
                </a:solidFill>
              </a:rPr>
              <a:t>Based on papers by </a:t>
            </a:r>
            <a:r>
              <a:rPr lang="en-US" sz="1600" dirty="0" err="1">
                <a:solidFill>
                  <a:srgbClr val="FFFF00"/>
                </a:solidFill>
              </a:rPr>
              <a:t>Lacis</a:t>
            </a:r>
            <a:r>
              <a:rPr lang="en-US" sz="1600" dirty="0">
                <a:solidFill>
                  <a:srgbClr val="FFFF00"/>
                </a:solidFill>
              </a:rPr>
              <a:t> et al, 2010, Science and Schmidt 2010, J. Geophysical Res</a:t>
            </a:r>
            <a:r>
              <a:rPr lang="en-US" dirty="0"/>
              <a:t>.</a:t>
            </a:r>
          </a:p>
        </p:txBody>
      </p:sp>
    </p:spTree>
    <p:extLst>
      <p:ext uri="{BB962C8B-B14F-4D97-AF65-F5344CB8AC3E}">
        <p14:creationId xmlns:p14="http://schemas.microsoft.com/office/powerpoint/2010/main" val="86062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006750" y="296051"/>
            <a:ext cx="7128255"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Prevent Further Damage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aka “Mitigation”</a:t>
            </a:r>
          </a:p>
        </p:txBody>
      </p:sp>
      <p:sp>
        <p:nvSpPr>
          <p:cNvPr id="13" name="TextBox 12"/>
          <p:cNvSpPr txBox="1"/>
          <p:nvPr/>
        </p:nvSpPr>
        <p:spPr>
          <a:xfrm>
            <a:off x="6399500" y="6199891"/>
            <a:ext cx="270245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alibri" panose="020F0502020204030204"/>
                <a:ea typeface="+mn-ea"/>
                <a:cs typeface="+mn-cs"/>
              </a:rPr>
              <a:t>Car accident on 101 Freeway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78" y="1456981"/>
            <a:ext cx="7357421" cy="4763930"/>
          </a:xfrm>
          <a:prstGeom prst="rect">
            <a:avLst/>
          </a:prstGeom>
        </p:spPr>
      </p:pic>
    </p:spTree>
    <p:extLst>
      <p:ext uri="{BB962C8B-B14F-4D97-AF65-F5344CB8AC3E}">
        <p14:creationId xmlns:p14="http://schemas.microsoft.com/office/powerpoint/2010/main" val="127596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301446" y="3331959"/>
            <a:ext cx="3969111" cy="3293209"/>
          </a:xfrm>
          <a:prstGeom prst="rect">
            <a:avLst/>
          </a:prstGeom>
          <a:noFill/>
          <a:ln w="12700">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HUMAN RESPONSES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Personal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Family, Friends,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Town and 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State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00"/>
                </a:solidFill>
                <a:effectLst/>
                <a:uLnTx/>
                <a:uFillTx/>
                <a:latin typeface="Calibri" panose="020F0502020204030204"/>
                <a:ea typeface="+mn-ea"/>
                <a:cs typeface="+mn-cs"/>
              </a:rPr>
              <a:t>National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srgbClr val="FFFF00"/>
                </a:solidFill>
                <a:effectLst/>
                <a:uLnTx/>
                <a:uFillTx/>
                <a:latin typeface="Calibri" panose="020F0502020204030204"/>
                <a:ea typeface="+mn-ea"/>
                <a:cs typeface="+mn-cs"/>
              </a:rPr>
              <a:t>International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70" y="739623"/>
            <a:ext cx="1828796" cy="1828796"/>
          </a:xfrm>
          <a:prstGeom prst="rect">
            <a:avLst/>
          </a:prstGeom>
        </p:spPr>
      </p:pic>
      <p:sp>
        <p:nvSpPr>
          <p:cNvPr id="4" name="TextBox 3"/>
          <p:cNvSpPr txBox="1"/>
          <p:nvPr/>
        </p:nvSpPr>
        <p:spPr>
          <a:xfrm>
            <a:off x="5204649" y="1719203"/>
            <a:ext cx="2942924" cy="1384995"/>
          </a:xfrm>
          <a:prstGeom prst="rect">
            <a:avLst/>
          </a:prstGeom>
          <a:noFill/>
          <a:ln w="15875">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Warmer Air, Warmer Water (Global Warming)</a:t>
            </a:r>
          </a:p>
        </p:txBody>
      </p:sp>
      <p:sp>
        <p:nvSpPr>
          <p:cNvPr id="5" name="TextBox 4"/>
          <p:cNvSpPr txBox="1"/>
          <p:nvPr/>
        </p:nvSpPr>
        <p:spPr>
          <a:xfrm>
            <a:off x="5349720" y="3864825"/>
            <a:ext cx="2672207" cy="1815882"/>
          </a:xfrm>
          <a:prstGeom prst="rect">
            <a:avLst/>
          </a:prstGeom>
          <a:noFill/>
          <a:ln w="12700">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Atmosphere  Biosphere  Cryosphere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(Climate Change)</a:t>
            </a:r>
          </a:p>
        </p:txBody>
      </p:sp>
      <p:sp>
        <p:nvSpPr>
          <p:cNvPr id="6" name="TextBox 5"/>
          <p:cNvSpPr txBox="1"/>
          <p:nvPr/>
        </p:nvSpPr>
        <p:spPr>
          <a:xfrm>
            <a:off x="5516864" y="543919"/>
            <a:ext cx="2248593" cy="707886"/>
          </a:xfrm>
          <a:prstGeom prst="rect">
            <a:avLst/>
          </a:prstGeom>
          <a:noFill/>
          <a:ln>
            <a:solidFill>
              <a:schemeClr val="accent3">
                <a:lumMod val="20000"/>
                <a:lumOff val="8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More Water Vapor and Clouds</a:t>
            </a:r>
          </a:p>
        </p:txBody>
      </p:sp>
      <p:cxnSp>
        <p:nvCxnSpPr>
          <p:cNvPr id="10" name="Straight Connector 9"/>
          <p:cNvCxnSpPr>
            <a:cxnSpLocks/>
          </p:cNvCxnSpPr>
          <p:nvPr/>
        </p:nvCxnSpPr>
        <p:spPr>
          <a:xfrm flipH="1" flipV="1">
            <a:off x="2688000" y="1675538"/>
            <a:ext cx="2122144" cy="43665"/>
          </a:xfrm>
          <a:prstGeom prst="line">
            <a:avLst/>
          </a:prstGeom>
          <a:ln w="60325">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5" idx="1"/>
          </p:cNvCxnSpPr>
          <p:nvPr/>
        </p:nvCxnSpPr>
        <p:spPr>
          <a:xfrm flipV="1">
            <a:off x="4324505" y="4772766"/>
            <a:ext cx="1025215" cy="26137"/>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1771792" y="2534261"/>
            <a:ext cx="6766" cy="797698"/>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41557" y="3151222"/>
            <a:ext cx="12192" cy="679126"/>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2649334">
            <a:off x="6020703" y="4817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p:cNvSpPr/>
          <p:nvPr/>
        </p:nvSpPr>
        <p:spPr>
          <a:xfrm rot="13631910">
            <a:off x="4765265" y="6341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p:cNvCxnSpPr/>
          <p:nvPr/>
        </p:nvCxnSpPr>
        <p:spPr>
          <a:xfrm>
            <a:off x="8047120" y="81686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69028" y="786384"/>
            <a:ext cx="91300" cy="29473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10144" y="237134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25496" y="2194560"/>
            <a:ext cx="42651" cy="31699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373898" y="2878019"/>
            <a:ext cx="829128" cy="268247"/>
          </a:xfrm>
          <a:prstGeom prst="rect">
            <a:avLst/>
          </a:prstGeom>
        </p:spPr>
      </p:pic>
    </p:spTree>
    <p:extLst>
      <p:ext uri="{BB962C8B-B14F-4D97-AF65-F5344CB8AC3E}">
        <p14:creationId xmlns:p14="http://schemas.microsoft.com/office/powerpoint/2010/main" val="228175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4683759" y="700351"/>
            <a:ext cx="406399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Five Ways to Pay</a:t>
            </a:r>
          </a:p>
        </p:txBody>
      </p:sp>
      <p:sp>
        <p:nvSpPr>
          <p:cNvPr id="13" name="TextBox 12"/>
          <p:cNvSpPr txBox="1"/>
          <p:nvPr/>
        </p:nvSpPr>
        <p:spPr>
          <a:xfrm>
            <a:off x="4409440" y="6304995"/>
            <a:ext cx="45719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Calibri" panose="020F0502020204030204"/>
              </a:rPr>
              <a:t>Poet economist, extracted 14 April 2017</a:t>
            </a: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50" y="0"/>
            <a:ext cx="3856420" cy="6858000"/>
          </a:xfrm>
          <a:prstGeom prst="rect">
            <a:avLst/>
          </a:prstGeom>
        </p:spPr>
      </p:pic>
    </p:spTree>
    <p:extLst>
      <p:ext uri="{BB962C8B-B14F-4D97-AF65-F5344CB8AC3E}">
        <p14:creationId xmlns:p14="http://schemas.microsoft.com/office/powerpoint/2010/main" val="371368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9695" y="2320047"/>
            <a:ext cx="4776374" cy="1160643"/>
          </a:xfrm>
        </p:spPr>
        <p:txBody>
          <a:bodyPr>
            <a:normAutofit/>
          </a:bodyPr>
          <a:lstStyle/>
          <a:p>
            <a:pPr marL="0" indent="0">
              <a:buNone/>
            </a:pPr>
            <a:r>
              <a:rPr lang="en-US" dirty="0"/>
              <a:t> </a:t>
            </a:r>
            <a:r>
              <a:rPr lang="en-US" sz="5400" dirty="0">
                <a:solidFill>
                  <a:srgbClr val="FFFF00"/>
                </a:solidFill>
              </a:rPr>
              <a:t>Pricing Carbon</a:t>
            </a:r>
          </a:p>
        </p:txBody>
      </p:sp>
    </p:spTree>
    <p:extLst>
      <p:ext uri="{BB962C8B-B14F-4D97-AF65-F5344CB8AC3E}">
        <p14:creationId xmlns:p14="http://schemas.microsoft.com/office/powerpoint/2010/main" val="31502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2735" y="2320047"/>
            <a:ext cx="4202065" cy="1160643"/>
          </a:xfrm>
        </p:spPr>
        <p:txBody>
          <a:bodyPr>
            <a:normAutofit fontScale="85000" lnSpcReduction="20000"/>
          </a:bodyPr>
          <a:lstStyle/>
          <a:p>
            <a:pPr marL="0" indent="0">
              <a:buNone/>
            </a:pPr>
            <a:r>
              <a:rPr lang="en-US" dirty="0"/>
              <a:t> </a:t>
            </a:r>
            <a:r>
              <a:rPr lang="en-US" sz="5400" dirty="0">
                <a:solidFill>
                  <a:srgbClr val="FFFF00"/>
                </a:solidFill>
              </a:rPr>
              <a:t>Cap and Trade or a Carbon Tax?</a:t>
            </a:r>
          </a:p>
        </p:txBody>
      </p:sp>
    </p:spTree>
    <p:extLst>
      <p:ext uri="{BB962C8B-B14F-4D97-AF65-F5344CB8AC3E}">
        <p14:creationId xmlns:p14="http://schemas.microsoft.com/office/powerpoint/2010/main" val="5140004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94266</TotalTime>
  <Words>2768</Words>
  <Application>Microsoft Office PowerPoint</Application>
  <PresentationFormat>On-screen Show (4:3)</PresentationFormat>
  <Paragraphs>288</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Lucida Grande</vt:lpstr>
      <vt:lpstr>Times New Roman</vt:lpstr>
      <vt:lpstr>Wingdings</vt:lpstr>
      <vt:lpstr>Zapf Dingbats</vt:lpstr>
      <vt:lpstr>Office Theme</vt:lpstr>
      <vt:lpstr>1_Office Theme</vt:lpstr>
      <vt:lpstr>PowerPoint Presentation</vt:lpstr>
      <vt:lpstr>PowerPoint Presentation</vt:lpstr>
      <vt:lpstr>  Charles David Keeling,  Scripps Institution of Oceanography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 to implement national carbon price</vt:lpstr>
      <vt:lpstr>Carbon tax push from former GOP officials faces uphill slog By MICHAEL BIESECKER and CATHERINE LUCEY Associated Press  8 Feb 2017</vt:lpstr>
      <vt:lpstr>The Conservative Case for Carbon Dividends Climate Leadership Council Feb 2017</vt:lpstr>
      <vt:lpstr>PowerPoint Presentation</vt:lpstr>
      <vt:lpstr>PowerPoint Presentation</vt:lpstr>
      <vt:lpstr>PowerPoint Presentation</vt:lpstr>
      <vt:lpstr>PowerPoint Presentation</vt:lpstr>
      <vt:lpstr>PowerPoint Presentation</vt:lpstr>
      <vt:lpstr>Bills and Proposals for U.S. Congress</vt:lpstr>
      <vt:lpstr>Bills and Proposals for U.S. Congress</vt:lpstr>
      <vt:lpstr>Citizens Climate Lobby, June 2015</vt:lpstr>
      <vt:lpstr>PowerPoint Presentation</vt:lpstr>
      <vt:lpstr>PowerPoint Presentation</vt:lpstr>
      <vt:lpstr>Attributes of a good policy</vt:lpstr>
      <vt:lpstr>PowerPoint Presentation</vt:lpstr>
      <vt:lpstr>PowerPoint Presentation</vt:lpstr>
      <vt:lpstr>PowerPoint Presentation</vt:lpstr>
      <vt:lpstr>PowerPoint Presentation</vt:lpstr>
      <vt:lpstr>PowerPoint Presentation</vt:lpstr>
      <vt:lpstr>U.S. climate action commitments are the overwhelming will of the people. Nation will follow through and lead global transition.  John Kerry at COP22 in Marrakech, 16 Nov 2016</vt:lpstr>
      <vt:lpstr>Paris Climate Agreement to Take Effect Nov. 4,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phil nelson</cp:lastModifiedBy>
  <cp:revision>790</cp:revision>
  <dcterms:created xsi:type="dcterms:W3CDTF">2016-04-26T20:35:20Z</dcterms:created>
  <dcterms:modified xsi:type="dcterms:W3CDTF">2017-04-17T14:30:32Z</dcterms:modified>
</cp:coreProperties>
</file>