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0" r:id="rId3"/>
    <p:sldId id="301" r:id="rId4"/>
    <p:sldId id="290" r:id="rId5"/>
    <p:sldId id="302" r:id="rId6"/>
    <p:sldId id="303" r:id="rId7"/>
    <p:sldId id="305" r:id="rId8"/>
    <p:sldId id="304" r:id="rId9"/>
    <p:sldId id="306" r:id="rId10"/>
    <p:sldId id="259" r:id="rId11"/>
    <p:sldId id="258" r:id="rId12"/>
    <p:sldId id="278" r:id="rId13"/>
    <p:sldId id="260" r:id="rId14"/>
    <p:sldId id="257" r:id="rId15"/>
    <p:sldId id="294" r:id="rId16"/>
    <p:sldId id="277" r:id="rId17"/>
    <p:sldId id="263" r:id="rId18"/>
    <p:sldId id="271" r:id="rId19"/>
    <p:sldId id="291" r:id="rId20"/>
    <p:sldId id="268" r:id="rId21"/>
    <p:sldId id="279" r:id="rId22"/>
    <p:sldId id="272" r:id="rId23"/>
    <p:sldId id="275" r:id="rId24"/>
    <p:sldId id="276" r:id="rId25"/>
    <p:sldId id="286" r:id="rId26"/>
    <p:sldId id="285" r:id="rId27"/>
    <p:sldId id="273" r:id="rId28"/>
    <p:sldId id="274" r:id="rId29"/>
    <p:sldId id="287" r:id="rId30"/>
    <p:sldId id="289" r:id="rId31"/>
    <p:sldId id="30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128" y="-23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39FF0-6E8C-41F8-86E4-3F23D5DEE157}" type="datetimeFigureOut">
              <a:rPr lang="en-US" smtClean="0"/>
              <a:t>9/20/2014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7E977-A2EA-4256-8211-08F94A4E9F5C}" type="slidenum">
              <a:rPr lang="en-US" smtClean="0"/>
              <a:t>‹#›</a:t>
            </a:fld>
            <a:endParaRPr lang="en-US"/>
          </a:p>
        </p:txBody>
      </p:sp>
    </p:spTree>
    <p:extLst>
      <p:ext uri="{BB962C8B-B14F-4D97-AF65-F5344CB8AC3E}">
        <p14:creationId xmlns:p14="http://schemas.microsoft.com/office/powerpoint/2010/main" val="15291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See http://www.skepticalscience.com/Milankovitch.html for good explanation</a:t>
            </a:r>
          </a:p>
          <a:p>
            <a:pPr>
              <a:defRPr/>
            </a:pPr>
            <a:endParaRPr lang="en-US" dirty="0" smtClean="0"/>
          </a:p>
          <a:p>
            <a:pPr>
              <a:defRPr/>
            </a:pPr>
            <a:r>
              <a:rPr lang="en-US" dirty="0" smtClean="0"/>
              <a:t>Eccentricity affects entire globe equally; 100,000 year periodicity: 0.45 w/m-2; yearly delta of 6.4% over course of year</a:t>
            </a:r>
          </a:p>
          <a:p>
            <a:pPr>
              <a:defRPr/>
            </a:pPr>
            <a:r>
              <a:rPr lang="en-US" dirty="0" smtClean="0"/>
              <a:t>Obliquity - hemispherical: 22-25; currently 23.5, 41,000 year periodicity</a:t>
            </a:r>
          </a:p>
          <a:p>
            <a:pPr>
              <a:defRPr/>
            </a:pPr>
            <a:r>
              <a:rPr lang="en-US" dirty="0" smtClean="0"/>
              <a:t>Precession: 19k 23k – when n. hemisphere nearest sun in summer (currently we are furthest) – why hypsithermal was slightly warmer.</a:t>
            </a:r>
          </a:p>
          <a:p>
            <a:pPr>
              <a:defRPr/>
            </a:pPr>
            <a:r>
              <a:rPr lang="en-US" dirty="0" smtClean="0"/>
              <a:t>Precession varies on timescales of 19,000 and 23,000 years, and is thus important even over historical times.  The precessional cycle is the key player behind the Holocene Climate Optimum, a time between ~7,000 and 5,000 years ago of particularly warm Northern Hemispheric  extra tropical summers, and colder tropical and extra tropical winters.</a:t>
            </a:r>
          </a:p>
          <a:p>
            <a:pPr>
              <a:defRPr/>
            </a:pPr>
            <a:endParaRPr lang="en-US" dirty="0" smtClean="0"/>
          </a:p>
          <a:p>
            <a:pPr>
              <a:defRPr/>
            </a:pPr>
            <a:endParaRPr lang="en-US" dirty="0" smtClean="0"/>
          </a:p>
          <a:p>
            <a:pPr>
              <a:defRPr/>
            </a:pPr>
            <a:r>
              <a:rPr lang="en-US" b="1" dirty="0" smtClean="0"/>
              <a:t>Eccentricity</a:t>
            </a:r>
            <a:r>
              <a:rPr lang="en-US" dirty="0" smtClean="0"/>
              <a:t> is the only Milankovitch cycle that alters the annual-mean global solar insolation (i.e., the total energy the planet receives from the sun at the top of the atmosphere).  For the mathematically inclined, the annually-averaged insolation changes in proportion to 1/(1-e</a:t>
            </a:r>
            <a:r>
              <a:rPr lang="en-US" baseline="30000" dirty="0" smtClean="0"/>
              <a:t>2</a:t>
            </a:r>
            <a:r>
              <a:rPr lang="en-US" dirty="0" smtClean="0"/>
              <a:t>)</a:t>
            </a:r>
            <a:r>
              <a:rPr lang="en-US" baseline="30000" dirty="0" smtClean="0"/>
              <a:t>0.5,</a:t>
            </a:r>
            <a:r>
              <a:rPr lang="en-US" dirty="0" smtClean="0"/>
              <a:t> so the solar insolation increases with higher eccentricity. This is a very small effect though, amounting to less than 0.2% change in solar insolation, equivalent to a radiative forcing of ~0.45 W/m</a:t>
            </a:r>
            <a:r>
              <a:rPr lang="en-US" baseline="30000" dirty="0" smtClean="0"/>
              <a:t>2</a:t>
            </a:r>
            <a:r>
              <a:rPr lang="en-US" dirty="0" smtClean="0"/>
              <a:t> (assuming present-day albedo).   This is much less than the total anthropogenic forcing over the 20</a:t>
            </a:r>
            <a:r>
              <a:rPr lang="en-US" baseline="30000" dirty="0" smtClean="0"/>
              <a:t>th</a:t>
            </a:r>
            <a:r>
              <a:rPr lang="en-US" dirty="0" smtClean="0"/>
              <a:t> century.  However, eccentircity does modulate the precessional cycle, as we shall see.</a:t>
            </a:r>
          </a:p>
          <a:p>
            <a:pPr>
              <a:defRPr/>
            </a:pPr>
            <a:r>
              <a:rPr lang="en-US" b="1" dirty="0" smtClean="0"/>
              <a:t>Obliquity: </a:t>
            </a:r>
            <a:r>
              <a:rPr lang="en-US" dirty="0" smtClean="0"/>
              <a:t> Obliquity describes how tilted a planet’s axis is (Fig. 3 shows the obliquity of eight planets, plus Pluto which is labeled as a planet).   The tilt of the Earth is ultimately what allows for the existence of seasons, since the Northern Hemisphere is pointed toward the sun in the boreal summer, and away from the sun in the boreal winter.  The tilt of Earth’s axis (in other words, the angle between the spin–axis and a line perpendicular to the orbital plane) varies between about 22 to 25° (currently 23.5°) over a period of nearly 41,000 years, driving changes in the distribution of sunlight between the equator and high latitudes (with more tilt implying more sunlight at high latitudes, and less at lower latitudes; therefore more oblique orbits favor deglaciation on Earth). </a:t>
            </a:r>
          </a:p>
          <a:p>
            <a:pPr>
              <a:defRPr/>
            </a:pPr>
            <a:r>
              <a:rPr lang="en-US" b="1" dirty="0" smtClean="0"/>
              <a:t>Precession: </a:t>
            </a:r>
            <a:r>
              <a:rPr lang="en-US" dirty="0" smtClean="0"/>
              <a:t>Precession does not describe how tilted the Earth’s axis is, but rather the direction of its axis.  This changes what star is the “North Star” over time (today it is Polaris, but near the end of the last deglaciation it was Vega), and as described below, governs the timing of the seasons. This is illustrated in Figure 4 (a and b) below.</a:t>
            </a:r>
            <a:endParaRPr lang="en-US" dirty="0"/>
          </a:p>
        </p:txBody>
      </p:sp>
      <p:sp>
        <p:nvSpPr>
          <p:cNvPr id="55300" name="Slide Number Placeholder 3"/>
          <p:cNvSpPr>
            <a:spLocks noGrp="1"/>
          </p:cNvSpPr>
          <p:nvPr>
            <p:ph type="sldNum" sz="quarter" idx="5"/>
          </p:nvPr>
        </p:nvSpPr>
        <p:spPr>
          <a:noFill/>
          <a:ln>
            <a:miter lim="800000"/>
            <a:headEnd/>
            <a:tailEnd/>
          </a:ln>
        </p:spPr>
        <p:txBody>
          <a:bodyPr/>
          <a:lstStyle/>
          <a:p>
            <a:fld id="{E54C4A62-F25A-4EA1-8B5B-933C2237569B}" type="slidenum">
              <a:rPr lang="en-US" smtClean="0"/>
              <a:pPr/>
              <a:t>11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6EE16B-6211-458C-BBF0-69CF59381124}" type="slidenum">
              <a:rPr lang="en-US" smtClean="0"/>
              <a:pPr>
                <a:defRPr/>
              </a:pPr>
              <a:t>15</a:t>
            </a:fld>
            <a:endParaRPr lang="en-US"/>
          </a:p>
        </p:txBody>
      </p:sp>
    </p:spTree>
    <p:extLst>
      <p:ext uri="{BB962C8B-B14F-4D97-AF65-F5344CB8AC3E}">
        <p14:creationId xmlns:p14="http://schemas.microsoft.com/office/powerpoint/2010/main" val="3128123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4B2BD4B2-5443-4294-A63D-0A8F0D82D7F1}" type="slidenum">
              <a:rPr lang="en-US" smtClean="0"/>
              <a:pPr/>
              <a:t>17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142340" name="Slide Number Placeholder 3"/>
          <p:cNvSpPr>
            <a:spLocks noGrp="1"/>
          </p:cNvSpPr>
          <p:nvPr>
            <p:ph type="sldNum" sz="quarter" idx="5"/>
          </p:nvPr>
        </p:nvSpPr>
        <p:spPr>
          <a:noFill/>
        </p:spPr>
        <p:txBody>
          <a:bodyPr/>
          <a:lstStyle>
            <a:lvl1pPr>
              <a:defRPr sz="1900" i="1">
                <a:solidFill>
                  <a:schemeClr val="tx1"/>
                </a:solidFill>
                <a:latin typeface="Arial" pitchFamily="34" charset="0"/>
              </a:defRPr>
            </a:lvl1pPr>
            <a:lvl2pPr marL="702756" indent="-270291">
              <a:defRPr sz="1900" i="1">
                <a:solidFill>
                  <a:schemeClr val="tx1"/>
                </a:solidFill>
                <a:latin typeface="Arial" pitchFamily="34" charset="0"/>
              </a:defRPr>
            </a:lvl2pPr>
            <a:lvl3pPr marL="1081164" indent="-216233">
              <a:defRPr sz="1900" i="1">
                <a:solidFill>
                  <a:schemeClr val="tx1"/>
                </a:solidFill>
                <a:latin typeface="Arial" pitchFamily="34" charset="0"/>
              </a:defRPr>
            </a:lvl3pPr>
            <a:lvl4pPr marL="1513629" indent="-216233">
              <a:defRPr sz="1900" i="1">
                <a:solidFill>
                  <a:schemeClr val="tx1"/>
                </a:solidFill>
                <a:latin typeface="Arial" pitchFamily="34" charset="0"/>
              </a:defRPr>
            </a:lvl4pPr>
            <a:lvl5pPr marL="1946095" indent="-216233">
              <a:defRPr sz="1900" i="1">
                <a:solidFill>
                  <a:schemeClr val="tx1"/>
                </a:solidFill>
                <a:latin typeface="Arial" pitchFamily="34" charset="0"/>
              </a:defRPr>
            </a:lvl5pPr>
            <a:lvl6pPr marL="2378560" indent="-216233" eaLnBrk="0" fontAlgn="base" hangingPunct="0">
              <a:spcBef>
                <a:spcPct val="0"/>
              </a:spcBef>
              <a:spcAft>
                <a:spcPct val="0"/>
              </a:spcAft>
              <a:defRPr sz="1900" i="1">
                <a:solidFill>
                  <a:schemeClr val="tx1"/>
                </a:solidFill>
                <a:latin typeface="Arial" pitchFamily="34" charset="0"/>
              </a:defRPr>
            </a:lvl6pPr>
            <a:lvl7pPr marL="2811026" indent="-216233" eaLnBrk="0" fontAlgn="base" hangingPunct="0">
              <a:spcBef>
                <a:spcPct val="0"/>
              </a:spcBef>
              <a:spcAft>
                <a:spcPct val="0"/>
              </a:spcAft>
              <a:defRPr sz="1900" i="1">
                <a:solidFill>
                  <a:schemeClr val="tx1"/>
                </a:solidFill>
                <a:latin typeface="Arial" pitchFamily="34" charset="0"/>
              </a:defRPr>
            </a:lvl7pPr>
            <a:lvl8pPr marL="3243491" indent="-216233" eaLnBrk="0" fontAlgn="base" hangingPunct="0">
              <a:spcBef>
                <a:spcPct val="0"/>
              </a:spcBef>
              <a:spcAft>
                <a:spcPct val="0"/>
              </a:spcAft>
              <a:defRPr sz="1900" i="1">
                <a:solidFill>
                  <a:schemeClr val="tx1"/>
                </a:solidFill>
                <a:latin typeface="Arial" pitchFamily="34" charset="0"/>
              </a:defRPr>
            </a:lvl8pPr>
            <a:lvl9pPr marL="3675957" indent="-216233" eaLnBrk="0" fontAlgn="base" hangingPunct="0">
              <a:spcBef>
                <a:spcPct val="0"/>
              </a:spcBef>
              <a:spcAft>
                <a:spcPct val="0"/>
              </a:spcAft>
              <a:defRPr sz="1900" i="1">
                <a:solidFill>
                  <a:schemeClr val="tx1"/>
                </a:solidFill>
                <a:latin typeface="Arial" pitchFamily="34" charset="0"/>
              </a:defRPr>
            </a:lvl9pPr>
          </a:lstStyle>
          <a:p>
            <a:fld id="{BB8BB32A-7313-4772-9FB3-EE73CC6C73B8}" type="slidenum">
              <a:rPr lang="en-US" altLang="en-US" sz="1100" i="0"/>
              <a:pPr/>
              <a:t>22</a:t>
            </a:fld>
            <a:endParaRPr lang="en-US" altLang="en-US" sz="1100" i="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136196" name="Slide Number Placeholder 3"/>
          <p:cNvSpPr>
            <a:spLocks noGrp="1"/>
          </p:cNvSpPr>
          <p:nvPr>
            <p:ph type="sldNum" sz="quarter" idx="5"/>
          </p:nvPr>
        </p:nvSpPr>
        <p:spPr>
          <a:noFill/>
        </p:spPr>
        <p:txBody>
          <a:bodyPr/>
          <a:lstStyle>
            <a:lvl1pPr>
              <a:defRPr sz="1900" i="1">
                <a:solidFill>
                  <a:schemeClr val="tx1"/>
                </a:solidFill>
                <a:latin typeface="Arial" pitchFamily="34" charset="0"/>
              </a:defRPr>
            </a:lvl1pPr>
            <a:lvl2pPr marL="702756" indent="-270291">
              <a:defRPr sz="1900" i="1">
                <a:solidFill>
                  <a:schemeClr val="tx1"/>
                </a:solidFill>
                <a:latin typeface="Arial" pitchFamily="34" charset="0"/>
              </a:defRPr>
            </a:lvl2pPr>
            <a:lvl3pPr marL="1081164" indent="-216233">
              <a:defRPr sz="1900" i="1">
                <a:solidFill>
                  <a:schemeClr val="tx1"/>
                </a:solidFill>
                <a:latin typeface="Arial" pitchFamily="34" charset="0"/>
              </a:defRPr>
            </a:lvl3pPr>
            <a:lvl4pPr marL="1513629" indent="-216233">
              <a:defRPr sz="1900" i="1">
                <a:solidFill>
                  <a:schemeClr val="tx1"/>
                </a:solidFill>
                <a:latin typeface="Arial" pitchFamily="34" charset="0"/>
              </a:defRPr>
            </a:lvl4pPr>
            <a:lvl5pPr marL="1946095" indent="-216233">
              <a:defRPr sz="1900" i="1">
                <a:solidFill>
                  <a:schemeClr val="tx1"/>
                </a:solidFill>
                <a:latin typeface="Arial" pitchFamily="34" charset="0"/>
              </a:defRPr>
            </a:lvl5pPr>
            <a:lvl6pPr marL="2378560" indent="-216233" eaLnBrk="0" fontAlgn="base" hangingPunct="0">
              <a:spcBef>
                <a:spcPct val="0"/>
              </a:spcBef>
              <a:spcAft>
                <a:spcPct val="0"/>
              </a:spcAft>
              <a:defRPr sz="1900" i="1">
                <a:solidFill>
                  <a:schemeClr val="tx1"/>
                </a:solidFill>
                <a:latin typeface="Arial" pitchFamily="34" charset="0"/>
              </a:defRPr>
            </a:lvl6pPr>
            <a:lvl7pPr marL="2811026" indent="-216233" eaLnBrk="0" fontAlgn="base" hangingPunct="0">
              <a:spcBef>
                <a:spcPct val="0"/>
              </a:spcBef>
              <a:spcAft>
                <a:spcPct val="0"/>
              </a:spcAft>
              <a:defRPr sz="1900" i="1">
                <a:solidFill>
                  <a:schemeClr val="tx1"/>
                </a:solidFill>
                <a:latin typeface="Arial" pitchFamily="34" charset="0"/>
              </a:defRPr>
            </a:lvl7pPr>
            <a:lvl8pPr marL="3243491" indent="-216233" eaLnBrk="0" fontAlgn="base" hangingPunct="0">
              <a:spcBef>
                <a:spcPct val="0"/>
              </a:spcBef>
              <a:spcAft>
                <a:spcPct val="0"/>
              </a:spcAft>
              <a:defRPr sz="1900" i="1">
                <a:solidFill>
                  <a:schemeClr val="tx1"/>
                </a:solidFill>
                <a:latin typeface="Arial" pitchFamily="34" charset="0"/>
              </a:defRPr>
            </a:lvl8pPr>
            <a:lvl9pPr marL="3675957" indent="-216233" eaLnBrk="0" fontAlgn="base" hangingPunct="0">
              <a:spcBef>
                <a:spcPct val="0"/>
              </a:spcBef>
              <a:spcAft>
                <a:spcPct val="0"/>
              </a:spcAft>
              <a:defRPr sz="1900" i="1">
                <a:solidFill>
                  <a:schemeClr val="tx1"/>
                </a:solidFill>
                <a:latin typeface="Arial" pitchFamily="34" charset="0"/>
              </a:defRPr>
            </a:lvl9pPr>
          </a:lstStyle>
          <a:p>
            <a:fld id="{CA5B42D9-D7CE-44E8-AE71-6562A612E6F9}" type="slidenum">
              <a:rPr lang="en-US" altLang="en-US" sz="1100" i="0"/>
              <a:pPr/>
              <a:t>23</a:t>
            </a:fld>
            <a:endParaRPr lang="en-US" altLang="en-US" sz="1100" i="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EE16B-6211-458C-BBF0-69CF59381124}" type="slidenum">
              <a:rPr lang="en-US" smtClean="0"/>
              <a:pPr>
                <a:defRPr/>
              </a:pPr>
              <a:t>26</a:t>
            </a:fld>
            <a:endParaRPr lang="en-US"/>
          </a:p>
        </p:txBody>
      </p:sp>
    </p:spTree>
    <p:extLst>
      <p:ext uri="{BB962C8B-B14F-4D97-AF65-F5344CB8AC3E}">
        <p14:creationId xmlns:p14="http://schemas.microsoft.com/office/powerpoint/2010/main" val="330474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6F73FD-C1F6-4E2E-935B-DCB61C307E2C}"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396679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F73FD-C1F6-4E2E-935B-DCB61C307E2C}"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59271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F73FD-C1F6-4E2E-935B-DCB61C307E2C}"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295100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F73FD-C1F6-4E2E-935B-DCB61C307E2C}"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335731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F73FD-C1F6-4E2E-935B-DCB61C307E2C}"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284081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6F73FD-C1F6-4E2E-935B-DCB61C307E2C}"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141538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6F73FD-C1F6-4E2E-935B-DCB61C307E2C}" type="datetimeFigureOut">
              <a:rPr lang="en-US" smtClean="0"/>
              <a:t>9/20/2014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377610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6F73FD-C1F6-4E2E-935B-DCB61C307E2C}" type="datetimeFigureOut">
              <a:rPr lang="en-US" smtClean="0"/>
              <a:t>9/20/2014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319948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F73FD-C1F6-4E2E-935B-DCB61C307E2C}" type="datetimeFigureOut">
              <a:rPr lang="en-US" smtClean="0"/>
              <a:t>9/20/2014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150107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F73FD-C1F6-4E2E-935B-DCB61C307E2C}"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345804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F73FD-C1F6-4E2E-935B-DCB61C307E2C}"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127405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tx2">
                <a:lumMod val="40000"/>
                <a:lumOff val="60000"/>
              </a:schemeClr>
            </a:gs>
            <a:gs pos="57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F73FD-C1F6-4E2E-935B-DCB61C307E2C}" type="datetimeFigureOut">
              <a:rPr lang="en-US" smtClean="0"/>
              <a:t>9/20/2014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3F61C-FF46-4224-BD9B-6BDCE82D5E6B}" type="slidenum">
              <a:rPr lang="en-US" smtClean="0"/>
              <a:t>‹#›</a:t>
            </a:fld>
            <a:endParaRPr lang="en-US"/>
          </a:p>
        </p:txBody>
      </p:sp>
    </p:spTree>
    <p:extLst>
      <p:ext uri="{BB962C8B-B14F-4D97-AF65-F5344CB8AC3E}">
        <p14:creationId xmlns:p14="http://schemas.microsoft.com/office/powerpoint/2010/main" val="48212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skepticalscience.com/Milankovitch.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tiff"/><Relationship Id="rId4" Type="http://schemas.openxmlformats.org/officeDocument/2006/relationships/image" Target="../media/image17.tiff"/></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commons/b/bb/Radiative-forcings.sv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rtfolio.du.edu/earthclimate" TargetMode="External"/><Relationship Id="rId2" Type="http://schemas.openxmlformats.org/officeDocument/2006/relationships/hyperlink" Target="http://denverclimatestudygroup.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kepticalscience.com/melting-ice-global-warming.htm"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ortfolio.du.edu/earthclimate" TargetMode="External"/><Relationship Id="rId2" Type="http://schemas.openxmlformats.org/officeDocument/2006/relationships/hyperlink" Target="http://denverclimatestudygroup.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amazon.com/Earth-Operators-Richard-B-Alley/dp/0393081095/ref=sr_1_1?ie=UTF8&amp;qid=1410149890&amp;sr=8-1&amp;keywords=earth+an+operator+manual" TargetMode="External"/><Relationship Id="rId7" Type="http://schemas.openxmlformats.org/officeDocument/2006/relationships/image" Target="../media/image1.jpeg"/><Relationship Id="rId2" Type="http://schemas.openxmlformats.org/officeDocument/2006/relationships/hyperlink" Target="http://www.amazon.com/About-Climate-Change-Boston-Review/dp/0262018438/ref=sr_1_1?ie=UTF8&amp;qid=undefined&amp;sr=8-1&amp;keywords=what+we+know+about+climate" TargetMode="External"/><Relationship Id="rId1" Type="http://schemas.openxmlformats.org/officeDocument/2006/relationships/slideLayout" Target="../slideLayouts/slideLayout2.xml"/><Relationship Id="rId6" Type="http://schemas.openxmlformats.org/officeDocument/2006/relationships/hyperlink" Target="http://www.amazon.com/William-W.-Hay/e/B00823RHDU/ref=sr_ntt_srch_lnk_1?qid=1410149975&amp;sr=8-1" TargetMode="External"/><Relationship Id="rId5" Type="http://schemas.openxmlformats.org/officeDocument/2006/relationships/hyperlink" Target="http://www.amazon.com/Experimenting-Small-Planet-Scholarly-Entertainment/dp/3642285597/ref=sr_1_1?ie=UTF8&amp;qid=1410149975&amp;sr=8-1&amp;keywords=william+hay" TargetMode="External"/><Relationship Id="rId4" Type="http://schemas.openxmlformats.org/officeDocument/2006/relationships/hyperlink" Target="http://www.amazon.com/Richard-B.-Alley/e/B001H6NKY4/ref=sr_ntt_srch_lnk_1?qid=1410149890&amp;sr=8-1" TargetMode="Externa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limate.nasa.gov/caus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futurelearn.com/courses/climate-change-challenges-and-solutions/todo/12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1470025"/>
          </a:xfrm>
        </p:spPr>
        <p:txBody>
          <a:bodyPr>
            <a:normAutofit fontScale="90000"/>
          </a:bodyPr>
          <a:lstStyle/>
          <a:p>
            <a:r>
              <a:rPr lang="en-US" b="1" dirty="0"/>
              <a:t>Earth’s Climate: Past, Present and Future</a:t>
            </a:r>
            <a:r>
              <a:rPr lang="en-US" dirty="0"/>
              <a:t/>
            </a:r>
            <a:br>
              <a:rPr lang="en-US" dirty="0"/>
            </a:br>
            <a:r>
              <a:rPr lang="en-US" b="1" dirty="0"/>
              <a:t> </a:t>
            </a:r>
            <a:r>
              <a:rPr lang="en-US" dirty="0"/>
              <a:t/>
            </a:r>
            <a:br>
              <a:rPr lang="en-US" dirty="0"/>
            </a:br>
            <a:r>
              <a:rPr lang="en-US" b="1" dirty="0"/>
              <a:t>Fall Term - OLLI </a:t>
            </a:r>
            <a:r>
              <a:rPr lang="en-US" b="1" dirty="0" smtClean="0"/>
              <a:t>West: week 1, 9/16/2014</a:t>
            </a:r>
            <a:br>
              <a:rPr lang="en-US" b="1" dirty="0" smtClean="0"/>
            </a:br>
            <a:r>
              <a:rPr lang="en-US" b="1" dirty="0" smtClean="0"/>
              <a:t>Paul Belanger, Geologist/</a:t>
            </a:r>
            <a:r>
              <a:rPr lang="en-US" b="1" dirty="0" err="1" smtClean="0"/>
              <a:t>Paleoclimatologist</a:t>
            </a:r>
            <a:endParaRPr lang="en-US" dirty="0"/>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152400" y="3886200"/>
            <a:ext cx="8839200" cy="2308324"/>
          </a:xfrm>
          <a:prstGeom prst="rect">
            <a:avLst/>
          </a:prstGeom>
        </p:spPr>
        <p:txBody>
          <a:bodyPr wrap="square">
            <a:spAutoFit/>
          </a:bodyPr>
          <a:lstStyle/>
          <a:p>
            <a:pPr marL="285750" indent="-285750" fontAlgn="base">
              <a:buFont typeface="Arial" panose="020B0604020202020204" pitchFamily="34" charset="0"/>
              <a:buChar char="•"/>
            </a:pPr>
            <a:r>
              <a:rPr lang="en-US" sz="2400" b="1" smtClean="0"/>
              <a:t>Introductions</a:t>
            </a:r>
          </a:p>
          <a:p>
            <a:pPr marL="285750" indent="-285750" fontAlgn="base">
              <a:buFont typeface="Arial" panose="020B0604020202020204" pitchFamily="34" charset="0"/>
              <a:buChar char="•"/>
            </a:pPr>
            <a:r>
              <a:rPr lang="en-US" sz="2400" b="1" smtClean="0"/>
              <a:t>Key </a:t>
            </a:r>
            <a:r>
              <a:rPr lang="en-US" sz="2400" b="1" dirty="0"/>
              <a:t>principles of climate change</a:t>
            </a:r>
          </a:p>
          <a:p>
            <a:pPr marL="285750" indent="-285750" fontAlgn="base">
              <a:buFont typeface="Arial" panose="020B0604020202020204" pitchFamily="34" charset="0"/>
              <a:buChar char="•"/>
            </a:pPr>
            <a:r>
              <a:rPr lang="en-US" sz="2400" b="1" dirty="0"/>
              <a:t>The difference between weather and climate</a:t>
            </a:r>
          </a:p>
          <a:p>
            <a:pPr marL="285750" indent="-285750" fontAlgn="base">
              <a:buFont typeface="Arial" panose="020B0604020202020204" pitchFamily="34" charset="0"/>
              <a:buChar char="•"/>
            </a:pPr>
            <a:r>
              <a:rPr lang="en-US" sz="2400" b="1" dirty="0"/>
              <a:t>Climate system: feedbacks, cycles and self-regulation (climate, not government)</a:t>
            </a:r>
          </a:p>
          <a:p>
            <a:pPr marL="285750" indent="-285750" fontAlgn="base">
              <a:buFont typeface="Arial" panose="020B0604020202020204" pitchFamily="34" charset="0"/>
              <a:buChar char="•"/>
            </a:pPr>
            <a:r>
              <a:rPr lang="en-US" sz="2400" b="1" dirty="0"/>
              <a:t>What determines Earth’s climate</a:t>
            </a:r>
          </a:p>
        </p:txBody>
      </p:sp>
    </p:spTree>
    <p:extLst>
      <p:ext uri="{BB962C8B-B14F-4D97-AF65-F5344CB8AC3E}">
        <p14:creationId xmlns:p14="http://schemas.microsoft.com/office/powerpoint/2010/main" val="423079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1590675" y="2425700"/>
            <a:ext cx="5616575" cy="1316038"/>
            <a:chOff x="1591293" y="2603067"/>
            <a:chExt cx="5616472" cy="1315341"/>
          </a:xfrm>
        </p:grpSpPr>
        <p:pic>
          <p:nvPicPr>
            <p:cNvPr id="5139" name="Picture 6"/>
            <p:cNvPicPr>
              <a:picLocks noChangeAspect="1" noChangeArrowheads="1"/>
            </p:cNvPicPr>
            <p:nvPr/>
          </p:nvPicPr>
          <p:blipFill>
            <a:blip r:embed="rId2" cstate="print"/>
            <a:srcRect/>
            <a:stretch>
              <a:fillRect/>
            </a:stretch>
          </p:blipFill>
          <p:spPr bwMode="auto">
            <a:xfrm>
              <a:off x="1591293" y="2635520"/>
              <a:ext cx="5616472" cy="1282888"/>
            </a:xfrm>
            <a:prstGeom prst="rect">
              <a:avLst/>
            </a:prstGeom>
            <a:noFill/>
            <a:ln w="9525">
              <a:noFill/>
              <a:miter lim="800000"/>
              <a:headEnd/>
              <a:tailEnd/>
            </a:ln>
          </p:spPr>
        </p:pic>
        <p:sp>
          <p:nvSpPr>
            <p:cNvPr id="5140" name="Rectangle 9"/>
            <p:cNvSpPr>
              <a:spLocks noChangeArrowheads="1"/>
            </p:cNvSpPr>
            <p:nvPr/>
          </p:nvSpPr>
          <p:spPr bwMode="auto">
            <a:xfrm>
              <a:off x="1905143" y="2603067"/>
              <a:ext cx="1082348" cy="369332"/>
            </a:xfrm>
            <a:prstGeom prst="rect">
              <a:avLst/>
            </a:prstGeom>
            <a:noFill/>
            <a:ln w="9525">
              <a:noFill/>
              <a:miter lim="800000"/>
              <a:headEnd/>
              <a:tailEnd/>
            </a:ln>
          </p:spPr>
          <p:txBody>
            <a:bodyPr wrap="none" anchor="ctr">
              <a:spAutoFit/>
            </a:bodyPr>
            <a:lstStyle/>
            <a:p>
              <a:r>
                <a:rPr lang="en-US"/>
                <a:t>Obliquity</a:t>
              </a:r>
            </a:p>
          </p:txBody>
        </p:sp>
        <p:sp>
          <p:nvSpPr>
            <p:cNvPr id="5141" name="TextBox 10"/>
            <p:cNvSpPr txBox="1">
              <a:spLocks noChangeArrowheads="1"/>
            </p:cNvSpPr>
            <p:nvPr/>
          </p:nvSpPr>
          <p:spPr bwMode="auto">
            <a:xfrm>
              <a:off x="3657600" y="2612570"/>
              <a:ext cx="1484416" cy="380011"/>
            </a:xfrm>
            <a:prstGeom prst="rect">
              <a:avLst/>
            </a:prstGeom>
            <a:noFill/>
            <a:ln w="9525">
              <a:noFill/>
              <a:miter lim="800000"/>
              <a:headEnd/>
              <a:tailEnd/>
            </a:ln>
          </p:spPr>
          <p:txBody>
            <a:bodyPr anchor="ctr">
              <a:spAutoFit/>
            </a:bodyPr>
            <a:lstStyle/>
            <a:p>
              <a:r>
                <a:rPr lang="en-US"/>
                <a:t>Precession</a:t>
              </a:r>
            </a:p>
          </p:txBody>
        </p:sp>
        <p:sp>
          <p:nvSpPr>
            <p:cNvPr id="5142" name="TextBox 11"/>
            <p:cNvSpPr txBox="1">
              <a:spLocks noChangeArrowheads="1"/>
            </p:cNvSpPr>
            <p:nvPr/>
          </p:nvSpPr>
          <p:spPr bwMode="auto">
            <a:xfrm>
              <a:off x="5652655" y="2636322"/>
              <a:ext cx="1460665" cy="369332"/>
            </a:xfrm>
            <a:prstGeom prst="rect">
              <a:avLst/>
            </a:prstGeom>
            <a:noFill/>
            <a:ln w="9525">
              <a:noFill/>
              <a:miter lim="800000"/>
              <a:headEnd/>
              <a:tailEnd/>
            </a:ln>
          </p:spPr>
          <p:txBody>
            <a:bodyPr anchor="ctr">
              <a:spAutoFit/>
            </a:bodyPr>
            <a:lstStyle/>
            <a:p>
              <a:r>
                <a:rPr lang="en-US"/>
                <a:t>Eccentricity</a:t>
              </a:r>
            </a:p>
          </p:txBody>
        </p:sp>
      </p:grpSp>
      <p:sp>
        <p:nvSpPr>
          <p:cNvPr id="19" name="TextBox 18"/>
          <p:cNvSpPr txBox="1">
            <a:spLocks noChangeArrowheads="1"/>
          </p:cNvSpPr>
          <p:nvPr/>
        </p:nvSpPr>
        <p:spPr bwMode="auto">
          <a:xfrm>
            <a:off x="0" y="0"/>
            <a:ext cx="9144000" cy="892175"/>
          </a:xfrm>
          <a:prstGeom prst="rect">
            <a:avLst/>
          </a:prstGeom>
          <a:noFill/>
          <a:ln w="9525">
            <a:noFill/>
            <a:miter lim="800000"/>
            <a:headEnd/>
            <a:tailEnd/>
          </a:ln>
        </p:spPr>
        <p:txBody>
          <a:bodyPr>
            <a:spAutoFit/>
          </a:bodyPr>
          <a:lstStyle/>
          <a:p>
            <a:r>
              <a:rPr lang="en-US" sz="2400" b="1"/>
              <a:t>INTRODUCTION: Definitions</a:t>
            </a:r>
            <a:r>
              <a:rPr lang="en-US" sz="2400"/>
              <a:t>:</a:t>
            </a:r>
          </a:p>
          <a:p>
            <a:pPr lvl="1">
              <a:buFont typeface="Arial" charset="0"/>
              <a:buChar char="•"/>
            </a:pPr>
            <a:r>
              <a:rPr lang="en-US" sz="2800" b="1" u="sng"/>
              <a:t>First order Forcings:</a:t>
            </a:r>
            <a:r>
              <a:rPr lang="en-US" sz="2800" b="1">
                <a:solidFill>
                  <a:srgbClr val="FF0000"/>
                </a:solidFill>
              </a:rPr>
              <a:t> </a:t>
            </a:r>
            <a:r>
              <a:rPr lang="en-US" sz="2400"/>
              <a:t>EXTERNAL Influences (3):</a:t>
            </a:r>
          </a:p>
        </p:txBody>
      </p:sp>
      <p:sp>
        <p:nvSpPr>
          <p:cNvPr id="20" name="TextBox 19"/>
          <p:cNvSpPr txBox="1">
            <a:spLocks noChangeArrowheads="1"/>
          </p:cNvSpPr>
          <p:nvPr/>
        </p:nvSpPr>
        <p:spPr bwMode="auto">
          <a:xfrm>
            <a:off x="873125" y="911225"/>
            <a:ext cx="2581275" cy="708025"/>
          </a:xfrm>
          <a:prstGeom prst="rect">
            <a:avLst/>
          </a:prstGeom>
          <a:noFill/>
          <a:ln w="9525">
            <a:noFill/>
            <a:miter lim="800000"/>
            <a:headEnd/>
            <a:tailEnd/>
          </a:ln>
        </p:spPr>
        <p:txBody>
          <a:bodyPr>
            <a:spAutoFit/>
          </a:bodyPr>
          <a:lstStyle/>
          <a:p>
            <a:pPr marL="0" lvl="2"/>
            <a:r>
              <a:rPr lang="en-US" sz="2200" b="1"/>
              <a:t>SOLAR input:</a:t>
            </a:r>
          </a:p>
          <a:p>
            <a:endParaRPr lang="en-US"/>
          </a:p>
        </p:txBody>
      </p:sp>
      <p:grpSp>
        <p:nvGrpSpPr>
          <p:cNvPr id="3" name="Group 24"/>
          <p:cNvGrpSpPr>
            <a:grpSpLocks/>
          </p:cNvGrpSpPr>
          <p:nvPr/>
        </p:nvGrpSpPr>
        <p:grpSpPr bwMode="auto">
          <a:xfrm>
            <a:off x="1663700" y="1435100"/>
            <a:ext cx="3332163" cy="720725"/>
            <a:chOff x="4795651" y="796477"/>
            <a:chExt cx="4096988" cy="887251"/>
          </a:xfrm>
        </p:grpSpPr>
        <p:pic>
          <p:nvPicPr>
            <p:cNvPr id="5135" name="Picture 3"/>
            <p:cNvPicPr>
              <a:picLocks noChangeAspect="1" noChangeArrowheads="1"/>
            </p:cNvPicPr>
            <p:nvPr/>
          </p:nvPicPr>
          <p:blipFill>
            <a:blip r:embed="rId3" cstate="print"/>
            <a:srcRect/>
            <a:stretch>
              <a:fillRect/>
            </a:stretch>
          </p:blipFill>
          <p:spPr bwMode="auto">
            <a:xfrm>
              <a:off x="4795651" y="960897"/>
              <a:ext cx="630823" cy="628415"/>
            </a:xfrm>
            <a:prstGeom prst="rect">
              <a:avLst/>
            </a:prstGeom>
            <a:noFill/>
            <a:ln w="9525">
              <a:noFill/>
              <a:miter lim="800000"/>
              <a:headEnd/>
              <a:tailEnd/>
            </a:ln>
          </p:spPr>
        </p:pic>
        <p:pic>
          <p:nvPicPr>
            <p:cNvPr id="5136" name="Picture 4"/>
            <p:cNvPicPr>
              <a:picLocks noChangeAspect="1" noChangeArrowheads="1"/>
            </p:cNvPicPr>
            <p:nvPr/>
          </p:nvPicPr>
          <p:blipFill>
            <a:blip r:embed="rId4" cstate="print"/>
            <a:srcRect/>
            <a:stretch>
              <a:fillRect/>
            </a:stretch>
          </p:blipFill>
          <p:spPr bwMode="auto">
            <a:xfrm>
              <a:off x="6185064" y="796477"/>
              <a:ext cx="890650" cy="887251"/>
            </a:xfrm>
            <a:prstGeom prst="rect">
              <a:avLst/>
            </a:prstGeom>
            <a:noFill/>
            <a:ln w="9525">
              <a:noFill/>
              <a:miter lim="800000"/>
              <a:headEnd/>
              <a:tailEnd/>
            </a:ln>
          </p:spPr>
        </p:pic>
        <p:sp>
          <p:nvSpPr>
            <p:cNvPr id="23" name="Right Arrow 22"/>
            <p:cNvSpPr/>
            <p:nvPr/>
          </p:nvSpPr>
          <p:spPr>
            <a:xfrm>
              <a:off x="5461241" y="1103302"/>
              <a:ext cx="663638" cy="295098"/>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38" name="TextBox 23"/>
            <p:cNvSpPr txBox="1">
              <a:spLocks noChangeArrowheads="1"/>
            </p:cNvSpPr>
            <p:nvPr/>
          </p:nvSpPr>
          <p:spPr bwMode="auto">
            <a:xfrm>
              <a:off x="7265719" y="900545"/>
              <a:ext cx="1626920" cy="646331"/>
            </a:xfrm>
            <a:prstGeom prst="rect">
              <a:avLst/>
            </a:prstGeom>
            <a:noFill/>
            <a:ln w="9525">
              <a:noFill/>
              <a:miter lim="800000"/>
              <a:headEnd/>
              <a:tailEnd/>
            </a:ln>
          </p:spPr>
          <p:txBody>
            <a:bodyPr>
              <a:spAutoFit/>
            </a:bodyPr>
            <a:lstStyle/>
            <a:p>
              <a:r>
                <a:rPr lang="en-US"/>
                <a:t>0.9% less 100 My ago</a:t>
              </a:r>
            </a:p>
          </p:txBody>
        </p:sp>
      </p:grpSp>
      <p:grpSp>
        <p:nvGrpSpPr>
          <p:cNvPr id="4" name="Group 32"/>
          <p:cNvGrpSpPr>
            <a:grpSpLocks/>
          </p:cNvGrpSpPr>
          <p:nvPr/>
        </p:nvGrpSpPr>
        <p:grpSpPr bwMode="auto">
          <a:xfrm>
            <a:off x="0" y="3970338"/>
            <a:ext cx="8669338" cy="793750"/>
            <a:chOff x="475012" y="82388"/>
            <a:chExt cx="8668988" cy="794405"/>
          </a:xfrm>
        </p:grpSpPr>
        <p:pic>
          <p:nvPicPr>
            <p:cNvPr id="5131" name="Picture 2"/>
            <p:cNvPicPr>
              <a:picLocks noChangeAspect="1" noChangeArrowheads="1"/>
            </p:cNvPicPr>
            <p:nvPr/>
          </p:nvPicPr>
          <p:blipFill>
            <a:blip r:embed="rId5" cstate="print"/>
            <a:srcRect/>
            <a:stretch>
              <a:fillRect/>
            </a:stretch>
          </p:blipFill>
          <p:spPr bwMode="auto">
            <a:xfrm>
              <a:off x="8368441" y="283029"/>
              <a:ext cx="775559" cy="510638"/>
            </a:xfrm>
            <a:prstGeom prst="rect">
              <a:avLst/>
            </a:prstGeom>
            <a:noFill/>
            <a:ln w="9525">
              <a:noFill/>
              <a:miter lim="800000"/>
              <a:headEnd/>
              <a:tailEnd/>
            </a:ln>
          </p:spPr>
        </p:pic>
        <p:pic>
          <p:nvPicPr>
            <p:cNvPr id="5132" name="Picture 9"/>
            <p:cNvPicPr>
              <a:picLocks noChangeAspect="1" noChangeArrowheads="1"/>
            </p:cNvPicPr>
            <p:nvPr/>
          </p:nvPicPr>
          <p:blipFill>
            <a:blip r:embed="rId6" cstate="print"/>
            <a:srcRect/>
            <a:stretch>
              <a:fillRect/>
            </a:stretch>
          </p:blipFill>
          <p:spPr bwMode="auto">
            <a:xfrm>
              <a:off x="6576225" y="186046"/>
              <a:ext cx="481056" cy="690747"/>
            </a:xfrm>
            <a:prstGeom prst="rect">
              <a:avLst/>
            </a:prstGeom>
            <a:noFill/>
            <a:ln w="9525">
              <a:noFill/>
              <a:miter lim="800000"/>
              <a:headEnd/>
              <a:tailEnd/>
            </a:ln>
          </p:spPr>
        </p:pic>
        <p:pic>
          <p:nvPicPr>
            <p:cNvPr id="5133" name="Picture 10"/>
            <p:cNvPicPr>
              <a:picLocks noChangeAspect="1" noChangeArrowheads="1"/>
            </p:cNvPicPr>
            <p:nvPr/>
          </p:nvPicPr>
          <p:blipFill>
            <a:blip r:embed="rId7" cstate="print"/>
            <a:srcRect/>
            <a:stretch>
              <a:fillRect/>
            </a:stretch>
          </p:blipFill>
          <p:spPr bwMode="auto">
            <a:xfrm>
              <a:off x="7261390" y="202623"/>
              <a:ext cx="680693" cy="626670"/>
            </a:xfrm>
            <a:prstGeom prst="rect">
              <a:avLst/>
            </a:prstGeom>
            <a:noFill/>
            <a:ln w="9525">
              <a:noFill/>
              <a:miter lim="800000"/>
              <a:headEnd/>
              <a:tailEnd/>
            </a:ln>
          </p:spPr>
        </p:pic>
        <p:sp>
          <p:nvSpPr>
            <p:cNvPr id="5134" name="Rectangle 31"/>
            <p:cNvSpPr>
              <a:spLocks noChangeArrowheads="1"/>
            </p:cNvSpPr>
            <p:nvPr/>
          </p:nvSpPr>
          <p:spPr bwMode="auto">
            <a:xfrm>
              <a:off x="475012" y="82388"/>
              <a:ext cx="5923128" cy="769441"/>
            </a:xfrm>
            <a:prstGeom prst="rect">
              <a:avLst/>
            </a:prstGeom>
            <a:noFill/>
            <a:ln w="9525">
              <a:noFill/>
              <a:miter lim="800000"/>
              <a:headEnd/>
              <a:tailEnd/>
            </a:ln>
          </p:spPr>
          <p:txBody>
            <a:bodyPr>
              <a:spAutoFit/>
            </a:bodyPr>
            <a:lstStyle/>
            <a:p>
              <a:pPr lvl="2"/>
              <a:r>
                <a:rPr lang="en-US" sz="2200" b="1"/>
                <a:t>Atmospheric Opacity </a:t>
              </a:r>
            </a:p>
            <a:p>
              <a:pPr lvl="2"/>
              <a:r>
                <a:rPr lang="en-US" sz="2200"/>
                <a:t>(gases that absorb radiation in or out)</a:t>
              </a:r>
            </a:p>
          </p:txBody>
        </p:sp>
      </p:grpSp>
      <p:grpSp>
        <p:nvGrpSpPr>
          <p:cNvPr id="5" name="Group 35"/>
          <p:cNvGrpSpPr>
            <a:grpSpLocks/>
          </p:cNvGrpSpPr>
          <p:nvPr/>
        </p:nvGrpSpPr>
        <p:grpSpPr bwMode="auto">
          <a:xfrm>
            <a:off x="849313" y="4776788"/>
            <a:ext cx="3729037" cy="908050"/>
            <a:chOff x="3942608" y="652524"/>
            <a:chExt cx="3729964" cy="907586"/>
          </a:xfrm>
        </p:grpSpPr>
        <p:pic>
          <p:nvPicPr>
            <p:cNvPr id="5129" name="Picture 7"/>
            <p:cNvPicPr>
              <a:picLocks noChangeAspect="1" noChangeArrowheads="1"/>
            </p:cNvPicPr>
            <p:nvPr/>
          </p:nvPicPr>
          <p:blipFill>
            <a:blip r:embed="rId8" cstate="print"/>
            <a:srcRect/>
            <a:stretch>
              <a:fillRect/>
            </a:stretch>
          </p:blipFill>
          <p:spPr bwMode="auto">
            <a:xfrm>
              <a:off x="6353298" y="652524"/>
              <a:ext cx="1319274" cy="907586"/>
            </a:xfrm>
            <a:prstGeom prst="rect">
              <a:avLst/>
            </a:prstGeom>
            <a:noFill/>
            <a:ln w="9525">
              <a:noFill/>
              <a:miter lim="800000"/>
              <a:headEnd/>
              <a:tailEnd/>
            </a:ln>
          </p:spPr>
        </p:pic>
        <p:sp>
          <p:nvSpPr>
            <p:cNvPr id="5130" name="TextBox 34"/>
            <p:cNvSpPr txBox="1">
              <a:spLocks noChangeArrowheads="1"/>
            </p:cNvSpPr>
            <p:nvPr/>
          </p:nvSpPr>
          <p:spPr bwMode="auto">
            <a:xfrm>
              <a:off x="3942608" y="843148"/>
              <a:ext cx="2600696" cy="430887"/>
            </a:xfrm>
            <a:prstGeom prst="rect">
              <a:avLst/>
            </a:prstGeom>
            <a:noFill/>
            <a:ln w="9525">
              <a:noFill/>
              <a:miter lim="800000"/>
              <a:headEnd/>
              <a:tailEnd/>
            </a:ln>
          </p:spPr>
          <p:txBody>
            <a:bodyPr>
              <a:spAutoFit/>
            </a:bodyPr>
            <a:lstStyle/>
            <a:p>
              <a:pPr marL="0" lvl="2"/>
              <a:r>
                <a:rPr lang="en-US" sz="2200" b="1"/>
                <a:t>Albedo</a:t>
              </a:r>
              <a:r>
                <a:rPr lang="en-US" sz="2200"/>
                <a:t> (30-85%)</a:t>
              </a:r>
              <a:endParaRPr lang="en-US"/>
            </a:p>
          </p:txBody>
        </p:sp>
      </p:grpSp>
      <p:sp>
        <p:nvSpPr>
          <p:cNvPr id="37" name="TextBox 36"/>
          <p:cNvSpPr txBox="1">
            <a:spLocks noChangeArrowheads="1"/>
          </p:cNvSpPr>
          <p:nvPr/>
        </p:nvSpPr>
        <p:spPr bwMode="auto">
          <a:xfrm>
            <a:off x="177800" y="5876925"/>
            <a:ext cx="8585200" cy="892175"/>
          </a:xfrm>
          <a:prstGeom prst="rect">
            <a:avLst/>
          </a:prstGeom>
          <a:noFill/>
          <a:ln w="9525">
            <a:noFill/>
            <a:miter lim="800000"/>
            <a:headEnd/>
            <a:tailEnd/>
          </a:ln>
        </p:spPr>
        <p:txBody>
          <a:bodyPr>
            <a:spAutoFit/>
          </a:bodyPr>
          <a:lstStyle/>
          <a:p>
            <a:pPr lvl="1">
              <a:buFont typeface="Arial" charset="0"/>
              <a:buChar char="•"/>
            </a:pPr>
            <a:r>
              <a:rPr lang="en-US" sz="2800" b="1" u="sng"/>
              <a:t>Feedbacks:</a:t>
            </a:r>
            <a:r>
              <a:rPr lang="en-US" sz="2800" b="1"/>
              <a:t> </a:t>
            </a:r>
            <a:r>
              <a:rPr lang="en-US" sz="2400"/>
              <a:t>INTERNAL dynamics and responses</a:t>
            </a:r>
          </a:p>
          <a:p>
            <a:pPr lvl="2">
              <a:buFont typeface="Arial" charset="0"/>
              <a:buChar char="•"/>
            </a:pPr>
            <a:r>
              <a:rPr lang="en-US" sz="2400"/>
              <a:t>e.g. higher water vapor in atm. due to heating of atm</a:t>
            </a:r>
            <a:endParaRPr lang="en-US"/>
          </a:p>
        </p:txBody>
      </p:sp>
    </p:spTree>
    <p:extLst>
      <p:ext uri="{BB962C8B-B14F-4D97-AF65-F5344CB8AC3E}">
        <p14:creationId xmlns:p14="http://schemas.microsoft.com/office/powerpoint/2010/main" val="91003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0-#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pic>
        <p:nvPicPr>
          <p:cNvPr id="4099" name="Content Placeholder 4" descr="Belanger figure 2-earth annual and global mean energy balance.tif"/>
          <p:cNvPicPr>
            <a:picLocks noGrp="1" noChangeAspect="1"/>
          </p:cNvPicPr>
          <p:nvPr>
            <p:ph idx="1"/>
          </p:nvPr>
        </p:nvPicPr>
        <p:blipFill>
          <a:blip r:embed="rId3" cstate="print"/>
          <a:srcRect/>
          <a:stretch>
            <a:fillRect/>
          </a:stretch>
        </p:blipFill>
        <p:spPr>
          <a:xfrm>
            <a:off x="0" y="0"/>
            <a:ext cx="9144000" cy="6858000"/>
          </a:xfrm>
        </p:spPr>
      </p:pic>
      <p:grpSp>
        <p:nvGrpSpPr>
          <p:cNvPr id="2" name="Group 6"/>
          <p:cNvGrpSpPr>
            <a:grpSpLocks/>
          </p:cNvGrpSpPr>
          <p:nvPr/>
        </p:nvGrpSpPr>
        <p:grpSpPr bwMode="auto">
          <a:xfrm>
            <a:off x="179388" y="0"/>
            <a:ext cx="7491412" cy="846138"/>
            <a:chOff x="179144" y="0"/>
            <a:chExt cx="7490898" cy="846161"/>
          </a:xfrm>
        </p:grpSpPr>
        <p:sp>
          <p:nvSpPr>
            <p:cNvPr id="4" name="Oval 3"/>
            <p:cNvSpPr/>
            <p:nvPr/>
          </p:nvSpPr>
          <p:spPr>
            <a:xfrm>
              <a:off x="7071596" y="0"/>
              <a:ext cx="598446" cy="5191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4"/>
            <p:cNvSpPr/>
            <p:nvPr/>
          </p:nvSpPr>
          <p:spPr>
            <a:xfrm>
              <a:off x="179144" y="254007"/>
              <a:ext cx="511140" cy="3794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3277731" y="163517"/>
              <a:ext cx="912749" cy="6826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8" name="TextBox 7"/>
          <p:cNvSpPr txBox="1">
            <a:spLocks noChangeArrowheads="1"/>
          </p:cNvSpPr>
          <p:nvPr/>
        </p:nvSpPr>
        <p:spPr bwMode="auto">
          <a:xfrm>
            <a:off x="2060575" y="1146175"/>
            <a:ext cx="3508375" cy="831850"/>
          </a:xfrm>
          <a:prstGeom prst="rect">
            <a:avLst/>
          </a:prstGeom>
          <a:solidFill>
            <a:srgbClr val="FF3300"/>
          </a:solidFill>
          <a:ln w="9525">
            <a:noFill/>
            <a:miter lim="800000"/>
            <a:headEnd/>
            <a:tailEnd/>
          </a:ln>
        </p:spPr>
        <p:txBody>
          <a:bodyPr>
            <a:spAutoFit/>
          </a:bodyPr>
          <a:lstStyle/>
          <a:p>
            <a:pPr algn="ctr"/>
            <a:r>
              <a:rPr lang="en-US" sz="2400" b="1"/>
              <a:t>Sunspots ~= </a:t>
            </a:r>
          </a:p>
          <a:p>
            <a:pPr algn="ctr"/>
            <a:r>
              <a:rPr lang="en-US" sz="2400" b="1"/>
              <a:t>0.3 – 0.5 W/m</a:t>
            </a:r>
            <a:r>
              <a:rPr lang="en-US" sz="2400" b="1" baseline="30000"/>
              <a:t>2</a:t>
            </a:r>
          </a:p>
        </p:txBody>
      </p:sp>
      <p:sp>
        <p:nvSpPr>
          <p:cNvPr id="9" name="TextBox 8"/>
          <p:cNvSpPr txBox="1">
            <a:spLocks noChangeArrowheads="1"/>
          </p:cNvSpPr>
          <p:nvPr/>
        </p:nvSpPr>
        <p:spPr bwMode="auto">
          <a:xfrm>
            <a:off x="5759450" y="2773363"/>
            <a:ext cx="2128838" cy="1200150"/>
          </a:xfrm>
          <a:prstGeom prst="rect">
            <a:avLst/>
          </a:prstGeom>
          <a:solidFill>
            <a:srgbClr val="FF3300"/>
          </a:solidFill>
          <a:ln w="9525">
            <a:noFill/>
            <a:miter lim="800000"/>
            <a:headEnd/>
            <a:tailEnd/>
          </a:ln>
        </p:spPr>
        <p:txBody>
          <a:bodyPr>
            <a:spAutoFit/>
          </a:bodyPr>
          <a:lstStyle/>
          <a:p>
            <a:pPr algn="ctr"/>
            <a:r>
              <a:rPr lang="en-US" sz="2400" b="1"/>
              <a:t>Current</a:t>
            </a:r>
          </a:p>
          <a:p>
            <a:pPr algn="ctr"/>
            <a:r>
              <a:rPr lang="en-US" sz="2400" b="1"/>
              <a:t>GHGs ~= 1.6W/m</a:t>
            </a:r>
            <a:r>
              <a:rPr lang="en-US" sz="2400" b="1" baseline="30000"/>
              <a:t>2</a:t>
            </a:r>
          </a:p>
        </p:txBody>
      </p:sp>
      <p:sp>
        <p:nvSpPr>
          <p:cNvPr id="11" name="TextBox 10"/>
          <p:cNvSpPr txBox="1">
            <a:spLocks noChangeArrowheads="1"/>
          </p:cNvSpPr>
          <p:nvPr/>
        </p:nvSpPr>
        <p:spPr bwMode="auto">
          <a:xfrm>
            <a:off x="2895600" y="0"/>
            <a:ext cx="2128838" cy="830263"/>
          </a:xfrm>
          <a:prstGeom prst="rect">
            <a:avLst/>
          </a:prstGeom>
          <a:solidFill>
            <a:srgbClr val="FF3300"/>
          </a:solidFill>
          <a:ln w="9525">
            <a:noFill/>
            <a:miter lim="800000"/>
            <a:headEnd/>
            <a:tailEnd/>
          </a:ln>
        </p:spPr>
        <p:txBody>
          <a:bodyPr>
            <a:spAutoFit/>
          </a:bodyPr>
          <a:lstStyle/>
          <a:p>
            <a:pPr algn="ctr"/>
            <a:r>
              <a:rPr lang="en-US" sz="2400" b="1"/>
              <a:t>Milankovitch ~= 3-8 W/m</a:t>
            </a:r>
            <a:r>
              <a:rPr lang="en-US" sz="2400" b="1" baseline="30000"/>
              <a:t>2</a:t>
            </a:r>
          </a:p>
        </p:txBody>
      </p:sp>
      <p:sp>
        <p:nvSpPr>
          <p:cNvPr id="13" name="TextBox 12"/>
          <p:cNvSpPr txBox="1"/>
          <p:nvPr/>
        </p:nvSpPr>
        <p:spPr>
          <a:xfrm>
            <a:off x="3302000" y="6488113"/>
            <a:ext cx="5842000" cy="369887"/>
          </a:xfrm>
          <a:prstGeom prst="rect">
            <a:avLst/>
          </a:prstGeom>
          <a:solidFill>
            <a:schemeClr val="bg1">
              <a:lumMod val="85000"/>
            </a:schemeClr>
          </a:solidFill>
        </p:spPr>
        <p:txBody>
          <a:bodyPr>
            <a:spAutoFit/>
          </a:bodyPr>
          <a:lstStyle/>
          <a:p>
            <a:pPr>
              <a:defRPr/>
            </a:pPr>
            <a:r>
              <a:rPr lang="en-US" dirty="0"/>
              <a:t>http://</a:t>
            </a:r>
            <a:r>
              <a:rPr lang="en-US" dirty="0">
                <a:hlinkClick r:id="rId4"/>
              </a:rPr>
              <a:t>www.skepticalscience.com/Milankovitch.html</a:t>
            </a:r>
            <a:endParaRPr lang="en-US" dirty="0"/>
          </a:p>
        </p:txBody>
      </p:sp>
      <p:sp>
        <p:nvSpPr>
          <p:cNvPr id="12" name="TextBox 11"/>
          <p:cNvSpPr txBox="1">
            <a:spLocks noChangeArrowheads="1"/>
          </p:cNvSpPr>
          <p:nvPr/>
        </p:nvSpPr>
        <p:spPr bwMode="auto">
          <a:xfrm>
            <a:off x="1916113" y="3068638"/>
            <a:ext cx="2836862" cy="1384300"/>
          </a:xfrm>
          <a:prstGeom prst="rect">
            <a:avLst/>
          </a:prstGeom>
          <a:solidFill>
            <a:schemeClr val="bg1"/>
          </a:solidFill>
          <a:ln w="9525">
            <a:noFill/>
            <a:miter lim="800000"/>
            <a:headEnd/>
            <a:tailEnd/>
          </a:ln>
        </p:spPr>
        <p:txBody>
          <a:bodyPr>
            <a:spAutoFit/>
          </a:bodyPr>
          <a:lstStyle/>
          <a:p>
            <a:pPr algn="ctr"/>
            <a:r>
              <a:rPr lang="en-US" sz="2800" b="1"/>
              <a:t>DOUBLING: 280 to 560 ppm CO2 = </a:t>
            </a:r>
            <a:r>
              <a:rPr lang="en-US" sz="2800" b="1">
                <a:solidFill>
                  <a:srgbClr val="FF0000"/>
                </a:solidFill>
              </a:rPr>
              <a:t>~ 3 W/m</a:t>
            </a:r>
            <a:r>
              <a:rPr lang="en-US" sz="2800" b="1" baseline="30000">
                <a:solidFill>
                  <a:srgbClr val="FF0000"/>
                </a:solidFill>
              </a:rPr>
              <a:t>2</a:t>
            </a:r>
          </a:p>
        </p:txBody>
      </p:sp>
    </p:spTree>
    <p:extLst>
      <p:ext uri="{BB962C8B-B14F-4D97-AF65-F5344CB8AC3E}">
        <p14:creationId xmlns:p14="http://schemas.microsoft.com/office/powerpoint/2010/main" val="186228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smtClean="0"/>
              <a:t>4: THE SUN’S ROLE IS MINIMIZING</a:t>
            </a:r>
            <a:endParaRPr lang="en-US" sz="3600"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80383"/>
            <a:ext cx="4876800" cy="5696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834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228600"/>
            <a:ext cx="467021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05200"/>
            <a:ext cx="47221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877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pic>
        <p:nvPicPr>
          <p:cNvPr id="7171" name="Content Placeholder 3" descr="Figure5-radiation_transmitted_by_atmos.jpg"/>
          <p:cNvPicPr>
            <a:picLocks noGrp="1" noChangeAspect="1"/>
          </p:cNvPicPr>
          <p:nvPr>
            <p:ph idx="1"/>
          </p:nvPr>
        </p:nvPicPr>
        <p:blipFill>
          <a:blip r:embed="rId2" cstate="print"/>
          <a:srcRect/>
          <a:stretch>
            <a:fillRect/>
          </a:stretch>
        </p:blipFill>
        <p:spPr>
          <a:xfrm>
            <a:off x="1392238" y="179388"/>
            <a:ext cx="6521450" cy="6508750"/>
          </a:xfrm>
        </p:spPr>
      </p:pic>
    </p:spTree>
    <p:extLst>
      <p:ext uri="{BB962C8B-B14F-4D97-AF65-F5344CB8AC3E}">
        <p14:creationId xmlns:p14="http://schemas.microsoft.com/office/powerpoint/2010/main" val="193440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13419"/>
            <a:ext cx="8839200" cy="507896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815" y="1613419"/>
            <a:ext cx="7491985" cy="672581"/>
          </a:xfrm>
          <a:prstGeom prst="rect">
            <a:avLst/>
          </a:prstGeom>
        </p:spPr>
      </p:pic>
      <p:grpSp>
        <p:nvGrpSpPr>
          <p:cNvPr id="9" name="Group 8"/>
          <p:cNvGrpSpPr/>
          <p:nvPr/>
        </p:nvGrpSpPr>
        <p:grpSpPr>
          <a:xfrm>
            <a:off x="762000" y="1537220"/>
            <a:ext cx="7543800" cy="748780"/>
            <a:chOff x="797860" y="1896796"/>
            <a:chExt cx="7472082" cy="546848"/>
          </a:xfrm>
        </p:grpSpPr>
        <p:sp>
          <p:nvSpPr>
            <p:cNvPr id="8" name="Rectangle 7"/>
            <p:cNvSpPr/>
            <p:nvPr/>
          </p:nvSpPr>
          <p:spPr bwMode="auto">
            <a:xfrm>
              <a:off x="797860" y="1896796"/>
              <a:ext cx="7472082" cy="546848"/>
            </a:xfrm>
            <a:custGeom>
              <a:avLst/>
              <a:gdLst>
                <a:gd name="connsiteX0" fmla="*/ 0 w 7543800"/>
                <a:gd name="connsiteY0" fmla="*/ 0 h 609600"/>
                <a:gd name="connsiteX1" fmla="*/ 7543800 w 7543800"/>
                <a:gd name="connsiteY1" fmla="*/ 0 h 609600"/>
                <a:gd name="connsiteX2" fmla="*/ 7543800 w 7543800"/>
                <a:gd name="connsiteY2" fmla="*/ 609600 h 609600"/>
                <a:gd name="connsiteX3" fmla="*/ 0 w 7543800"/>
                <a:gd name="connsiteY3" fmla="*/ 609600 h 609600"/>
                <a:gd name="connsiteX4" fmla="*/ 0 w 7543800"/>
                <a:gd name="connsiteY4" fmla="*/ 0 h 609600"/>
                <a:gd name="connsiteX0" fmla="*/ 53789 w 7543800"/>
                <a:gd name="connsiteY0" fmla="*/ 0 h 654424"/>
                <a:gd name="connsiteX1" fmla="*/ 7543800 w 7543800"/>
                <a:gd name="connsiteY1" fmla="*/ 44824 h 654424"/>
                <a:gd name="connsiteX2" fmla="*/ 7543800 w 7543800"/>
                <a:gd name="connsiteY2" fmla="*/ 654424 h 654424"/>
                <a:gd name="connsiteX3" fmla="*/ 0 w 7543800"/>
                <a:gd name="connsiteY3" fmla="*/ 654424 h 654424"/>
                <a:gd name="connsiteX4" fmla="*/ 53789 w 7543800"/>
                <a:gd name="connsiteY4" fmla="*/ 0 h 654424"/>
                <a:gd name="connsiteX0" fmla="*/ 53789 w 7543800"/>
                <a:gd name="connsiteY0" fmla="*/ 8965 h 663389"/>
                <a:gd name="connsiteX1" fmla="*/ 7498976 w 7543800"/>
                <a:gd name="connsiteY1" fmla="*/ 0 h 663389"/>
                <a:gd name="connsiteX2" fmla="*/ 7543800 w 7543800"/>
                <a:gd name="connsiteY2" fmla="*/ 663389 h 663389"/>
                <a:gd name="connsiteX3" fmla="*/ 0 w 7543800"/>
                <a:gd name="connsiteY3" fmla="*/ 663389 h 663389"/>
                <a:gd name="connsiteX4" fmla="*/ 53789 w 7543800"/>
                <a:gd name="connsiteY4" fmla="*/ 8965 h 663389"/>
                <a:gd name="connsiteX0" fmla="*/ 53789 w 7543800"/>
                <a:gd name="connsiteY0" fmla="*/ 0 h 654424"/>
                <a:gd name="connsiteX1" fmla="*/ 7490012 w 7543800"/>
                <a:gd name="connsiteY1" fmla="*/ 26893 h 654424"/>
                <a:gd name="connsiteX2" fmla="*/ 7543800 w 7543800"/>
                <a:gd name="connsiteY2" fmla="*/ 654424 h 654424"/>
                <a:gd name="connsiteX3" fmla="*/ 0 w 7543800"/>
                <a:gd name="connsiteY3" fmla="*/ 654424 h 654424"/>
                <a:gd name="connsiteX4" fmla="*/ 53789 w 7543800"/>
                <a:gd name="connsiteY4" fmla="*/ 0 h 654424"/>
                <a:gd name="connsiteX0" fmla="*/ 53789 w 7490012"/>
                <a:gd name="connsiteY0" fmla="*/ 0 h 654424"/>
                <a:gd name="connsiteX1" fmla="*/ 7490012 w 7490012"/>
                <a:gd name="connsiteY1" fmla="*/ 26893 h 654424"/>
                <a:gd name="connsiteX2" fmla="*/ 7490012 w 7490012"/>
                <a:gd name="connsiteY2" fmla="*/ 591671 h 654424"/>
                <a:gd name="connsiteX3" fmla="*/ 0 w 7490012"/>
                <a:gd name="connsiteY3" fmla="*/ 654424 h 654424"/>
                <a:gd name="connsiteX4" fmla="*/ 53789 w 7490012"/>
                <a:gd name="connsiteY4" fmla="*/ 0 h 654424"/>
                <a:gd name="connsiteX0" fmla="*/ 53789 w 7490012"/>
                <a:gd name="connsiteY0" fmla="*/ 0 h 654424"/>
                <a:gd name="connsiteX1" fmla="*/ 7490012 w 7490012"/>
                <a:gd name="connsiteY1" fmla="*/ 26893 h 654424"/>
                <a:gd name="connsiteX2" fmla="*/ 7436224 w 7490012"/>
                <a:gd name="connsiteY2" fmla="*/ 528918 h 654424"/>
                <a:gd name="connsiteX3" fmla="*/ 0 w 7490012"/>
                <a:gd name="connsiteY3" fmla="*/ 654424 h 654424"/>
                <a:gd name="connsiteX4" fmla="*/ 53789 w 7490012"/>
                <a:gd name="connsiteY4" fmla="*/ 0 h 654424"/>
                <a:gd name="connsiteX0" fmla="*/ 53789 w 7507942"/>
                <a:gd name="connsiteY0" fmla="*/ 0 h 654424"/>
                <a:gd name="connsiteX1" fmla="*/ 7490012 w 7507942"/>
                <a:gd name="connsiteY1" fmla="*/ 26893 h 654424"/>
                <a:gd name="connsiteX2" fmla="*/ 7507942 w 7507942"/>
                <a:gd name="connsiteY2" fmla="*/ 573742 h 654424"/>
                <a:gd name="connsiteX3" fmla="*/ 0 w 7507942"/>
                <a:gd name="connsiteY3" fmla="*/ 654424 h 654424"/>
                <a:gd name="connsiteX4" fmla="*/ 53789 w 7507942"/>
                <a:gd name="connsiteY4" fmla="*/ 0 h 654424"/>
                <a:gd name="connsiteX0" fmla="*/ 53789 w 7490012"/>
                <a:gd name="connsiteY0" fmla="*/ 0 h 654424"/>
                <a:gd name="connsiteX1" fmla="*/ 7490012 w 7490012"/>
                <a:gd name="connsiteY1" fmla="*/ 26893 h 654424"/>
                <a:gd name="connsiteX2" fmla="*/ 7481048 w 7490012"/>
                <a:gd name="connsiteY2" fmla="*/ 546848 h 654424"/>
                <a:gd name="connsiteX3" fmla="*/ 0 w 7490012"/>
                <a:gd name="connsiteY3" fmla="*/ 654424 h 654424"/>
                <a:gd name="connsiteX4" fmla="*/ 53789 w 7490012"/>
                <a:gd name="connsiteY4" fmla="*/ 0 h 654424"/>
                <a:gd name="connsiteX0" fmla="*/ 26895 w 7463118"/>
                <a:gd name="connsiteY0" fmla="*/ 0 h 681318"/>
                <a:gd name="connsiteX1" fmla="*/ 7463118 w 7463118"/>
                <a:gd name="connsiteY1" fmla="*/ 26893 h 681318"/>
                <a:gd name="connsiteX2" fmla="*/ 7454154 w 7463118"/>
                <a:gd name="connsiteY2" fmla="*/ 546848 h 681318"/>
                <a:gd name="connsiteX3" fmla="*/ 0 w 7463118"/>
                <a:gd name="connsiteY3" fmla="*/ 681318 h 681318"/>
                <a:gd name="connsiteX4" fmla="*/ 26895 w 7463118"/>
                <a:gd name="connsiteY4" fmla="*/ 0 h 681318"/>
                <a:gd name="connsiteX0" fmla="*/ 0 w 7436223"/>
                <a:gd name="connsiteY0" fmla="*/ 0 h 609600"/>
                <a:gd name="connsiteX1" fmla="*/ 7436223 w 7436223"/>
                <a:gd name="connsiteY1" fmla="*/ 26893 h 609600"/>
                <a:gd name="connsiteX2" fmla="*/ 7427259 w 7436223"/>
                <a:gd name="connsiteY2" fmla="*/ 546848 h 609600"/>
                <a:gd name="connsiteX3" fmla="*/ 26893 w 7436223"/>
                <a:gd name="connsiteY3" fmla="*/ 609600 h 609600"/>
                <a:gd name="connsiteX4" fmla="*/ 0 w 7436223"/>
                <a:gd name="connsiteY4" fmla="*/ 0 h 609600"/>
                <a:gd name="connsiteX0" fmla="*/ 0 w 7436223"/>
                <a:gd name="connsiteY0" fmla="*/ 0 h 582706"/>
                <a:gd name="connsiteX1" fmla="*/ 7436223 w 7436223"/>
                <a:gd name="connsiteY1" fmla="*/ 26893 h 582706"/>
                <a:gd name="connsiteX2" fmla="*/ 7427259 w 7436223"/>
                <a:gd name="connsiteY2" fmla="*/ 546848 h 582706"/>
                <a:gd name="connsiteX3" fmla="*/ 26893 w 7436223"/>
                <a:gd name="connsiteY3" fmla="*/ 582706 h 582706"/>
                <a:gd name="connsiteX4" fmla="*/ 0 w 7436223"/>
                <a:gd name="connsiteY4" fmla="*/ 0 h 582706"/>
                <a:gd name="connsiteX0" fmla="*/ 35859 w 7472082"/>
                <a:gd name="connsiteY0" fmla="*/ 0 h 558748"/>
                <a:gd name="connsiteX1" fmla="*/ 7472082 w 7472082"/>
                <a:gd name="connsiteY1" fmla="*/ 26893 h 558748"/>
                <a:gd name="connsiteX2" fmla="*/ 7463118 w 7472082"/>
                <a:gd name="connsiteY2" fmla="*/ 546848 h 558748"/>
                <a:gd name="connsiteX3" fmla="*/ 0 w 7472082"/>
                <a:gd name="connsiteY3" fmla="*/ 558748 h 558748"/>
                <a:gd name="connsiteX4" fmla="*/ 35859 w 7472082"/>
                <a:gd name="connsiteY4" fmla="*/ 0 h 558748"/>
                <a:gd name="connsiteX0" fmla="*/ 0 w 7436223"/>
                <a:gd name="connsiteY0" fmla="*/ 0 h 566734"/>
                <a:gd name="connsiteX1" fmla="*/ 7436223 w 7436223"/>
                <a:gd name="connsiteY1" fmla="*/ 26893 h 566734"/>
                <a:gd name="connsiteX2" fmla="*/ 7427259 w 7436223"/>
                <a:gd name="connsiteY2" fmla="*/ 546848 h 566734"/>
                <a:gd name="connsiteX3" fmla="*/ 26894 w 7436223"/>
                <a:gd name="connsiteY3" fmla="*/ 566734 h 566734"/>
                <a:gd name="connsiteX4" fmla="*/ 0 w 7436223"/>
                <a:gd name="connsiteY4" fmla="*/ 0 h 566734"/>
                <a:gd name="connsiteX0" fmla="*/ 17929 w 7454152"/>
                <a:gd name="connsiteY0" fmla="*/ 0 h 546848"/>
                <a:gd name="connsiteX1" fmla="*/ 7454152 w 7454152"/>
                <a:gd name="connsiteY1" fmla="*/ 26893 h 546848"/>
                <a:gd name="connsiteX2" fmla="*/ 7445188 w 7454152"/>
                <a:gd name="connsiteY2" fmla="*/ 546848 h 546848"/>
                <a:gd name="connsiteX3" fmla="*/ 0 w 7454152"/>
                <a:gd name="connsiteY3" fmla="*/ 542776 h 546848"/>
                <a:gd name="connsiteX4" fmla="*/ 17929 w 7454152"/>
                <a:gd name="connsiteY4" fmla="*/ 0 h 546848"/>
                <a:gd name="connsiteX0" fmla="*/ 17929 w 7481046"/>
                <a:gd name="connsiteY0" fmla="*/ 0 h 546848"/>
                <a:gd name="connsiteX1" fmla="*/ 7481046 w 7481046"/>
                <a:gd name="connsiteY1" fmla="*/ 2935 h 546848"/>
                <a:gd name="connsiteX2" fmla="*/ 7445188 w 7481046"/>
                <a:gd name="connsiteY2" fmla="*/ 546848 h 546848"/>
                <a:gd name="connsiteX3" fmla="*/ 0 w 7481046"/>
                <a:gd name="connsiteY3" fmla="*/ 542776 h 546848"/>
                <a:gd name="connsiteX4" fmla="*/ 17929 w 7481046"/>
                <a:gd name="connsiteY4" fmla="*/ 0 h 546848"/>
                <a:gd name="connsiteX0" fmla="*/ 17929 w 7472082"/>
                <a:gd name="connsiteY0" fmla="*/ 0 h 546848"/>
                <a:gd name="connsiteX1" fmla="*/ 7472082 w 7472082"/>
                <a:gd name="connsiteY1" fmla="*/ 34879 h 546848"/>
                <a:gd name="connsiteX2" fmla="*/ 7445188 w 7472082"/>
                <a:gd name="connsiteY2" fmla="*/ 546848 h 546848"/>
                <a:gd name="connsiteX3" fmla="*/ 0 w 7472082"/>
                <a:gd name="connsiteY3" fmla="*/ 542776 h 546848"/>
                <a:gd name="connsiteX4" fmla="*/ 17929 w 7472082"/>
                <a:gd name="connsiteY4" fmla="*/ 0 h 546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2082" h="546848">
                  <a:moveTo>
                    <a:pt x="17929" y="0"/>
                  </a:moveTo>
                  <a:lnTo>
                    <a:pt x="7472082" y="34879"/>
                  </a:lnTo>
                  <a:lnTo>
                    <a:pt x="7445188" y="546848"/>
                  </a:lnTo>
                  <a:lnTo>
                    <a:pt x="0" y="542776"/>
                  </a:lnTo>
                  <a:lnTo>
                    <a:pt x="17929" y="0"/>
                  </a:lnTo>
                  <a:close/>
                </a:path>
              </a:pathLst>
            </a:custGeom>
            <a:solidFill>
              <a:srgbClr val="000099"/>
            </a:solidFill>
            <a:ln w="2857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Comic Sans MS" pitchFamily="66" charset="0"/>
                <a:cs typeface="Arial"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5503" y="1942793"/>
              <a:ext cx="6864097" cy="494655"/>
            </a:xfrm>
            <a:prstGeom prst="rect">
              <a:avLst/>
            </a:prstGeom>
            <a:ln w="28575">
              <a:noFill/>
            </a:ln>
          </p:spPr>
        </p:pic>
      </p:grpSp>
      <p:sp>
        <p:nvSpPr>
          <p:cNvPr id="11" name="Title 1"/>
          <p:cNvSpPr txBox="1">
            <a:spLocks/>
          </p:cNvSpPr>
          <p:nvPr/>
        </p:nvSpPr>
        <p:spPr bwMode="auto">
          <a:xfrm>
            <a:off x="76200" y="76200"/>
            <a:ext cx="891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a:lstStyle>
          <a:p>
            <a:r>
              <a:rPr lang="en-US" sz="3200" kern="0" dirty="0" smtClean="0"/>
              <a:t>Absorption of Radiation by Greenhouse Gases</a:t>
            </a:r>
            <a:endParaRPr lang="en-US" sz="3200" kern="0" dirty="0"/>
          </a:p>
        </p:txBody>
      </p:sp>
      <p:sp>
        <p:nvSpPr>
          <p:cNvPr id="12" name="TextBox 11"/>
          <p:cNvSpPr txBox="1"/>
          <p:nvPr/>
        </p:nvSpPr>
        <p:spPr>
          <a:xfrm>
            <a:off x="1966511" y="672160"/>
            <a:ext cx="1159292" cy="923330"/>
          </a:xfrm>
          <a:prstGeom prst="rect">
            <a:avLst/>
          </a:prstGeom>
          <a:noFill/>
        </p:spPr>
        <p:txBody>
          <a:bodyPr wrap="none" rtlCol="0">
            <a:spAutoFit/>
          </a:bodyPr>
          <a:lstStyle/>
          <a:p>
            <a:pPr algn="ctr"/>
            <a:r>
              <a:rPr lang="en-US" dirty="0" smtClean="0">
                <a:solidFill>
                  <a:srgbClr val="FFFF00"/>
                </a:solidFill>
                <a:latin typeface="+mn-lt"/>
              </a:rPr>
              <a:t>Incoming</a:t>
            </a:r>
          </a:p>
          <a:p>
            <a:pPr algn="ctr"/>
            <a:r>
              <a:rPr lang="en-US" dirty="0" smtClean="0">
                <a:solidFill>
                  <a:srgbClr val="FFFF00"/>
                </a:solidFill>
                <a:latin typeface="+mn-lt"/>
              </a:rPr>
              <a:t>Radiation</a:t>
            </a:r>
          </a:p>
          <a:p>
            <a:pPr algn="ctr"/>
            <a:r>
              <a:rPr lang="en-US" dirty="0" smtClean="0">
                <a:solidFill>
                  <a:srgbClr val="FFFF00"/>
                </a:solidFill>
                <a:latin typeface="+mn-lt"/>
              </a:rPr>
              <a:t>5700</a:t>
            </a:r>
            <a:r>
              <a:rPr lang="en-US" dirty="0">
                <a:solidFill>
                  <a:srgbClr val="FFFF00"/>
                </a:solidFill>
                <a:latin typeface="Calibri"/>
              </a:rPr>
              <a:t> </a:t>
            </a:r>
            <a:r>
              <a:rPr lang="en-US" dirty="0" smtClean="0">
                <a:solidFill>
                  <a:srgbClr val="FFFF00"/>
                </a:solidFill>
                <a:latin typeface="Calibri"/>
              </a:rPr>
              <a:t>K</a:t>
            </a:r>
            <a:r>
              <a:rPr lang="en-US" dirty="0" smtClean="0">
                <a:solidFill>
                  <a:srgbClr val="FFFF00"/>
                </a:solidFill>
                <a:latin typeface="+mn-lt"/>
              </a:rPr>
              <a:t> </a:t>
            </a:r>
            <a:endParaRPr lang="en-US" dirty="0">
              <a:solidFill>
                <a:srgbClr val="FFFF00"/>
              </a:solidFill>
              <a:latin typeface="+mn-lt"/>
            </a:endParaRPr>
          </a:p>
        </p:txBody>
      </p:sp>
      <p:sp>
        <p:nvSpPr>
          <p:cNvPr id="13" name="TextBox 12"/>
          <p:cNvSpPr txBox="1"/>
          <p:nvPr/>
        </p:nvSpPr>
        <p:spPr>
          <a:xfrm>
            <a:off x="5546308" y="690089"/>
            <a:ext cx="1159292" cy="923330"/>
          </a:xfrm>
          <a:prstGeom prst="rect">
            <a:avLst/>
          </a:prstGeom>
          <a:noFill/>
        </p:spPr>
        <p:txBody>
          <a:bodyPr wrap="none" rtlCol="0">
            <a:spAutoFit/>
          </a:bodyPr>
          <a:lstStyle/>
          <a:p>
            <a:pPr algn="ctr"/>
            <a:r>
              <a:rPr lang="en-US" dirty="0" smtClean="0">
                <a:solidFill>
                  <a:srgbClr val="FF0000"/>
                </a:solidFill>
                <a:latin typeface="+mn-lt"/>
              </a:rPr>
              <a:t>Outgoing</a:t>
            </a:r>
          </a:p>
          <a:p>
            <a:pPr algn="ctr"/>
            <a:r>
              <a:rPr lang="en-US" dirty="0" smtClean="0">
                <a:solidFill>
                  <a:srgbClr val="FF0000"/>
                </a:solidFill>
                <a:latin typeface="+mn-lt"/>
              </a:rPr>
              <a:t>Radiation</a:t>
            </a:r>
          </a:p>
          <a:p>
            <a:pPr algn="ctr"/>
            <a:r>
              <a:rPr lang="en-US" dirty="0" smtClean="0">
                <a:solidFill>
                  <a:srgbClr val="FF0000"/>
                </a:solidFill>
                <a:latin typeface="+mn-lt"/>
              </a:rPr>
              <a:t>289 K</a:t>
            </a:r>
            <a:endParaRPr lang="en-US" dirty="0">
              <a:solidFill>
                <a:srgbClr val="FF0000"/>
              </a:solidFill>
              <a:latin typeface="+mn-lt"/>
            </a:endParaRPr>
          </a:p>
        </p:txBody>
      </p:sp>
      <p:sp>
        <p:nvSpPr>
          <p:cNvPr id="3" name="Rectangle 2"/>
          <p:cNvSpPr/>
          <p:nvPr/>
        </p:nvSpPr>
        <p:spPr bwMode="auto">
          <a:xfrm>
            <a:off x="753034" y="2640106"/>
            <a:ext cx="7552765" cy="3379694"/>
          </a:xfrm>
          <a:custGeom>
            <a:avLst/>
            <a:gdLst>
              <a:gd name="connsiteX0" fmla="*/ 0 w 7543800"/>
              <a:gd name="connsiteY0" fmla="*/ 0 h 3505200"/>
              <a:gd name="connsiteX1" fmla="*/ 7543800 w 7543800"/>
              <a:gd name="connsiteY1" fmla="*/ 0 h 3505200"/>
              <a:gd name="connsiteX2" fmla="*/ 7543800 w 7543800"/>
              <a:gd name="connsiteY2" fmla="*/ 3505200 h 3505200"/>
              <a:gd name="connsiteX3" fmla="*/ 0 w 7543800"/>
              <a:gd name="connsiteY3" fmla="*/ 3505200 h 3505200"/>
              <a:gd name="connsiteX4" fmla="*/ 0 w 7543800"/>
              <a:gd name="connsiteY4" fmla="*/ 0 h 3505200"/>
              <a:gd name="connsiteX0" fmla="*/ 0 w 7552765"/>
              <a:gd name="connsiteY0" fmla="*/ 134471 h 3505200"/>
              <a:gd name="connsiteX1" fmla="*/ 7552765 w 7552765"/>
              <a:gd name="connsiteY1" fmla="*/ 0 h 3505200"/>
              <a:gd name="connsiteX2" fmla="*/ 7552765 w 7552765"/>
              <a:gd name="connsiteY2" fmla="*/ 3505200 h 3505200"/>
              <a:gd name="connsiteX3" fmla="*/ 8965 w 7552765"/>
              <a:gd name="connsiteY3" fmla="*/ 3505200 h 3505200"/>
              <a:gd name="connsiteX4" fmla="*/ 0 w 7552765"/>
              <a:gd name="connsiteY4" fmla="*/ 134471 h 3505200"/>
              <a:gd name="connsiteX0" fmla="*/ 0 w 7552765"/>
              <a:gd name="connsiteY0" fmla="*/ 8965 h 3379694"/>
              <a:gd name="connsiteX1" fmla="*/ 7543800 w 7552765"/>
              <a:gd name="connsiteY1" fmla="*/ 0 h 3379694"/>
              <a:gd name="connsiteX2" fmla="*/ 7552765 w 7552765"/>
              <a:gd name="connsiteY2" fmla="*/ 3379694 h 3379694"/>
              <a:gd name="connsiteX3" fmla="*/ 8965 w 7552765"/>
              <a:gd name="connsiteY3" fmla="*/ 3379694 h 3379694"/>
              <a:gd name="connsiteX4" fmla="*/ 0 w 7552765"/>
              <a:gd name="connsiteY4" fmla="*/ 8965 h 337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2765" h="3379694">
                <a:moveTo>
                  <a:pt x="0" y="8965"/>
                </a:moveTo>
                <a:lnTo>
                  <a:pt x="7543800" y="0"/>
                </a:lnTo>
                <a:cubicBezTo>
                  <a:pt x="7546788" y="1126565"/>
                  <a:pt x="7549777" y="2253129"/>
                  <a:pt x="7552765" y="3379694"/>
                </a:cubicBezTo>
                <a:lnTo>
                  <a:pt x="8965" y="3379694"/>
                </a:lnTo>
                <a:cubicBezTo>
                  <a:pt x="5977" y="2256118"/>
                  <a:pt x="2988" y="1132541"/>
                  <a:pt x="0" y="8965"/>
                </a:cubicBezTo>
                <a:close/>
              </a:path>
            </a:pathLst>
          </a:cu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Comic Sans MS" pitchFamily="66" charset="0"/>
              <a:cs typeface="Arial" charset="0"/>
            </a:endParaRPr>
          </a:p>
        </p:txBody>
      </p:sp>
    </p:spTree>
    <p:extLst>
      <p:ext uri="{BB962C8B-B14F-4D97-AF65-F5344CB8AC3E}">
        <p14:creationId xmlns:p14="http://schemas.microsoft.com/office/powerpoint/2010/main" val="38057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0"/>
                                        </p:tgtEl>
                                      </p:cBhvr>
                                    </p:animEffect>
                                    <p:set>
                                      <p:cBhvr>
                                        <p:cTn id="12"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Autofit/>
          </a:bodyPr>
          <a:lstStyle/>
          <a:p>
            <a:r>
              <a:rPr lang="en-US" sz="3600" b="1" dirty="0" smtClean="0"/>
              <a:t>3: EMISSIONS FROM HUMAN ACTIVITIES LARGELY TO BLAME</a:t>
            </a:r>
            <a:endParaRPr lang="en-US" sz="3600" b="1" dirty="0"/>
          </a:p>
        </p:txBody>
      </p:sp>
      <p:sp>
        <p:nvSpPr>
          <p:cNvPr id="3" name="Content Placeholder 2"/>
          <p:cNvSpPr>
            <a:spLocks noGrp="1"/>
          </p:cNvSpPr>
          <p:nvPr>
            <p:ph idx="1"/>
          </p:nvPr>
        </p:nvSpPr>
        <p:spPr>
          <a:xfrm>
            <a:off x="457200" y="1874837"/>
            <a:ext cx="8229600" cy="4525963"/>
          </a:xfrm>
        </p:spPr>
        <p:txBody>
          <a:bodyPr/>
          <a:lstStyle/>
          <a:p>
            <a:r>
              <a:rPr lang="en-US" dirty="0" smtClean="0"/>
              <a:t>40% increase in CO</a:t>
            </a:r>
            <a:r>
              <a:rPr lang="en-US" baseline="-25000" dirty="0" smtClean="0"/>
              <a:t>2</a:t>
            </a:r>
          </a:p>
          <a:p>
            <a:r>
              <a:rPr lang="en-US" dirty="0" smtClean="0"/>
              <a:t>Dead carbon altering atmospheric C</a:t>
            </a:r>
            <a:r>
              <a:rPr lang="en-US" baseline="30000" dirty="0" smtClean="0"/>
              <a:t>14</a:t>
            </a:r>
          </a:p>
          <a:p>
            <a:r>
              <a:rPr lang="en-US" dirty="0" smtClean="0"/>
              <a:t>That Carbon is more negative/enriched in C</a:t>
            </a:r>
            <a:r>
              <a:rPr lang="en-US" baseline="30000" dirty="0" smtClean="0"/>
              <a:t>12</a:t>
            </a:r>
          </a:p>
          <a:p>
            <a:pPr marL="0" indent="0">
              <a:buNone/>
            </a:pPr>
            <a:r>
              <a:rPr lang="en-US" dirty="0" smtClean="0"/>
              <a:t> </a:t>
            </a:r>
          </a:p>
        </p:txBody>
      </p:sp>
      <p:pic>
        <p:nvPicPr>
          <p:cNvPr id="5" name="Picture 2" descr="\\DMNS-FILESRV3\home\KJohnson\Papers 5-12-08\Global Warming References\New climate\Clean Keeling Curve.png"/>
          <p:cNvPicPr>
            <a:picLocks noChangeAspect="1" noChangeArrowheads="1"/>
          </p:cNvPicPr>
          <p:nvPr/>
        </p:nvPicPr>
        <p:blipFill>
          <a:blip r:embed="rId2" cstate="print">
            <a:lum bright="-10000" contrast="10000"/>
          </a:blip>
          <a:srcRect/>
          <a:stretch>
            <a:fillRect/>
          </a:stretch>
        </p:blipFill>
        <p:spPr bwMode="auto">
          <a:xfrm>
            <a:off x="2209800" y="3629915"/>
            <a:ext cx="4503495" cy="3228085"/>
          </a:xfrm>
          <a:prstGeom prst="rect">
            <a:avLst/>
          </a:prstGeom>
          <a:noFill/>
          <a:ln w="9525">
            <a:noFill/>
            <a:miter lim="800000"/>
            <a:headEnd/>
            <a:tailEnd/>
          </a:ln>
        </p:spPr>
      </p:pic>
      <p:pic>
        <p:nvPicPr>
          <p:cNvPr id="6" name="Picture 2" descr="\\DMNS-FILESRV3\home\KJohnson\Papers 5-12-08\Global Warming References\New climate\keeling_bw.jpg"/>
          <p:cNvPicPr>
            <a:picLocks noChangeAspect="1" noChangeArrowheads="1"/>
          </p:cNvPicPr>
          <p:nvPr/>
        </p:nvPicPr>
        <p:blipFill>
          <a:blip r:embed="rId3" cstate="print"/>
          <a:srcRect/>
          <a:stretch>
            <a:fillRect/>
          </a:stretch>
        </p:blipFill>
        <p:spPr bwMode="auto">
          <a:xfrm>
            <a:off x="2895600" y="4093020"/>
            <a:ext cx="1177920" cy="1150937"/>
          </a:xfrm>
          <a:prstGeom prst="rect">
            <a:avLst/>
          </a:prstGeom>
          <a:noFill/>
          <a:ln w="9525">
            <a:noFill/>
            <a:miter lim="800000"/>
            <a:headEnd/>
            <a:tailEnd/>
          </a:ln>
        </p:spPr>
      </p:pic>
    </p:spTree>
    <p:extLst>
      <p:ext uri="{BB962C8B-B14F-4D97-AF65-F5344CB8AC3E}">
        <p14:creationId xmlns:p14="http://schemas.microsoft.com/office/powerpoint/2010/main" val="1392640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File:Radiative-forcings.svg">
            <a:hlinkClick r:id="rId3"/>
          </p:cNvPr>
          <p:cNvPicPr>
            <a:picLocks noChangeAspect="1" noChangeArrowheads="1"/>
          </p:cNvPicPr>
          <p:nvPr/>
        </p:nvPicPr>
        <p:blipFill>
          <a:blip r:embed="rId4" cstate="print"/>
          <a:srcRect/>
          <a:stretch>
            <a:fillRect/>
          </a:stretch>
        </p:blipFill>
        <p:spPr bwMode="auto">
          <a:xfrm>
            <a:off x="1384300" y="1100138"/>
            <a:ext cx="6626225" cy="5302250"/>
          </a:xfrm>
          <a:prstGeom prst="rect">
            <a:avLst/>
          </a:prstGeom>
          <a:noFill/>
          <a:ln w="9525">
            <a:noFill/>
            <a:miter lim="800000"/>
            <a:headEnd/>
            <a:tailEnd/>
          </a:ln>
        </p:spPr>
      </p:pic>
      <p:sp>
        <p:nvSpPr>
          <p:cNvPr id="9219" name="Text Box 4"/>
          <p:cNvSpPr txBox="1">
            <a:spLocks noChangeArrowheads="1"/>
          </p:cNvSpPr>
          <p:nvPr/>
        </p:nvSpPr>
        <p:spPr bwMode="auto">
          <a:xfrm>
            <a:off x="6986588" y="6384925"/>
            <a:ext cx="1377950" cy="369888"/>
          </a:xfrm>
          <a:prstGeom prst="rect">
            <a:avLst/>
          </a:prstGeom>
          <a:noFill/>
          <a:ln w="9525">
            <a:solidFill>
              <a:schemeClr val="tx1"/>
            </a:solidFill>
            <a:miter lim="800000"/>
            <a:headEnd/>
            <a:tailEnd/>
          </a:ln>
        </p:spPr>
        <p:txBody>
          <a:bodyPr wrap="none">
            <a:spAutoFit/>
          </a:bodyPr>
          <a:lstStyle/>
          <a:p>
            <a:r>
              <a:rPr lang="en-US"/>
              <a:t>IPCC, 2007</a:t>
            </a:r>
          </a:p>
        </p:txBody>
      </p:sp>
      <p:sp>
        <p:nvSpPr>
          <p:cNvPr id="9220" name="Rectangle 5"/>
          <p:cNvSpPr>
            <a:spLocks noChangeArrowheads="1"/>
          </p:cNvSpPr>
          <p:nvPr/>
        </p:nvSpPr>
        <p:spPr bwMode="auto">
          <a:xfrm>
            <a:off x="2682875" y="6346825"/>
            <a:ext cx="4002088" cy="369888"/>
          </a:xfrm>
          <a:prstGeom prst="rect">
            <a:avLst/>
          </a:prstGeom>
          <a:noFill/>
          <a:ln w="9525">
            <a:solidFill>
              <a:schemeClr val="tx1"/>
            </a:solidFill>
            <a:miter lim="800000"/>
            <a:headEnd/>
            <a:tailEnd/>
          </a:ln>
        </p:spPr>
        <p:txBody>
          <a:bodyPr wrap="none" anchor="ctr">
            <a:spAutoFit/>
          </a:bodyPr>
          <a:lstStyle/>
          <a:p>
            <a:r>
              <a:rPr lang="en-US"/>
              <a:t>Incoming Solar irradiance: 342 W/m</a:t>
            </a:r>
            <a:r>
              <a:rPr lang="en-US" baseline="30000"/>
              <a:t>2</a:t>
            </a:r>
            <a:r>
              <a:rPr lang="en-US"/>
              <a:t> </a:t>
            </a:r>
          </a:p>
        </p:txBody>
      </p:sp>
      <p:sp>
        <p:nvSpPr>
          <p:cNvPr id="9221" name="TextBox 1"/>
          <p:cNvSpPr txBox="1">
            <a:spLocks noChangeArrowheads="1"/>
          </p:cNvSpPr>
          <p:nvPr/>
        </p:nvSpPr>
        <p:spPr bwMode="auto">
          <a:xfrm>
            <a:off x="0" y="355600"/>
            <a:ext cx="9144000" cy="646113"/>
          </a:xfrm>
          <a:prstGeom prst="rect">
            <a:avLst/>
          </a:prstGeom>
          <a:noFill/>
          <a:ln w="9525">
            <a:noFill/>
            <a:miter lim="800000"/>
            <a:headEnd/>
            <a:tailEnd/>
          </a:ln>
        </p:spPr>
        <p:txBody>
          <a:bodyPr>
            <a:spAutoFit/>
          </a:bodyPr>
          <a:lstStyle/>
          <a:p>
            <a:pPr algn="ctr"/>
            <a:r>
              <a:rPr lang="en-US" sz="3600" b="1"/>
              <a:t>GLOBAL WARMING CONCERNS</a:t>
            </a:r>
          </a:p>
        </p:txBody>
      </p:sp>
    </p:spTree>
    <p:extLst>
      <p:ext uri="{BB962C8B-B14F-4D97-AF65-F5344CB8AC3E}">
        <p14:creationId xmlns:p14="http://schemas.microsoft.com/office/powerpoint/2010/main" val="1585852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51163"/>
          </a:xfrm>
        </p:spPr>
        <p:txBody>
          <a:bodyPr/>
          <a:lstStyle/>
          <a:p>
            <a:r>
              <a:rPr lang="en-US" b="1" dirty="0" smtClean="0">
                <a:solidFill>
                  <a:schemeClr val="accent6">
                    <a:lumMod val="50000"/>
                  </a:schemeClr>
                </a:solidFill>
              </a:rPr>
              <a:t>Drivers; aka </a:t>
            </a:r>
            <a:r>
              <a:rPr lang="en-US" b="1" dirty="0" err="1" smtClean="0">
                <a:solidFill>
                  <a:schemeClr val="accent6">
                    <a:lumMod val="50000"/>
                  </a:schemeClr>
                </a:solidFill>
              </a:rPr>
              <a:t>forcings</a:t>
            </a:r>
            <a:r>
              <a:rPr lang="en-US" b="1" dirty="0" smtClean="0">
                <a:solidFill>
                  <a:schemeClr val="accent6">
                    <a:lumMod val="50000"/>
                  </a:schemeClr>
                </a:solidFill>
              </a:rPr>
              <a:t>, i.e. causes</a:t>
            </a:r>
            <a:endParaRPr lang="en-US" b="1" dirty="0">
              <a:solidFill>
                <a:schemeClr val="accent6">
                  <a:lumMod val="50000"/>
                </a:schemeClr>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1534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457200" y="-152400"/>
            <a:ext cx="8229600" cy="1143000"/>
          </a:xfrm>
        </p:spPr>
        <p:txBody>
          <a:bodyPr>
            <a:normAutofit/>
          </a:bodyPr>
          <a:lstStyle/>
          <a:p>
            <a:r>
              <a:rPr lang="en-US" sz="3200" b="1" dirty="0" smtClean="0">
                <a:solidFill>
                  <a:schemeClr val="accent6">
                    <a:lumMod val="50000"/>
                  </a:schemeClr>
                </a:solidFill>
              </a:rPr>
              <a:t>1: THE CLIMATE IS WARMING</a:t>
            </a:r>
            <a:endParaRPr lang="en-US" sz="3200" b="1" dirty="0">
              <a:solidFill>
                <a:schemeClr val="accent6">
                  <a:lumMod val="50000"/>
                </a:schemeClr>
              </a:solidFill>
            </a:endParaRPr>
          </a:p>
        </p:txBody>
      </p:sp>
    </p:spTree>
    <p:extLst>
      <p:ext uri="{BB962C8B-B14F-4D97-AF65-F5344CB8AC3E}">
        <p14:creationId xmlns:p14="http://schemas.microsoft.com/office/powerpoint/2010/main" val="4175197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364" y="457200"/>
            <a:ext cx="8575675" cy="606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967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b="1" dirty="0"/>
              <a:t>Intro</a:t>
            </a:r>
            <a:r>
              <a:rPr lang="en-US" dirty="0" smtClean="0"/>
              <a:t>:</a:t>
            </a:r>
            <a:endParaRPr lang="en-US" dirty="0"/>
          </a:p>
        </p:txBody>
      </p:sp>
      <p:sp>
        <p:nvSpPr>
          <p:cNvPr id="5" name="TextBox 4"/>
          <p:cNvSpPr txBox="1"/>
          <p:nvPr/>
        </p:nvSpPr>
        <p:spPr>
          <a:xfrm>
            <a:off x="990600" y="1828800"/>
            <a:ext cx="7010400" cy="4832092"/>
          </a:xfrm>
          <a:prstGeom prst="rect">
            <a:avLst/>
          </a:prstGeom>
          <a:noFill/>
        </p:spPr>
        <p:txBody>
          <a:bodyPr wrap="square" rtlCol="0">
            <a:spAutoFit/>
          </a:bodyPr>
          <a:lstStyle/>
          <a:p>
            <a:pPr marL="457200" indent="-457200">
              <a:buFont typeface="Arial" panose="020B0604020202020204" pitchFamily="34" charset="0"/>
              <a:buChar char="•"/>
            </a:pPr>
            <a:r>
              <a:rPr lang="en-US" sz="2800" b="1" dirty="0"/>
              <a:t>Intro</a:t>
            </a:r>
            <a:r>
              <a:rPr lang="en-US" sz="2800" dirty="0"/>
              <a:t>: </a:t>
            </a:r>
            <a:endParaRPr lang="en-US" sz="2800" dirty="0" smtClean="0"/>
          </a:p>
          <a:p>
            <a:pPr marL="914400" lvl="1" indent="-457200">
              <a:buFont typeface="Arial" panose="020B0604020202020204" pitchFamily="34" charset="0"/>
              <a:buChar char="•"/>
            </a:pPr>
            <a:r>
              <a:rPr lang="en-US" sz="2800" dirty="0" smtClean="0"/>
              <a:t>my </a:t>
            </a:r>
            <a:r>
              <a:rPr lang="en-US" sz="2800" dirty="0"/>
              <a:t>background, </a:t>
            </a:r>
            <a:endParaRPr lang="en-US" sz="2800" dirty="0" smtClean="0"/>
          </a:p>
          <a:p>
            <a:pPr marL="914400" lvl="1" indent="-457200">
              <a:buFont typeface="Arial" panose="020B0604020202020204" pitchFamily="34" charset="0"/>
              <a:buChar char="•"/>
            </a:pPr>
            <a:r>
              <a:rPr lang="en-US" sz="2800" dirty="0" smtClean="0"/>
              <a:t>web </a:t>
            </a:r>
            <a:r>
              <a:rPr lang="en-US" sz="2800" dirty="0"/>
              <a:t>page </a:t>
            </a:r>
            <a:r>
              <a:rPr lang="en-US" sz="2800" u="sng" dirty="0">
                <a:hlinkClick r:id="rId2"/>
              </a:rPr>
              <a:t>http://denverclimatestudygroup.com/</a:t>
            </a:r>
            <a:r>
              <a:rPr lang="en-US" sz="2800" dirty="0"/>
              <a:t> (OLLI tab) and </a:t>
            </a:r>
            <a:endParaRPr lang="en-US" sz="2800" dirty="0" smtClean="0"/>
          </a:p>
          <a:p>
            <a:pPr marL="914400" lvl="1" indent="-457200">
              <a:buFont typeface="Arial" panose="020B0604020202020204" pitchFamily="34" charset="0"/>
              <a:buChar char="•"/>
            </a:pPr>
            <a:r>
              <a:rPr lang="en-US" sz="2800" dirty="0" smtClean="0"/>
              <a:t>DU </a:t>
            </a:r>
            <a:r>
              <a:rPr lang="en-US" sz="2800" dirty="0"/>
              <a:t>portfolio </a:t>
            </a:r>
            <a:r>
              <a:rPr lang="en-US" sz="2800" dirty="0">
                <a:hlinkClick r:id="rId3"/>
              </a:rPr>
              <a:t>http://</a:t>
            </a:r>
            <a:r>
              <a:rPr lang="en-US" sz="2800" dirty="0" smtClean="0">
                <a:hlinkClick r:id="rId3"/>
              </a:rPr>
              <a:t>portfolio.du.edu/earthclimate</a:t>
            </a:r>
            <a:r>
              <a:rPr lang="en-US" sz="2800" dirty="0" smtClean="0"/>
              <a:t> , </a:t>
            </a:r>
          </a:p>
          <a:p>
            <a:pPr marL="914400" lvl="1" indent="-457200">
              <a:buFont typeface="Arial" panose="020B0604020202020204" pitchFamily="34" charset="0"/>
              <a:buChar char="•"/>
            </a:pPr>
            <a:r>
              <a:rPr lang="en-US" sz="2800" dirty="0" smtClean="0"/>
              <a:t>CV (about tab)</a:t>
            </a:r>
          </a:p>
          <a:p>
            <a:pPr marL="457200" indent="-457200">
              <a:buFont typeface="Arial" panose="020B0604020202020204" pitchFamily="34" charset="0"/>
              <a:buChar char="•"/>
            </a:pPr>
            <a:r>
              <a:rPr lang="en-US" sz="2800" b="1" dirty="0" smtClean="0"/>
              <a:t>Logistics</a:t>
            </a:r>
          </a:p>
          <a:p>
            <a:pPr marL="457200" indent="-457200">
              <a:buFont typeface="Arial" panose="020B0604020202020204" pitchFamily="34" charset="0"/>
              <a:buChar char="•"/>
            </a:pPr>
            <a:r>
              <a:rPr lang="en-US" sz="2800" b="1" dirty="0" smtClean="0"/>
              <a:t>Stan </a:t>
            </a:r>
            <a:r>
              <a:rPr lang="en-US" sz="2800" b="1" dirty="0"/>
              <a:t>Hamilton: classroom assistant, liaison to </a:t>
            </a:r>
            <a:r>
              <a:rPr lang="en-US" sz="2800" b="1" dirty="0" smtClean="0"/>
              <a:t>me/OLLI</a:t>
            </a:r>
            <a:endParaRPr lang="en-US" sz="2800" b="1" dirty="0"/>
          </a:p>
        </p:txBody>
      </p:sp>
    </p:spTree>
    <p:extLst>
      <p:ext uri="{BB962C8B-B14F-4D97-AF65-F5344CB8AC3E}">
        <p14:creationId xmlns:p14="http://schemas.microsoft.com/office/powerpoint/2010/main" val="797028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image001"/>
          <p:cNvSpPr>
            <a:spLocks noChangeAspect="1" noChangeArrowheads="1"/>
          </p:cNvSpPr>
          <p:nvPr/>
        </p:nvSpPr>
        <p:spPr bwMode="auto">
          <a:xfrm>
            <a:off x="508000" y="0"/>
            <a:ext cx="8128000" cy="6858000"/>
          </a:xfrm>
          <a:prstGeom prst="rect">
            <a:avLst/>
          </a:prstGeom>
          <a:noFill/>
          <a:ln w="9525">
            <a:noFill/>
            <a:miter lim="800000"/>
            <a:headEnd/>
            <a:tailEnd/>
          </a:ln>
        </p:spPr>
        <p:txBody>
          <a:bodyPr/>
          <a:lstStyle/>
          <a:p>
            <a:endParaRPr lang="en-US"/>
          </a:p>
        </p:txBody>
      </p:sp>
      <p:sp>
        <p:nvSpPr>
          <p:cNvPr id="44035" name="AutoShape 3" descr="image001"/>
          <p:cNvSpPr>
            <a:spLocks noChangeAspect="1" noChangeArrowheads="1"/>
          </p:cNvSpPr>
          <p:nvPr/>
        </p:nvSpPr>
        <p:spPr bwMode="auto">
          <a:xfrm>
            <a:off x="508000" y="0"/>
            <a:ext cx="8128000" cy="6858000"/>
          </a:xfrm>
          <a:prstGeom prst="rect">
            <a:avLst/>
          </a:prstGeom>
          <a:noFill/>
          <a:ln w="9525">
            <a:noFill/>
            <a:miter lim="800000"/>
            <a:headEnd/>
            <a:tailEnd/>
          </a:ln>
        </p:spPr>
        <p:txBody>
          <a:bodyPr/>
          <a:lstStyle/>
          <a:p>
            <a:endParaRPr lang="en-US"/>
          </a:p>
        </p:txBody>
      </p:sp>
      <p:sp>
        <p:nvSpPr>
          <p:cNvPr id="44036" name="AutoShape 4" descr="image001"/>
          <p:cNvSpPr>
            <a:spLocks noChangeAspect="1" noChangeArrowheads="1"/>
          </p:cNvSpPr>
          <p:nvPr/>
        </p:nvSpPr>
        <p:spPr bwMode="auto">
          <a:xfrm>
            <a:off x="508000" y="0"/>
            <a:ext cx="8128000" cy="6858000"/>
          </a:xfrm>
          <a:prstGeom prst="rect">
            <a:avLst/>
          </a:prstGeom>
          <a:noFill/>
          <a:ln w="9525">
            <a:noFill/>
            <a:miter lim="800000"/>
            <a:headEnd/>
            <a:tailEnd/>
          </a:ln>
        </p:spPr>
        <p:txBody>
          <a:bodyPr/>
          <a:lstStyle/>
          <a:p>
            <a:endParaRPr lang="en-US"/>
          </a:p>
        </p:txBody>
      </p:sp>
      <p:pic>
        <p:nvPicPr>
          <p:cNvPr id="44037" name="Picture 5"/>
          <p:cNvPicPr>
            <a:picLocks noChangeAspect="1" noChangeArrowheads="1"/>
          </p:cNvPicPr>
          <p:nvPr/>
        </p:nvPicPr>
        <p:blipFill>
          <a:blip r:embed="rId2" cstate="print"/>
          <a:srcRect/>
          <a:stretch>
            <a:fillRect/>
          </a:stretch>
        </p:blipFill>
        <p:spPr bwMode="auto">
          <a:xfrm>
            <a:off x="514350" y="0"/>
            <a:ext cx="8115300" cy="6846888"/>
          </a:xfrm>
          <a:prstGeom prst="rect">
            <a:avLst/>
          </a:prstGeom>
          <a:noFill/>
          <a:ln w="9525">
            <a:noFill/>
            <a:miter lim="800000"/>
            <a:headEnd/>
            <a:tailEnd/>
          </a:ln>
        </p:spPr>
      </p:pic>
    </p:spTree>
    <p:extLst>
      <p:ext uri="{BB962C8B-B14F-4D97-AF65-F5344CB8AC3E}">
        <p14:creationId xmlns:p14="http://schemas.microsoft.com/office/powerpoint/2010/main" val="128444822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dirty="0" smtClean="0"/>
              <a:t>5: SURFACE TO STRATOSPHERE CHANGES</a:t>
            </a:r>
            <a:endParaRPr lang="en-US" sz="36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1"/>
            <a:ext cx="7791064" cy="577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648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http://www.skepticalscience.com/graphics/Escalator_2012_5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19324" y="3429000"/>
            <a:ext cx="4410074" cy="28757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24" y="304800"/>
            <a:ext cx="486727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129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7213"/>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228600" y="5162550"/>
            <a:ext cx="883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pPr eaLnBrk="1" hangingPunct="1"/>
            <a:r>
              <a:rPr lang="en-US" altLang="en-US">
                <a:latin typeface="Times New Roman" pitchFamily="18" charset="0"/>
                <a:cs typeface="Times New Roman" pitchFamily="18" charset="0"/>
              </a:rPr>
              <a:t>John Cook, from IGPP 2007 data; ~93% to oceans continues (NOAA/NODC, 2012)</a:t>
            </a:r>
          </a:p>
        </p:txBody>
      </p:sp>
      <p:cxnSp>
        <p:nvCxnSpPr>
          <p:cNvPr id="15364" name="Straight Connector 2"/>
          <p:cNvCxnSpPr>
            <a:cxnSpLocks noChangeShapeType="1"/>
          </p:cNvCxnSpPr>
          <p:nvPr/>
        </p:nvCxnSpPr>
        <p:spPr bwMode="auto">
          <a:xfrm>
            <a:off x="6437313" y="3048000"/>
            <a:ext cx="0" cy="2084388"/>
          </a:xfrm>
          <a:prstGeom prst="line">
            <a:avLst/>
          </a:prstGeom>
          <a:noFill/>
          <a:ln w="57150" algn="ctr">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5" name="TextBox 3"/>
          <p:cNvSpPr txBox="1">
            <a:spLocks noChangeArrowheads="1"/>
          </p:cNvSpPr>
          <p:nvPr/>
        </p:nvSpPr>
        <p:spPr bwMode="auto">
          <a:xfrm>
            <a:off x="6513513" y="3536950"/>
            <a:ext cx="25542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pPr eaLnBrk="1" hangingPunct="1"/>
            <a:r>
              <a:rPr lang="en-US" altLang="en-US" sz="2800" b="1">
                <a:solidFill>
                  <a:srgbClr val="9933FF"/>
                </a:solidFill>
              </a:rPr>
              <a:t>Melting ice absorbs ~2% </a:t>
            </a:r>
          </a:p>
        </p:txBody>
      </p:sp>
      <p:sp>
        <p:nvSpPr>
          <p:cNvPr id="15366" name="TextBox 1"/>
          <p:cNvSpPr txBox="1">
            <a:spLocks noChangeArrowheads="1"/>
          </p:cNvSpPr>
          <p:nvPr/>
        </p:nvSpPr>
        <p:spPr bwMode="auto">
          <a:xfrm>
            <a:off x="6248400" y="1060450"/>
            <a:ext cx="2819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pPr eaLnBrk="1" hangingPunct="1"/>
            <a:r>
              <a:rPr lang="en-US" altLang="en-US" sz="2800" b="1" u="sng">
                <a:solidFill>
                  <a:srgbClr val="3399FF"/>
                </a:solidFill>
              </a:rPr>
              <a:t>Only ~2% stays in atmosphere</a:t>
            </a:r>
          </a:p>
        </p:txBody>
      </p:sp>
      <p:cxnSp>
        <p:nvCxnSpPr>
          <p:cNvPr id="15367" name="Straight Arrow Connector 3"/>
          <p:cNvCxnSpPr>
            <a:cxnSpLocks noChangeShapeType="1"/>
          </p:cNvCxnSpPr>
          <p:nvPr/>
        </p:nvCxnSpPr>
        <p:spPr bwMode="auto">
          <a:xfrm flipH="1">
            <a:off x="5638800" y="1509713"/>
            <a:ext cx="609600" cy="0"/>
          </a:xfrm>
          <a:prstGeom prst="straightConnector1">
            <a:avLst/>
          </a:prstGeom>
          <a:noFill/>
          <a:ln w="76200" algn="ctr">
            <a:solidFill>
              <a:srgbClr val="3399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8" name="TextBox 1"/>
          <p:cNvSpPr txBox="1">
            <a:spLocks noChangeArrowheads="1"/>
          </p:cNvSpPr>
          <p:nvPr/>
        </p:nvSpPr>
        <p:spPr bwMode="auto">
          <a:xfrm>
            <a:off x="6477000" y="2043113"/>
            <a:ext cx="243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pPr eaLnBrk="1" hangingPunct="1"/>
            <a:r>
              <a:rPr lang="en-US" altLang="en-US" sz="2800" b="1">
                <a:solidFill>
                  <a:srgbClr val="663300"/>
                </a:solidFill>
              </a:rPr>
              <a:t>~2% warms the land</a:t>
            </a:r>
          </a:p>
        </p:txBody>
      </p:sp>
      <p:cxnSp>
        <p:nvCxnSpPr>
          <p:cNvPr id="15369" name="Straight Arrow Connector 3"/>
          <p:cNvCxnSpPr>
            <a:cxnSpLocks noChangeShapeType="1"/>
          </p:cNvCxnSpPr>
          <p:nvPr/>
        </p:nvCxnSpPr>
        <p:spPr bwMode="auto">
          <a:xfrm flipH="1">
            <a:off x="5867400" y="2416175"/>
            <a:ext cx="609600" cy="0"/>
          </a:xfrm>
          <a:prstGeom prst="straightConnector1">
            <a:avLst/>
          </a:prstGeom>
          <a:noFill/>
          <a:ln w="76200" algn="ctr">
            <a:solidFill>
              <a:srgbClr val="66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5539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74422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p:cNvSpPr txBox="1">
            <a:spLocks noChangeArrowheads="1"/>
          </p:cNvSpPr>
          <p:nvPr/>
        </p:nvSpPr>
        <p:spPr bwMode="auto">
          <a:xfrm>
            <a:off x="2895600" y="16002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r>
              <a:rPr lang="en-US" altLang="en-US" sz="2800"/>
              <a:t>Oceans, 0-700 m depth</a:t>
            </a:r>
          </a:p>
        </p:txBody>
      </p:sp>
      <p:cxnSp>
        <p:nvCxnSpPr>
          <p:cNvPr id="16388" name="Straight Arrow Connector 6"/>
          <p:cNvCxnSpPr>
            <a:cxnSpLocks noChangeShapeType="1"/>
          </p:cNvCxnSpPr>
          <p:nvPr/>
        </p:nvCxnSpPr>
        <p:spPr bwMode="auto">
          <a:xfrm>
            <a:off x="6781800" y="1862138"/>
            <a:ext cx="1079500" cy="850900"/>
          </a:xfrm>
          <a:prstGeom prst="straightConnector1">
            <a:avLst/>
          </a:prstGeom>
          <a:noFill/>
          <a:ln w="762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89" name="TextBox 8"/>
          <p:cNvSpPr txBox="1">
            <a:spLocks noChangeArrowheads="1"/>
          </p:cNvSpPr>
          <p:nvPr/>
        </p:nvSpPr>
        <p:spPr bwMode="auto">
          <a:xfrm>
            <a:off x="1676400" y="2143125"/>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r>
              <a:rPr lang="en-US" altLang="en-US" sz="2800"/>
              <a:t>Oceans, 700-2000 m depth</a:t>
            </a:r>
          </a:p>
        </p:txBody>
      </p:sp>
      <p:cxnSp>
        <p:nvCxnSpPr>
          <p:cNvPr id="16390" name="Straight Arrow Connector 10"/>
          <p:cNvCxnSpPr>
            <a:cxnSpLocks noChangeShapeType="1"/>
          </p:cNvCxnSpPr>
          <p:nvPr/>
        </p:nvCxnSpPr>
        <p:spPr bwMode="auto">
          <a:xfrm>
            <a:off x="6172200" y="2413000"/>
            <a:ext cx="1752600" cy="1527175"/>
          </a:xfrm>
          <a:prstGeom prst="straightConnector1">
            <a:avLst/>
          </a:prstGeom>
          <a:noFill/>
          <a:ln w="762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1" name="TextBox 11"/>
          <p:cNvSpPr txBox="1">
            <a:spLocks noChangeArrowheads="1"/>
          </p:cNvSpPr>
          <p:nvPr/>
        </p:nvSpPr>
        <p:spPr bwMode="auto">
          <a:xfrm>
            <a:off x="2743200" y="4876800"/>
            <a:ext cx="548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r>
              <a:rPr lang="en-US" altLang="en-US" sz="2800"/>
              <a:t>Atmosphere + land + ice melting</a:t>
            </a:r>
          </a:p>
        </p:txBody>
      </p:sp>
      <p:cxnSp>
        <p:nvCxnSpPr>
          <p:cNvPr id="16392" name="Straight Arrow Connector 13"/>
          <p:cNvCxnSpPr>
            <a:cxnSpLocks noChangeShapeType="1"/>
          </p:cNvCxnSpPr>
          <p:nvPr/>
        </p:nvCxnSpPr>
        <p:spPr bwMode="auto">
          <a:xfrm flipV="1">
            <a:off x="7543800" y="4378325"/>
            <a:ext cx="571500" cy="563563"/>
          </a:xfrm>
          <a:prstGeom prst="straightConnector1">
            <a:avLst/>
          </a:prstGeom>
          <a:noFill/>
          <a:ln w="762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3" name="TextBox 14"/>
          <p:cNvSpPr txBox="1">
            <a:spLocks noChangeArrowheads="1"/>
          </p:cNvSpPr>
          <p:nvPr/>
        </p:nvSpPr>
        <p:spPr bwMode="auto">
          <a:xfrm>
            <a:off x="609600" y="1778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r>
              <a:rPr lang="en-US" altLang="en-US" sz="3200" i="0">
                <a:solidFill>
                  <a:srgbClr val="002060"/>
                </a:solidFill>
              </a:rPr>
              <a:t>Change in heat content, 1958-2011</a:t>
            </a:r>
          </a:p>
        </p:txBody>
      </p:sp>
      <p:sp>
        <p:nvSpPr>
          <p:cNvPr id="16394" name="TextBox 15"/>
          <p:cNvSpPr txBox="1">
            <a:spLocks noChangeArrowheads="1"/>
          </p:cNvSpPr>
          <p:nvPr/>
        </p:nvSpPr>
        <p:spPr bwMode="auto">
          <a:xfrm>
            <a:off x="838200" y="83820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pPr algn="r"/>
            <a:r>
              <a:rPr lang="en-US" altLang="en-US" sz="2800"/>
              <a:t>20</a:t>
            </a:r>
          </a:p>
        </p:txBody>
      </p:sp>
      <p:sp>
        <p:nvSpPr>
          <p:cNvPr id="16395" name="TextBox 17"/>
          <p:cNvSpPr txBox="1">
            <a:spLocks noChangeArrowheads="1"/>
          </p:cNvSpPr>
          <p:nvPr/>
        </p:nvSpPr>
        <p:spPr bwMode="auto">
          <a:xfrm>
            <a:off x="838200" y="1698625"/>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pPr algn="r"/>
            <a:r>
              <a:rPr lang="en-US" altLang="en-US" sz="2800"/>
              <a:t>15</a:t>
            </a:r>
          </a:p>
        </p:txBody>
      </p:sp>
      <p:sp>
        <p:nvSpPr>
          <p:cNvPr id="16396" name="TextBox 18"/>
          <p:cNvSpPr txBox="1">
            <a:spLocks noChangeArrowheads="1"/>
          </p:cNvSpPr>
          <p:nvPr/>
        </p:nvSpPr>
        <p:spPr bwMode="auto">
          <a:xfrm>
            <a:off x="838200" y="251460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pPr algn="r"/>
            <a:r>
              <a:rPr lang="en-US" altLang="en-US" sz="2800"/>
              <a:t>10</a:t>
            </a:r>
          </a:p>
        </p:txBody>
      </p:sp>
      <p:sp>
        <p:nvSpPr>
          <p:cNvPr id="16397" name="TextBox 19"/>
          <p:cNvSpPr txBox="1">
            <a:spLocks noChangeArrowheads="1"/>
          </p:cNvSpPr>
          <p:nvPr/>
        </p:nvSpPr>
        <p:spPr bwMode="auto">
          <a:xfrm>
            <a:off x="838200" y="3438525"/>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pPr algn="r"/>
            <a:r>
              <a:rPr lang="en-US" altLang="en-US" sz="2800"/>
              <a:t>5</a:t>
            </a:r>
          </a:p>
        </p:txBody>
      </p:sp>
      <p:sp>
        <p:nvSpPr>
          <p:cNvPr id="16398" name="TextBox 20"/>
          <p:cNvSpPr txBox="1">
            <a:spLocks noChangeArrowheads="1"/>
          </p:cNvSpPr>
          <p:nvPr/>
        </p:nvSpPr>
        <p:spPr bwMode="auto">
          <a:xfrm>
            <a:off x="838200" y="4276725"/>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pPr algn="r"/>
            <a:r>
              <a:rPr lang="en-US" altLang="en-US" sz="2800"/>
              <a:t>0</a:t>
            </a:r>
          </a:p>
        </p:txBody>
      </p:sp>
      <p:sp>
        <p:nvSpPr>
          <p:cNvPr id="16399" name="TextBox 21"/>
          <p:cNvSpPr txBox="1">
            <a:spLocks noChangeArrowheads="1"/>
          </p:cNvSpPr>
          <p:nvPr/>
        </p:nvSpPr>
        <p:spPr bwMode="auto">
          <a:xfrm>
            <a:off x="838200" y="5114925"/>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pPr algn="r"/>
            <a:r>
              <a:rPr lang="en-US" altLang="en-US" sz="2800"/>
              <a:t>-5</a:t>
            </a:r>
          </a:p>
        </p:txBody>
      </p:sp>
      <p:sp>
        <p:nvSpPr>
          <p:cNvPr id="16400" name="TextBox 22"/>
          <p:cNvSpPr txBox="1">
            <a:spLocks noChangeArrowheads="1"/>
          </p:cNvSpPr>
          <p:nvPr/>
        </p:nvSpPr>
        <p:spPr bwMode="auto">
          <a:xfrm>
            <a:off x="533400" y="60960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pPr algn="r"/>
            <a:r>
              <a:rPr lang="en-US" altLang="en-US" sz="2400">
                <a:latin typeface="Times New Roman" pitchFamily="18" charset="0"/>
                <a:cs typeface="Times New Roman" pitchFamily="18" charset="0"/>
              </a:rPr>
              <a:t>(NOAA 2012 data, Nuccitelli et al. 2012 plot)</a:t>
            </a:r>
          </a:p>
        </p:txBody>
      </p:sp>
      <p:sp>
        <p:nvSpPr>
          <p:cNvPr id="16401" name="TextBox 25"/>
          <p:cNvSpPr txBox="1">
            <a:spLocks noChangeArrowheads="1"/>
          </p:cNvSpPr>
          <p:nvPr/>
        </p:nvSpPr>
        <p:spPr bwMode="auto">
          <a:xfrm>
            <a:off x="1828800" y="1000125"/>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r>
              <a:rPr lang="en-US" altLang="en-US" sz="2800" b="1" i="0">
                <a:solidFill>
                  <a:srgbClr val="333399"/>
                </a:solidFill>
              </a:rPr>
              <a:t>5-year moving averages</a:t>
            </a:r>
          </a:p>
        </p:txBody>
      </p:sp>
      <p:sp>
        <p:nvSpPr>
          <p:cNvPr id="16402" name="TextBox 26"/>
          <p:cNvSpPr txBox="1">
            <a:spLocks noChangeArrowheads="1"/>
          </p:cNvSpPr>
          <p:nvPr/>
        </p:nvSpPr>
        <p:spPr bwMode="auto">
          <a:xfrm>
            <a:off x="990600" y="5503863"/>
            <a:ext cx="7823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r>
              <a:rPr lang="en-US" altLang="en-US" sz="2800"/>
              <a:t>1960       1970       1980        1990       2000</a:t>
            </a:r>
          </a:p>
        </p:txBody>
      </p:sp>
      <p:sp>
        <p:nvSpPr>
          <p:cNvPr id="16403" name="TextBox 27"/>
          <p:cNvSpPr txBox="1">
            <a:spLocks noChangeArrowheads="1"/>
          </p:cNvSpPr>
          <p:nvPr/>
        </p:nvSpPr>
        <p:spPr bwMode="auto">
          <a:xfrm rot="-5400000">
            <a:off x="-558800" y="27940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r>
              <a:rPr lang="en-US" altLang="en-US" sz="3200" i="0"/>
              <a:t>10</a:t>
            </a:r>
            <a:r>
              <a:rPr lang="en-US" altLang="en-US" sz="3200" b="1" i="0" baseline="30000"/>
              <a:t>22</a:t>
            </a:r>
            <a:r>
              <a:rPr lang="en-US" altLang="en-US" sz="3200" i="0"/>
              <a:t> Joules</a:t>
            </a:r>
          </a:p>
        </p:txBody>
      </p:sp>
      <p:sp>
        <p:nvSpPr>
          <p:cNvPr id="16404" name="TextBox 30"/>
          <p:cNvSpPr txBox="1">
            <a:spLocks noChangeArrowheads="1"/>
          </p:cNvSpPr>
          <p:nvPr/>
        </p:nvSpPr>
        <p:spPr bwMode="auto">
          <a:xfrm>
            <a:off x="1714500" y="2838450"/>
            <a:ext cx="3162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Arial" pitchFamily="34" charset="0"/>
              </a:defRPr>
            </a:lvl1pPr>
            <a:lvl2pPr marL="742950" indent="-285750">
              <a:defRPr sz="2000" i="1">
                <a:solidFill>
                  <a:schemeClr val="tx1"/>
                </a:solidFill>
                <a:latin typeface="Arial" pitchFamily="34" charset="0"/>
              </a:defRPr>
            </a:lvl2pPr>
            <a:lvl3pPr marL="1143000" indent="-228600">
              <a:defRPr sz="2000" i="1">
                <a:solidFill>
                  <a:schemeClr val="tx1"/>
                </a:solidFill>
                <a:latin typeface="Arial" pitchFamily="34" charset="0"/>
              </a:defRPr>
            </a:lvl3pPr>
            <a:lvl4pPr marL="1600200" indent="-228600">
              <a:defRPr sz="2000" i="1">
                <a:solidFill>
                  <a:schemeClr val="tx1"/>
                </a:solidFill>
                <a:latin typeface="Arial" pitchFamily="34" charset="0"/>
              </a:defRPr>
            </a:lvl4pPr>
            <a:lvl5pPr marL="2057400" indent="-228600">
              <a:defRPr sz="2000" i="1">
                <a:solidFill>
                  <a:schemeClr val="tx1"/>
                </a:solidFill>
                <a:latin typeface="Arial" pitchFamily="34" charset="0"/>
              </a:defRPr>
            </a:lvl5pPr>
            <a:lvl6pPr marL="2514600" indent="-228600" eaLnBrk="0" fontAlgn="base" hangingPunct="0">
              <a:spcBef>
                <a:spcPct val="0"/>
              </a:spcBef>
              <a:spcAft>
                <a:spcPct val="0"/>
              </a:spcAft>
              <a:defRPr sz="2000" i="1">
                <a:solidFill>
                  <a:schemeClr val="tx1"/>
                </a:solidFill>
                <a:latin typeface="Arial" pitchFamily="34" charset="0"/>
              </a:defRPr>
            </a:lvl6pPr>
            <a:lvl7pPr marL="2971800" indent="-228600" eaLnBrk="0" fontAlgn="base" hangingPunct="0">
              <a:spcBef>
                <a:spcPct val="0"/>
              </a:spcBef>
              <a:spcAft>
                <a:spcPct val="0"/>
              </a:spcAft>
              <a:defRPr sz="2000" i="1">
                <a:solidFill>
                  <a:schemeClr val="tx1"/>
                </a:solidFill>
                <a:latin typeface="Arial" pitchFamily="34" charset="0"/>
              </a:defRPr>
            </a:lvl7pPr>
            <a:lvl8pPr marL="3429000" indent="-228600" eaLnBrk="0" fontAlgn="base" hangingPunct="0">
              <a:spcBef>
                <a:spcPct val="0"/>
              </a:spcBef>
              <a:spcAft>
                <a:spcPct val="0"/>
              </a:spcAft>
              <a:defRPr sz="2000" i="1">
                <a:solidFill>
                  <a:schemeClr val="tx1"/>
                </a:solidFill>
                <a:latin typeface="Arial" pitchFamily="34" charset="0"/>
              </a:defRPr>
            </a:lvl8pPr>
            <a:lvl9pPr marL="3886200" indent="-228600" eaLnBrk="0" fontAlgn="base" hangingPunct="0">
              <a:spcBef>
                <a:spcPct val="0"/>
              </a:spcBef>
              <a:spcAft>
                <a:spcPct val="0"/>
              </a:spcAft>
              <a:defRPr sz="2000" i="1">
                <a:solidFill>
                  <a:schemeClr val="tx1"/>
                </a:solidFill>
                <a:latin typeface="Arial" pitchFamily="34" charset="0"/>
              </a:defRPr>
            </a:lvl9pPr>
          </a:lstStyle>
          <a:p>
            <a:r>
              <a:rPr lang="en-US" altLang="en-US" i="0"/>
              <a:t>(</a:t>
            </a:r>
            <a:r>
              <a:rPr lang="en-US" altLang="en-US" sz="2400" i="0"/>
              <a:t>Increasing heat, not shown, goes deeper than 2000 m)</a:t>
            </a:r>
          </a:p>
        </p:txBody>
      </p:sp>
    </p:spTree>
    <p:extLst>
      <p:ext uri="{BB962C8B-B14F-4D97-AF65-F5344CB8AC3E}">
        <p14:creationId xmlns:p14="http://schemas.microsoft.com/office/powerpoint/2010/main" val="1428652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81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819400"/>
            <a:ext cx="252412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2" name="Picture 4" descr="http://www.skepticalscience.com/graphics/Escalator_2012_5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48226" y="-76199"/>
            <a:ext cx="4410074" cy="2875788"/>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19050"/>
            <a:ext cx="486727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014436"/>
            <a:ext cx="4419600" cy="3339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67363" y="2770346"/>
            <a:ext cx="2971800" cy="246221"/>
          </a:xfrm>
          <a:prstGeom prst="rect">
            <a:avLst/>
          </a:prstGeom>
        </p:spPr>
        <p:txBody>
          <a:bodyPr wrap="square">
            <a:spAutoFit/>
          </a:bodyPr>
          <a:lstStyle/>
          <a:p>
            <a:r>
              <a:rPr lang="en-US" sz="1000" dirty="0" smtClean="0"/>
              <a:t>http://www.skepticalscience.com/graphics.php?g=47</a:t>
            </a:r>
            <a:endParaRPr lang="en-US" sz="1000" dirty="0"/>
          </a:p>
        </p:txBody>
      </p:sp>
    </p:spTree>
    <p:extLst>
      <p:ext uri="{BB962C8B-B14F-4D97-AF65-F5344CB8AC3E}">
        <p14:creationId xmlns:p14="http://schemas.microsoft.com/office/powerpoint/2010/main" val="3460634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66800" y="2129135"/>
            <a:ext cx="1371600" cy="461665"/>
          </a:xfrm>
          <a:prstGeom prst="rect">
            <a:avLst/>
          </a:prstGeom>
          <a:noFill/>
        </p:spPr>
        <p:txBody>
          <a:bodyPr wrap="square" rtlCol="0">
            <a:spAutoFit/>
          </a:bodyPr>
          <a:lstStyle/>
          <a:p>
            <a:pPr algn="ctr"/>
            <a:r>
              <a:rPr lang="en-US" sz="2400" dirty="0" smtClean="0">
                <a:latin typeface="Arial" pitchFamily="34" charset="0"/>
                <a:cs typeface="Arial" pitchFamily="34" charset="0"/>
              </a:rPr>
              <a:t>El Ni</a:t>
            </a:r>
            <a:r>
              <a:rPr lang="en-US" sz="2400" dirty="0" smtClean="0">
                <a:latin typeface="Calibri"/>
                <a:cs typeface="Arial" pitchFamily="34" charset="0"/>
              </a:rPr>
              <a:t>ñ</a:t>
            </a:r>
            <a:r>
              <a:rPr lang="en-US" sz="2400" dirty="0" smtClean="0">
                <a:latin typeface="Arial" pitchFamily="34" charset="0"/>
                <a:cs typeface="Arial" pitchFamily="34" charset="0"/>
              </a:rPr>
              <a:t>o</a:t>
            </a:r>
            <a:endParaRPr lang="en-US" sz="2400" dirty="0">
              <a:latin typeface="Arial" pitchFamily="34" charset="0"/>
              <a:cs typeface="Arial" pitchFamily="34" charset="0"/>
            </a:endParaRPr>
          </a:p>
        </p:txBody>
      </p:sp>
      <p:grpSp>
        <p:nvGrpSpPr>
          <p:cNvPr id="13" name="Group 12"/>
          <p:cNvGrpSpPr/>
          <p:nvPr/>
        </p:nvGrpSpPr>
        <p:grpSpPr>
          <a:xfrm>
            <a:off x="2133600" y="6475523"/>
            <a:ext cx="3632947" cy="382477"/>
            <a:chOff x="2539253" y="6248400"/>
            <a:chExt cx="4699747" cy="808942"/>
          </a:xfrm>
        </p:grpSpPr>
        <p:sp>
          <p:nvSpPr>
            <p:cNvPr id="6" name="TextBox 5"/>
            <p:cNvSpPr txBox="1"/>
            <p:nvPr/>
          </p:nvSpPr>
          <p:spPr>
            <a:xfrm>
              <a:off x="2539253" y="6276202"/>
              <a:ext cx="508748" cy="781140"/>
            </a:xfrm>
            <a:prstGeom prst="rect">
              <a:avLst/>
            </a:prstGeom>
            <a:noFill/>
          </p:spPr>
          <p:txBody>
            <a:bodyPr wrap="square" rtlCol="0">
              <a:spAutoFit/>
            </a:bodyPr>
            <a:lstStyle/>
            <a:p>
              <a:r>
                <a:rPr lang="en-US" dirty="0" smtClean="0">
                  <a:latin typeface="+mn-lt"/>
                </a:rPr>
                <a:t>-4</a:t>
              </a:r>
              <a:endParaRPr lang="en-US" dirty="0">
                <a:latin typeface="+mn-lt"/>
              </a:endParaRPr>
            </a:p>
          </p:txBody>
        </p:sp>
        <p:sp>
          <p:nvSpPr>
            <p:cNvPr id="7" name="TextBox 6"/>
            <p:cNvSpPr txBox="1"/>
            <p:nvPr/>
          </p:nvSpPr>
          <p:spPr>
            <a:xfrm>
              <a:off x="3581400" y="6248400"/>
              <a:ext cx="508748" cy="781140"/>
            </a:xfrm>
            <a:prstGeom prst="rect">
              <a:avLst/>
            </a:prstGeom>
            <a:noFill/>
          </p:spPr>
          <p:txBody>
            <a:bodyPr wrap="square" rtlCol="0">
              <a:spAutoFit/>
            </a:bodyPr>
            <a:lstStyle/>
            <a:p>
              <a:r>
                <a:rPr lang="en-US" dirty="0" smtClean="0">
                  <a:latin typeface="+mn-lt"/>
                </a:rPr>
                <a:t>-2</a:t>
              </a:r>
              <a:endParaRPr lang="en-US" dirty="0">
                <a:latin typeface="+mn-lt"/>
              </a:endParaRPr>
            </a:p>
          </p:txBody>
        </p:sp>
        <p:sp>
          <p:nvSpPr>
            <p:cNvPr id="8" name="TextBox 7"/>
            <p:cNvSpPr txBox="1"/>
            <p:nvPr/>
          </p:nvSpPr>
          <p:spPr>
            <a:xfrm>
              <a:off x="4672852" y="6260068"/>
              <a:ext cx="508748" cy="369332"/>
            </a:xfrm>
            <a:prstGeom prst="rect">
              <a:avLst/>
            </a:prstGeom>
            <a:noFill/>
          </p:spPr>
          <p:txBody>
            <a:bodyPr wrap="square" rtlCol="0">
              <a:spAutoFit/>
            </a:bodyPr>
            <a:lstStyle/>
            <a:p>
              <a:r>
                <a:rPr lang="en-US" dirty="0">
                  <a:latin typeface="+mn-lt"/>
                </a:rPr>
                <a:t>0</a:t>
              </a:r>
            </a:p>
          </p:txBody>
        </p:sp>
        <p:sp>
          <p:nvSpPr>
            <p:cNvPr id="9" name="TextBox 8"/>
            <p:cNvSpPr txBox="1"/>
            <p:nvPr/>
          </p:nvSpPr>
          <p:spPr>
            <a:xfrm>
              <a:off x="6730252" y="6260068"/>
              <a:ext cx="508748" cy="369332"/>
            </a:xfrm>
            <a:prstGeom prst="rect">
              <a:avLst/>
            </a:prstGeom>
            <a:noFill/>
          </p:spPr>
          <p:txBody>
            <a:bodyPr wrap="square" rtlCol="0">
              <a:spAutoFit/>
            </a:bodyPr>
            <a:lstStyle/>
            <a:p>
              <a:r>
                <a:rPr lang="en-US" dirty="0" smtClean="0">
                  <a:latin typeface="+mn-lt"/>
                </a:rPr>
                <a:t>4</a:t>
              </a:r>
              <a:endParaRPr lang="en-US" dirty="0">
                <a:latin typeface="+mn-lt"/>
              </a:endParaRPr>
            </a:p>
          </p:txBody>
        </p:sp>
        <p:sp>
          <p:nvSpPr>
            <p:cNvPr id="10" name="TextBox 9"/>
            <p:cNvSpPr txBox="1"/>
            <p:nvPr/>
          </p:nvSpPr>
          <p:spPr>
            <a:xfrm>
              <a:off x="5663452" y="6248400"/>
              <a:ext cx="508748" cy="369332"/>
            </a:xfrm>
            <a:prstGeom prst="rect">
              <a:avLst/>
            </a:prstGeom>
            <a:noFill/>
          </p:spPr>
          <p:txBody>
            <a:bodyPr wrap="square" rtlCol="0">
              <a:spAutoFit/>
            </a:bodyPr>
            <a:lstStyle/>
            <a:p>
              <a:r>
                <a:rPr lang="en-US" dirty="0">
                  <a:latin typeface="+mn-lt"/>
                </a:rPr>
                <a:t>2</a:t>
              </a:r>
            </a:p>
          </p:txBody>
        </p:sp>
      </p:grpSp>
      <p:sp>
        <p:nvSpPr>
          <p:cNvPr id="14" name="TextBox 13"/>
          <p:cNvSpPr txBox="1"/>
          <p:nvPr/>
        </p:nvSpPr>
        <p:spPr>
          <a:xfrm>
            <a:off x="5715000" y="6150114"/>
            <a:ext cx="2439520" cy="707886"/>
          </a:xfrm>
          <a:prstGeom prst="rect">
            <a:avLst/>
          </a:prstGeom>
          <a:noFill/>
        </p:spPr>
        <p:txBody>
          <a:bodyPr wrap="square" rtlCol="0">
            <a:spAutoFit/>
          </a:bodyPr>
          <a:lstStyle/>
          <a:p>
            <a:pPr algn="ctr"/>
            <a:r>
              <a:rPr lang="en-US" sz="2000" dirty="0" smtClean="0">
                <a:latin typeface="+mn-lt"/>
              </a:rPr>
              <a:t>Temperature Anomaly  °C</a:t>
            </a:r>
            <a:endParaRPr lang="en-US" sz="2000" dirty="0">
              <a:latin typeface="+mn-lt"/>
            </a:endParaRPr>
          </a:p>
        </p:txBody>
      </p:sp>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7000" b="95875" l="3125" r="97250">
                        <a14:foregroundMark x1="33750" y1="12375" x2="39250" y2="12250"/>
                        <a14:foregroundMark x1="36875" y1="10250" x2="44875" y2="8500"/>
                        <a14:foregroundMark x1="37375" y1="10250" x2="44375" y2="7875"/>
                        <a14:foregroundMark x1="13125" y1="22500" x2="17625" y2="18875"/>
                        <a14:foregroundMark x1="13625" y1="23500" x2="17375" y2="16875"/>
                        <a14:foregroundMark x1="62125" y1="13250" x2="77500" y2="36625"/>
                        <a14:foregroundMark x1="64125" y1="21375" x2="80500" y2="28875"/>
                        <a14:foregroundMark x1="46500" y1="8500" x2="65750" y2="10500"/>
                        <a14:foregroundMark x1="60625" y1="12625" x2="85000" y2="19500"/>
                        <a14:foregroundMark x1="84625" y1="19625" x2="67750" y2="10250"/>
                        <a14:foregroundMark x1="66375" y1="15875" x2="92500" y2="37000"/>
                        <a14:foregroundMark x1="70750" y1="18125" x2="88000" y2="26250"/>
                        <a14:foregroundMark x1="76625" y1="25875" x2="81000" y2="37250"/>
                        <a14:foregroundMark x1="81625" y1="34500" x2="95125" y2="46250"/>
                        <a14:foregroundMark x1="95250" y1="45750" x2="93625" y2="68500"/>
                        <a14:foregroundMark x1="94000" y1="68875" x2="90750" y2="72250"/>
                        <a14:foregroundMark x1="95125" y1="42750" x2="94625" y2="47250"/>
                        <a14:foregroundMark x1="95125" y1="42625" x2="95500" y2="47750"/>
                        <a14:foregroundMark x1="34125" y1="9625" x2="40750" y2="8375"/>
                        <a14:foregroundMark x1="26000" y1="12375" x2="33250" y2="8750"/>
                      </a14:backgroundRemoval>
                    </a14:imgEffect>
                  </a14:imgLayer>
                </a14:imgProps>
              </a:ext>
              <a:ext uri="{28A0092B-C50C-407E-A947-70E740481C1C}">
                <a14:useLocalDpi xmlns:a14="http://schemas.microsoft.com/office/drawing/2010/main" val="0"/>
              </a:ext>
            </a:extLst>
          </a:blip>
          <a:stretch>
            <a:fillRect/>
          </a:stretch>
        </p:blipFill>
        <p:spPr>
          <a:xfrm>
            <a:off x="5373280" y="-228600"/>
            <a:ext cx="3887320" cy="3887320"/>
          </a:xfrm>
          <a:prstGeom prst="rect">
            <a:avLst/>
          </a:prstGeom>
        </p:spPr>
      </p:pic>
      <p:sp>
        <p:nvSpPr>
          <p:cNvPr id="20" name="TextBox 19"/>
          <p:cNvSpPr txBox="1"/>
          <p:nvPr/>
        </p:nvSpPr>
        <p:spPr>
          <a:xfrm>
            <a:off x="1143000" y="381000"/>
            <a:ext cx="3670773" cy="954107"/>
          </a:xfrm>
          <a:prstGeom prst="rect">
            <a:avLst/>
          </a:prstGeom>
          <a:noFill/>
        </p:spPr>
        <p:txBody>
          <a:bodyPr wrap="square" rtlCol="0">
            <a:spAutoFit/>
          </a:bodyPr>
          <a:lstStyle/>
          <a:p>
            <a:r>
              <a:rPr lang="en-US" sz="2800" dirty="0" smtClean="0">
                <a:latin typeface="+mn-lt"/>
              </a:rPr>
              <a:t>The Pacific – </a:t>
            </a:r>
          </a:p>
          <a:p>
            <a:pPr algn="ctr"/>
            <a:r>
              <a:rPr lang="en-US" sz="2800" dirty="0" smtClean="0">
                <a:latin typeface="+mn-lt"/>
              </a:rPr>
              <a:t>‘normal condition’</a:t>
            </a:r>
            <a:endParaRPr lang="en-US" sz="2800" dirty="0">
              <a:latin typeface="+mn-lt"/>
            </a:endParaRPr>
          </a:p>
        </p:txBody>
      </p:sp>
      <p:sp>
        <p:nvSpPr>
          <p:cNvPr id="24" name="TextBox 23"/>
          <p:cNvSpPr txBox="1"/>
          <p:nvPr/>
        </p:nvSpPr>
        <p:spPr>
          <a:xfrm>
            <a:off x="3810000" y="2281535"/>
            <a:ext cx="1371600" cy="461665"/>
          </a:xfrm>
          <a:prstGeom prst="rect">
            <a:avLst/>
          </a:prstGeom>
          <a:noFill/>
        </p:spPr>
        <p:txBody>
          <a:bodyPr wrap="square" rtlCol="0">
            <a:spAutoFit/>
          </a:bodyPr>
          <a:lstStyle/>
          <a:p>
            <a:pPr algn="ctr"/>
            <a:r>
              <a:rPr lang="en-US" sz="2400" dirty="0" smtClean="0">
                <a:latin typeface="Arial" pitchFamily="34" charset="0"/>
                <a:cs typeface="Arial" pitchFamily="34" charset="0"/>
              </a:rPr>
              <a:t>La Ni</a:t>
            </a:r>
            <a:r>
              <a:rPr lang="en-US" sz="2400" dirty="0" smtClean="0">
                <a:latin typeface="Calibri"/>
                <a:cs typeface="Arial" pitchFamily="34" charset="0"/>
              </a:rPr>
              <a:t>ñ</a:t>
            </a:r>
            <a:r>
              <a:rPr lang="en-US" sz="2400" dirty="0">
                <a:latin typeface="Arial" pitchFamily="34" charset="0"/>
                <a:cs typeface="Arial" pitchFamily="34" charset="0"/>
              </a:rPr>
              <a:t>a</a:t>
            </a:r>
          </a:p>
        </p:txBody>
      </p:sp>
      <p:grpSp>
        <p:nvGrpSpPr>
          <p:cNvPr id="3" name="Group 2"/>
          <p:cNvGrpSpPr/>
          <p:nvPr/>
        </p:nvGrpSpPr>
        <p:grpSpPr>
          <a:xfrm>
            <a:off x="0" y="2456619"/>
            <a:ext cx="7467600" cy="4248981"/>
            <a:chOff x="-76200" y="1905000"/>
            <a:chExt cx="7467600" cy="4248981"/>
          </a:xfrm>
        </p:grpSpPr>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5023" b="92466" l="556" r="99306">
                          <a14:foregroundMark x1="60833" y1="15525" x2="67778" y2="23973"/>
                          <a14:foregroundMark x1="85278" y1="17580" x2="85278" y2="17580"/>
                          <a14:foregroundMark x1="97500" y1="35616" x2="88194" y2="14840"/>
                          <a14:foregroundMark x1="77083" y1="9361" x2="77222" y2="8219"/>
                          <a14:foregroundMark x1="93611" y1="23516" x2="93611" y2="23516"/>
                          <a14:foregroundMark x1="93611" y1="23516" x2="96250" y2="31050"/>
                          <a14:foregroundMark x1="90694" y1="18721" x2="90694" y2="18721"/>
                          <a14:foregroundMark x1="90833" y1="22831" x2="90833" y2="22831"/>
                          <a14:foregroundMark x1="29722" y1="92009" x2="75139" y2="92466"/>
                          <a14:foregroundMark x1="79583" y1="51370" x2="80694" y2="42009"/>
                          <a14:foregroundMark x1="62778" y1="46804" x2="95139" y2="48630"/>
                        </a14:backgroundRemoval>
                      </a14:imgEffect>
                    </a14:imgLayer>
                  </a14:imgProps>
                </a:ext>
                <a:ext uri="{28A0092B-C50C-407E-A947-70E740481C1C}">
                  <a14:useLocalDpi xmlns:a14="http://schemas.microsoft.com/office/drawing/2010/main" val="0"/>
                </a:ext>
              </a:extLst>
            </a:blip>
            <a:stretch>
              <a:fillRect/>
            </a:stretch>
          </p:blipFill>
          <p:spPr>
            <a:xfrm>
              <a:off x="-76200" y="1905000"/>
              <a:ext cx="7467600" cy="4248981"/>
            </a:xfrm>
            <a:prstGeom prst="rect">
              <a:avLst/>
            </a:prstGeom>
          </p:spPr>
        </p:pic>
        <p:sp>
          <p:nvSpPr>
            <p:cNvPr id="2" name="Rectangle 1"/>
            <p:cNvSpPr/>
            <p:nvPr/>
          </p:nvSpPr>
          <p:spPr bwMode="auto">
            <a:xfrm>
              <a:off x="2133600" y="5791200"/>
              <a:ext cx="3436313" cy="110499"/>
            </a:xfrm>
            <a:prstGeom prst="rect">
              <a:avLst/>
            </a:prstGeom>
            <a:noFill/>
            <a:ln w="2857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Comic Sans MS" pitchFamily="66" charset="0"/>
                <a:cs typeface="Arial" charset="0"/>
              </a:endParaRPr>
            </a:p>
          </p:txBody>
        </p:sp>
      </p:grpSp>
    </p:spTree>
    <p:extLst>
      <p:ext uri="{BB962C8B-B14F-4D97-AF65-F5344CB8AC3E}">
        <p14:creationId xmlns:p14="http://schemas.microsoft.com/office/powerpoint/2010/main" val="12126120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600" b="1" dirty="0" smtClean="0"/>
              <a:t>12. ARCTIC ICE vs. ANTARCTIC SEA ICE</a:t>
            </a:r>
            <a:endParaRPr lang="en-US" sz="1600" b="1" dirty="0"/>
          </a:p>
        </p:txBody>
      </p:sp>
      <p:sp>
        <p:nvSpPr>
          <p:cNvPr id="3" name="Content Placeholder 2"/>
          <p:cNvSpPr>
            <a:spLocks noGrp="1"/>
          </p:cNvSpPr>
          <p:nvPr>
            <p:ph idx="1"/>
          </p:nvPr>
        </p:nvSpPr>
        <p:spPr>
          <a:xfrm>
            <a:off x="0" y="1447800"/>
            <a:ext cx="9144000" cy="2362200"/>
          </a:xfrm>
        </p:spPr>
        <p:txBody>
          <a:bodyPr/>
          <a:lstStyle/>
          <a:p>
            <a:r>
              <a:rPr lang="en-US" dirty="0" smtClean="0"/>
              <a:t>Ans. More moisture in air around Antarctica (AA) to nucleate sea ice</a:t>
            </a:r>
          </a:p>
          <a:p>
            <a:r>
              <a:rPr lang="en-US" dirty="0" smtClean="0"/>
              <a:t>Despite &gt; AA is does not compensate for Arctic loss</a:t>
            </a:r>
            <a:endParaRPr lang="en-US" dirty="0"/>
          </a:p>
        </p:txBody>
      </p:sp>
      <p:pic>
        <p:nvPicPr>
          <p:cNvPr id="16389" name="Picture 5" descr="https://itsnotnova.files.wordpress.com/2013/10/arcticvsantarctic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8333"/>
            <a:ext cx="6633867" cy="36513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53150" y="6440270"/>
            <a:ext cx="2971800" cy="399365"/>
          </a:xfrm>
          <a:prstGeom prst="rect">
            <a:avLst/>
          </a:prstGeom>
          <a:solidFill>
            <a:schemeClr val="tx2">
              <a:lumMod val="40000"/>
              <a:lumOff val="60000"/>
            </a:schemeClr>
          </a:solidFill>
        </p:spPr>
        <p:txBody>
          <a:bodyPr wrap="square">
            <a:spAutoFit/>
          </a:bodyPr>
          <a:lstStyle/>
          <a:p>
            <a:r>
              <a:rPr lang="en-US" sz="1000" dirty="0" smtClean="0"/>
              <a:t>https://itsnotnova.files.wordpress.com/2013/10/arcticvsantarctic2013.jpg</a:t>
            </a:r>
            <a:endParaRPr lang="en-US" sz="1000" dirty="0"/>
          </a:p>
        </p:txBody>
      </p:sp>
    </p:spTree>
    <p:extLst>
      <p:ext uri="{BB962C8B-B14F-4D97-AF65-F5344CB8AC3E}">
        <p14:creationId xmlns:p14="http://schemas.microsoft.com/office/powerpoint/2010/main" val="2574228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752475"/>
            <a:ext cx="773430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6113823"/>
            <a:ext cx="7010400" cy="646331"/>
          </a:xfrm>
          <a:prstGeom prst="rect">
            <a:avLst/>
          </a:prstGeom>
          <a:noFill/>
        </p:spPr>
        <p:txBody>
          <a:bodyPr wrap="square" rtlCol="0">
            <a:spAutoFit/>
          </a:bodyPr>
          <a:lstStyle/>
          <a:p>
            <a:r>
              <a:rPr lang="en-US" dirty="0"/>
              <a:t>For more see: </a:t>
            </a:r>
            <a:r>
              <a:rPr lang="en-US" dirty="0">
                <a:hlinkClick r:id="rId3"/>
              </a:rPr>
              <a:t>http://</a:t>
            </a:r>
            <a:r>
              <a:rPr lang="en-US" dirty="0" smtClean="0">
                <a:hlinkClick r:id="rId3"/>
              </a:rPr>
              <a:t>www.skepticalscience.com/melting-ice-global-warming.htm</a:t>
            </a:r>
            <a:r>
              <a:rPr lang="en-US" dirty="0" smtClean="0"/>
              <a:t> </a:t>
            </a:r>
            <a:endParaRPr lang="en-US" dirty="0"/>
          </a:p>
        </p:txBody>
      </p:sp>
    </p:spTree>
    <p:extLst>
      <p:ext uri="{BB962C8B-B14F-4D97-AF65-F5344CB8AC3E}">
        <p14:creationId xmlns:p14="http://schemas.microsoft.com/office/powerpoint/2010/main" val="1853315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8"/>
            <a:ext cx="4876800" cy="1143000"/>
          </a:xfrm>
        </p:spPr>
        <p:txBody>
          <a:bodyPr>
            <a:normAutofit/>
          </a:bodyPr>
          <a:lstStyle/>
          <a:p>
            <a:r>
              <a:rPr lang="en-US" sz="3200" b="1" dirty="0" smtClean="0"/>
              <a:t>14: HOW FAST IS SEA LEVEL RISING?</a:t>
            </a:r>
            <a:endParaRPr lang="en-US" sz="3200"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2" y="26158"/>
            <a:ext cx="361963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85" y="1371600"/>
            <a:ext cx="8021638" cy="473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0" y="629627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altLang="en-US" sz="1400" b="1" dirty="0">
                <a:latin typeface="Times New Roman" pitchFamily="18" charset="0"/>
                <a:cs typeface="Times New Roman" pitchFamily="18" charset="0"/>
              </a:rPr>
              <a:t>Blue: Sea level change from tide-gauge data </a:t>
            </a:r>
            <a:r>
              <a:rPr lang="en-US" altLang="en-US" sz="1400" b="1" i="1" dirty="0">
                <a:latin typeface="Times New Roman" pitchFamily="18" charset="0"/>
                <a:cs typeface="Times New Roman" pitchFamily="18" charset="0"/>
              </a:rPr>
              <a:t>(Church J.A. and White N.J., </a:t>
            </a:r>
            <a:r>
              <a:rPr lang="en-US" altLang="en-US" sz="1400" b="1" i="1" dirty="0" err="1">
                <a:latin typeface="Times New Roman" pitchFamily="18" charset="0"/>
                <a:cs typeface="Times New Roman" pitchFamily="18" charset="0"/>
              </a:rPr>
              <a:t>Geophys</a:t>
            </a:r>
            <a:r>
              <a:rPr lang="en-US" altLang="en-US" sz="1400" b="1" i="1" dirty="0">
                <a:latin typeface="Times New Roman" pitchFamily="18" charset="0"/>
                <a:cs typeface="Times New Roman" pitchFamily="18" charset="0"/>
              </a:rPr>
              <a:t>. Res. </a:t>
            </a:r>
            <a:r>
              <a:rPr lang="en-US" altLang="en-US" sz="1400" b="1" i="1" dirty="0" err="1">
                <a:latin typeface="Times New Roman" pitchFamily="18" charset="0"/>
                <a:cs typeface="Times New Roman" pitchFamily="18" charset="0"/>
              </a:rPr>
              <a:t>Lett</a:t>
            </a:r>
            <a:r>
              <a:rPr lang="en-US" altLang="en-US" sz="1400" b="1" i="1" dirty="0">
                <a:latin typeface="Times New Roman" pitchFamily="18" charset="0"/>
                <a:cs typeface="Times New Roman" pitchFamily="18" charset="0"/>
              </a:rPr>
              <a:t>. 2006; 33: L01602)</a:t>
            </a:r>
            <a:endParaRPr lang="en-US" altLang="en-US" sz="1400" b="1" dirty="0">
              <a:latin typeface="Times New Roman" pitchFamily="18" charset="0"/>
              <a:cs typeface="Times New Roman" pitchFamily="18" charset="0"/>
            </a:endParaRPr>
          </a:p>
          <a:p>
            <a:r>
              <a:rPr lang="en-US" altLang="en-US" sz="1400" b="1" dirty="0">
                <a:latin typeface="Times New Roman" pitchFamily="18" charset="0"/>
                <a:cs typeface="Times New Roman" pitchFamily="18" charset="0"/>
              </a:rPr>
              <a:t>Red: Univ. Colorado sea level analyses in satellite era </a:t>
            </a:r>
            <a:r>
              <a:rPr lang="en-US" altLang="en-US" sz="1400" b="1" i="1" dirty="0">
                <a:latin typeface="Times New Roman" pitchFamily="18" charset="0"/>
                <a:cs typeface="Times New Roman" pitchFamily="18" charset="0"/>
              </a:rPr>
              <a:t>(http://www.columbia.edu/~mhs119/SeaLevel/)</a:t>
            </a:r>
            <a:r>
              <a:rPr lang="en-US" altLang="en-US" sz="1400" b="1" dirty="0">
                <a:latin typeface="Times New Roman" pitchFamily="18" charset="0"/>
                <a:cs typeface="Times New Roman" pitchFamily="18" charset="0"/>
              </a:rPr>
              <a:t>.</a:t>
            </a:r>
          </a:p>
        </p:txBody>
      </p:sp>
    </p:spTree>
    <p:extLst>
      <p:ext uri="{BB962C8B-B14F-4D97-AF65-F5344CB8AC3E}">
        <p14:creationId xmlns:p14="http://schemas.microsoft.com/office/powerpoint/2010/main" val="1748368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b="1" dirty="0"/>
              <a:t>Intro</a:t>
            </a:r>
            <a:r>
              <a:rPr lang="en-US" dirty="0" smtClean="0"/>
              <a:t>:</a:t>
            </a:r>
            <a:endParaRPr lang="en-US" dirty="0"/>
          </a:p>
        </p:txBody>
      </p:sp>
      <p:sp>
        <p:nvSpPr>
          <p:cNvPr id="5" name="TextBox 4"/>
          <p:cNvSpPr txBox="1"/>
          <p:nvPr/>
        </p:nvSpPr>
        <p:spPr>
          <a:xfrm>
            <a:off x="1066800" y="1828800"/>
            <a:ext cx="7010400" cy="2677656"/>
          </a:xfrm>
          <a:prstGeom prst="rect">
            <a:avLst/>
          </a:prstGeom>
          <a:noFill/>
        </p:spPr>
        <p:txBody>
          <a:bodyPr wrap="square" rtlCol="0">
            <a:spAutoFit/>
          </a:bodyPr>
          <a:lstStyle/>
          <a:p>
            <a:r>
              <a:rPr lang="en-US" sz="2800" b="1" dirty="0" smtClean="0"/>
              <a:t>Going to:</a:t>
            </a:r>
          </a:p>
          <a:p>
            <a:pPr marL="457200" indent="-457200">
              <a:buFont typeface="Arial" panose="020B0604020202020204" pitchFamily="34" charset="0"/>
              <a:buChar char="•"/>
            </a:pPr>
            <a:r>
              <a:rPr lang="en-US" sz="2800" b="1" dirty="0" smtClean="0"/>
              <a:t> my word document</a:t>
            </a:r>
          </a:p>
          <a:p>
            <a:pPr marL="457200" indent="-457200">
              <a:buFont typeface="Arial" panose="020B0604020202020204" pitchFamily="34" charset="0"/>
              <a:buChar char="•"/>
            </a:pPr>
            <a:r>
              <a:rPr lang="en-US" sz="2800" b="1" dirty="0" smtClean="0"/>
              <a:t>web page</a:t>
            </a:r>
            <a:r>
              <a:rPr lang="en-US" sz="2800" b="1" dirty="0"/>
              <a:t>: </a:t>
            </a:r>
            <a:r>
              <a:rPr lang="en-US" sz="2800" b="1" dirty="0" smtClean="0">
                <a:hlinkClick r:id="rId2"/>
              </a:rPr>
              <a:t>http</a:t>
            </a:r>
            <a:r>
              <a:rPr lang="en-US" sz="2800" b="1" dirty="0">
                <a:hlinkClick r:id="rId2"/>
              </a:rPr>
              <a:t>://denverclimatestudygroup.com</a:t>
            </a:r>
            <a:r>
              <a:rPr lang="en-US" sz="2800" b="1" dirty="0" smtClean="0">
                <a:hlinkClick r:id="rId2"/>
              </a:rPr>
              <a:t>/</a:t>
            </a:r>
            <a:endParaRPr lang="en-US" sz="2800" b="1" dirty="0" smtClean="0"/>
          </a:p>
          <a:p>
            <a:pPr marL="457200" indent="-457200">
              <a:buFont typeface="Arial" panose="020B0604020202020204" pitchFamily="34" charset="0"/>
              <a:buChar char="•"/>
            </a:pPr>
            <a:r>
              <a:rPr lang="en-US" sz="2800" dirty="0" smtClean="0"/>
              <a:t>DU portfolio</a:t>
            </a:r>
            <a:r>
              <a:rPr lang="en-US" sz="2800" dirty="0"/>
              <a:t>: </a:t>
            </a:r>
            <a:r>
              <a:rPr lang="en-US" sz="2800" dirty="0">
                <a:hlinkClick r:id="rId3"/>
              </a:rPr>
              <a:t>http://</a:t>
            </a:r>
            <a:r>
              <a:rPr lang="en-US" sz="2800" dirty="0" smtClean="0">
                <a:hlinkClick r:id="rId3"/>
              </a:rPr>
              <a:t>portfolio.du.edu/earthclimate</a:t>
            </a:r>
            <a:r>
              <a:rPr lang="en-US" sz="2800" dirty="0" smtClean="0"/>
              <a:t> </a:t>
            </a:r>
            <a:endParaRPr lang="en-US" sz="2800" dirty="0"/>
          </a:p>
        </p:txBody>
      </p:sp>
    </p:spTree>
    <p:extLst>
      <p:ext uri="{BB962C8B-B14F-4D97-AF65-F5344CB8AC3E}">
        <p14:creationId xmlns:p14="http://schemas.microsoft.com/office/powerpoint/2010/main" val="2058504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Box 4"/>
          <p:cNvSpPr txBox="1">
            <a:spLocks noChangeArrowheads="1"/>
          </p:cNvSpPr>
          <p:nvPr/>
        </p:nvSpPr>
        <p:spPr bwMode="auto">
          <a:xfrm>
            <a:off x="152400" y="3810000"/>
            <a:ext cx="8839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altLang="en-US">
                <a:latin typeface="Times New Roman" pitchFamily="18" charset="0"/>
                <a:cs typeface="Times New Roman" pitchFamily="18" charset="0"/>
              </a:rPr>
              <a:t>Frequency of occurrence (vertical axis) of local June-July-August temperature anomalies (relative to 1951-1980 mean) for Northern Hemisphere land in units of local standard deviation (horizontal axis). Temperature anomalies in the period 1951-1980 match closely the normal distribution ("bell curve", shown in green), which is used to define cold (blue), typical (white) and hot (red) seasons, each with probability 33.3%. The distribution of anomalies has shifted to the right as a consequence of the global warming of the past three decades such that cool summers now cover only half of one side of a six-sided die, white covers one side, red covers four sides, and an extremely hot (red-brown) anomaly covers half of one side. </a:t>
            </a:r>
          </a:p>
          <a:p>
            <a:r>
              <a:rPr lang="en-US" altLang="en-US" i="1">
                <a:latin typeface="Times New Roman" pitchFamily="18" charset="0"/>
                <a:cs typeface="Times New Roman" pitchFamily="18" charset="0"/>
              </a:rPr>
              <a:t>Source: Hansen, J., Sato, M., and Ruedy, R., Proc. Natl. Acad. Sci., 2012.</a:t>
            </a:r>
          </a:p>
        </p:txBody>
      </p:sp>
      <p:sp>
        <p:nvSpPr>
          <p:cNvPr id="13315" name="TextBox 4"/>
          <p:cNvSpPr txBox="1">
            <a:spLocks noChangeArrowheads="1"/>
          </p:cNvSpPr>
          <p:nvPr/>
        </p:nvSpPr>
        <p:spPr bwMode="auto">
          <a:xfrm>
            <a:off x="152400" y="76200"/>
            <a:ext cx="8991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spcAft>
                <a:spcPts val="600"/>
              </a:spcAft>
            </a:pPr>
            <a:r>
              <a:rPr lang="en-US" altLang="en-US" sz="2000" b="1"/>
              <a:t>Loaded Climate Dice: global warming is increasing extreme weather events.</a:t>
            </a:r>
          </a:p>
          <a:p>
            <a:pPr>
              <a:spcAft>
                <a:spcPts val="600"/>
              </a:spcAft>
            </a:pPr>
            <a:r>
              <a:rPr lang="en-US" altLang="en-US" sz="2000" b="1"/>
              <a:t>Extreme summer heat anomalies now cover about 10% of land area, up from 0.2%. </a:t>
            </a:r>
          </a:p>
          <a:p>
            <a:pPr>
              <a:spcAft>
                <a:spcPts val="600"/>
              </a:spcAft>
            </a:pPr>
            <a:r>
              <a:rPr lang="en-US" altLang="en-US" sz="2000" b="1"/>
              <a:t>This is based on observations, not models. </a:t>
            </a:r>
          </a:p>
        </p:txBody>
      </p:sp>
    </p:spTree>
    <p:extLst>
      <p:ext uri="{BB962C8B-B14F-4D97-AF65-F5344CB8AC3E}">
        <p14:creationId xmlns:p14="http://schemas.microsoft.com/office/powerpoint/2010/main" val="3733024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2743200"/>
            <a:ext cx="2133600" cy="646331"/>
          </a:xfrm>
          <a:prstGeom prst="rect">
            <a:avLst/>
          </a:prstGeom>
          <a:noFill/>
        </p:spPr>
        <p:txBody>
          <a:bodyPr wrap="square" rtlCol="0">
            <a:spAutoFit/>
          </a:bodyPr>
          <a:lstStyle/>
          <a:p>
            <a:r>
              <a:rPr lang="en-US" dirty="0" smtClean="0"/>
              <a:t>End of week 1</a:t>
            </a:r>
          </a:p>
          <a:p>
            <a:endParaRPr lang="en-US" dirty="0"/>
          </a:p>
        </p:txBody>
      </p:sp>
    </p:spTree>
    <p:extLst>
      <p:ext uri="{BB962C8B-B14F-4D97-AF65-F5344CB8AC3E}">
        <p14:creationId xmlns:p14="http://schemas.microsoft.com/office/powerpoint/2010/main" val="3910975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Three books to consider</a:t>
            </a:r>
            <a:r>
              <a:rPr lang="en-US" b="1" dirty="0" smtClean="0"/>
              <a:t>:</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smtClean="0"/>
              <a:t>Simple </a:t>
            </a:r>
            <a:r>
              <a:rPr lang="en-US" b="1" dirty="0"/>
              <a:t>succinct Summary:</a:t>
            </a:r>
            <a:endParaRPr lang="en-US" dirty="0"/>
          </a:p>
          <a:p>
            <a:pPr lvl="1"/>
            <a:r>
              <a:rPr lang="en-US" b="1" dirty="0">
                <a:hlinkClick r:id="rId2"/>
              </a:rPr>
              <a:t>What We Know About Climate Change (Boston Review Books)</a:t>
            </a:r>
            <a:r>
              <a:rPr lang="en-US" dirty="0"/>
              <a:t> by Kerry Emanuel (Nov 30, 2012)</a:t>
            </a:r>
            <a:endParaRPr lang="en-US" b="1" dirty="0"/>
          </a:p>
          <a:p>
            <a:pPr lvl="0"/>
            <a:r>
              <a:rPr lang="en-US" b="1" dirty="0"/>
              <a:t>Intermediate Level Book: </a:t>
            </a:r>
            <a:endParaRPr lang="en-US" dirty="0"/>
          </a:p>
          <a:p>
            <a:pPr lvl="1"/>
            <a:r>
              <a:rPr lang="en-US" b="1" u="sng" dirty="0">
                <a:hlinkClick r:id="rId3"/>
              </a:rPr>
              <a:t>Earth: The Operators' Manual</a:t>
            </a:r>
            <a:r>
              <a:rPr lang="en-US" dirty="0"/>
              <a:t> by </a:t>
            </a:r>
            <a:r>
              <a:rPr lang="en-US" u="sng" dirty="0">
                <a:hlinkClick r:id="rId4"/>
              </a:rPr>
              <a:t>Richard B. Alley</a:t>
            </a:r>
            <a:r>
              <a:rPr lang="en-US" dirty="0"/>
              <a:t> (Apr 18, 2011)</a:t>
            </a:r>
            <a:endParaRPr lang="en-US" b="1" dirty="0"/>
          </a:p>
          <a:p>
            <a:pPr lvl="1"/>
            <a:r>
              <a:rPr lang="en-US" dirty="0"/>
              <a:t/>
            </a:r>
            <a:br>
              <a:rPr lang="en-US" dirty="0"/>
            </a:br>
            <a:r>
              <a:rPr lang="en-US" dirty="0"/>
              <a:t>http://earththeoperatorsmanual.com</a:t>
            </a:r>
            <a:r>
              <a:rPr lang="en-US" dirty="0" smtClean="0"/>
              <a:t>/</a:t>
            </a:r>
            <a:r>
              <a:rPr lang="en-US" dirty="0"/>
              <a:t> </a:t>
            </a:r>
          </a:p>
          <a:p>
            <a:pPr lvl="0"/>
            <a:r>
              <a:rPr lang="en-US" b="1" dirty="0"/>
              <a:t>More comprehensive book:</a:t>
            </a:r>
            <a:r>
              <a:rPr lang="en-US" dirty="0"/>
              <a:t> </a:t>
            </a:r>
            <a:br>
              <a:rPr lang="en-US" dirty="0"/>
            </a:br>
            <a:r>
              <a:rPr lang="en-US" b="1" dirty="0">
                <a:hlinkClick r:id="rId5"/>
              </a:rPr>
              <a:t/>
            </a:r>
            <a:br>
              <a:rPr lang="en-US" b="1" dirty="0">
                <a:hlinkClick r:id="rId5"/>
              </a:rPr>
            </a:br>
            <a:r>
              <a:rPr lang="en-US" b="1" dirty="0">
                <a:hlinkClick r:id="rId5"/>
              </a:rPr>
              <a:t>Experimenting on a Small Planet: A Scholarly Entertainment</a:t>
            </a:r>
            <a:r>
              <a:rPr lang="en-US" dirty="0"/>
              <a:t> by </a:t>
            </a:r>
            <a:r>
              <a:rPr lang="en-US" u="sng" dirty="0">
                <a:hlinkClick r:id="rId6"/>
              </a:rPr>
              <a:t>William W. Hay</a:t>
            </a:r>
            <a:r>
              <a:rPr lang="en-US" dirty="0"/>
              <a:t> (Dec 14, 2012)</a:t>
            </a:r>
          </a:p>
          <a:p>
            <a:endParaRPr lang="en-US" dirty="0"/>
          </a:p>
        </p:txBody>
      </p:sp>
      <p:pic>
        <p:nvPicPr>
          <p:cNvPr id="4" name="Picture 3" descr="Product Details"/>
          <p:cNvPicPr/>
          <p:nvPr/>
        </p:nvPicPr>
        <p:blipFill>
          <a:blip r:embed="rId7">
            <a:extLst>
              <a:ext uri="{28A0092B-C50C-407E-A947-70E740481C1C}">
                <a14:useLocalDpi xmlns:a14="http://schemas.microsoft.com/office/drawing/2010/main" val="0"/>
              </a:ext>
            </a:extLst>
          </a:blip>
          <a:srcRect/>
          <a:stretch>
            <a:fillRect/>
          </a:stretch>
        </p:blipFill>
        <p:spPr bwMode="auto">
          <a:xfrm>
            <a:off x="7239000" y="4181475"/>
            <a:ext cx="1524000" cy="1524000"/>
          </a:xfrm>
          <a:prstGeom prst="rect">
            <a:avLst/>
          </a:prstGeom>
          <a:noFill/>
          <a:ln>
            <a:noFill/>
          </a:ln>
        </p:spPr>
      </p:pic>
      <p:pic>
        <p:nvPicPr>
          <p:cNvPr id="5" name="Picture 4" descr="http://www.denverclimatestudygroup.com/images/Earth_OperatorsManual.jpg"/>
          <p:cNvPicPr/>
          <p:nvPr/>
        </p:nvPicPr>
        <p:blipFill>
          <a:blip r:embed="rId8">
            <a:extLst>
              <a:ext uri="{28A0092B-C50C-407E-A947-70E740481C1C}">
                <a14:useLocalDpi xmlns:a14="http://schemas.microsoft.com/office/drawing/2010/main" val="0"/>
              </a:ext>
            </a:extLst>
          </a:blip>
          <a:srcRect/>
          <a:stretch>
            <a:fillRect/>
          </a:stretch>
        </p:blipFill>
        <p:spPr bwMode="auto">
          <a:xfrm>
            <a:off x="76200" y="3228975"/>
            <a:ext cx="628650" cy="962025"/>
          </a:xfrm>
          <a:prstGeom prst="rect">
            <a:avLst/>
          </a:prstGeom>
          <a:noFill/>
          <a:ln>
            <a:noFill/>
          </a:ln>
        </p:spPr>
      </p:pic>
      <p:pic>
        <p:nvPicPr>
          <p:cNvPr id="7" name="Picture 6" descr="Product Details"/>
          <p:cNvPicPr/>
          <p:nvPr/>
        </p:nvPicPr>
        <p:blipFill>
          <a:blip r:embed="rId9">
            <a:extLst>
              <a:ext uri="{28A0092B-C50C-407E-A947-70E740481C1C}">
                <a14:useLocalDpi xmlns:a14="http://schemas.microsoft.com/office/drawing/2010/main" val="0"/>
              </a:ext>
            </a:extLst>
          </a:blip>
          <a:srcRect/>
          <a:stretch>
            <a:fillRect/>
          </a:stretch>
        </p:blipFill>
        <p:spPr bwMode="auto">
          <a:xfrm>
            <a:off x="7696200" y="1905000"/>
            <a:ext cx="1143000" cy="1066800"/>
          </a:xfrm>
          <a:prstGeom prst="rect">
            <a:avLst/>
          </a:prstGeom>
          <a:noFill/>
          <a:ln>
            <a:noFill/>
          </a:ln>
        </p:spPr>
      </p:pic>
    </p:spTree>
    <p:extLst>
      <p:ext uri="{BB962C8B-B14F-4D97-AF65-F5344CB8AC3E}">
        <p14:creationId xmlns:p14="http://schemas.microsoft.com/office/powerpoint/2010/main" val="4261243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a:t>
            </a:r>
            <a:endParaRPr lang="en-US"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a:t>Visible vs. Infrared/longer wave – a function of “black body” temperature: instead of glass keeping the heat in it’s the gas properties keeping the heat of infrared in; blanket effect.</a:t>
            </a:r>
          </a:p>
          <a:p>
            <a:endParaRPr lang="en-US" dirty="0"/>
          </a:p>
        </p:txBody>
      </p:sp>
    </p:spTree>
    <p:extLst>
      <p:ext uri="{BB962C8B-B14F-4D97-AF65-F5344CB8AC3E}">
        <p14:creationId xmlns:p14="http://schemas.microsoft.com/office/powerpoint/2010/main" val="1566252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GASES</a:t>
            </a:r>
            <a:endParaRPr lang="en-US" dirty="0"/>
          </a:p>
        </p:txBody>
      </p:sp>
      <p:sp>
        <p:nvSpPr>
          <p:cNvPr id="3" name="Content Placeholder 2"/>
          <p:cNvSpPr>
            <a:spLocks noGrp="1"/>
          </p:cNvSpPr>
          <p:nvPr>
            <p:ph idx="1"/>
          </p:nvPr>
        </p:nvSpPr>
        <p:spPr/>
        <p:txBody>
          <a:bodyPr/>
          <a:lstStyle/>
          <a:p>
            <a:pPr lvl="1"/>
            <a:r>
              <a:rPr lang="en-US" dirty="0"/>
              <a:t>Water – H2O – the amount is a feedback of temperature held in by the “blanket” of other GHGs</a:t>
            </a:r>
          </a:p>
          <a:p>
            <a:pPr lvl="1"/>
            <a:r>
              <a:rPr lang="en-US" dirty="0"/>
              <a:t>Carbon dioxide - CO2</a:t>
            </a:r>
          </a:p>
          <a:p>
            <a:pPr lvl="1"/>
            <a:r>
              <a:rPr lang="en-US" dirty="0"/>
              <a:t>Methane - CH4</a:t>
            </a:r>
          </a:p>
          <a:p>
            <a:pPr lvl="1"/>
            <a:r>
              <a:rPr lang="en-US" dirty="0"/>
              <a:t>Ozone - O3</a:t>
            </a:r>
          </a:p>
          <a:p>
            <a:pPr lvl="1"/>
            <a:r>
              <a:rPr lang="en-US" dirty="0"/>
              <a:t>Nitrous oxide- N2O</a:t>
            </a:r>
          </a:p>
          <a:p>
            <a:pPr lvl="1"/>
            <a:r>
              <a:rPr lang="en-US" dirty="0"/>
              <a:t>others</a:t>
            </a:r>
          </a:p>
          <a:p>
            <a:endParaRPr lang="en-US" dirty="0"/>
          </a:p>
        </p:txBody>
      </p:sp>
    </p:spTree>
    <p:extLst>
      <p:ext uri="{BB962C8B-B14F-4D97-AF65-F5344CB8AC3E}">
        <p14:creationId xmlns:p14="http://schemas.microsoft.com/office/powerpoint/2010/main" val="2792724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Blanket Earth</a:t>
            </a:r>
            <a:endParaRPr lang="en-US" dirty="0"/>
          </a:p>
        </p:txBody>
      </p:sp>
      <p:sp>
        <p:nvSpPr>
          <p:cNvPr id="3" name="Content Placeholder 2"/>
          <p:cNvSpPr>
            <a:spLocks noGrp="1"/>
          </p:cNvSpPr>
          <p:nvPr>
            <p:ph idx="1"/>
          </p:nvPr>
        </p:nvSpPr>
        <p:spPr/>
        <p:txBody>
          <a:bodyPr/>
          <a:lstStyle/>
          <a:p>
            <a:r>
              <a:rPr lang="en-US" b="1" dirty="0"/>
              <a:t>Blanket Earth:</a:t>
            </a:r>
            <a:endParaRPr lang="en-US" dirty="0"/>
          </a:p>
          <a:p>
            <a:r>
              <a:rPr lang="en-US" u="sng" dirty="0">
                <a:hlinkClick r:id="rId2"/>
              </a:rPr>
              <a:t>http://climate.nasa.gov/causes/</a:t>
            </a:r>
            <a:endParaRPr lang="en-US" dirty="0"/>
          </a:p>
          <a:p>
            <a:endParaRPr lang="en-US" dirty="0"/>
          </a:p>
        </p:txBody>
      </p:sp>
    </p:spTree>
    <p:extLst>
      <p:ext uri="{BB962C8B-B14F-4D97-AF65-F5344CB8AC3E}">
        <p14:creationId xmlns:p14="http://schemas.microsoft.com/office/powerpoint/2010/main" val="3290326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 what is climate</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www.futurelearn.com/courses/climate-change-challenges-and-solutions/todo/123</a:t>
            </a:r>
            <a:endParaRPr lang="en-US" dirty="0" smtClean="0"/>
          </a:p>
          <a:p>
            <a:r>
              <a:rPr lang="en-US" dirty="0" smtClean="0"/>
              <a:t>And go to 1.4</a:t>
            </a:r>
          </a:p>
          <a:p>
            <a:endParaRPr lang="en-US" dirty="0"/>
          </a:p>
        </p:txBody>
      </p:sp>
    </p:spTree>
    <p:extLst>
      <p:ext uri="{BB962C8B-B14F-4D97-AF65-F5344CB8AC3E}">
        <p14:creationId xmlns:p14="http://schemas.microsoft.com/office/powerpoint/2010/main" val="475834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determines Earth’s climate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25627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6939</TotalTime>
  <Words>907</Words>
  <Application>Microsoft Office PowerPoint</Application>
  <PresentationFormat>On-screen Show (4:3)</PresentationFormat>
  <Paragraphs>141</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Earth’s Climate: Past, Present and Future   Fall Term - OLLI West: week 1, 9/16/2014 Paul Belanger, Geologist/Paleoclimatologist</vt:lpstr>
      <vt:lpstr>Intro:</vt:lpstr>
      <vt:lpstr>Intro:</vt:lpstr>
      <vt:lpstr>Three books to consider:</vt:lpstr>
      <vt:lpstr>GREENHOUSE</vt:lpstr>
      <vt:lpstr>GREENHOUSE GASES</vt:lpstr>
      <vt:lpstr>Blanket Earth</vt:lpstr>
      <vt:lpstr>VIDEO  - what is climate</vt:lpstr>
      <vt:lpstr>What determines Earth’s climate</vt:lpstr>
      <vt:lpstr>PowerPoint Presentation</vt:lpstr>
      <vt:lpstr>PowerPoint Presentation</vt:lpstr>
      <vt:lpstr>4: THE SUN’S ROLE IS MINIMIZING</vt:lpstr>
      <vt:lpstr>PowerPoint Presentation</vt:lpstr>
      <vt:lpstr>PowerPoint Presentation</vt:lpstr>
      <vt:lpstr>PowerPoint Presentation</vt:lpstr>
      <vt:lpstr>3: EMISSIONS FROM HUMAN ACTIVITIES LARGELY TO BLAME</vt:lpstr>
      <vt:lpstr>PowerPoint Presentation</vt:lpstr>
      <vt:lpstr>1: THE CLIMATE IS WARMING</vt:lpstr>
      <vt:lpstr>PowerPoint Presentation</vt:lpstr>
      <vt:lpstr>PowerPoint Presentation</vt:lpstr>
      <vt:lpstr>5: SURFACE TO STRATOSPHERE CHANGES</vt:lpstr>
      <vt:lpstr>PowerPoint Presentation</vt:lpstr>
      <vt:lpstr>PowerPoint Presentation</vt:lpstr>
      <vt:lpstr>PowerPoint Presentation</vt:lpstr>
      <vt:lpstr>PowerPoint Presentation</vt:lpstr>
      <vt:lpstr>PowerPoint Presentation</vt:lpstr>
      <vt:lpstr>12. ARCTIC ICE vs. ANTARCTIC SEA ICE</vt:lpstr>
      <vt:lpstr>PowerPoint Presentation</vt:lpstr>
      <vt:lpstr>14: HOW FAST IS SEA LEVEL RISING?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Belanger</dc:creator>
  <cp:lastModifiedBy>Paul Belanger</cp:lastModifiedBy>
  <cp:revision>18</cp:revision>
  <dcterms:created xsi:type="dcterms:W3CDTF">2014-09-11T11:27:28Z</dcterms:created>
  <dcterms:modified xsi:type="dcterms:W3CDTF">2014-09-20T17:19:42Z</dcterms:modified>
</cp:coreProperties>
</file>