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7" r:id="rId3"/>
    <p:sldId id="256" r:id="rId4"/>
    <p:sldId id="278" r:id="rId5"/>
    <p:sldId id="266" r:id="rId6"/>
    <p:sldId id="267" r:id="rId7"/>
    <p:sldId id="268" r:id="rId8"/>
    <p:sldId id="269" r:id="rId9"/>
    <p:sldId id="271" r:id="rId10"/>
    <p:sldId id="272" r:id="rId11"/>
    <p:sldId id="279" r:id="rId12"/>
    <p:sldId id="264" r:id="rId13"/>
    <p:sldId id="280" r:id="rId14"/>
    <p:sldId id="282" r:id="rId15"/>
    <p:sldId id="288" r:id="rId16"/>
    <p:sldId id="289" r:id="rId17"/>
    <p:sldId id="281" r:id="rId18"/>
    <p:sldId id="284" r:id="rId19"/>
    <p:sldId id="283" r:id="rId20"/>
    <p:sldId id="285" r:id="rId21"/>
    <p:sldId id="286" r:id="rId22"/>
    <p:sldId id="259" r:id="rId23"/>
    <p:sldId id="290" r:id="rId2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043" autoAdjust="0"/>
    <p:restoredTop sz="94660"/>
  </p:normalViewPr>
  <p:slideViewPr>
    <p:cSldViewPr snapToGrid="0">
      <p:cViewPr varScale="1">
        <p:scale>
          <a:sx n="57" d="100"/>
          <a:sy n="57" d="100"/>
        </p:scale>
        <p:origin x="90"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188981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61359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283388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198212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93995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318972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367730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190132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250005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176103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82CDEE-4927-464E-92DC-0C521043A064}"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66D884-67A3-4D4F-A1EE-93ED50B0BEFA}" type="slidenum">
              <a:rPr lang="en-US" smtClean="0"/>
              <a:t>‹#›</a:t>
            </a:fld>
            <a:endParaRPr lang="en-US" dirty="0"/>
          </a:p>
        </p:txBody>
      </p:sp>
    </p:spTree>
    <p:extLst>
      <p:ext uri="{BB962C8B-B14F-4D97-AF65-F5344CB8AC3E}">
        <p14:creationId xmlns:p14="http://schemas.microsoft.com/office/powerpoint/2010/main" val="3635349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2CDEE-4927-464E-92DC-0C521043A064}" type="datetimeFigureOut">
              <a:rPr lang="en-US" smtClean="0"/>
              <a:t>10/17/2016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6D884-67A3-4D4F-A1EE-93ED50B0BEFA}" type="slidenum">
              <a:rPr lang="en-US" smtClean="0"/>
              <a:t>‹#›</a:t>
            </a:fld>
            <a:endParaRPr lang="en-US" dirty="0"/>
          </a:p>
        </p:txBody>
      </p:sp>
    </p:spTree>
    <p:extLst>
      <p:ext uri="{BB962C8B-B14F-4D97-AF65-F5344CB8AC3E}">
        <p14:creationId xmlns:p14="http://schemas.microsoft.com/office/powerpoint/2010/main" val="1816966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bzDZN-jSino?t=15" TargetMode="External"/><Relationship Id="rId2" Type="http://schemas.openxmlformats.org/officeDocument/2006/relationships/hyperlink" Target="https://youtu.be/YpJh1xtg28I?t=5"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4337" y="365124"/>
            <a:ext cx="11501437" cy="6278563"/>
          </a:xfrm>
        </p:spPr>
        <p:txBody>
          <a:bodyPr>
            <a:normAutofit fontScale="90000"/>
          </a:bodyPr>
          <a:lstStyle/>
          <a:p>
            <a:br>
              <a:rPr lang="en-US" dirty="0"/>
            </a:br>
            <a:r>
              <a:rPr lang="en-US" sz="3600" b="1" dirty="0">
                <a:solidFill>
                  <a:srgbClr val="FF0000"/>
                </a:solidFill>
              </a:rPr>
              <a:t>Some of Psychology’s Contributions to Understanding the Climate Crisis </a:t>
            </a:r>
            <a:br>
              <a:rPr lang="en-US" sz="3600" dirty="0"/>
            </a:br>
            <a:br>
              <a:rPr lang="en-US" sz="3600" dirty="0"/>
            </a:br>
            <a:r>
              <a:rPr lang="en-US" sz="3100" b="1" dirty="0">
                <a:solidFill>
                  <a:srgbClr val="0070C0"/>
                </a:solidFill>
              </a:rPr>
              <a:t>Kathleen Wells</a:t>
            </a:r>
            <a:br>
              <a:rPr lang="en-US" sz="3100" b="1" dirty="0">
                <a:solidFill>
                  <a:srgbClr val="0070C0"/>
                </a:solidFill>
              </a:rPr>
            </a:br>
            <a:r>
              <a:rPr lang="en-US" sz="3100" b="1" dirty="0">
                <a:solidFill>
                  <a:srgbClr val="0070C0"/>
                </a:solidFill>
              </a:rPr>
              <a:t>EEE Seminar, October 17, 2016</a:t>
            </a:r>
            <a:br>
              <a:rPr lang="en-US" sz="3600" b="1" dirty="0">
                <a:solidFill>
                  <a:srgbClr val="0070C0"/>
                </a:solidFill>
              </a:rPr>
            </a:br>
            <a:br>
              <a:rPr lang="en-US" dirty="0"/>
            </a:br>
            <a:r>
              <a:rPr lang="en-US" sz="2200" b="1" dirty="0"/>
              <a:t>Sources</a:t>
            </a:r>
            <a:r>
              <a:rPr lang="en-US" sz="2200" dirty="0"/>
              <a:t>: </a:t>
            </a:r>
            <a:br>
              <a:rPr lang="en-US" sz="2200" dirty="0"/>
            </a:br>
            <a:r>
              <a:rPr lang="en-US" sz="2200" b="1" dirty="0"/>
              <a:t>American Psychological Association Task Force on the Interface Between Psychology and Global Climate Change</a:t>
            </a:r>
            <a:br>
              <a:rPr lang="en-US" sz="2200" b="1" dirty="0"/>
            </a:br>
            <a:br>
              <a:rPr lang="en-US" sz="2200" b="1" dirty="0"/>
            </a:br>
            <a:r>
              <a:rPr lang="en-US" sz="2200" b="1" dirty="0"/>
              <a:t>Yale Project on Climate Communication: Engaging Diverse Audiences with Climate Change: Message Strategies for Global Warming’s Six Americas and Climate Change Psychology: Five Insights; </a:t>
            </a:r>
            <a:br>
              <a:rPr lang="en-US" sz="2200" b="1" dirty="0"/>
            </a:br>
            <a:br>
              <a:rPr lang="en-US" sz="2200" b="1" dirty="0"/>
            </a:br>
            <a:r>
              <a:rPr lang="en-US" sz="2200" b="1" dirty="0"/>
              <a:t>The work of George Marshall and George Lakoff</a:t>
            </a:r>
            <a:br>
              <a:rPr lang="en-US" sz="2200" b="1" dirty="0"/>
            </a:br>
            <a:br>
              <a:rPr lang="en-US" sz="2200" b="1" dirty="0"/>
            </a:br>
            <a:r>
              <a:rPr lang="en-US" sz="2200" b="1" dirty="0"/>
              <a:t>Acknowledgments:  Paul Belanger- Technical Assistance; Thad Cummins- Videos</a:t>
            </a:r>
            <a:br>
              <a:rPr lang="en-US" sz="2200" dirty="0"/>
            </a:br>
            <a:endParaRPr lang="en-US" sz="2200" dirty="0"/>
          </a:p>
        </p:txBody>
      </p:sp>
    </p:spTree>
    <p:extLst>
      <p:ext uri="{BB962C8B-B14F-4D97-AF65-F5344CB8AC3E}">
        <p14:creationId xmlns:p14="http://schemas.microsoft.com/office/powerpoint/2010/main" val="1976852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85989" y="255545"/>
            <a:ext cx="8315324" cy="6383380"/>
          </a:xfrm>
          <a:prstGeom prst="rect">
            <a:avLst/>
          </a:prstGeom>
        </p:spPr>
      </p:pic>
    </p:spTree>
    <p:extLst>
      <p:ext uri="{BB962C8B-B14F-4D97-AF65-F5344CB8AC3E}">
        <p14:creationId xmlns:p14="http://schemas.microsoft.com/office/powerpoint/2010/main" val="1292668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59" y="575498"/>
            <a:ext cx="10370574" cy="6076335"/>
          </a:xfrm>
        </p:spPr>
        <p:txBody>
          <a:bodyPr>
            <a:normAutofit fontScale="90000"/>
          </a:bodyPr>
          <a:lstStyle/>
          <a:p>
            <a:pPr algn="ctr"/>
            <a:r>
              <a:rPr lang="en-US" sz="3200" b="1" dirty="0">
                <a:solidFill>
                  <a:srgbClr val="FF0000"/>
                </a:solidFill>
              </a:rPr>
              <a:t>Two Examples:  Senator Bernie Sanders and Former Governor Sarah Palin</a:t>
            </a:r>
            <a:br>
              <a:rPr lang="en-US" sz="3200" b="1" dirty="0"/>
            </a:br>
            <a:br>
              <a:rPr lang="en-US" sz="3200" dirty="0"/>
            </a:br>
            <a:r>
              <a:rPr lang="en-US" sz="3200" u="sng" dirty="0"/>
              <a:t>Listen for Attitudes About Science, Willingness to Process Information, Engagement with Climate Issue, Moral Presuppositions</a:t>
            </a: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endParaRPr lang="en-US" sz="3200" dirty="0"/>
          </a:p>
        </p:txBody>
      </p:sp>
      <p:sp>
        <p:nvSpPr>
          <p:cNvPr id="3" name="Rectangle 2"/>
          <p:cNvSpPr/>
          <p:nvPr/>
        </p:nvSpPr>
        <p:spPr>
          <a:xfrm>
            <a:off x="3205868" y="3412066"/>
            <a:ext cx="6428555" cy="369332"/>
          </a:xfrm>
          <a:prstGeom prst="rect">
            <a:avLst/>
          </a:prstGeom>
        </p:spPr>
        <p:txBody>
          <a:bodyPr wrap="none">
            <a:spAutoFit/>
          </a:bodyPr>
          <a:lstStyle/>
          <a:p>
            <a:pPr algn="ctr"/>
            <a:r>
              <a:rPr lang="en-US" dirty="0">
                <a:hlinkClick r:id="rId2"/>
              </a:rPr>
              <a:t>Bernie Sanders YouTube clip</a:t>
            </a:r>
            <a:r>
              <a:rPr lang="en-US" dirty="0"/>
              <a:t> – played from beginning to 5 minutes </a:t>
            </a:r>
            <a:endParaRPr lang="en-US" dirty="0"/>
          </a:p>
        </p:txBody>
      </p:sp>
      <p:sp>
        <p:nvSpPr>
          <p:cNvPr id="4" name="Rectangle 3"/>
          <p:cNvSpPr/>
          <p:nvPr/>
        </p:nvSpPr>
        <p:spPr>
          <a:xfrm>
            <a:off x="3779742" y="4109572"/>
            <a:ext cx="5280805" cy="369332"/>
          </a:xfrm>
          <a:prstGeom prst="rect">
            <a:avLst/>
          </a:prstGeom>
        </p:spPr>
        <p:txBody>
          <a:bodyPr wrap="none">
            <a:spAutoFit/>
          </a:bodyPr>
          <a:lstStyle/>
          <a:p>
            <a:pPr algn="ctr"/>
            <a:r>
              <a:rPr lang="en-US" dirty="0">
                <a:hlinkClick r:id="rId3"/>
              </a:rPr>
              <a:t>Sarah Palin YouTube Clip</a:t>
            </a:r>
            <a:r>
              <a:rPr lang="en-US" dirty="0"/>
              <a:t> – played from 00:15 to 1:42 </a:t>
            </a:r>
            <a:endParaRPr lang="en-US" dirty="0"/>
          </a:p>
        </p:txBody>
      </p:sp>
    </p:spTree>
    <p:extLst>
      <p:ext uri="{BB962C8B-B14F-4D97-AF65-F5344CB8AC3E}">
        <p14:creationId xmlns:p14="http://schemas.microsoft.com/office/powerpoint/2010/main" val="2246072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74585" y="-1"/>
            <a:ext cx="11103292" cy="6858000"/>
          </a:xfrm>
          <a:prstGeom prst="rect">
            <a:avLst/>
          </a:prstGeom>
        </p:spPr>
      </p:pic>
      <p:sp>
        <p:nvSpPr>
          <p:cNvPr id="4" name="TextBox 3"/>
          <p:cNvSpPr txBox="1"/>
          <p:nvPr/>
        </p:nvSpPr>
        <p:spPr>
          <a:xfrm rot="16200000">
            <a:off x="-464521" y="3583002"/>
            <a:ext cx="2120773" cy="369332"/>
          </a:xfrm>
          <a:prstGeom prst="rect">
            <a:avLst/>
          </a:prstGeom>
          <a:noFill/>
        </p:spPr>
        <p:txBody>
          <a:bodyPr wrap="square" rtlCol="0">
            <a:spAutoFit/>
          </a:bodyPr>
          <a:lstStyle/>
          <a:p>
            <a:r>
              <a:rPr lang="en-US" dirty="0"/>
              <a:t>Greater Involvement</a:t>
            </a:r>
          </a:p>
        </p:txBody>
      </p:sp>
      <p:sp>
        <p:nvSpPr>
          <p:cNvPr id="5" name="Arrow: Down 4"/>
          <p:cNvSpPr/>
          <p:nvPr/>
        </p:nvSpPr>
        <p:spPr>
          <a:xfrm rot="10800000">
            <a:off x="374584" y="1574800"/>
            <a:ext cx="405948" cy="965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0417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639" y="365125"/>
            <a:ext cx="11098161" cy="6301146"/>
          </a:xfrm>
        </p:spPr>
        <p:txBody>
          <a:bodyPr>
            <a:normAutofit/>
          </a:bodyPr>
          <a:lstStyle/>
          <a:p>
            <a:r>
              <a:rPr lang="en-US" sz="3200" b="1" dirty="0"/>
              <a:t>What are the Key Communication Challenges for Three Groups</a:t>
            </a:r>
            <a:br>
              <a:rPr lang="en-US" sz="3200" dirty="0"/>
            </a:br>
            <a:br>
              <a:rPr lang="en-US" sz="3200" dirty="0"/>
            </a:br>
            <a:br>
              <a:rPr lang="en-US" sz="3200" dirty="0"/>
            </a:br>
            <a:r>
              <a:rPr lang="en-US" sz="3200" dirty="0"/>
              <a:t>1. </a:t>
            </a:r>
            <a:r>
              <a:rPr lang="en-US" sz="3200" u="sng" dirty="0">
                <a:solidFill>
                  <a:schemeClr val="accent1">
                    <a:lumMod val="75000"/>
                  </a:schemeClr>
                </a:solidFill>
              </a:rPr>
              <a:t>High Involvement Public/Accept Climate Change</a:t>
            </a:r>
            <a:r>
              <a:rPr lang="en-US" sz="3200" dirty="0"/>
              <a:t>:  The Alarmed and the Concerned  (</a:t>
            </a:r>
            <a:r>
              <a:rPr lang="en-US" sz="3200" b="1" dirty="0"/>
              <a:t>45%</a:t>
            </a:r>
            <a:r>
              <a:rPr lang="en-US" sz="3200" dirty="0"/>
              <a:t>)</a:t>
            </a:r>
            <a:br>
              <a:rPr lang="en-US" sz="3200" dirty="0"/>
            </a:br>
            <a:br>
              <a:rPr lang="en-US" sz="3200" dirty="0"/>
            </a:br>
            <a:r>
              <a:rPr lang="en-US" sz="3200" dirty="0"/>
              <a:t>2. </a:t>
            </a:r>
            <a:r>
              <a:rPr lang="en-US" sz="3200" u="sng" dirty="0">
                <a:solidFill>
                  <a:schemeClr val="accent1">
                    <a:lumMod val="75000"/>
                  </a:schemeClr>
                </a:solidFill>
              </a:rPr>
              <a:t>Low Involvement Public</a:t>
            </a:r>
            <a:r>
              <a:rPr lang="en-US" sz="3200" dirty="0"/>
              <a:t>:   The Cautious and the Disengaged (</a:t>
            </a:r>
            <a:r>
              <a:rPr lang="en-US" sz="3200" b="1" dirty="0"/>
              <a:t>34%</a:t>
            </a:r>
            <a:r>
              <a:rPr lang="en-US" sz="3200" dirty="0"/>
              <a:t>)</a:t>
            </a:r>
            <a:br>
              <a:rPr lang="en-US" sz="3200" dirty="0"/>
            </a:br>
            <a:br>
              <a:rPr lang="en-US" sz="3200" dirty="0"/>
            </a:br>
            <a:r>
              <a:rPr lang="en-US" sz="3200" dirty="0"/>
              <a:t>3. </a:t>
            </a:r>
            <a:r>
              <a:rPr lang="en-US" sz="3200" u="sng" dirty="0">
                <a:solidFill>
                  <a:schemeClr val="accent1">
                    <a:lumMod val="75000"/>
                  </a:schemeClr>
                </a:solidFill>
              </a:rPr>
              <a:t>High Involvement Public/Reject Climate Change</a:t>
            </a:r>
            <a:r>
              <a:rPr lang="en-US" sz="3200" dirty="0"/>
              <a:t>: The Doubtful and the Dismissive (</a:t>
            </a:r>
            <a:r>
              <a:rPr lang="en-US" sz="3200" b="1" dirty="0"/>
              <a:t>21%</a:t>
            </a:r>
            <a:r>
              <a:rPr lang="en-US" sz="3200" dirty="0"/>
              <a:t>)</a:t>
            </a:r>
          </a:p>
        </p:txBody>
      </p:sp>
    </p:spTree>
    <p:extLst>
      <p:ext uri="{BB962C8B-B14F-4D97-AF65-F5344CB8AC3E}">
        <p14:creationId xmlns:p14="http://schemas.microsoft.com/office/powerpoint/2010/main" val="3266132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258" y="0"/>
            <a:ext cx="11366090" cy="6666271"/>
          </a:xfrm>
        </p:spPr>
        <p:txBody>
          <a:bodyPr>
            <a:normAutofit fontScale="90000"/>
          </a:bodyPr>
          <a:lstStyle/>
          <a:p>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r>
              <a:rPr lang="en-US" sz="3200" b="1" dirty="0">
                <a:solidFill>
                  <a:srgbClr val="FF0000"/>
                </a:solidFill>
              </a:rPr>
              <a:t>			</a:t>
            </a:r>
            <a:br>
              <a:rPr lang="en-US" sz="3200" b="1" dirty="0">
                <a:solidFill>
                  <a:srgbClr val="FF0000"/>
                </a:solidFill>
              </a:rPr>
            </a:br>
            <a:r>
              <a:rPr lang="en-US" sz="3200" b="1" dirty="0">
                <a:solidFill>
                  <a:srgbClr val="FF0000"/>
                </a:solidFill>
              </a:rPr>
              <a:t>                                       Communication Challenges:  </a:t>
            </a:r>
            <a:br>
              <a:rPr lang="en-US" sz="3200" b="1" dirty="0">
                <a:solidFill>
                  <a:srgbClr val="FF0000"/>
                </a:solidFill>
              </a:rPr>
            </a:br>
            <a:br>
              <a:rPr lang="en-US" sz="3200" b="1" dirty="0">
                <a:solidFill>
                  <a:srgbClr val="FF0000"/>
                </a:solidFill>
              </a:rPr>
            </a:br>
            <a:r>
              <a:rPr lang="en-US" sz="3200" b="1" u="sng" dirty="0"/>
              <a:t>Group 1</a:t>
            </a:r>
            <a:r>
              <a:rPr lang="en-US" sz="3200" b="1" dirty="0"/>
              <a:t>:  Highly attentive to information, want to know what they can do to reduce global warming</a:t>
            </a:r>
            <a:br>
              <a:rPr lang="en-US" sz="3200" b="1" dirty="0"/>
            </a:br>
            <a:r>
              <a:rPr lang="en-US" sz="3200" b="1" dirty="0"/>
              <a:t>		</a:t>
            </a:r>
            <a:br>
              <a:rPr lang="en-US" sz="3200" b="1" dirty="0"/>
            </a:br>
            <a:r>
              <a:rPr lang="en-US" sz="3200" b="1" dirty="0"/>
              <a:t>		</a:t>
            </a:r>
            <a:r>
              <a:rPr lang="en-US" sz="3200" b="1" dirty="0">
                <a:solidFill>
                  <a:schemeClr val="accent1">
                    <a:lumMod val="75000"/>
                  </a:schemeClr>
                </a:solidFill>
              </a:rPr>
              <a:t>KEY Challenge</a:t>
            </a:r>
            <a:r>
              <a:rPr lang="en-US" sz="3200" b="1" dirty="0"/>
              <a:t>:  Motivating them to take action</a:t>
            </a:r>
            <a:br>
              <a:rPr lang="en-US" sz="3200" b="1" dirty="0"/>
            </a:br>
            <a:br>
              <a:rPr lang="en-US" sz="3200" b="1" dirty="0"/>
            </a:br>
            <a:r>
              <a:rPr lang="en-US" sz="3200" b="1" u="sng" dirty="0"/>
              <a:t>Group 2</a:t>
            </a:r>
            <a:r>
              <a:rPr lang="en-US" sz="3200" b="1" dirty="0"/>
              <a:t>:  Uncertain about reality of climate change, but unlikely to find answers, as they pay little attention to information about issue</a:t>
            </a:r>
            <a:br>
              <a:rPr lang="en-US" sz="3200" b="1" dirty="0"/>
            </a:br>
            <a:r>
              <a:rPr lang="en-US" sz="3200" b="1" dirty="0"/>
              <a:t>		</a:t>
            </a:r>
            <a:br>
              <a:rPr lang="en-US" sz="3200" b="1" dirty="0"/>
            </a:br>
            <a:r>
              <a:rPr lang="en-US" sz="3200" b="1" dirty="0"/>
              <a:t>		</a:t>
            </a:r>
            <a:r>
              <a:rPr lang="en-US" sz="3200" b="1" dirty="0">
                <a:solidFill>
                  <a:schemeClr val="accent1">
                    <a:lumMod val="75000"/>
                  </a:schemeClr>
                </a:solidFill>
              </a:rPr>
              <a:t>KEY Challenge</a:t>
            </a:r>
            <a:r>
              <a:rPr lang="en-US" sz="3200" b="1" dirty="0"/>
              <a:t>:  Reaching them with information</a:t>
            </a:r>
            <a:br>
              <a:rPr lang="en-US" sz="3200" b="1" dirty="0"/>
            </a:br>
            <a:br>
              <a:rPr lang="en-US" sz="3200" b="1" dirty="0"/>
            </a:br>
            <a:r>
              <a:rPr lang="en-US" sz="3200" b="1" u="sng" dirty="0"/>
              <a:t>Group 3</a:t>
            </a:r>
            <a:r>
              <a:rPr lang="en-US" sz="3200" b="1" dirty="0"/>
              <a:t>:  Fairly certain climate change is not happening</a:t>
            </a:r>
            <a:br>
              <a:rPr lang="en-US" sz="3200" b="1" dirty="0"/>
            </a:br>
            <a:r>
              <a:rPr lang="en-US" sz="3200" b="1" dirty="0"/>
              <a:t>		</a:t>
            </a:r>
            <a:br>
              <a:rPr lang="en-US" sz="3200" b="1" dirty="0"/>
            </a:br>
            <a:r>
              <a:rPr lang="en-US" sz="3200" b="1" dirty="0"/>
              <a:t>		</a:t>
            </a:r>
            <a:r>
              <a:rPr lang="en-US" sz="3200" b="1" dirty="0">
                <a:solidFill>
                  <a:schemeClr val="accent1">
                    <a:lumMod val="75000"/>
                  </a:schemeClr>
                </a:solidFill>
              </a:rPr>
              <a:t>KEY Challenge</a:t>
            </a:r>
            <a:r>
              <a:rPr lang="en-US" sz="3200" b="1" dirty="0"/>
              <a:t>:  Understanding the motivational structure behind views and promoting the adoption of new views</a:t>
            </a:r>
            <a:br>
              <a:rPr lang="en-US" sz="3200" b="1" dirty="0"/>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endParaRPr lang="en-US" sz="3200" b="1" dirty="0">
              <a:solidFill>
                <a:srgbClr val="FF0000"/>
              </a:solidFill>
            </a:endParaRPr>
          </a:p>
        </p:txBody>
      </p:sp>
    </p:spTree>
    <p:extLst>
      <p:ext uri="{BB962C8B-B14F-4D97-AF65-F5344CB8AC3E}">
        <p14:creationId xmlns:p14="http://schemas.microsoft.com/office/powerpoint/2010/main" val="4091011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52" y="78658"/>
            <a:ext cx="11916696" cy="6656439"/>
          </a:xfrm>
        </p:spPr>
        <p:txBody>
          <a:bodyPr>
            <a:normAutofit fontScale="90000"/>
          </a:bodyPr>
          <a:lstStyle/>
          <a:p>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br>
              <a:rPr lang="en-US" sz="3200" b="1" dirty="0">
                <a:solidFill>
                  <a:srgbClr val="FF0000"/>
                </a:solidFill>
              </a:rPr>
            </a:br>
            <a:r>
              <a:rPr lang="en-US" sz="3200" b="1" dirty="0">
                <a:solidFill>
                  <a:srgbClr val="FF0000"/>
                </a:solidFill>
              </a:rPr>
              <a:t>Group 1: The Alarmed and the Concerned</a:t>
            </a:r>
            <a:br>
              <a:rPr lang="en-US" sz="3200" b="1" dirty="0">
                <a:solidFill>
                  <a:srgbClr val="FF0000"/>
                </a:solidFill>
              </a:rPr>
            </a:br>
            <a:br>
              <a:rPr lang="en-US" sz="3200" b="1" dirty="0">
                <a:solidFill>
                  <a:srgbClr val="FF0000"/>
                </a:solidFill>
              </a:rPr>
            </a:br>
            <a:r>
              <a:rPr lang="en-US" sz="3200" b="1" u="sng" dirty="0"/>
              <a:t>Why motivating them to take action is difficult</a:t>
            </a:r>
            <a:r>
              <a:rPr lang="en-US" sz="3200" b="1" dirty="0"/>
              <a:t>: </a:t>
            </a:r>
            <a:br>
              <a:rPr lang="en-US" sz="3200" b="1" dirty="0"/>
            </a:br>
            <a:br>
              <a:rPr lang="en-US" sz="3200" b="1" dirty="0"/>
            </a:br>
            <a:r>
              <a:rPr lang="en-US" sz="3200" dirty="0"/>
              <a:t>Nature of the phenomena: Everyone is to blame </a:t>
            </a:r>
            <a:br>
              <a:rPr lang="en-US" sz="3200" dirty="0"/>
            </a:br>
            <a:br>
              <a:rPr lang="en-US" sz="3200" dirty="0"/>
            </a:br>
            <a:r>
              <a:rPr lang="en-US" sz="3200" dirty="0"/>
              <a:t>Social construction of climate change: Social norms have developed that exclude climate change from what can be addressed and/or discussed publicly </a:t>
            </a:r>
            <a:br>
              <a:rPr lang="en-US" sz="3200" dirty="0"/>
            </a:br>
            <a:br>
              <a:rPr lang="en-US" sz="3200" dirty="0"/>
            </a:br>
            <a:r>
              <a:rPr lang="en-US" sz="3200" dirty="0"/>
              <a:t>Passive bystander effect: Management of conflict between wanting to act and wanting to protect the self by claiming to know less than one does and waiting for others to act first</a:t>
            </a:r>
            <a:br>
              <a:rPr lang="en-US" sz="3200" dirty="0"/>
            </a:br>
            <a:br>
              <a:rPr lang="en-US" sz="3200" dirty="0"/>
            </a:br>
            <a:r>
              <a:rPr lang="en-US" sz="3200" dirty="0"/>
              <a:t>Negative psychological effects of climate change: Gradual, accumulative, paralyzing</a:t>
            </a:r>
            <a:br>
              <a:rPr lang="en-US" sz="3200" dirty="0"/>
            </a:br>
            <a:br>
              <a:rPr lang="en-US" sz="3200" dirty="0"/>
            </a:br>
            <a:br>
              <a:rPr lang="en-US" sz="3200" dirty="0"/>
            </a:br>
            <a:br>
              <a:rPr lang="en-US" sz="3200" dirty="0"/>
            </a:br>
            <a:br>
              <a:rPr lang="en-US" sz="3200" dirty="0"/>
            </a:br>
            <a:br>
              <a:rPr lang="en-US" sz="3200" dirty="0"/>
            </a:br>
            <a:br>
              <a:rPr lang="en-US" sz="3200" b="1" dirty="0">
                <a:solidFill>
                  <a:srgbClr val="FF0000"/>
                </a:solidFill>
              </a:rPr>
            </a:br>
            <a:br>
              <a:rPr lang="en-US" sz="3200" b="1" dirty="0">
                <a:solidFill>
                  <a:srgbClr val="FF0000"/>
                </a:solidFill>
              </a:rPr>
            </a:br>
            <a:br>
              <a:rPr lang="en-US" sz="3200" b="1" dirty="0">
                <a:solidFill>
                  <a:srgbClr val="FF0000"/>
                </a:solidFill>
              </a:rPr>
            </a:br>
            <a:endParaRPr lang="en-US" sz="3200" b="1" dirty="0">
              <a:solidFill>
                <a:srgbClr val="FF0000"/>
              </a:solidFill>
            </a:endParaRPr>
          </a:p>
        </p:txBody>
      </p:sp>
    </p:spTree>
    <p:extLst>
      <p:ext uri="{BB962C8B-B14F-4D97-AF65-F5344CB8AC3E}">
        <p14:creationId xmlns:p14="http://schemas.microsoft.com/office/powerpoint/2010/main" val="949511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142" y="265471"/>
            <a:ext cx="11127658" cy="1425217"/>
          </a:xfrm>
        </p:spPr>
        <p:txBody>
          <a:bodyPr/>
          <a:lstStyle/>
          <a:p>
            <a:endParaRPr lang="en-US" dirty="0"/>
          </a:p>
        </p:txBody>
      </p:sp>
      <p:sp>
        <p:nvSpPr>
          <p:cNvPr id="3" name="Rectangle 2"/>
          <p:cNvSpPr/>
          <p:nvPr/>
        </p:nvSpPr>
        <p:spPr>
          <a:xfrm>
            <a:off x="265471" y="265471"/>
            <a:ext cx="12447639" cy="6001643"/>
          </a:xfrm>
          <a:prstGeom prst="rect">
            <a:avLst/>
          </a:prstGeom>
        </p:spPr>
        <p:txBody>
          <a:bodyPr wrap="square">
            <a:spAutoFit/>
          </a:bodyPr>
          <a:lstStyle/>
          <a:p>
            <a:r>
              <a:rPr lang="en-US" sz="3200" dirty="0">
                <a:solidFill>
                  <a:srgbClr val="FF0000"/>
                </a:solidFill>
              </a:rPr>
              <a:t>Group 1: The Alarmed and the Concerned</a:t>
            </a:r>
          </a:p>
          <a:p>
            <a:endParaRPr lang="en-US" sz="3200" dirty="0">
              <a:solidFill>
                <a:srgbClr val="FF0000"/>
              </a:solidFill>
            </a:endParaRPr>
          </a:p>
          <a:p>
            <a:r>
              <a:rPr lang="en-US" sz="3200" u="sng" dirty="0"/>
              <a:t>Communication Strategies to Promote Engagement</a:t>
            </a:r>
            <a:r>
              <a:rPr lang="en-US" u="sng" dirty="0"/>
              <a:t>:</a:t>
            </a:r>
          </a:p>
          <a:p>
            <a:endParaRPr lang="en-US" u="sng" dirty="0"/>
          </a:p>
          <a:p>
            <a:r>
              <a:rPr lang="en-US" dirty="0"/>
              <a:t>	</a:t>
            </a:r>
            <a:r>
              <a:rPr lang="en-US" sz="2800" dirty="0"/>
              <a:t>Employ messages with information and complexity</a:t>
            </a:r>
            <a:br>
              <a:rPr lang="en-US" sz="2800" dirty="0"/>
            </a:br>
            <a:r>
              <a:rPr lang="en-US" sz="2800" dirty="0"/>
              <a:t>	</a:t>
            </a:r>
          </a:p>
          <a:p>
            <a:r>
              <a:rPr lang="en-US" sz="2800" dirty="0"/>
              <a:t>	Use strong logically-sound arguments for actions</a:t>
            </a:r>
            <a:br>
              <a:rPr lang="en-US" sz="2800" dirty="0"/>
            </a:br>
            <a:r>
              <a:rPr lang="en-US" sz="2800" dirty="0"/>
              <a:t>	</a:t>
            </a:r>
          </a:p>
          <a:p>
            <a:r>
              <a:rPr lang="en-US" sz="2800" dirty="0"/>
              <a:t>	Focus on solutions to climate change</a:t>
            </a:r>
            <a:br>
              <a:rPr lang="en-US" sz="2800" dirty="0"/>
            </a:br>
            <a:r>
              <a:rPr lang="en-US" sz="2800" dirty="0"/>
              <a:t>	</a:t>
            </a:r>
          </a:p>
          <a:p>
            <a:r>
              <a:rPr lang="en-US" sz="2800" dirty="0"/>
              <a:t>	Build perceptions of collective- and self-efficacy</a:t>
            </a:r>
            <a:br>
              <a:rPr lang="en-US" sz="2800" dirty="0"/>
            </a:br>
            <a:r>
              <a:rPr lang="en-US" sz="2800" dirty="0"/>
              <a:t>	</a:t>
            </a:r>
          </a:p>
          <a:p>
            <a:r>
              <a:rPr lang="en-US" sz="2800" dirty="0"/>
              <a:t>	Help Group 1 to become opinion leaders</a:t>
            </a:r>
            <a:br>
              <a:rPr lang="en-US" dirty="0"/>
            </a:br>
            <a:endParaRPr lang="en-US" dirty="0"/>
          </a:p>
        </p:txBody>
      </p:sp>
    </p:spTree>
    <p:extLst>
      <p:ext uri="{BB962C8B-B14F-4D97-AF65-F5344CB8AC3E}">
        <p14:creationId xmlns:p14="http://schemas.microsoft.com/office/powerpoint/2010/main" val="111869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8" y="216309"/>
            <a:ext cx="11493910" cy="6641691"/>
          </a:xfrm>
        </p:spPr>
        <p:txBody>
          <a:bodyPr>
            <a:normAutofit fontScale="90000"/>
          </a:bodyPr>
          <a:lstStyle/>
          <a:p>
            <a:br>
              <a:rPr lang="en-US" sz="3200" b="1" dirty="0"/>
            </a:br>
            <a:br>
              <a:rPr lang="en-US" sz="3200" b="1" dirty="0"/>
            </a:br>
            <a:br>
              <a:rPr lang="en-US" sz="3200" b="1" dirty="0"/>
            </a:br>
            <a:r>
              <a:rPr lang="en-US" sz="3200" b="1" dirty="0">
                <a:solidFill>
                  <a:srgbClr val="FF0000"/>
                </a:solidFill>
              </a:rPr>
              <a:t>Group 2:  The Cautious and the Disengaged</a:t>
            </a:r>
            <a:br>
              <a:rPr lang="en-US" sz="3200" b="1" dirty="0"/>
            </a:br>
            <a:br>
              <a:rPr lang="en-US" sz="3200" b="1" dirty="0"/>
            </a:br>
            <a:r>
              <a:rPr lang="en-US" sz="3200" b="1" u="sng" dirty="0"/>
              <a:t>Why risk of climate change is difficult to apprehend and reaching this group with information is a challenge</a:t>
            </a:r>
            <a:r>
              <a:rPr lang="en-US" sz="3200" b="1" dirty="0"/>
              <a:t>:</a:t>
            </a:r>
            <a:br>
              <a:rPr lang="en-US" sz="3200" b="1" dirty="0"/>
            </a:br>
            <a:r>
              <a:rPr lang="en-US" sz="3200" b="1" dirty="0"/>
              <a:t>	</a:t>
            </a:r>
            <a:br>
              <a:rPr lang="en-US" sz="3200" b="1" dirty="0"/>
            </a:br>
            <a:r>
              <a:rPr lang="en-US" sz="3200" b="1" dirty="0"/>
              <a:t>	Nature of the phenomena: Invisible, result of systemic rather than direct causes, described in terms of variables distributed over time</a:t>
            </a:r>
            <a:br>
              <a:rPr lang="en-US" sz="3200" b="1" dirty="0"/>
            </a:br>
            <a:r>
              <a:rPr lang="en-US" sz="3200" b="1" dirty="0"/>
              <a:t>	</a:t>
            </a:r>
            <a:br>
              <a:rPr lang="en-US" sz="3200" b="1" dirty="0"/>
            </a:br>
            <a:r>
              <a:rPr lang="en-US" sz="3200" b="1" dirty="0"/>
              <a:t>	Requires cognitive rather than primarily emotional processing and </a:t>
            </a:r>
            <a:br>
              <a:rPr lang="en-US" sz="3200" b="1" dirty="0"/>
            </a:br>
            <a:r>
              <a:rPr lang="en-US" sz="3200" b="1" dirty="0"/>
              <a:t>making concrete abstract events that will occur in the future </a:t>
            </a:r>
            <a:br>
              <a:rPr lang="en-US" sz="3200" b="1" dirty="0"/>
            </a:br>
            <a:r>
              <a:rPr lang="en-US" sz="3200" b="1" dirty="0"/>
              <a:t>	</a:t>
            </a:r>
            <a:br>
              <a:rPr lang="en-US" sz="3200" b="1" dirty="0"/>
            </a:br>
            <a:r>
              <a:rPr lang="en-US" sz="3200" b="1" dirty="0"/>
              <a:t>	Influenced by generalized expectations of stability and change, pre-existing frames of reference </a:t>
            </a:r>
            <a:br>
              <a:rPr lang="en-US" sz="3200" b="1" dirty="0"/>
            </a:br>
            <a:r>
              <a:rPr lang="en-US" sz="3200" b="1" dirty="0"/>
              <a:t>		</a:t>
            </a:r>
            <a:br>
              <a:rPr lang="en-US" sz="3200" b="1" dirty="0"/>
            </a:br>
            <a:br>
              <a:rPr lang="en-US" sz="3200" b="1" dirty="0"/>
            </a:br>
            <a:r>
              <a:rPr lang="en-US" sz="3200" b="1" dirty="0"/>
              <a:t> </a:t>
            </a:r>
            <a:br>
              <a:rPr lang="en-US" sz="3200" b="1" dirty="0"/>
            </a:br>
            <a:r>
              <a:rPr lang="en-US" sz="3200" b="1" dirty="0"/>
              <a:t>	    </a:t>
            </a:r>
            <a:br>
              <a:rPr lang="en-US" sz="3200" b="1" dirty="0"/>
            </a:br>
            <a:r>
              <a:rPr lang="en-US" sz="3200" b="1" dirty="0"/>
              <a:t>	</a:t>
            </a:r>
            <a:br>
              <a:rPr lang="en-US" sz="3200" b="1" dirty="0"/>
            </a:br>
            <a:endParaRPr lang="en-US" sz="3200" b="1" dirty="0"/>
          </a:p>
        </p:txBody>
      </p:sp>
    </p:spTree>
    <p:extLst>
      <p:ext uri="{BB962C8B-B14F-4D97-AF65-F5344CB8AC3E}">
        <p14:creationId xmlns:p14="http://schemas.microsoft.com/office/powerpoint/2010/main" val="3498573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290" y="365125"/>
            <a:ext cx="10960510" cy="6222488"/>
          </a:xfrm>
        </p:spPr>
        <p:txBody>
          <a:bodyPr>
            <a:normAutofit/>
          </a:bodyPr>
          <a:lstStyle/>
          <a:p>
            <a:r>
              <a:rPr lang="en-US" sz="3200" b="1" dirty="0"/>
              <a:t>       </a:t>
            </a:r>
            <a:r>
              <a:rPr lang="en-US" sz="3200" b="1" dirty="0">
                <a:solidFill>
                  <a:srgbClr val="FF0000"/>
                </a:solidFill>
              </a:rPr>
              <a:t>Group 2: The Cautious and the Disengaged</a:t>
            </a:r>
            <a:br>
              <a:rPr lang="en-US" sz="3200" b="1" dirty="0">
                <a:solidFill>
                  <a:srgbClr val="FF0000"/>
                </a:solidFill>
              </a:rPr>
            </a:br>
            <a:br>
              <a:rPr lang="en-US" sz="3200" b="1" dirty="0"/>
            </a:br>
            <a:r>
              <a:rPr lang="en-US" sz="3200" b="1" u="sng" dirty="0"/>
              <a:t>Significant percentages don’t understand news or seek information about climate change: </a:t>
            </a:r>
            <a:br>
              <a:rPr lang="en-US" sz="3200" b="1" u="sng" dirty="0"/>
            </a:br>
            <a:br>
              <a:rPr lang="en-US" sz="3200" b="1" dirty="0"/>
            </a:br>
            <a:r>
              <a:rPr lang="en-US" sz="3200" b="1" dirty="0"/>
              <a:t>	“I have difficulty understanding news reports about </a:t>
            </a:r>
            <a:br>
              <a:rPr lang="en-US" sz="3200" b="1" dirty="0"/>
            </a:br>
            <a:r>
              <a:rPr lang="en-US" sz="3200" b="1" dirty="0"/>
              <a:t>	global warming.”  Cautious= 44% and Disengaged=77%</a:t>
            </a:r>
            <a:br>
              <a:rPr lang="en-US" sz="3200" b="1" dirty="0"/>
            </a:br>
            <a:r>
              <a:rPr lang="en-US" sz="3200" b="1" dirty="0"/>
              <a:t>         </a:t>
            </a:r>
            <a:br>
              <a:rPr lang="en-US" sz="3200" b="1" dirty="0"/>
            </a:br>
            <a:r>
              <a:rPr lang="en-US" sz="3200" b="1" dirty="0"/>
              <a:t>	“In general, I don’t like to read or hear anything about</a:t>
            </a:r>
            <a:br>
              <a:rPr lang="en-US" sz="3200" b="1" dirty="0"/>
            </a:br>
            <a:r>
              <a:rPr lang="en-US" sz="3200" b="1" dirty="0"/>
              <a:t>	global warming.”  Cautious=37% and Disengaged=59%</a:t>
            </a:r>
            <a:br>
              <a:rPr lang="en-US" sz="3200" b="1" dirty="0"/>
            </a:br>
            <a:br>
              <a:rPr lang="en-US" sz="3200" b="1" dirty="0"/>
            </a:br>
            <a:r>
              <a:rPr lang="en-US" sz="3200" b="1" dirty="0"/>
              <a:t> </a:t>
            </a:r>
          </a:p>
        </p:txBody>
      </p:sp>
    </p:spTree>
    <p:extLst>
      <p:ext uri="{BB962C8B-B14F-4D97-AF65-F5344CB8AC3E}">
        <p14:creationId xmlns:p14="http://schemas.microsoft.com/office/powerpoint/2010/main" val="4016343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135" y="0"/>
            <a:ext cx="11068665" cy="6587613"/>
          </a:xfrm>
        </p:spPr>
        <p:txBody>
          <a:bodyPr>
            <a:normAutofit fontScale="90000"/>
          </a:bodyPr>
          <a:lstStyle/>
          <a:p>
            <a:br>
              <a:rPr lang="en-US" sz="3200" b="1" dirty="0">
                <a:solidFill>
                  <a:srgbClr val="FF0000"/>
                </a:solidFill>
              </a:rPr>
            </a:br>
            <a:r>
              <a:rPr lang="en-US" sz="3200" b="1" dirty="0">
                <a:solidFill>
                  <a:srgbClr val="FF0000"/>
                </a:solidFill>
              </a:rPr>
              <a:t>Group 2:  The Cautious and the Disengaged</a:t>
            </a:r>
            <a:br>
              <a:rPr lang="en-US" sz="3200" b="1" dirty="0">
                <a:solidFill>
                  <a:srgbClr val="FF0000"/>
                </a:solidFill>
              </a:rPr>
            </a:br>
            <a:br>
              <a:rPr lang="en-US" sz="3200" b="1" dirty="0">
                <a:solidFill>
                  <a:srgbClr val="FF0000"/>
                </a:solidFill>
              </a:rPr>
            </a:br>
            <a:r>
              <a:rPr lang="en-US" sz="3200" b="1" u="sng" dirty="0"/>
              <a:t>Communication Strategies to Promote Acceptance of Information</a:t>
            </a:r>
            <a:br>
              <a:rPr lang="en-US" sz="3200" u="sng" dirty="0"/>
            </a:br>
            <a:br>
              <a:rPr lang="en-US" sz="3200" dirty="0">
                <a:solidFill>
                  <a:srgbClr val="FF0000"/>
                </a:solidFill>
              </a:rPr>
            </a:br>
            <a:r>
              <a:rPr lang="en-US" sz="3200" b="1" dirty="0">
                <a:solidFill>
                  <a:schemeClr val="accent1">
                    <a:lumMod val="75000"/>
                  </a:schemeClr>
                </a:solidFill>
              </a:rPr>
              <a:t>Unlikely to attend to information that requires cognitive effort</a:t>
            </a:r>
            <a:br>
              <a:rPr lang="en-US" sz="3200" dirty="0"/>
            </a:br>
            <a:br>
              <a:rPr lang="en-US" sz="3200" dirty="0"/>
            </a:br>
            <a:r>
              <a:rPr lang="en-US" sz="3200" b="1" dirty="0">
                <a:solidFill>
                  <a:schemeClr val="accent1">
                    <a:lumMod val="75000"/>
                  </a:schemeClr>
                </a:solidFill>
              </a:rPr>
              <a:t>More likely to attend to messages that</a:t>
            </a:r>
            <a:r>
              <a:rPr lang="en-US" sz="3200" dirty="0"/>
              <a:t>:</a:t>
            </a:r>
            <a:br>
              <a:rPr lang="en-US" sz="3200" dirty="0"/>
            </a:br>
            <a:br>
              <a:rPr lang="en-US" sz="3200" dirty="0"/>
            </a:br>
            <a:r>
              <a:rPr lang="en-US" sz="3200" dirty="0"/>
              <a:t>	Rely on peripheral/</a:t>
            </a:r>
            <a:r>
              <a:rPr lang="en-US" sz="3200" b="1" dirty="0"/>
              <a:t>heuristic</a:t>
            </a:r>
            <a:r>
              <a:rPr lang="en-US" sz="3200" dirty="0"/>
              <a:t> </a:t>
            </a:r>
            <a:r>
              <a:rPr lang="en-US" sz="3200" b="1" dirty="0"/>
              <a:t>information processing </a:t>
            </a:r>
            <a:r>
              <a:rPr lang="en-US" sz="3200" dirty="0"/>
              <a:t>(e.g., humor)</a:t>
            </a:r>
            <a:br>
              <a:rPr lang="en-US" sz="3200" dirty="0"/>
            </a:br>
            <a:r>
              <a:rPr lang="en-US" sz="3200" dirty="0"/>
              <a:t>	Demonstrate that appropriate climate change views are respected and advocated by sources credible to the target audience  (</a:t>
            </a:r>
            <a:r>
              <a:rPr lang="en-US" sz="3200" b="1" dirty="0"/>
              <a:t>social norms</a:t>
            </a:r>
            <a:r>
              <a:rPr lang="en-US" sz="3200" dirty="0"/>
              <a:t>)</a:t>
            </a:r>
            <a:br>
              <a:rPr lang="en-US" sz="3200" dirty="0"/>
            </a:br>
            <a:r>
              <a:rPr lang="en-US" sz="3200" dirty="0"/>
              <a:t>	Show rather than tell what is happening</a:t>
            </a:r>
            <a:br>
              <a:rPr lang="en-US" sz="3200" dirty="0"/>
            </a:br>
            <a:r>
              <a:rPr lang="en-US" sz="3200" dirty="0"/>
              <a:t>	Personalize the threat so that the information provided is emotionally significant</a:t>
            </a:r>
            <a:br>
              <a:rPr lang="en-US" sz="3200" dirty="0"/>
            </a:br>
            <a:r>
              <a:rPr lang="en-US" sz="3200" dirty="0"/>
              <a:t>	Generate involvement through story (</a:t>
            </a:r>
            <a:r>
              <a:rPr lang="en-US" sz="3200" b="1" dirty="0"/>
              <a:t>narrative strategies)</a:t>
            </a:r>
            <a:br>
              <a:rPr lang="en-US" sz="3200" dirty="0"/>
            </a:br>
            <a:endParaRPr lang="en-US" sz="3200" dirty="0"/>
          </a:p>
        </p:txBody>
      </p:sp>
    </p:spTree>
    <p:extLst>
      <p:ext uri="{BB962C8B-B14F-4D97-AF65-F5344CB8AC3E}">
        <p14:creationId xmlns:p14="http://schemas.microsoft.com/office/powerpoint/2010/main" val="74163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787" y="117986"/>
            <a:ext cx="10931013" cy="1622323"/>
          </a:xfrm>
        </p:spPr>
        <p:txBody>
          <a:bodyPr>
            <a:normAutofit fontScale="90000"/>
          </a:bodyPr>
          <a:lstStyle/>
          <a:p>
            <a:br>
              <a:rPr lang="en-US" sz="3200" b="1" dirty="0"/>
            </a:br>
            <a:br>
              <a:rPr lang="en-US" sz="3200" b="1" dirty="0"/>
            </a:br>
            <a:br>
              <a:rPr lang="en-US" sz="3200" b="1" dirty="0"/>
            </a:br>
            <a:br>
              <a:rPr lang="en-US" sz="3200" b="1" dirty="0"/>
            </a:br>
            <a:br>
              <a:rPr lang="en-US" sz="3200" b="1" dirty="0"/>
            </a:br>
            <a:br>
              <a:rPr lang="en-US" sz="3200" b="1" dirty="0"/>
            </a:br>
            <a:br>
              <a:rPr lang="en-US" sz="3200" b="1" dirty="0"/>
            </a:br>
            <a:br>
              <a:rPr lang="en-US" sz="3200" b="1" dirty="0"/>
            </a:br>
            <a:br>
              <a:rPr lang="en-US" sz="3200" b="1" dirty="0"/>
            </a:br>
            <a:br>
              <a:rPr lang="en-US" sz="3200" b="1" dirty="0"/>
            </a:br>
            <a:br>
              <a:rPr lang="en-US" sz="3200" b="1" dirty="0"/>
            </a:br>
            <a:br>
              <a:rPr lang="en-US" sz="3200" b="1" dirty="0"/>
            </a:br>
            <a:r>
              <a:rPr lang="en-US" sz="3200" b="1" dirty="0"/>
              <a:t>                                            </a:t>
            </a:r>
            <a:br>
              <a:rPr lang="en-US" sz="3200" dirty="0"/>
            </a:br>
            <a:br>
              <a:rPr lang="en-US" sz="3200" dirty="0"/>
            </a:br>
            <a:br>
              <a:rPr lang="en-US" sz="3200" dirty="0"/>
            </a:br>
            <a:br>
              <a:rPr lang="en-US" sz="3200" dirty="0"/>
            </a:br>
            <a:r>
              <a:rPr lang="en-US" sz="3200" dirty="0"/>
              <a:t>                                        </a:t>
            </a:r>
            <a:r>
              <a:rPr lang="en-US" sz="3600" b="1" dirty="0">
                <a:solidFill>
                  <a:schemeClr val="accent1">
                    <a:lumMod val="75000"/>
                  </a:schemeClr>
                </a:solidFill>
              </a:rPr>
              <a:t>Presentation Outline</a:t>
            </a:r>
            <a:br>
              <a:rPr lang="en-US" sz="3600" b="1" dirty="0">
                <a:solidFill>
                  <a:schemeClr val="accent1">
                    <a:lumMod val="75000"/>
                  </a:schemeClr>
                </a:solidFill>
              </a:rPr>
            </a:br>
            <a:br>
              <a:rPr lang="en-US" sz="3600" b="1" dirty="0">
                <a:solidFill>
                  <a:schemeClr val="accent1">
                    <a:lumMod val="75000"/>
                  </a:schemeClr>
                </a:solidFill>
              </a:rPr>
            </a:br>
            <a:r>
              <a:rPr lang="en-US" sz="3200" dirty="0"/>
              <a:t>I.  </a:t>
            </a:r>
            <a:r>
              <a:rPr lang="en-US" sz="3200" b="1" dirty="0"/>
              <a:t>What Do Americans Think About Climate Change</a:t>
            </a:r>
            <a:r>
              <a:rPr lang="en-US" sz="3200" dirty="0"/>
              <a:t>? </a:t>
            </a:r>
            <a:br>
              <a:rPr lang="en-US" sz="3200" dirty="0"/>
            </a:br>
            <a:r>
              <a:rPr lang="en-US" sz="3200" dirty="0"/>
              <a:t>	           </a:t>
            </a:r>
            <a:br>
              <a:rPr lang="en-US" sz="3200" dirty="0"/>
            </a:br>
            <a:r>
              <a:rPr lang="en-US" sz="3200" dirty="0"/>
              <a:t>                      Profiles of Six “Attitude Types”: The Six “Americas”</a:t>
            </a:r>
            <a:br>
              <a:rPr lang="en-US" sz="3200" dirty="0"/>
            </a:br>
            <a:r>
              <a:rPr lang="en-US" sz="3200" dirty="0"/>
              <a:t>                      Video Profiles: One Alarmed and One Dismissive Citizen</a:t>
            </a:r>
            <a:br>
              <a:rPr lang="en-US" sz="3200" dirty="0"/>
            </a:br>
            <a:br>
              <a:rPr lang="en-US" sz="3200" dirty="0"/>
            </a:br>
            <a:r>
              <a:rPr lang="en-US" sz="3200" dirty="0"/>
              <a:t>II. </a:t>
            </a:r>
            <a:r>
              <a:rPr lang="en-US" sz="3200" b="1" dirty="0"/>
              <a:t>What are the Communication Challenges? (Psychological Processes   </a:t>
            </a:r>
            <a:br>
              <a:rPr lang="en-US" sz="3200" b="1" dirty="0"/>
            </a:br>
            <a:r>
              <a:rPr lang="en-US" sz="3200" b="1" dirty="0"/>
              <a:t>    that Influence How Individuals Cope with Climate Change)</a:t>
            </a:r>
            <a:br>
              <a:rPr lang="en-US" sz="3200" b="1" dirty="0"/>
            </a:br>
            <a:r>
              <a:rPr lang="en-US" sz="3200" dirty="0"/>
              <a:t>		</a:t>
            </a:r>
            <a:br>
              <a:rPr lang="en-US" sz="3200" dirty="0"/>
            </a:br>
            <a:r>
              <a:rPr lang="en-US" sz="3200" dirty="0"/>
              <a:t>                      Inhibitors of Taking Action</a:t>
            </a:r>
            <a:br>
              <a:rPr lang="en-US" sz="3200" dirty="0"/>
            </a:br>
            <a:r>
              <a:rPr lang="en-US" sz="3200" dirty="0"/>
              <a:t>		Complications of Assessing Risk</a:t>
            </a:r>
            <a:br>
              <a:rPr lang="en-US" sz="3200" dirty="0"/>
            </a:br>
            <a:r>
              <a:rPr lang="en-US" sz="3200" dirty="0"/>
              <a:t>                      Difficulties Persuading the Doubters and Dismissives</a:t>
            </a:r>
            <a:br>
              <a:rPr lang="en-US" sz="3200" dirty="0"/>
            </a:br>
            <a:br>
              <a:rPr lang="en-US" sz="3200" dirty="0"/>
            </a:br>
            <a:r>
              <a:rPr lang="en-US" sz="3200" dirty="0"/>
              <a:t>III. </a:t>
            </a:r>
            <a:r>
              <a:rPr lang="en-US" sz="3200" b="1" dirty="0"/>
              <a:t>What Lessons Can Be Drawn from Psychology Regarding Climate </a:t>
            </a:r>
            <a:br>
              <a:rPr lang="en-US" sz="3200" b="1" dirty="0"/>
            </a:br>
            <a:r>
              <a:rPr lang="en-US" sz="3200" b="1" dirty="0"/>
              <a:t>     Communication?</a:t>
            </a:r>
            <a:br>
              <a:rPr lang="en-US" sz="3200" dirty="0"/>
            </a:br>
            <a:br>
              <a:rPr lang="en-US" sz="3200" dirty="0"/>
            </a:br>
            <a:br>
              <a:rPr lang="en-US" sz="3200" dirty="0"/>
            </a:br>
            <a:r>
              <a:rPr lang="en-US" sz="3200" dirty="0"/>
              <a:t>	</a:t>
            </a:r>
          </a:p>
        </p:txBody>
      </p:sp>
      <p:sp>
        <p:nvSpPr>
          <p:cNvPr id="4" name="Rectangle 3"/>
          <p:cNvSpPr/>
          <p:nvPr/>
        </p:nvSpPr>
        <p:spPr>
          <a:xfrm>
            <a:off x="-2119313" y="338435"/>
            <a:ext cx="14149388" cy="923330"/>
          </a:xfrm>
          <a:prstGeom prst="rect">
            <a:avLst/>
          </a:prstGeom>
        </p:spPr>
        <p:txBody>
          <a:bodyPr wrap="square">
            <a:spAutoFit/>
          </a:bodyPr>
          <a:lstStyle/>
          <a:p>
            <a:r>
              <a:rPr lang="en-US" dirty="0"/>
              <a:t>:</a:t>
            </a:r>
            <a:br>
              <a:rPr lang="en-US" dirty="0"/>
            </a:br>
            <a:br>
              <a:rPr lang="en-US" dirty="0"/>
            </a:br>
            <a:endParaRPr lang="en-US" dirty="0"/>
          </a:p>
        </p:txBody>
      </p:sp>
    </p:spTree>
    <p:extLst>
      <p:ext uri="{BB962C8B-B14F-4D97-AF65-F5344CB8AC3E}">
        <p14:creationId xmlns:p14="http://schemas.microsoft.com/office/powerpoint/2010/main" val="3348447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116" y="365125"/>
            <a:ext cx="10891684" cy="6084836"/>
          </a:xfrm>
        </p:spPr>
        <p:txBody>
          <a:bodyPr>
            <a:normAutofit fontScale="90000"/>
          </a:bodyPr>
          <a:lstStyle/>
          <a:p>
            <a:r>
              <a:rPr lang="en-US" sz="3200" b="1" dirty="0">
                <a:solidFill>
                  <a:srgbClr val="FF0000"/>
                </a:solidFill>
              </a:rPr>
              <a:t>Group 3:  The Doubtful and the Dismissive</a:t>
            </a:r>
            <a:br>
              <a:rPr lang="en-US" sz="3200" dirty="0"/>
            </a:br>
            <a:br>
              <a:rPr lang="en-US" sz="3200" dirty="0"/>
            </a:br>
            <a:r>
              <a:rPr lang="en-US" sz="3200" u="sng" dirty="0"/>
              <a:t>Why persuading others to adopt counter-attitudinal views is difficult:</a:t>
            </a:r>
            <a:br>
              <a:rPr lang="en-US" sz="3200" dirty="0"/>
            </a:br>
            <a:r>
              <a:rPr lang="en-US" sz="3200" dirty="0"/>
              <a:t>	</a:t>
            </a:r>
            <a:br>
              <a:rPr lang="en-US" sz="3200" dirty="0"/>
            </a:br>
            <a:r>
              <a:rPr lang="en-US" sz="3200" dirty="0"/>
              <a:t>	Information may trigger counter-arguing</a:t>
            </a:r>
            <a:br>
              <a:rPr lang="en-US" sz="3200" dirty="0"/>
            </a:br>
            <a:r>
              <a:rPr lang="en-US" sz="3200" dirty="0"/>
              <a:t>	</a:t>
            </a:r>
            <a:br>
              <a:rPr lang="en-US" sz="3200" dirty="0"/>
            </a:br>
            <a:r>
              <a:rPr lang="en-US" sz="3200" dirty="0"/>
              <a:t>	Information casting doubt on the seriousness of climate change may be accepted uncritically whereas the opposite message (climate change is a serious threat) may be rejected uncritically</a:t>
            </a:r>
            <a:br>
              <a:rPr lang="en-US" sz="3200" dirty="0"/>
            </a:br>
            <a:r>
              <a:rPr lang="en-US" sz="3200" dirty="0"/>
              <a:t>	</a:t>
            </a:r>
            <a:br>
              <a:rPr lang="en-US" sz="3200" dirty="0"/>
            </a:br>
            <a:br>
              <a:rPr lang="en-US" sz="3200" dirty="0"/>
            </a:br>
            <a:endParaRPr lang="en-US" sz="3200" dirty="0"/>
          </a:p>
        </p:txBody>
      </p:sp>
    </p:spTree>
    <p:extLst>
      <p:ext uri="{BB962C8B-B14F-4D97-AF65-F5344CB8AC3E}">
        <p14:creationId xmlns:p14="http://schemas.microsoft.com/office/powerpoint/2010/main" val="3310409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12" y="0"/>
            <a:ext cx="11166987" cy="6735097"/>
          </a:xfrm>
        </p:spPr>
        <p:txBody>
          <a:bodyPr>
            <a:normAutofit fontScale="90000"/>
          </a:bodyPr>
          <a:lstStyle/>
          <a:p>
            <a:br>
              <a:rPr lang="en-US" sz="3200" b="1" dirty="0">
                <a:solidFill>
                  <a:srgbClr val="FF0000"/>
                </a:solidFill>
              </a:rPr>
            </a:br>
            <a:r>
              <a:rPr lang="en-US" sz="3200" b="1" dirty="0">
                <a:solidFill>
                  <a:srgbClr val="FF0000"/>
                </a:solidFill>
              </a:rPr>
              <a:t>   Group 3: The Doubtful and the Dismissive</a:t>
            </a:r>
            <a:br>
              <a:rPr lang="en-US" sz="3200" b="1" dirty="0">
                <a:solidFill>
                  <a:srgbClr val="FF0000"/>
                </a:solidFill>
              </a:rPr>
            </a:br>
            <a:br>
              <a:rPr lang="en-US" sz="3200" dirty="0"/>
            </a:br>
            <a:r>
              <a:rPr lang="en-US" sz="3200" dirty="0"/>
              <a:t>	</a:t>
            </a:r>
            <a:r>
              <a:rPr lang="en-US" sz="3200" u="sng" dirty="0"/>
              <a:t>Climate change may be perceived as a threat to pre-existing cultural values making it especially challenging to reach these groups</a:t>
            </a:r>
            <a:br>
              <a:rPr lang="en-US" sz="3200" b="1" dirty="0">
                <a:solidFill>
                  <a:srgbClr val="FF0000"/>
                </a:solidFill>
              </a:rPr>
            </a:br>
            <a:br>
              <a:rPr lang="en-US" sz="3200" b="1" dirty="0">
                <a:solidFill>
                  <a:srgbClr val="FF0000"/>
                </a:solidFill>
              </a:rPr>
            </a:br>
            <a:r>
              <a:rPr lang="en-US" sz="3200" b="1" dirty="0">
                <a:solidFill>
                  <a:srgbClr val="FF0000"/>
                </a:solidFill>
              </a:rPr>
              <a:t>	</a:t>
            </a:r>
            <a:r>
              <a:rPr lang="en-US" sz="3200" u="sng" dirty="0"/>
              <a:t>Direct engagement may result in a boomerang effect such that pre-existing attitudes are strengthened</a:t>
            </a:r>
            <a:br>
              <a:rPr lang="en-US" sz="3200" u="sng" dirty="0"/>
            </a:br>
            <a:br>
              <a:rPr lang="en-US" sz="3200" u="sng" dirty="0"/>
            </a:br>
            <a:r>
              <a:rPr lang="en-US" sz="3200" dirty="0"/>
              <a:t>	</a:t>
            </a:r>
            <a:r>
              <a:rPr lang="en-US" sz="3200" b="1" dirty="0">
                <a:solidFill>
                  <a:schemeClr val="accent1">
                    <a:lumMod val="75000"/>
                  </a:schemeClr>
                </a:solidFill>
              </a:rPr>
              <a:t>However</a:t>
            </a:r>
            <a:r>
              <a:rPr lang="en-US" sz="3200" dirty="0"/>
              <a:t>:</a:t>
            </a:r>
            <a:br>
              <a:rPr lang="en-US" sz="3200" dirty="0"/>
            </a:br>
            <a:r>
              <a:rPr lang="en-US" sz="3200" dirty="0"/>
              <a:t>	</a:t>
            </a:r>
            <a:br>
              <a:rPr lang="en-US" sz="3200" dirty="0"/>
            </a:br>
            <a:r>
              <a:rPr lang="en-US" sz="3200" dirty="0"/>
              <a:t>	For the Doubtful, emphasis on personal experiences with climate change may be helpful </a:t>
            </a:r>
            <a:br>
              <a:rPr lang="en-US" sz="3200" dirty="0"/>
            </a:br>
            <a:br>
              <a:rPr lang="en-US" sz="3200" dirty="0"/>
            </a:br>
            <a:r>
              <a:rPr lang="en-US" sz="3200" dirty="0"/>
              <a:t>	For both groups, a focus on public health effects of climate change may work</a:t>
            </a:r>
            <a:br>
              <a:rPr lang="en-US" sz="3200" dirty="0"/>
            </a:br>
            <a:br>
              <a:rPr lang="en-US" sz="3200" dirty="0"/>
            </a:br>
            <a:r>
              <a:rPr lang="en-US" sz="3200" dirty="0"/>
              <a:t>	</a:t>
            </a:r>
            <a:endParaRPr lang="en-US" sz="3200" dirty="0">
              <a:solidFill>
                <a:srgbClr val="FF0000"/>
              </a:solidFill>
            </a:endParaRPr>
          </a:p>
        </p:txBody>
      </p:sp>
    </p:spTree>
    <p:extLst>
      <p:ext uri="{BB962C8B-B14F-4D97-AF65-F5344CB8AC3E}">
        <p14:creationId xmlns:p14="http://schemas.microsoft.com/office/powerpoint/2010/main" val="811259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413" y="304800"/>
            <a:ext cx="10515600" cy="702093"/>
          </a:xfrm>
        </p:spPr>
        <p:txBody>
          <a:bodyPr>
            <a:normAutofit/>
          </a:bodyPr>
          <a:lstStyle/>
          <a:p>
            <a:pPr algn="ctr"/>
            <a:r>
              <a:rPr lang="en-US" sz="3200" b="1" dirty="0">
                <a:solidFill>
                  <a:schemeClr val="accent1"/>
                </a:solidFill>
              </a:rPr>
              <a:t>Key Communication Strategies From Psychology </a:t>
            </a:r>
          </a:p>
        </p:txBody>
      </p:sp>
      <p:sp>
        <p:nvSpPr>
          <p:cNvPr id="3" name="Rectangle 2"/>
          <p:cNvSpPr/>
          <p:nvPr/>
        </p:nvSpPr>
        <p:spPr>
          <a:xfrm>
            <a:off x="1149918" y="1158090"/>
            <a:ext cx="9753600" cy="5539978"/>
          </a:xfrm>
          <a:prstGeom prst="rect">
            <a:avLst/>
          </a:prstGeom>
        </p:spPr>
        <p:txBody>
          <a:bodyPr wrap="square">
            <a:spAutoFit/>
          </a:bodyPr>
          <a:lstStyle/>
          <a:p>
            <a:endParaRPr lang="en-US" dirty="0"/>
          </a:p>
          <a:p>
            <a:r>
              <a:rPr lang="en-US" sz="2400" b="1" dirty="0"/>
              <a:t>Five lessons from Psychology that policy-makers can use to engage a significant portion (but not all) of the general public</a:t>
            </a:r>
            <a:r>
              <a:rPr lang="en-US" sz="2400" dirty="0"/>
              <a:t>:</a:t>
            </a:r>
          </a:p>
          <a:p>
            <a:endParaRPr lang="en-US" sz="2400" dirty="0"/>
          </a:p>
          <a:p>
            <a:r>
              <a:rPr lang="en-US" sz="2400" dirty="0"/>
              <a:t>	Privilege experience over analysis</a:t>
            </a:r>
          </a:p>
          <a:p>
            <a:r>
              <a:rPr lang="en-US" sz="2400" dirty="0"/>
              <a:t>   </a:t>
            </a:r>
          </a:p>
          <a:p>
            <a:r>
              <a:rPr lang="en-US" sz="2400" dirty="0"/>
              <a:t>	Link message to group norms </a:t>
            </a:r>
          </a:p>
          <a:p>
            <a:endParaRPr lang="en-US" sz="2400" dirty="0"/>
          </a:p>
          <a:p>
            <a:r>
              <a:rPr lang="en-US" sz="2400" dirty="0"/>
              <a:t>	Reduce psychological distance</a:t>
            </a:r>
          </a:p>
          <a:p>
            <a:r>
              <a:rPr lang="en-US" sz="2400" dirty="0"/>
              <a:t>		</a:t>
            </a:r>
          </a:p>
          <a:p>
            <a:r>
              <a:rPr lang="en-US" sz="2400" dirty="0"/>
              <a:t>	Frame the big picture: Nobody likes losing but everyone likes    </a:t>
            </a:r>
          </a:p>
          <a:p>
            <a:r>
              <a:rPr lang="en-US" sz="2400" dirty="0"/>
              <a:t>             gaining</a:t>
            </a:r>
          </a:p>
          <a:p>
            <a:endParaRPr lang="en-US" sz="2400" dirty="0"/>
          </a:p>
          <a:p>
            <a:r>
              <a:rPr lang="en-US" sz="2400" dirty="0"/>
              <a:t>	Play the long-game: Tap the potential of human motivation</a:t>
            </a:r>
          </a:p>
          <a:p>
            <a:r>
              <a:rPr lang="en-US" sz="2400" dirty="0">
                <a:effectLst/>
              </a:rPr>
              <a:t>                                 </a:t>
            </a:r>
            <a:endParaRPr lang="en-US" sz="2400" b="1" dirty="0">
              <a:effectLst/>
            </a:endParaRPr>
          </a:p>
        </p:txBody>
      </p:sp>
    </p:spTree>
    <p:extLst>
      <p:ext uri="{BB962C8B-B14F-4D97-AF65-F5344CB8AC3E}">
        <p14:creationId xmlns:p14="http://schemas.microsoft.com/office/powerpoint/2010/main" val="1316003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16" y="0"/>
            <a:ext cx="11196484" cy="6784257"/>
          </a:xfrm>
        </p:spPr>
        <p:txBody>
          <a:bodyPr>
            <a:normAutofit/>
          </a:bodyPr>
          <a:lstStyle/>
          <a:p>
            <a:r>
              <a:rPr lang="en-US" dirty="0"/>
              <a:t>                                 </a:t>
            </a:r>
            <a:r>
              <a:rPr lang="en-US" b="1" dirty="0"/>
              <a:t>The End</a:t>
            </a:r>
            <a:br>
              <a:rPr lang="en-US" b="1" dirty="0"/>
            </a:br>
            <a:r>
              <a:rPr lang="en-US" dirty="0"/>
              <a:t> </a:t>
            </a:r>
            <a:br>
              <a:rPr lang="en-US" dirty="0"/>
            </a:br>
            <a:r>
              <a:rPr lang="en-US" dirty="0"/>
              <a:t>The EEE seminar disrupts silence and interrupts despair over climate change, encourages a culture of urgent engagement, and helps us to develop narratives of hope.</a:t>
            </a:r>
            <a:br>
              <a:rPr lang="en-US" dirty="0"/>
            </a:br>
            <a:br>
              <a:rPr lang="en-US" dirty="0"/>
            </a:br>
            <a:r>
              <a:rPr lang="en-US" dirty="0"/>
              <a:t>Thank you.  </a:t>
            </a:r>
            <a:br>
              <a:rPr lang="en-US" dirty="0"/>
            </a:br>
            <a:endParaRPr lang="en-US" dirty="0"/>
          </a:p>
        </p:txBody>
      </p:sp>
    </p:spTree>
    <p:extLst>
      <p:ext uri="{BB962C8B-B14F-4D97-AF65-F5344CB8AC3E}">
        <p14:creationId xmlns:p14="http://schemas.microsoft.com/office/powerpoint/2010/main" val="2832764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629486"/>
          </a:xfrm>
        </p:spPr>
        <p:txBody>
          <a:bodyPr>
            <a:normAutofit fontScale="90000"/>
          </a:bodyPr>
          <a:lstStyle/>
          <a:p>
            <a:r>
              <a:rPr lang="en-US" dirty="0"/>
              <a:t>                             The Six Americas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790" y="1150372"/>
            <a:ext cx="8791981" cy="4929585"/>
          </a:xfrm>
          <a:prstGeom prst="rect">
            <a:avLst/>
          </a:prstGeom>
        </p:spPr>
      </p:pic>
    </p:spTree>
    <p:extLst>
      <p:ext uri="{BB962C8B-B14F-4D97-AF65-F5344CB8AC3E}">
        <p14:creationId xmlns:p14="http://schemas.microsoft.com/office/powerpoint/2010/main" val="1847998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275142" cy="6310978"/>
          </a:xfrm>
        </p:spPr>
        <p:txBody>
          <a:bodyPr>
            <a:normAutofit/>
          </a:bodyPr>
          <a:lstStyle/>
          <a:p>
            <a:r>
              <a:rPr lang="en-US" sz="3200" b="1" dirty="0">
                <a:solidFill>
                  <a:schemeClr val="accent1">
                    <a:lumMod val="75000"/>
                  </a:schemeClr>
                </a:solidFill>
              </a:rPr>
              <a:t>The Six Americas Differ With Respect Key Beliefs About Climate Change and </a:t>
            </a:r>
            <a:r>
              <a:rPr lang="en-US" sz="3200" b="1" dirty="0"/>
              <a:t>:</a:t>
            </a:r>
            <a:br>
              <a:rPr lang="en-US" sz="3200" b="1" dirty="0"/>
            </a:br>
            <a:r>
              <a:rPr lang="en-US" sz="3200" b="1" dirty="0"/>
              <a:t>	</a:t>
            </a:r>
            <a:br>
              <a:rPr lang="en-US" sz="3200" b="1" dirty="0"/>
            </a:br>
            <a:r>
              <a:rPr lang="en-US" sz="3200" b="1" dirty="0"/>
              <a:t>	Demographic characteristics</a:t>
            </a:r>
            <a:br>
              <a:rPr lang="en-US" sz="3200" b="1" dirty="0"/>
            </a:br>
            <a:r>
              <a:rPr lang="en-US" sz="3200" b="1" dirty="0"/>
              <a:t>	Political ideology, behavior, and party identification</a:t>
            </a:r>
            <a:br>
              <a:rPr lang="en-US" sz="3200" b="1" dirty="0"/>
            </a:br>
            <a:r>
              <a:rPr lang="en-US" sz="3200" b="1" dirty="0"/>
              <a:t>	Cultural values </a:t>
            </a:r>
            <a:br>
              <a:rPr lang="en-US" sz="3200" b="1" dirty="0"/>
            </a:br>
            <a:r>
              <a:rPr lang="en-US" sz="3200" b="1" dirty="0"/>
              <a:t>	Involvement with the issue</a:t>
            </a:r>
            <a:br>
              <a:rPr lang="en-US" sz="3200" b="1" dirty="0"/>
            </a:br>
            <a:r>
              <a:rPr lang="en-US" sz="3200" b="1" dirty="0"/>
              <a:t>	Inclination to accept or reject climate science</a:t>
            </a:r>
            <a:br>
              <a:rPr lang="en-US" sz="3200" b="1" dirty="0"/>
            </a:br>
            <a:br>
              <a:rPr lang="en-US" sz="3200" b="1" dirty="0"/>
            </a:br>
            <a:br>
              <a:rPr lang="en-US" sz="3200" b="1" dirty="0"/>
            </a:br>
            <a:endParaRPr lang="en-US" sz="3200" b="1" dirty="0"/>
          </a:p>
        </p:txBody>
      </p:sp>
    </p:spTree>
    <p:extLst>
      <p:ext uri="{BB962C8B-B14F-4D97-AF65-F5344CB8AC3E}">
        <p14:creationId xmlns:p14="http://schemas.microsoft.com/office/powerpoint/2010/main" val="324793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14413" y="69565"/>
            <a:ext cx="9644062" cy="6632930"/>
          </a:xfrm>
          <a:prstGeom prst="rect">
            <a:avLst/>
          </a:prstGeom>
        </p:spPr>
      </p:pic>
    </p:spTree>
    <p:extLst>
      <p:ext uri="{BB962C8B-B14F-4D97-AF65-F5344CB8AC3E}">
        <p14:creationId xmlns:p14="http://schemas.microsoft.com/office/powerpoint/2010/main" val="2659628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114550" y="209619"/>
            <a:ext cx="8604234" cy="6572803"/>
          </a:xfrm>
          <a:prstGeom prst="rect">
            <a:avLst/>
          </a:prstGeom>
        </p:spPr>
      </p:pic>
    </p:spTree>
    <p:extLst>
      <p:ext uri="{BB962C8B-B14F-4D97-AF65-F5344CB8AC3E}">
        <p14:creationId xmlns:p14="http://schemas.microsoft.com/office/powerpoint/2010/main" val="44103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52625" y="195262"/>
            <a:ext cx="8286750" cy="6467475"/>
          </a:xfrm>
          <a:prstGeom prst="rect">
            <a:avLst/>
          </a:prstGeom>
        </p:spPr>
      </p:pic>
    </p:spTree>
    <p:extLst>
      <p:ext uri="{BB962C8B-B14F-4D97-AF65-F5344CB8AC3E}">
        <p14:creationId xmlns:p14="http://schemas.microsoft.com/office/powerpoint/2010/main" val="1055720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847850" y="252412"/>
            <a:ext cx="8496300" cy="6353175"/>
          </a:xfrm>
          <a:prstGeom prst="rect">
            <a:avLst/>
          </a:prstGeom>
        </p:spPr>
      </p:pic>
    </p:spTree>
    <p:extLst>
      <p:ext uri="{BB962C8B-B14F-4D97-AF65-F5344CB8AC3E}">
        <p14:creationId xmlns:p14="http://schemas.microsoft.com/office/powerpoint/2010/main" val="188153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57400" y="100248"/>
            <a:ext cx="8129588" cy="6614877"/>
          </a:xfrm>
          <a:prstGeom prst="rect">
            <a:avLst/>
          </a:prstGeom>
        </p:spPr>
      </p:pic>
    </p:spTree>
    <p:extLst>
      <p:ext uri="{BB962C8B-B14F-4D97-AF65-F5344CB8AC3E}">
        <p14:creationId xmlns:p14="http://schemas.microsoft.com/office/powerpoint/2010/main" val="3201960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2541</TotalTime>
  <Words>123</Words>
  <Application>Microsoft Office PowerPoint</Application>
  <PresentationFormat>Widescreen</PresentationFormat>
  <Paragraphs>42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 Some of Psychology’s Contributions to Understanding the Climate Crisis   Kathleen Wells EEE Seminar, October 17, 2016  Sources:  American Psychological Association Task Force on the Interface Between Psychology and Global Climate Change  Yale Project on Climate Communication: Engaging Diverse Audiences with Climate Change: Message Strategies for Global Warming’s Six Americas and Climate Change Psychology: Five Insights;   The work of George Marshall and George Lakoff  Acknowledgments:  Paul Belanger- Technical Assistance; Thad Cummins- Videos </vt:lpstr>
      <vt:lpstr>                                                                                                    Presentation Outline  I.  What Do Americans Think About Climate Change?                                     Profiles of Six “Attitude Types”: The Six “Americas”                       Video Profiles: One Alarmed and One Dismissive Citizen  II. What are the Communication Challenges? (Psychological Processes        that Influence How Individuals Cope with Climate Change)                          Inhibitors of Taking Action   Complications of Assessing Risk                       Difficulties Persuading the Doubters and Dismissives  III. What Lessons Can Be Drawn from Psychology Regarding Climate       Communication?    </vt:lpstr>
      <vt:lpstr>                             The Six Americas</vt:lpstr>
      <vt:lpstr>The Six Americas Differ With Respect Key Beliefs About Climate Change and :    Demographic characteristics  Political ideology, behavior, and party identification  Cultural values   Involvement with the issue  Inclination to accept or reject climate science   </vt:lpstr>
      <vt:lpstr>PowerPoint Presentation</vt:lpstr>
      <vt:lpstr>PowerPoint Presentation</vt:lpstr>
      <vt:lpstr>PowerPoint Presentation</vt:lpstr>
      <vt:lpstr>PowerPoint Presentation</vt:lpstr>
      <vt:lpstr>PowerPoint Presentation</vt:lpstr>
      <vt:lpstr>PowerPoint Presentation</vt:lpstr>
      <vt:lpstr>Two Examples:  Senator Bernie Sanders and Former Governor Sarah Palin  Listen for Attitudes About Science, Willingness to Process Information, Engagement with Climate Issue, Moral Presuppositions         </vt:lpstr>
      <vt:lpstr>PowerPoint Presentation</vt:lpstr>
      <vt:lpstr>What are the Key Communication Challenges for Three Groups   1. High Involvement Public/Accept Climate Change:  The Alarmed and the Concerned  (45%)  2. Low Involvement Public:   The Cautious and the Disengaged (34%)  3. High Involvement Public/Reject Climate Change: The Doubtful and the Dismissive (21%)</vt:lpstr>
      <vt:lpstr>                                                   Communication Challenges:    Group 1:  Highly attentive to information, want to know what they can do to reduce global warming      KEY Challenge:  Motivating them to take action  Group 2:  Uncertain about reality of climate change, but unlikely to find answers, as they pay little attention to information about issue      KEY Challenge:  Reaching them with information  Group 3:  Fairly certain climate change is not happening      KEY Challenge:  Understanding the motivational structure behind views and promoting the adoption of new views         </vt:lpstr>
      <vt:lpstr>        Group 1: The Alarmed and the Concerned  Why motivating them to take action is difficult:   Nature of the phenomena: Everyone is to blame   Social construction of climate change: Social norms have developed that exclude climate change from what can be addressed and/or discussed publicly   Passive bystander effect: Management of conflict between wanting to act and wanting to protect the self by claiming to know less than one does and waiting for others to act first  Negative psychological effects of climate change: Gradual, accumulative, paralyzing         </vt:lpstr>
      <vt:lpstr>PowerPoint Presentation</vt:lpstr>
      <vt:lpstr>   Group 2:  The Cautious and the Disengaged  Why risk of climate change is difficult to apprehend and reaching this group with information is a challenge:    Nature of the phenomena: Invisible, result of systemic rather than direct causes, described in terms of variables distributed over time    Requires cognitive rather than primarily emotional processing and  making concrete abstract events that will occur in the future     Influenced by generalized expectations of stability and change, pre-existing frames of reference                </vt:lpstr>
      <vt:lpstr>       Group 2: The Cautious and the Disengaged  Significant percentages don’t understand news or seek information about climate change:    “I have difficulty understanding news reports about   global warming.”  Cautious= 44% and Disengaged=77%            “In general, I don’t like to read or hear anything about  global warming.”  Cautious=37% and Disengaged=59%   </vt:lpstr>
      <vt:lpstr> Group 2:  The Cautious and the Disengaged  Communication Strategies to Promote Acceptance of Information  Unlikely to attend to information that requires cognitive effort  More likely to attend to messages that:   Rely on peripheral/heuristic information processing (e.g., humor)  Demonstrate that appropriate climate change views are respected and advocated by sources credible to the target audience  (social norms)  Show rather than tell what is happening  Personalize the threat so that the information provided is emotionally significant  Generate involvement through story (narrative strategies) </vt:lpstr>
      <vt:lpstr>Group 3:  The Doubtful and the Dismissive  Why persuading others to adopt counter-attitudinal views is difficult:    Information may trigger counter-arguing    Information casting doubt on the seriousness of climate change may be accepted uncritically whereas the opposite message (climate change is a serious threat) may be rejected uncritically    </vt:lpstr>
      <vt:lpstr>    Group 3: The Doubtful and the Dismissive   Climate change may be perceived as a threat to pre-existing cultural values making it especially challenging to reach these groups   Direct engagement may result in a boomerang effect such that pre-existing attitudes are strengthened   However:    For the Doubtful, emphasis on personal experiences with climate change may be helpful    For both groups, a focus on public health effects of climate change may work   </vt:lpstr>
      <vt:lpstr>Key Communication Strategies From Psychology </vt:lpstr>
      <vt:lpstr>                                 The End   The EEE seminar disrupts silence and interrupts despair over climate change, encourages a culture of urgent engagement, and helps us to develop narratives of hope.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Six Americas</dc:title>
  <dc:creator>Kathleen</dc:creator>
  <cp:lastModifiedBy>Paul E. Belanger</cp:lastModifiedBy>
  <cp:revision>108</cp:revision>
  <cp:lastPrinted>2016-10-18T16:03:59Z</cp:lastPrinted>
  <dcterms:created xsi:type="dcterms:W3CDTF">2016-10-03T01:21:45Z</dcterms:created>
  <dcterms:modified xsi:type="dcterms:W3CDTF">2016-10-18T16:04:26Z</dcterms:modified>
</cp:coreProperties>
</file>