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541" r:id="rId3"/>
    <p:sldId id="587" r:id="rId4"/>
    <p:sldId id="586" r:id="rId5"/>
    <p:sldId id="575" r:id="rId6"/>
    <p:sldId id="576" r:id="rId7"/>
    <p:sldId id="590" r:id="rId8"/>
    <p:sldId id="588" r:id="rId9"/>
    <p:sldId id="533" r:id="rId10"/>
    <p:sldId id="572" r:id="rId11"/>
    <p:sldId id="579" r:id="rId12"/>
    <p:sldId id="591" r:id="rId13"/>
    <p:sldId id="592" r:id="rId14"/>
    <p:sldId id="593" r:id="rId15"/>
    <p:sldId id="573" r:id="rId16"/>
    <p:sldId id="574" r:id="rId17"/>
    <p:sldId id="577" r:id="rId18"/>
    <p:sldId id="671" r:id="rId19"/>
    <p:sldId id="578" r:id="rId20"/>
    <p:sldId id="523" r:id="rId21"/>
    <p:sldId id="472" r:id="rId22"/>
    <p:sldId id="473" r:id="rId23"/>
    <p:sldId id="539" r:id="rId24"/>
    <p:sldId id="532" r:id="rId25"/>
    <p:sldId id="437" r:id="rId26"/>
    <p:sldId id="380" r:id="rId27"/>
    <p:sldId id="594" r:id="rId28"/>
    <p:sldId id="596" r:id="rId29"/>
    <p:sldId id="597" r:id="rId30"/>
    <p:sldId id="598" r:id="rId31"/>
    <p:sldId id="595" r:id="rId32"/>
    <p:sldId id="604" r:id="rId33"/>
    <p:sldId id="530" r:id="rId34"/>
    <p:sldId id="585" r:id="rId35"/>
    <p:sldId id="589" r:id="rId36"/>
    <p:sldId id="672" r:id="rId37"/>
    <p:sldId id="610" r:id="rId38"/>
    <p:sldId id="611" r:id="rId39"/>
    <p:sldId id="581" r:id="rId40"/>
    <p:sldId id="582" r:id="rId41"/>
    <p:sldId id="580" r:id="rId42"/>
    <p:sldId id="332" r:id="rId43"/>
    <p:sldId id="487" r:id="rId44"/>
    <p:sldId id="499" r:id="rId45"/>
    <p:sldId id="599" r:id="rId46"/>
    <p:sldId id="670" r:id="rId47"/>
    <p:sldId id="673" r:id="rId48"/>
    <p:sldId id="534" r:id="rId49"/>
    <p:sldId id="634" r:id="rId50"/>
    <p:sldId id="662" r:id="rId51"/>
    <p:sldId id="667" r:id="rId52"/>
    <p:sldId id="668" r:id="rId53"/>
    <p:sldId id="669" r:id="rId54"/>
    <p:sldId id="633" r:id="rId55"/>
    <p:sldId id="60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7" autoAdjust="0"/>
    <p:restoredTop sz="94660"/>
  </p:normalViewPr>
  <p:slideViewPr>
    <p:cSldViewPr>
      <p:cViewPr varScale="1">
        <p:scale>
          <a:sx n="78" d="100"/>
          <a:sy n="78" d="100"/>
        </p:scale>
        <p:origin x="60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39FF0-6E8C-41F8-86E4-3F23D5DEE15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7E977-A2EA-4256-8211-08F94A4E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7E977-A2EA-4256-8211-08F94A4E9F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 = journalism, especially science journalism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29454-EC4C-1A4A-90E1-FD14802A33B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 = journalism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44129454-EC4C-1A4A-90E1-FD14802A33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551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0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1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8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73FD-C1F6-4E2E-935B-DCB61C307E2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commentisfree/2019/feb/15/planet-children-protest-climate-change-speec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5AzuOLuC9Q" TargetMode="External"/><Relationship Id="rId7" Type="http://schemas.openxmlformats.org/officeDocument/2006/relationships/hyperlink" Target="http://www.columbia.edu/~jeh1/" TargetMode="External"/><Relationship Id="rId2" Type="http://schemas.openxmlformats.org/officeDocument/2006/relationships/hyperlink" Target="https://www.youtube.com/watch?v=Mm57xlazv4I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umbia.edu/~jeh1/mailings/2017/20170302_SophieSez2_transcript.pdf" TargetMode="External"/><Relationship Id="rId5" Type="http://schemas.openxmlformats.org/officeDocument/2006/relationships/hyperlink" Target="https://youtu.be/RQ3lo9Jwlto" TargetMode="External"/><Relationship Id="rId4" Type="http://schemas.openxmlformats.org/officeDocument/2006/relationships/hyperlink" Target="http://www.columbia.edu/~jeh1/mailings/2017/20170329_SophieSez3_transcript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enverclimatestudygroup.com/?page_id=222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enverclimatestudygroup.com/?page_id=68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epticalscience.com/denial101x-videos-and-references.html" TargetMode="External"/><Relationship Id="rId2" Type="http://schemas.openxmlformats.org/officeDocument/2006/relationships/hyperlink" Target="https://denverclimatestudygroup.com/wp-content/uploads/2019/02/Belanger-2019-winter-syllabus-Earth-climate-past-present-future2019021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x.org/course/making-sense-of-climate-science-denial-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os.org/articles/climate-scientists-new-hurdle-overcoming-climate-change-apathy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os.org/articles/climate-scientists-new-hurdle-overcoming-climate-change-apathy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r81EUb2qVJVfmmlJMxEHVw/video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ytimes.com/interactive/2019/02/13/climate/cut-us-emissions-with-policies-from-other-countries.html?smid=fb-nytimes&amp;smtyp=cur&amp;fbclid=IwAR13rNqUxYrKOomsaKQKotuuYQ1SBUK_lIddhZbL0E9lNp70f9NHhuy8_N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Yc_hULwykvQ" TargetMode="External"/><Relationship Id="rId3" Type="http://schemas.openxmlformats.org/officeDocument/2006/relationships/hyperlink" Target="https://youtu.be/7CDPHxcnq4c" TargetMode="External"/><Relationship Id="rId7" Type="http://schemas.openxmlformats.org/officeDocument/2006/relationships/hyperlink" Target="https://youtu.be/xDBPE6ZUGXQ" TargetMode="External"/><Relationship Id="rId2" Type="http://schemas.openxmlformats.org/officeDocument/2006/relationships/hyperlink" Target="https://youtu.be/2b3ttqYDwF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u93y-l0cwM&amp;t=199s" TargetMode="External"/><Relationship Id="rId5" Type="http://schemas.openxmlformats.org/officeDocument/2006/relationships/hyperlink" Target="https://www.youtube.com/watch?v=4XrFnK1RrLE" TargetMode="External"/><Relationship Id="rId4" Type="http://schemas.openxmlformats.org/officeDocument/2006/relationships/hyperlink" Target="https://youtu.be/agowW1QKwms" TargetMode="External"/><Relationship Id="rId9" Type="http://schemas.openxmlformats.org/officeDocument/2006/relationships/hyperlink" Target="https://www.youtube.com/channel/UCr81EUb2qVJVfmmlJMxEHVw/video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CDPHxcnq4c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u93y-l0cwM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shouldbe.org/" TargetMode="External"/><Relationship Id="rId2" Type="http://schemas.openxmlformats.org/officeDocument/2006/relationships/hyperlink" Target="http://energyfreedomco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CDPHxcnq4c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io-energy_with_carbon_capture_and_storage" TargetMode="External"/><Relationship Id="rId5" Type="http://schemas.openxmlformats.org/officeDocument/2006/relationships/hyperlink" Target="https://en.wikipedia.org/wiki/Biochar" TargetMode="External"/><Relationship Id="rId4" Type="http://schemas.openxmlformats.org/officeDocument/2006/relationships/image" Target="../media/image2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hanced_weathering" TargetMode="External"/><Relationship Id="rId2" Type="http://schemas.openxmlformats.org/officeDocument/2006/relationships/hyperlink" Target="https://en.wikipedia.org/wiki/Ocean_fertilization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eldersclimateaction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ergy.ca.gov/business_meetings/2017_packets/2017-06-14/Item_03/ENERGY%20EFFICIENCY%20COMPARISON__Residential%20Draft%205%2025%2017.pdf" TargetMode="External"/><Relationship Id="rId3" Type="http://schemas.openxmlformats.org/officeDocument/2006/relationships/hyperlink" Target="https://www.nytimes.com/2018/08/28/business/energy-environment/california-clean-energy.html" TargetMode="External"/><Relationship Id="rId7" Type="http://schemas.openxmlformats.org/officeDocument/2006/relationships/hyperlink" Target="https://www.energy.gov/eere/analysis/downloads/state-level-electric-energy-efficiency-potential-estimates-0" TargetMode="External"/><Relationship Id="rId2" Type="http://schemas.openxmlformats.org/officeDocument/2006/relationships/hyperlink" Target="https://www2.gov.bc.ca/gov/content/environment/climate-change/planning-and-action/carbon-ta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fvas.no/bilsalget-i-2018/bilsalget-i-2018-article866-788.html" TargetMode="External"/><Relationship Id="rId5" Type="http://schemas.openxmlformats.org/officeDocument/2006/relationships/hyperlink" Target="https://elbil.no/english/norwegian-ev-policy/" TargetMode="External"/><Relationship Id="rId4" Type="http://schemas.openxmlformats.org/officeDocument/2006/relationships/hyperlink" Target="https://www.governor.ny.gov/news/governor-cuomo-unveils-agenda-first-100-days-2019-justice-agenda" TargetMode="External"/><Relationship Id="rId9" Type="http://schemas.openxmlformats.org/officeDocument/2006/relationships/hyperlink" Target="https://obamawhitehouse.archives.gov/the-press-office/2016/03/10/us-canada-joint-statement-climate-energy-and-arctic-leadership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skepticalscience.com/2019-SkS-Weekly-Digest_07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eos.org/editors-vox/responding-to-climate-change-deniers-with-simple-facts-and-logic?utm_source=eos&amp;utm_medium=email&amp;utm_campaign=EosBuzz033117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obalwarmingprimer.com/tour/" TargetMode="External"/><Relationship Id="rId13" Type="http://schemas.openxmlformats.org/officeDocument/2006/relationships/hyperlink" Target="https://www.youtube.com/watch?v=gQ1kPMYCFEY&amp;t=9s" TargetMode="External"/><Relationship Id="rId3" Type="http://schemas.openxmlformats.org/officeDocument/2006/relationships/hyperlink" Target="https://skepticalscience.com/denial101x-videos-and-references.html" TargetMode="External"/><Relationship Id="rId7" Type="http://schemas.openxmlformats.org/officeDocument/2006/relationships/hyperlink" Target="https://climate.nasa.gov/causes/" TargetMode="External"/><Relationship Id="rId12" Type="http://schemas.openxmlformats.org/officeDocument/2006/relationships/hyperlink" Target="http://www.nationalgeographic.com/magazine/2017/04/seven-things-to-know-about-climate-change/" TargetMode="External"/><Relationship Id="rId2" Type="http://schemas.openxmlformats.org/officeDocument/2006/relationships/hyperlink" Target="https://skepticalscienc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imate.nasa.gov/" TargetMode="External"/><Relationship Id="rId11" Type="http://schemas.openxmlformats.org/officeDocument/2006/relationships/hyperlink" Target="https://www.wunderground.com/blog/JeffMasters/show.html" TargetMode="External"/><Relationship Id="rId5" Type="http://schemas.openxmlformats.org/officeDocument/2006/relationships/hyperlink" Target="http://climatecentral.org/" TargetMode="External"/><Relationship Id="rId10" Type="http://schemas.openxmlformats.org/officeDocument/2006/relationships/hyperlink" Target="https://www.wunderground.com/weather-infographics/climate-change-today" TargetMode="External"/><Relationship Id="rId4" Type="http://schemas.openxmlformats.org/officeDocument/2006/relationships/hyperlink" Target="http://www.realclimate.org/" TargetMode="External"/><Relationship Id="rId9" Type="http://schemas.openxmlformats.org/officeDocument/2006/relationships/hyperlink" Target="http://www.globalwarmingprimer.com/primer/primer4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com/news/news/2019-02-18-wally-broecker-dies-global-warmi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enverclimatestudygroup.com/wp-content/uploads/2019/02/What-Drives-Glacial-Cycles-Broecker.pdf" TargetMode="External"/><Relationship Id="rId2" Type="http://schemas.openxmlformats.org/officeDocument/2006/relationships/hyperlink" Target="https://weather.com/news/news/2019-02-18-wally-broecker-dies-global-warm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nverclimatestudygroup.com/wp-content/uploads/2019/02/BroeckerScience1975-Are-we-on-the-brink-of-a-pronounced-GLOBAL-WARMING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pcc.ch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drawdown.org/solutions-summary-by-rank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drawdown.org/solutions-summary-by-rank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drawdown.org/solutions-summary-by-rank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drawdown.org/solutions-summary-by-rank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awdown.org/solutions" TargetMode="External"/><Relationship Id="rId2" Type="http://schemas.openxmlformats.org/officeDocument/2006/relationships/hyperlink" Target="https://youtu.be/4XrFnK1RrL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www.facebook.com/projectdrawdown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Denning@ColoState.ed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cwa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3" y="-29029"/>
            <a:ext cx="9144000" cy="2848429"/>
          </a:xfrm>
        </p:spPr>
        <p:txBody>
          <a:bodyPr>
            <a:noAutofit/>
          </a:bodyPr>
          <a:lstStyle/>
          <a:p>
            <a:r>
              <a:rPr lang="en-US" sz="2800" b="1" dirty="0"/>
              <a:t>Earth’s Climate: Past, Present and Future; </a:t>
            </a:r>
            <a:br>
              <a:rPr lang="en-US" sz="2800" b="1" dirty="0"/>
            </a:br>
            <a:r>
              <a:rPr lang="en-US" sz="2800" b="1" dirty="0"/>
              <a:t>Concerns and Solutions</a:t>
            </a:r>
            <a:br>
              <a:rPr lang="en-US" sz="3200" dirty="0"/>
            </a:br>
            <a:r>
              <a:rPr lang="en-US" sz="1600" b="1" dirty="0"/>
              <a:t> </a:t>
            </a:r>
            <a:br>
              <a:rPr lang="en-US" sz="3200" b="1" dirty="0"/>
            </a:br>
            <a:r>
              <a:rPr lang="en-US" sz="2000" b="1" dirty="0"/>
              <a:t>Week 5: Wednesday February 20</a:t>
            </a:r>
            <a:r>
              <a:rPr lang="en-US" sz="2000" b="1" baseline="30000" dirty="0"/>
              <a:t>th</a:t>
            </a:r>
            <a:r>
              <a:rPr lang="en-US" sz="2000" b="1" dirty="0"/>
              <a:t>, 2019</a:t>
            </a:r>
            <a:br>
              <a:rPr lang="en-US" sz="2000" b="1" dirty="0"/>
            </a:br>
            <a:r>
              <a:rPr lang="en-US" sz="2000" b="1" dirty="0"/>
              <a:t>Paul Belanger</a:t>
            </a:r>
            <a:br>
              <a:rPr lang="en-US" sz="3200" b="1" dirty="0"/>
            </a:br>
            <a:r>
              <a:rPr lang="en-US" sz="3200" b="1" dirty="0">
                <a:solidFill>
                  <a:srgbClr val="C00000"/>
                </a:solidFill>
              </a:rPr>
              <a:t>Solutions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2D8F-8206-42C1-86F7-798A2A8C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F5D05F-7759-44F0-92D4-1D7F83AFC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What’s it take? A very complex issue</a:t>
            </a:r>
          </a:p>
          <a:p>
            <a:r>
              <a:rPr lang="en-US" dirty="0"/>
              <a:t>Policy changes – How to Effect change?</a:t>
            </a:r>
          </a:p>
          <a:p>
            <a:r>
              <a:rPr lang="en-US" dirty="0"/>
              <a:t>Cooperation and Resolve – How to agree – COP = Conference of Parties (COP21 = aka Paris agreement)</a:t>
            </a:r>
          </a:p>
          <a:p>
            <a:r>
              <a:rPr lang="en-US" dirty="0"/>
              <a:t>Economic changes</a:t>
            </a:r>
          </a:p>
          <a:p>
            <a:r>
              <a:rPr lang="en-US" dirty="0"/>
              <a:t>Sustainable practices – large and small scale</a:t>
            </a:r>
          </a:p>
          <a:p>
            <a:r>
              <a:rPr lang="en-US" dirty="0"/>
              <a:t>Lifestyle changes</a:t>
            </a:r>
          </a:p>
        </p:txBody>
      </p:sp>
    </p:spTree>
    <p:extLst>
      <p:ext uri="{BB962C8B-B14F-4D97-AF65-F5344CB8AC3E}">
        <p14:creationId xmlns:p14="http://schemas.microsoft.com/office/powerpoint/2010/main" val="51343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1460-54DF-4072-8C11-0675CE02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9336C-A251-4B9C-BAFE-51AFBC8A1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https://www.theguardian.com/commentisfree/2019/feb/15/planet-children-protest-climate-change-speech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3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912" y="5940714"/>
            <a:ext cx="7496175" cy="323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9200" y="6488668"/>
            <a:ext cx="401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https://www.ourchildrenstrust.org/news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4"/>
            <a:ext cx="9144000" cy="1432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324" y="2497160"/>
            <a:ext cx="47053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447-9777-4C4B-AB31-D35F1C08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Dr. James E. Hansen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83240FB-7E84-4128-8DDF-41C7B1FA12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619211"/>
            <a:ext cx="82296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July, 2017: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 for "Young People's Burden"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March, 2017: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Sophie Sez #3: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$1,000 for you - and a better world for your children.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(Transcript)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March, 2017: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Sophie Sez #2: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Obama Missed A Golden Opportunity - but We Can Still Win!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(Transcript)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E7AC2-1CAE-41EC-8836-69DDC95677CC}"/>
              </a:ext>
            </a:extLst>
          </p:cNvPr>
          <p:cNvSpPr/>
          <p:nvPr/>
        </p:nvSpPr>
        <p:spPr>
          <a:xfrm>
            <a:off x="4800600" y="6214030"/>
            <a:ext cx="3394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http://www.columbia.edu/~jeh1/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827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053"/>
            <a:ext cx="9114692" cy="3408947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Adapting to Climate change: Extreme Weather Events, a Worldwide Energy Revolution</a:t>
            </a:r>
            <a:br>
              <a:rPr lang="en-US" sz="3600" b="1" dirty="0"/>
            </a:br>
            <a:r>
              <a:rPr lang="en-US" sz="3600" b="1" dirty="0"/>
              <a:t>and Geoengineering options</a:t>
            </a:r>
            <a:br>
              <a:rPr lang="en-US" sz="2800" b="1" dirty="0"/>
            </a:br>
            <a:br>
              <a:rPr lang="en-US" sz="2800" dirty="0"/>
            </a:br>
            <a:r>
              <a:rPr lang="en-US" sz="2800" b="1" dirty="0"/>
              <a:t>Paul Belanger, Ph.D.; &amp; Phil Nelson, Ph.D.</a:t>
            </a:r>
            <a:br>
              <a:rPr lang="en-US" sz="2800" b="1" dirty="0"/>
            </a:br>
            <a:r>
              <a:rPr lang="en-US" sz="2800" b="1" dirty="0"/>
              <a:t>Geologist/Paleoclimatologist; &amp; Geophysicist</a:t>
            </a:r>
            <a:br>
              <a:rPr lang="en-US" sz="2800" b="1" dirty="0"/>
            </a:br>
            <a:r>
              <a:rPr lang="en-US" sz="2800" b="1" dirty="0"/>
              <a:t>SPRING 2017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549707-36FA-4D3A-9BB1-C337A2728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60796"/>
            <a:ext cx="4467225" cy="370522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C11205-8DA2-47A1-B26D-748ECFEE50D5}"/>
              </a:ext>
            </a:extLst>
          </p:cNvPr>
          <p:cNvSpPr txBox="1">
            <a:spLocks/>
          </p:cNvSpPr>
          <p:nvPr/>
        </p:nvSpPr>
        <p:spPr>
          <a:xfrm>
            <a:off x="4999892" y="3657601"/>
            <a:ext cx="3915508" cy="2666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My OLLI archive -  Spring 2017 – top of the page: </a:t>
            </a:r>
            <a:r>
              <a:rPr lang="en-US" sz="1900" dirty="0">
                <a:hlinkClick r:id="rId4"/>
              </a:rPr>
              <a:t>https://denverclimatestudygroup.com/?page_id=2224</a:t>
            </a: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66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23357-F168-48E3-B482-B1CF04617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50295"/>
            <a:ext cx="8229600" cy="49505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100" b="1" dirty="0">
                <a:solidFill>
                  <a:srgbClr val="FF0000"/>
                </a:solidFill>
              </a:rPr>
              <a:t>Changing our energy needs</a:t>
            </a:r>
          </a:p>
          <a:p>
            <a:r>
              <a:rPr lang="en-US" dirty="0"/>
              <a:t>Economize ANY Energy usage: insulate, reduce trips</a:t>
            </a:r>
          </a:p>
          <a:p>
            <a:r>
              <a:rPr lang="en-US" dirty="0"/>
              <a:t>Decarbonize Energy for Generating Electricity</a:t>
            </a:r>
          </a:p>
          <a:p>
            <a:pPr lvl="1"/>
            <a:r>
              <a:rPr lang="en-US" dirty="0"/>
              <a:t>Electrify everything for cooking, heating, manufacturing – EVERYTHING</a:t>
            </a:r>
          </a:p>
          <a:p>
            <a:pPr marL="514350" indent="-457200"/>
            <a:r>
              <a:rPr lang="en-US" dirty="0"/>
              <a:t>Decarbonize Energy for Transportation</a:t>
            </a:r>
          </a:p>
          <a:p>
            <a:pPr marL="914400" lvl="1" indent="-457200"/>
            <a:r>
              <a:rPr lang="en-US" dirty="0"/>
              <a:t>EVs, Fuel cells, </a:t>
            </a:r>
          </a:p>
          <a:p>
            <a:pPr marL="514350" indent="-457200"/>
            <a:r>
              <a:rPr lang="en-US" dirty="0"/>
              <a:t>Why that is not enough = Geoengineering options</a:t>
            </a:r>
          </a:p>
          <a:p>
            <a:pPr marL="914400" lvl="1" indent="-457200"/>
            <a:r>
              <a:rPr lang="en-US" dirty="0"/>
              <a:t>SRM – SOLAR RADIATION MANAGEMENT</a:t>
            </a:r>
          </a:p>
          <a:p>
            <a:pPr marL="914400" lvl="1" indent="-457200"/>
            <a:r>
              <a:rPr lang="en-US" dirty="0"/>
              <a:t>CDR – CARBON DIOXIDE REMOVAL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893B35-9CFB-4DE9-9856-EB20AB6B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SOLUTIONS – Energy, Transportation and Geoengineering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21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1083-1F0F-4F7E-881C-4709B425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2343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HIT the WALLET</a:t>
            </a:r>
          </a:p>
          <a:p>
            <a:r>
              <a:rPr lang="en-US" dirty="0"/>
              <a:t>Fee/dividend or tax carbon</a:t>
            </a:r>
          </a:p>
          <a:p>
            <a:r>
              <a:rPr lang="en-US" dirty="0"/>
              <a:t>Remove fossil fuel subsidies</a:t>
            </a:r>
          </a:p>
          <a:p>
            <a:r>
              <a:rPr lang="en-US" dirty="0"/>
              <a:t>Incentivize non-carbon sources of energy and transportation</a:t>
            </a:r>
          </a:p>
          <a:p>
            <a:pPr marL="0" indent="0">
              <a:buNone/>
            </a:pPr>
            <a:r>
              <a:rPr lang="en-US" dirty="0"/>
              <a:t>REDUCE EMISSIONS</a:t>
            </a:r>
          </a:p>
          <a:p>
            <a:pPr marL="0" indent="0">
              <a:buNone/>
            </a:pPr>
            <a:r>
              <a:rPr lang="en-US" dirty="0"/>
              <a:t>SEQUESTER SOME</a:t>
            </a:r>
          </a:p>
          <a:p>
            <a:pPr marL="0" indent="0">
              <a:buNone/>
            </a:pPr>
            <a:r>
              <a:rPr lang="en-US" dirty="0"/>
              <a:t>CHANGE OUR LIFESTYLES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AC6CF6-E32F-44F4-BEED-81E639557293}"/>
              </a:ext>
            </a:extLst>
          </p:cNvPr>
          <p:cNvSpPr txBox="1">
            <a:spLocks/>
          </p:cNvSpPr>
          <p:nvPr/>
        </p:nvSpPr>
        <p:spPr>
          <a:xfrm>
            <a:off x="381000" y="76200"/>
            <a:ext cx="82296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How to achieve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3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1083-1F0F-4F7E-881C-4709B425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2343"/>
            <a:ext cx="8229600" cy="4525963"/>
          </a:xfrm>
        </p:spPr>
        <p:txBody>
          <a:bodyPr/>
          <a:lstStyle/>
          <a:p>
            <a:r>
              <a:rPr lang="en-US" dirty="0"/>
              <a:t>Herman Daly – Steady State Economics</a:t>
            </a:r>
          </a:p>
          <a:p>
            <a:r>
              <a:rPr lang="en-US" dirty="0"/>
              <a:t>Alec </a:t>
            </a:r>
            <a:r>
              <a:rPr lang="en-US" dirty="0" err="1"/>
              <a:t>Tsoucatos</a:t>
            </a:r>
            <a:r>
              <a:rPr lang="en-US" dirty="0"/>
              <a:t> – OLLI instructor; also involved EEEF</a:t>
            </a:r>
          </a:p>
          <a:p>
            <a:r>
              <a:rPr lang="en-US" dirty="0"/>
              <a:t>Kate </a:t>
            </a:r>
            <a:r>
              <a:rPr lang="en-US" dirty="0" err="1"/>
              <a:t>Raworth</a:t>
            </a:r>
            <a:r>
              <a:rPr lang="en-US" dirty="0"/>
              <a:t> – Doughnut Economics</a:t>
            </a:r>
          </a:p>
          <a:p>
            <a:r>
              <a:rPr lang="en-US" dirty="0"/>
              <a:t>Paul Sutton – DU Sustainability and EEEF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AC6CF6-E32F-44F4-BEED-81E639557293}"/>
              </a:ext>
            </a:extLst>
          </p:cNvPr>
          <p:cNvSpPr txBox="1">
            <a:spLocks/>
          </p:cNvSpPr>
          <p:nvPr/>
        </p:nvSpPr>
        <p:spPr>
          <a:xfrm>
            <a:off x="381000" y="76200"/>
            <a:ext cx="82296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Sustainability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4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48E3D-2F38-4285-BD3B-823EFCB5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This Monday: Ethics and Ecological Economics Forum (EEEF)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EC591-2848-4D54-BEC3-9387BC0BF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8B4F42-8C35-41AD-8CED-E65E28EA686B}"/>
              </a:ext>
            </a:extLst>
          </p:cNvPr>
          <p:cNvSpPr/>
          <p:nvPr/>
        </p:nvSpPr>
        <p:spPr>
          <a:xfrm>
            <a:off x="3733800" y="6306953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https://denverclimatestudygroup.com/?page_id=683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E6FBC-0063-4ECD-A9F5-44540E00F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15" y="1710106"/>
            <a:ext cx="5130769" cy="45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7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1083-1F0F-4F7E-881C-4709B425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2343"/>
            <a:ext cx="8229600" cy="4525963"/>
          </a:xfrm>
        </p:spPr>
        <p:txBody>
          <a:bodyPr/>
          <a:lstStyle/>
          <a:p>
            <a:r>
              <a:rPr lang="en-US" dirty="0"/>
              <a:t>xxx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AC6CF6-E32F-44F4-BEED-81E639557293}"/>
              </a:ext>
            </a:extLst>
          </p:cNvPr>
          <p:cNvSpPr txBox="1">
            <a:spLocks/>
          </p:cNvSpPr>
          <p:nvPr/>
        </p:nvSpPr>
        <p:spPr>
          <a:xfrm>
            <a:off x="381000" y="76200"/>
            <a:ext cx="82296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Social Justice and Economics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595BAC-348E-46A6-9A1A-B66A1D265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126" y="1602699"/>
            <a:ext cx="4181389" cy="2170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02317A-3A36-40A9-9755-4EFBD6DF9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5964"/>
            <a:ext cx="4853126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9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7D23-6595-477D-8449-5A11F5E0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6532F-E4AE-4AF5-958D-58C3260DF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>
                <a:hlinkClick r:id="rId2"/>
              </a:rPr>
              <a:t>https://denverclimatestudygroup.com/wp-content/uploads/2019/02/Belanger-2019-winter-syllabus-Earth-climate-past-present-future20190213.pdf</a:t>
            </a:r>
            <a:r>
              <a:rPr lang="en-US" sz="3600" dirty="0"/>
              <a:t> 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5800" dirty="0"/>
              <a:t>Starting with Today:</a:t>
            </a:r>
          </a:p>
          <a:p>
            <a:pPr marL="0" lvl="0" indent="0">
              <a:buNone/>
            </a:pPr>
            <a:r>
              <a:rPr lang="en-US" b="1" dirty="0"/>
              <a:t>Wednesday 1-3, February 13</a:t>
            </a:r>
            <a:r>
              <a:rPr lang="en-US" b="1" baseline="30000" dirty="0"/>
              <a:t>th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Models, physics and what do they tell us</a:t>
            </a:r>
          </a:p>
          <a:p>
            <a:pPr lvl="1"/>
            <a:r>
              <a:rPr lang="en-US" dirty="0"/>
              <a:t>Skepticism vs. Denial: </a:t>
            </a:r>
          </a:p>
          <a:p>
            <a:pPr lvl="2"/>
            <a:r>
              <a:rPr lang="en-US" dirty="0"/>
              <a:t>5 Characteristics</a:t>
            </a:r>
          </a:p>
          <a:p>
            <a:pPr lvl="2"/>
            <a:r>
              <a:rPr lang="en-US" dirty="0"/>
              <a:t>List of videos that might be useful: </a:t>
            </a:r>
            <a:r>
              <a:rPr lang="en-US" u="sng" dirty="0">
                <a:hlinkClick r:id="rId3"/>
              </a:rPr>
              <a:t>https://skepticalscience.com/denial101x-videos-and-references.html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Denial 101x: here's a link to a newly available self-paced version of the course I took in April and May: </a:t>
            </a:r>
            <a:r>
              <a:rPr lang="en-US" u="sng" dirty="0">
                <a:hlinkClick r:id="rId4"/>
              </a:rPr>
              <a:t>https://www.edx.org/course/making-sense-of-climate-science-denial-2</a:t>
            </a:r>
            <a:endParaRPr lang="en-US" dirty="0"/>
          </a:p>
          <a:p>
            <a:pPr lvl="1"/>
            <a:r>
              <a:rPr lang="en-US" dirty="0"/>
              <a:t>Industry statements past and present</a:t>
            </a:r>
          </a:p>
          <a:p>
            <a:pPr lvl="1"/>
            <a:r>
              <a:rPr lang="en-US" dirty="0"/>
              <a:t>Ice coring – see next week list if time permits</a:t>
            </a:r>
          </a:p>
          <a:p>
            <a:pPr mar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b="1" dirty="0"/>
              <a:t>Wednesday 1-3, February 20</a:t>
            </a:r>
            <a:r>
              <a:rPr lang="en-US" b="1" baseline="30000" dirty="0"/>
              <a:t>th</a:t>
            </a:r>
            <a:r>
              <a:rPr lang="en-US" sz="3600" dirty="0"/>
              <a:t>: </a:t>
            </a:r>
            <a:endParaRPr lang="en-US" dirty="0"/>
          </a:p>
          <a:p>
            <a:pPr lvl="0"/>
            <a:r>
              <a:rPr lang="en-US" dirty="0"/>
              <a:t>Antarctic ice cores</a:t>
            </a:r>
          </a:p>
          <a:p>
            <a:pPr lvl="0"/>
            <a:r>
              <a:rPr lang="en-US" dirty="0"/>
              <a:t>Arctic Ice cores</a:t>
            </a:r>
          </a:p>
          <a:p>
            <a:pPr lvl="0"/>
            <a:r>
              <a:rPr lang="en-US" dirty="0"/>
              <a:t>What the data tells us</a:t>
            </a:r>
          </a:p>
          <a:p>
            <a:r>
              <a:rPr lang="en-US" b="1" dirty="0"/>
              <a:t>REVIEW LAST SLIDE FROM LAST WEEK: Solutions: how to cut emissions!</a:t>
            </a:r>
          </a:p>
          <a:p>
            <a:r>
              <a:rPr lang="en-US" b="1" u="sng" dirty="0"/>
              <a:t>Solutions Part A</a:t>
            </a:r>
            <a:r>
              <a:rPr lang="en-US" b="1" dirty="0"/>
              <a:t>: – start of discussion onward (see below)</a:t>
            </a:r>
            <a:endParaRPr lang="en-US" sz="12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1F733E6-4CBF-4C94-8611-F522CF510811}"/>
              </a:ext>
            </a:extLst>
          </p:cNvPr>
          <p:cNvSpPr/>
          <p:nvPr/>
        </p:nvSpPr>
        <p:spPr>
          <a:xfrm>
            <a:off x="4419600" y="2362200"/>
            <a:ext cx="1981200" cy="3048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4FBDE-1C8A-4CD1-BF51-4E1BE27A7CDE}"/>
              </a:ext>
            </a:extLst>
          </p:cNvPr>
          <p:cNvSpPr txBox="1"/>
          <p:nvPr/>
        </p:nvSpPr>
        <p:spPr>
          <a:xfrm>
            <a:off x="6433457" y="368015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LAST WEEK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463D73-CF05-46E2-96C5-30457689530D}"/>
              </a:ext>
            </a:extLst>
          </p:cNvPr>
          <p:cNvSpPr/>
          <p:nvPr/>
        </p:nvSpPr>
        <p:spPr>
          <a:xfrm>
            <a:off x="326570" y="5402262"/>
            <a:ext cx="6302829" cy="541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69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2743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Lucida Fax" panose="02060602050505020204" pitchFamily="18" charset="0"/>
              </a:rPr>
              <a:t>Solutions</a:t>
            </a:r>
            <a:br>
              <a:rPr lang="en-US" b="1" dirty="0">
                <a:latin typeface="Lucida Fax" panose="02060602050505020204" pitchFamily="18" charset="0"/>
              </a:rPr>
            </a:br>
            <a:br>
              <a:rPr lang="en-US" b="1" dirty="0">
                <a:latin typeface="Lucida Fax" panose="02060602050505020204" pitchFamily="18" charset="0"/>
              </a:rPr>
            </a:br>
            <a:r>
              <a:rPr lang="en-US" b="1" dirty="0">
                <a:latin typeface="Lucida Fax" panose="02060602050505020204" pitchFamily="18" charset="0"/>
              </a:rPr>
              <a:t>How to Overcome our Inertia and Apathy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90825"/>
            <a:ext cx="5092390" cy="406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717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APATHY / INERTIA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/>
              <a:t>IT’S too late</a:t>
            </a:r>
          </a:p>
          <a:p>
            <a:r>
              <a:rPr lang="en-US" dirty="0"/>
              <a:t>It’s too big a problem</a:t>
            </a:r>
          </a:p>
          <a:p>
            <a:r>
              <a:rPr lang="en-US" dirty="0"/>
              <a:t>It’s up to the government</a:t>
            </a:r>
          </a:p>
          <a:p>
            <a:r>
              <a:rPr lang="en-US" dirty="0"/>
              <a:t>I’m not long for here anyway</a:t>
            </a:r>
          </a:p>
          <a:p>
            <a:r>
              <a:rPr lang="en-US" dirty="0"/>
              <a:t>It’s too expensive</a:t>
            </a:r>
          </a:p>
          <a:p>
            <a:r>
              <a:rPr lang="en-US" dirty="0"/>
              <a:t>I’m too busy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83" y="1600200"/>
            <a:ext cx="3949390" cy="30765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62400" y="61261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https://eos.org/articles/climate-scientists-new-hurdle-overcoming-climate-change-apathy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67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APATHY / INERTIA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vs. good motives: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our planet</a:t>
            </a:r>
          </a:p>
          <a:p>
            <a:r>
              <a:rPr lang="en-US" dirty="0"/>
              <a:t>It’s the right thing to do</a:t>
            </a:r>
          </a:p>
          <a:p>
            <a:r>
              <a:rPr lang="en-US" dirty="0"/>
              <a:t>I CARE FOR FUTURE GENERATIONS!</a:t>
            </a:r>
          </a:p>
          <a:p>
            <a:r>
              <a:rPr lang="en-US" dirty="0"/>
              <a:t>It’s for our grandkids, or dogs or cats</a:t>
            </a:r>
          </a:p>
          <a:p>
            <a:r>
              <a:rPr lang="en-US" dirty="0"/>
              <a:t>I believe in promoting the best of human values by example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83" y="1600200"/>
            <a:ext cx="3949390" cy="30765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62400" y="61261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https://eos.org/articles/climate-scientists-new-hurdle-overcoming-climate-change-apathy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355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01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APATHY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CHANGE OUR WAY OF THINKING</a:t>
            </a:r>
          </a:p>
        </p:txBody>
      </p:sp>
    </p:spTree>
    <p:extLst>
      <p:ext uri="{BB962C8B-B14F-4D97-AF65-F5344CB8AC3E}">
        <p14:creationId xmlns:p14="http://schemas.microsoft.com/office/powerpoint/2010/main" val="19685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in human hands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Kerry Emanuel, MIT Prof. Meteorology:</a:t>
            </a:r>
          </a:p>
          <a:p>
            <a:r>
              <a:rPr lang="en-US" dirty="0"/>
              <a:t>“…</a:t>
            </a:r>
            <a:r>
              <a:rPr lang="en-US" dirty="0">
                <a:highlight>
                  <a:srgbClr val="FFFF00"/>
                </a:highlight>
              </a:rPr>
              <a:t>there are few, if any, historical examples of civilizations consciously making sacrifices on behalf of descendants two or more generations removed</a:t>
            </a:r>
            <a:r>
              <a:rPr lang="en-US" dirty="0"/>
              <a:t>”</a:t>
            </a:r>
          </a:p>
          <a:p>
            <a:r>
              <a:rPr lang="en-US" dirty="0"/>
              <a:t>NEEDED CABINET POSTION: </a:t>
            </a:r>
          </a:p>
          <a:p>
            <a:pPr lvl="1"/>
            <a:r>
              <a:rPr lang="en-US" sz="3600" b="1" dirty="0">
                <a:highlight>
                  <a:srgbClr val="FFFF00"/>
                </a:highlight>
              </a:rPr>
              <a:t> Secretary of the future</a:t>
            </a:r>
          </a:p>
        </p:txBody>
      </p:sp>
    </p:spTree>
    <p:extLst>
      <p:ext uri="{BB962C8B-B14F-4D97-AF65-F5344CB8AC3E}">
        <p14:creationId xmlns:p14="http://schemas.microsoft.com/office/powerpoint/2010/main" val="2266653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0105" y="4196108"/>
            <a:ext cx="1346104" cy="954107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Human Activity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0" y="1322426"/>
            <a:ext cx="1828796" cy="18287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2094" y="1719203"/>
            <a:ext cx="2942924" cy="1384995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Warmer Air, Warmer Water (Global Warming)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6965" y="3864825"/>
            <a:ext cx="2672207" cy="2246769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Atmosphere  Biosphere </a:t>
            </a:r>
          </a:p>
          <a:p>
            <a:r>
              <a:rPr lang="en-US" sz="2800" dirty="0"/>
              <a:t>Hydrosphere Cryosphere</a:t>
            </a:r>
          </a:p>
          <a:p>
            <a:r>
              <a:rPr lang="en-US" sz="2800" dirty="0"/>
              <a:t>(Climate Change)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400" y="543919"/>
            <a:ext cx="2248593" cy="707886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More Water Vapor and Clouds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657856" y="2328672"/>
            <a:ext cx="1502174" cy="9877"/>
          </a:xfrm>
          <a:prstGeom prst="line">
            <a:avLst/>
          </a:prstGeom>
          <a:ln w="60325">
            <a:solidFill>
              <a:srgbClr val="FFFF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5" idx="1"/>
          </p:cNvCxnSpPr>
          <p:nvPr/>
        </p:nvCxnSpPr>
        <p:spPr>
          <a:xfrm>
            <a:off x="2572512" y="4779264"/>
            <a:ext cx="2204453" cy="208946"/>
          </a:xfrm>
          <a:prstGeom prst="line">
            <a:avLst/>
          </a:prstGeom>
          <a:ln w="57150">
            <a:solidFill>
              <a:srgbClr val="FFFF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43456" y="3297936"/>
            <a:ext cx="18288" cy="810768"/>
          </a:xfrm>
          <a:prstGeom prst="line">
            <a:avLst/>
          </a:prstGeom>
          <a:ln w="57150">
            <a:solidFill>
              <a:srgbClr val="FFFF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998464" y="3151222"/>
            <a:ext cx="12192" cy="679126"/>
          </a:xfrm>
          <a:prstGeom prst="line">
            <a:avLst/>
          </a:prstGeom>
          <a:ln w="57150">
            <a:solidFill>
              <a:srgbClr val="FFFF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rot="2649334">
            <a:off x="5478097" y="481760"/>
            <a:ext cx="2502113" cy="2294559"/>
          </a:xfrm>
          <a:prstGeom prst="arc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c 24"/>
          <p:cNvSpPr/>
          <p:nvPr/>
        </p:nvSpPr>
        <p:spPr>
          <a:xfrm rot="13631910">
            <a:off x="4252801" y="634160"/>
            <a:ext cx="2502113" cy="2294559"/>
          </a:xfrm>
          <a:prstGeom prst="arc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11296" y="4232684"/>
            <a:ext cx="50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534656" y="816864"/>
            <a:ext cx="329184" cy="17068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16368" y="786384"/>
            <a:ext cx="91300" cy="294733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97680" y="2371344"/>
            <a:ext cx="329184" cy="17068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3032" y="2194560"/>
            <a:ext cx="42651" cy="31699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57800" y="6477000"/>
            <a:ext cx="316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Phil Nelson</a:t>
            </a:r>
          </a:p>
        </p:txBody>
      </p:sp>
    </p:spTree>
    <p:extLst>
      <p:ext uri="{BB962C8B-B14F-4D97-AF65-F5344CB8AC3E}">
        <p14:creationId xmlns:p14="http://schemas.microsoft.com/office/powerpoint/2010/main" val="3735500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1446" y="3331959"/>
            <a:ext cx="3969111" cy="3170099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RESPONSES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Family, Friends, Neighbors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Town and City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0" y="739623"/>
            <a:ext cx="1828796" cy="18287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4649" y="1719203"/>
            <a:ext cx="2942924" cy="1384995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Warmer Air, Warmer Water (Global Warming)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6864" y="543919"/>
            <a:ext cx="2248593" cy="707886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Water Vapor and Clouds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2688000" y="1675538"/>
            <a:ext cx="2122144" cy="43665"/>
          </a:xfrm>
          <a:prstGeom prst="line">
            <a:avLst/>
          </a:prstGeom>
          <a:ln w="60325">
            <a:solidFill>
              <a:srgbClr val="FFFF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4324505" y="4772766"/>
            <a:ext cx="1025215" cy="26137"/>
          </a:xfrm>
          <a:prstGeom prst="line">
            <a:avLst/>
          </a:prstGeom>
          <a:ln w="57150">
            <a:solidFill>
              <a:srgbClr val="FFFF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771792" y="2534261"/>
            <a:ext cx="6766" cy="797698"/>
          </a:xfrm>
          <a:prstGeom prst="line">
            <a:avLst/>
          </a:prstGeom>
          <a:ln w="57150">
            <a:solidFill>
              <a:srgbClr val="FFFF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641557" y="3151222"/>
            <a:ext cx="12192" cy="679126"/>
          </a:xfrm>
          <a:prstGeom prst="line">
            <a:avLst/>
          </a:prstGeom>
          <a:ln w="57150">
            <a:solidFill>
              <a:srgbClr val="FFFF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rot="2649334">
            <a:off x="6020703" y="481760"/>
            <a:ext cx="2502113" cy="2294559"/>
          </a:xfrm>
          <a:prstGeom prst="arc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/>
          <p:cNvSpPr/>
          <p:nvPr/>
        </p:nvSpPr>
        <p:spPr>
          <a:xfrm rot="13631910">
            <a:off x="4765265" y="634160"/>
            <a:ext cx="2502113" cy="2294559"/>
          </a:xfrm>
          <a:prstGeom prst="arc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047120" y="816864"/>
            <a:ext cx="329184" cy="17068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69028" y="786384"/>
            <a:ext cx="91300" cy="294733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10144" y="2371344"/>
            <a:ext cx="329184" cy="17068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25496" y="2194560"/>
            <a:ext cx="42651" cy="31699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200" y="3864825"/>
            <a:ext cx="4495800" cy="934078"/>
          </a:xfrm>
          <a:prstGeom prst="rect">
            <a:avLst/>
          </a:prstGeom>
          <a:noFill/>
          <a:ln w="60325">
            <a:solidFill>
              <a:srgbClr val="17A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316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Phil Nelson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4649" y="3835479"/>
            <a:ext cx="2672207" cy="2246769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Atmosphere  Biosphere </a:t>
            </a:r>
          </a:p>
          <a:p>
            <a:r>
              <a:rPr lang="en-US" sz="2800" dirty="0"/>
              <a:t>Hydrosphere Cryosphere</a:t>
            </a:r>
          </a:p>
          <a:p>
            <a:r>
              <a:rPr lang="en-US" sz="2800" dirty="0"/>
              <a:t>(Climate Change)</a:t>
            </a:r>
          </a:p>
        </p:txBody>
      </p:sp>
    </p:spTree>
    <p:extLst>
      <p:ext uri="{BB962C8B-B14F-4D97-AF65-F5344CB8AC3E}">
        <p14:creationId xmlns:p14="http://schemas.microsoft.com/office/powerpoint/2010/main" val="3590413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8D81-8760-41FC-AC59-334976D0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>
            <a:normAutofit/>
          </a:bodyPr>
          <a:lstStyle/>
          <a:p>
            <a:r>
              <a:rPr lang="en-US" dirty="0"/>
              <a:t>CRES YouTube Channel:</a:t>
            </a:r>
            <a:br>
              <a:rPr lang="en-US" dirty="0"/>
            </a:br>
            <a:r>
              <a:rPr lang="en-US" sz="2200" dirty="0">
                <a:hlinkClick r:id="rId2"/>
              </a:rPr>
              <a:t>https://www.youtube.com/channel/UCr81EUb2qVJVfmmlJMxEHVw/videos</a:t>
            </a:r>
            <a:r>
              <a:rPr lang="en-US" sz="2200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24F7C-1B29-4FCD-A221-946D61056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80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EA2E-3226-41C5-8293-A71910CA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51B1B-EB5B-46F1-A337-4D9C6372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BF2A0-9A43-4BDD-B3F3-F0E059C35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67" y="0"/>
            <a:ext cx="7334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14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970F-4D7E-4A4C-9395-0D3E423CE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87099-4B18-4E50-9F1E-CC319B0A6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73348-95A1-4B12-9BC8-26FCA1877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48" y="0"/>
            <a:ext cx="6192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3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2D8F-8206-42C1-86F7-798A2A8C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Solutions - Adoption of 7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0BFB2-7EE9-41A8-B0EF-5FF75071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410201"/>
            <a:ext cx="8229600" cy="1447799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https://www.nytimes.com/interactive/2019/02/13/climate/cut-us-emissions-with-policies-from-other-countries.html?smid=fb-nytimes&amp;smtyp=cur&amp;fbclid=IwAR13rNqUxYrKOomsaKQKotuuYQ1SBUK_lIddhZbL0E9lNp70f9NHhuy8_Nw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08170-2F2F-427D-BD34-EDE86E65D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17638"/>
            <a:ext cx="8686800" cy="383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69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A5A6-85A9-4AE3-9862-E1C49C90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CC8F-AB3B-4160-B35F-2AAA8703A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CAFAC-D381-49A6-A2E1-B4B8E999C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2" y="0"/>
            <a:ext cx="8736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38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C6AC6-1CFE-4951-A92A-9964E942B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Tony </a:t>
            </a:r>
            <a:r>
              <a:rPr lang="en-US" sz="2400" dirty="0" err="1"/>
              <a:t>Seba</a:t>
            </a:r>
            <a:r>
              <a:rPr lang="en-US" sz="2400" dirty="0"/>
              <a:t>: Clean Disruption - Energy &amp; Transportation</a:t>
            </a:r>
          </a:p>
          <a:p>
            <a:pPr lvl="1"/>
            <a:r>
              <a:rPr lang="en-US" sz="1800" dirty="0">
                <a:hlinkClick r:id="rId2"/>
              </a:rPr>
              <a:t>https://youtu.be/2b3ttqYDwF0</a:t>
            </a:r>
            <a:r>
              <a:rPr lang="en-US" sz="1800" dirty="0"/>
              <a:t> </a:t>
            </a:r>
          </a:p>
          <a:p>
            <a:r>
              <a:rPr lang="en-US" sz="2400" dirty="0"/>
              <a:t>Ramping Up Solar to Power the World - Greg Wilson, NREL</a:t>
            </a:r>
          </a:p>
          <a:p>
            <a:pPr lvl="1"/>
            <a:r>
              <a:rPr lang="en-US" sz="1800" dirty="0">
                <a:hlinkClick r:id="rId3"/>
              </a:rPr>
              <a:t>https://youtu.be/7CDPHxcnq4c</a:t>
            </a:r>
            <a:r>
              <a:rPr lang="en-US" sz="1800" dirty="0"/>
              <a:t> </a:t>
            </a:r>
          </a:p>
          <a:p>
            <a:r>
              <a:rPr lang="en-US" sz="2400" dirty="0"/>
              <a:t>Driverless Cars and the Environment - </a:t>
            </a:r>
            <a:r>
              <a:rPr lang="en-US" sz="2400" dirty="0" err="1"/>
              <a:t>Rutt</a:t>
            </a:r>
            <a:r>
              <a:rPr lang="en-US" sz="2400" dirty="0"/>
              <a:t> Bridges, Futurist</a:t>
            </a:r>
          </a:p>
          <a:p>
            <a:pPr lvl="1"/>
            <a:r>
              <a:rPr lang="en-US" sz="1800" dirty="0"/>
              <a:t>http s://youtu.be/0BWJcpesr6A</a:t>
            </a:r>
          </a:p>
          <a:p>
            <a:r>
              <a:rPr lang="en-US" sz="2400" dirty="0"/>
              <a:t>Bill Ritter - Powering Forward. The Clean Energy Revolution can't be stopped</a:t>
            </a:r>
          </a:p>
          <a:p>
            <a:pPr lvl="1"/>
            <a:r>
              <a:rPr lang="en-US" sz="1800" dirty="0">
                <a:hlinkClick r:id="rId4"/>
              </a:rPr>
              <a:t>https://youtu.be/agowW1QKwms</a:t>
            </a:r>
            <a:r>
              <a:rPr lang="en-US" sz="1800" dirty="0"/>
              <a:t> </a:t>
            </a:r>
          </a:p>
          <a:p>
            <a:r>
              <a:rPr lang="en-US" sz="2400" dirty="0"/>
              <a:t>Drawdown: 60 Minutes with Paul Hawken</a:t>
            </a:r>
          </a:p>
          <a:p>
            <a:pPr lvl="1"/>
            <a:r>
              <a:rPr lang="en-US" sz="1800" dirty="0">
                <a:hlinkClick r:id="rId5"/>
              </a:rPr>
              <a:t>https://www.youtube.com/watch?v=4XrFnK1RrLE</a:t>
            </a:r>
            <a:endParaRPr lang="en-US" sz="1800" dirty="0"/>
          </a:p>
          <a:p>
            <a:r>
              <a:rPr lang="en-US" sz="2400" dirty="0"/>
              <a:t>Can Hydrogen Save our Energy System Mark Ruth, NREL</a:t>
            </a:r>
          </a:p>
          <a:p>
            <a:pPr lvl="1"/>
            <a:r>
              <a:rPr lang="en-US" sz="1800" dirty="0">
                <a:hlinkClick r:id="rId6"/>
              </a:rPr>
              <a:t>https://www.youtube.com/watch?v=4u93y-l0cwM&amp;t=199s</a:t>
            </a:r>
            <a:r>
              <a:rPr lang="en-US" sz="1800" dirty="0"/>
              <a:t> </a:t>
            </a:r>
          </a:p>
          <a:p>
            <a:r>
              <a:rPr lang="en-US" sz="2400" dirty="0"/>
              <a:t>100% Renewables: Let's Go! (Ken Regelson - 2/6/16)</a:t>
            </a:r>
          </a:p>
          <a:p>
            <a:pPr lvl="1"/>
            <a:r>
              <a:rPr lang="en-US" sz="1800" dirty="0">
                <a:hlinkClick r:id="rId7"/>
              </a:rPr>
              <a:t>https://youtu.be/xDBPE6ZUGXQ</a:t>
            </a:r>
            <a:r>
              <a:rPr lang="en-US" sz="1800" dirty="0"/>
              <a:t> </a:t>
            </a:r>
          </a:p>
          <a:p>
            <a:r>
              <a:rPr lang="en-US" sz="2400" dirty="0"/>
              <a:t>Why Storage is Key for a Renewable Energy Future</a:t>
            </a:r>
          </a:p>
          <a:p>
            <a:pPr lvl="1"/>
            <a:r>
              <a:rPr lang="en-US" sz="1800" dirty="0">
                <a:hlinkClick r:id="rId8"/>
              </a:rPr>
              <a:t>https://youtu.be/Yc_hULwykvQ</a:t>
            </a:r>
            <a:r>
              <a:rPr lang="en-US" sz="1800" dirty="0"/>
              <a:t>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EB083B-C048-49F9-A69F-4F6106EB5ACF}"/>
              </a:ext>
            </a:extLst>
          </p:cNvPr>
          <p:cNvSpPr txBox="1">
            <a:spLocks/>
          </p:cNvSpPr>
          <p:nvPr/>
        </p:nvSpPr>
        <p:spPr>
          <a:xfrm>
            <a:off x="0" y="20053"/>
            <a:ext cx="9144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CRES YouTube Channel:</a:t>
            </a:r>
            <a:br>
              <a:rPr lang="en-US" dirty="0"/>
            </a:br>
            <a:r>
              <a:rPr lang="en-US" sz="2200" dirty="0">
                <a:hlinkClick r:id="rId9"/>
              </a:rPr>
              <a:t>https://www.youtube.com/channel/UCr81EUb2qVJVfmmlJMxEHVw/videos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6568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0ECD27-BA05-4C97-9803-978724051E70}"/>
              </a:ext>
            </a:extLst>
          </p:cNvPr>
          <p:cNvSpPr txBox="1">
            <a:spLocks/>
          </p:cNvSpPr>
          <p:nvPr/>
        </p:nvSpPr>
        <p:spPr>
          <a:xfrm>
            <a:off x="457200" y="57150"/>
            <a:ext cx="8229600" cy="2686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Colorado Renewable Energy Society – YouTube of selected talks:</a:t>
            </a:r>
          </a:p>
          <a:p>
            <a:r>
              <a:rPr lang="en-US" dirty="0"/>
              <a:t>ON Hydrogen: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69254"/>
            <a:ext cx="4212379" cy="33311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041986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Ramping Up Solar to Power the World - Greg Wilson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NREL: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https://www.youtube.com/watch?v=7CDPHxcnq4c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/>
              <a:t>Can Hydrogen Save our Energy System? Mark Ruth, NREL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https://www.youtube.com/watch?v=4u93y-l0cwM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4933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325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Powering Forward: …America's Energy Revolution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634365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sz="4500" b="1" dirty="0"/>
              <a:t>A historic energy revolution is underway in the United States &amp; THE WORLD: 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Wind, sunlight, and other sustainable resources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Power plants on their roofs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Entire communities are switching to 100 percent renewable energy; </a:t>
            </a:r>
            <a:r>
              <a:rPr lang="en-US" b="1" dirty="0">
                <a:highlight>
                  <a:srgbClr val="FFFF00"/>
                </a:highlight>
              </a:rPr>
              <a:t>Hawaii has such a commitment!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Urgent need to prevent climate change is causing people around the planet to question their reliance on carbon-intensive oil, coal, and natural gas. </a:t>
            </a:r>
          </a:p>
          <a:p>
            <a:pPr lvl="1"/>
            <a:endParaRPr lang="en-US" b="1" dirty="0"/>
          </a:p>
        </p:txBody>
      </p:sp>
      <p:pic>
        <p:nvPicPr>
          <p:cNvPr id="4098" name="Picture 2" descr="https://images-na.ssl-images-amazon.com/images/I/41Z4ReTy2pL._SX340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226527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23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A145-30DF-4DFE-9385-11D1B7C6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 Regelson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77E0-405E-4822-B6B8-AF0653935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EnergyFreedomCO.org</a:t>
            </a:r>
            <a:endParaRPr lang="en-US" dirty="0"/>
          </a:p>
          <a:p>
            <a:r>
              <a:rPr lang="en-US" dirty="0"/>
              <a:t>   Innovation and lower costs through competition.</a:t>
            </a:r>
          </a:p>
          <a:p>
            <a:r>
              <a:rPr lang="en-US" dirty="0"/>
              <a:t> </a:t>
            </a:r>
          </a:p>
          <a:p>
            <a:r>
              <a:rPr lang="en-US" u="sng" dirty="0">
                <a:hlinkClick r:id="rId3"/>
              </a:rPr>
              <a:t>EnergyShouldBe.org</a:t>
            </a:r>
            <a:endParaRPr lang="en-US" dirty="0"/>
          </a:p>
          <a:p>
            <a:r>
              <a:rPr lang="en-US" dirty="0"/>
              <a:t>   100% Renewables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33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8529"/>
          </a:xfrm>
        </p:spPr>
        <p:txBody>
          <a:bodyPr>
            <a:normAutofit fontScale="90000"/>
          </a:bodyPr>
          <a:lstStyle/>
          <a:p>
            <a:r>
              <a:rPr lang="en-US" dirty="0"/>
              <a:t>When you have excess power: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31242"/>
            <a:ext cx="6829425" cy="5400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6321978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Noto Naskh Arabic UI"/>
              </a:rPr>
              <a:t>Ramping Up Solar to Power the World - Greg Wilson, NREL: </a:t>
            </a:r>
            <a:r>
              <a:rPr lang="en-US" sz="1400" dirty="0">
                <a:solidFill>
                  <a:srgbClr val="000000"/>
                </a:solidFill>
                <a:latin typeface="Noto Naskh Arabic UI"/>
                <a:hlinkClick r:id="rId3"/>
              </a:rPr>
              <a:t>https://www.youtube.com/watch?v=7CDPHxcnq4c</a:t>
            </a:r>
            <a:r>
              <a:rPr lang="en-US" sz="1400" dirty="0">
                <a:solidFill>
                  <a:srgbClr val="000000"/>
                </a:solidFill>
                <a:latin typeface="Noto Naskh Arabic UI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3614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07C1-1B39-49DA-BBAD-13C64DD6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C7D42-73E4-4E2A-B4B5-23A9C1D2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1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temperatur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" y="1856938"/>
            <a:ext cx="4076019" cy="2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3" descr="carbo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83" y="1935046"/>
            <a:ext cx="3848570" cy="202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4" descr="geo engine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" y="4236821"/>
            <a:ext cx="4391831" cy="25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840914"/>
            <a:ext cx="9144000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dirty="0"/>
              <a:t>Solar Radiation Management vs. Carbon dioxide Removal (SRM VS. CDR)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27283" y="4396940"/>
            <a:ext cx="3848570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Biochar &amp;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Beccs</a:t>
            </a:r>
            <a:endParaRPr lang="en-US" alt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Arial" panose="020B0604020202020204" pitchFamily="34" charset="0"/>
                <a:hlinkClick r:id="rId5"/>
              </a:rPr>
              <a:t>https://en.wikipedia.org/wiki/Biochar</a:t>
            </a:r>
            <a:r>
              <a:rPr lang="en-US" altLang="en-US" sz="1500" dirty="0">
                <a:latin typeface="Arial" panose="020B0604020202020204" pitchFamily="34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Arial" panose="020B0604020202020204" pitchFamily="34" charset="0"/>
                <a:hlinkClick r:id="rId6"/>
              </a:rPr>
              <a:t>https://en.wikipedia.org/wiki/Bio-energy_with_carbon_capture_and_storage</a:t>
            </a:r>
            <a:r>
              <a:rPr lang="en-US" altLang="en-US" sz="1500" dirty="0"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H="1">
            <a:off x="6882206" y="3938367"/>
            <a:ext cx="880346" cy="55880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67330" y="5758851"/>
            <a:ext cx="14908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Royal Society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E4A84D-1833-4C9D-B556-EAEE378DE5EF}"/>
              </a:ext>
            </a:extLst>
          </p:cNvPr>
          <p:cNvSpPr/>
          <p:nvPr/>
        </p:nvSpPr>
        <p:spPr>
          <a:xfrm>
            <a:off x="6115655" y="4396940"/>
            <a:ext cx="1139513" cy="5032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06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Additional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SRM – Solar Radiation Management </a:t>
            </a:r>
          </a:p>
          <a:p>
            <a:pPr lvl="1"/>
            <a:r>
              <a:rPr lang="en-US" dirty="0"/>
              <a:t>Cloud Brightening to increase Earth’s Albedo (reflectivity) also investigated</a:t>
            </a:r>
          </a:p>
          <a:p>
            <a:pPr lvl="1"/>
            <a:endParaRPr lang="en-US" dirty="0"/>
          </a:p>
          <a:p>
            <a:r>
              <a:rPr lang="en-US" b="1" dirty="0"/>
              <a:t>CDR – Carbon Dioxide Removal (carbon negativity)</a:t>
            </a:r>
          </a:p>
          <a:p>
            <a:pPr lvl="1"/>
            <a:r>
              <a:rPr lang="en-US" dirty="0"/>
              <a:t>Ocean fertilization with Iron to create algal blooms that sink to the sea floor:</a:t>
            </a:r>
          </a:p>
          <a:p>
            <a:pPr lvl="2"/>
            <a:r>
              <a:rPr lang="en-US" dirty="0">
                <a:hlinkClick r:id="rId2"/>
              </a:rPr>
              <a:t>https://en.wikipedia.org/wiki/Ocean_fertilization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Enhanced weathering: taking unstable mantle minerals, particularly Olivine to lock up Carbon </a:t>
            </a:r>
            <a:r>
              <a:rPr lang="en-US" dirty="0">
                <a:hlinkClick r:id="rId3"/>
              </a:rPr>
              <a:t>https://en.wikipedia.org/wiki/Enhanced_weathering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Carbon Sequestration often ignores the potential of Biochar</a:t>
            </a:r>
          </a:p>
          <a:p>
            <a:pPr lvl="1"/>
            <a:r>
              <a:rPr lang="en-US" dirty="0"/>
              <a:t>Carbon Sequestration synonymous with Carbon Negativity</a:t>
            </a:r>
          </a:p>
        </p:txBody>
      </p:sp>
    </p:spTree>
    <p:extLst>
      <p:ext uri="{BB962C8B-B14F-4D97-AF65-F5344CB8AC3E}">
        <p14:creationId xmlns:p14="http://schemas.microsoft.com/office/powerpoint/2010/main" val="1682664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121F-67DE-4220-8855-450A9B48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B150B-5F79-4B20-BE01-2FBA19003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DC6D7-1AB2-469F-A4D7-50A0DFE7EDDB}"/>
              </a:ext>
            </a:extLst>
          </p:cNvPr>
          <p:cNvSpPr/>
          <p:nvPr/>
        </p:nvSpPr>
        <p:spPr>
          <a:xfrm>
            <a:off x="2514600" y="6276068"/>
            <a:ext cx="3803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https://www.eldersclimateaction.org/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5D49D-CF9E-43A7-A8FC-07C67C4B5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" y="1295400"/>
            <a:ext cx="9144000" cy="461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2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B3CE-4BBA-4FCA-B98C-84D148F6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Adoption of 7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834F-62BA-42DD-ACAD-316DCB23B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943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Carbon tax: </a:t>
            </a:r>
            <a:r>
              <a:rPr lang="en-US" dirty="0"/>
              <a:t>The tax on coal, oil and natural gas starts at $7.50 per ton of carbon dioxide in 2020 and reaches $37.50 per ton </a:t>
            </a:r>
            <a:r>
              <a:rPr lang="en-US" dirty="0">
                <a:highlight>
                  <a:srgbClr val="FFFF00"/>
                </a:highlight>
              </a:rPr>
              <a:t>by 2033.</a:t>
            </a:r>
            <a:r>
              <a:rPr lang="en-US" dirty="0"/>
              <a:t> This is based on the rates and schedule for</a:t>
            </a:r>
            <a:r>
              <a:rPr lang="en-US" dirty="0">
                <a:hlinkClick r:id="rId2"/>
              </a:rPr>
              <a:t> British Columbia’s carbon tax</a:t>
            </a:r>
            <a:r>
              <a:rPr lang="en-US" dirty="0"/>
              <a:t>, which began in 2008. …</a:t>
            </a:r>
          </a:p>
          <a:p>
            <a:r>
              <a:rPr lang="en-US" b="1" dirty="0"/>
              <a:t>Clean electricity standard: </a:t>
            </a:r>
            <a:r>
              <a:rPr lang="en-US" dirty="0"/>
              <a:t>This policy is partly modeled after existing state-level standards. It requires utilities to increase the amount of electricity they produce from carbon-free sources — including wind, solar, nuclear, hydro, geothermal and biomass — until they reach 100 percent clean electricity in 2050. For comparison, California is steadily increasing its</a:t>
            </a:r>
            <a:r>
              <a:rPr lang="en-US" dirty="0">
                <a:hlinkClick r:id="rId3"/>
              </a:rPr>
              <a:t> clean electricity requirements</a:t>
            </a:r>
            <a:r>
              <a:rPr lang="en-US" dirty="0"/>
              <a:t> to </a:t>
            </a:r>
            <a:r>
              <a:rPr lang="en-US" dirty="0">
                <a:highlight>
                  <a:srgbClr val="FFFF00"/>
                </a:highlight>
              </a:rPr>
              <a:t>100 percent by 2045</a:t>
            </a:r>
            <a:r>
              <a:rPr lang="en-US" dirty="0"/>
              <a:t>, while New York has</a:t>
            </a:r>
            <a:r>
              <a:rPr lang="en-US" dirty="0">
                <a:hlinkClick r:id="rId4"/>
              </a:rPr>
              <a:t> announced a 2040 goal</a:t>
            </a:r>
            <a:r>
              <a:rPr lang="en-US" dirty="0"/>
              <a:t>.</a:t>
            </a:r>
          </a:p>
          <a:p>
            <a:r>
              <a:rPr lang="en-US" b="1" dirty="0"/>
              <a:t>Electric vehicle push: </a:t>
            </a:r>
            <a:r>
              <a:rPr lang="en-US" dirty="0"/>
              <a:t>Rather than model Norway’s</a:t>
            </a:r>
            <a:r>
              <a:rPr lang="en-US" dirty="0">
                <a:hlinkClick r:id="rId5"/>
              </a:rPr>
              <a:t> specific set of electric vehicle tax incentives</a:t>
            </a:r>
            <a:r>
              <a:rPr lang="en-US" dirty="0"/>
              <a:t>, this scenario assumes that the United States makes a push to match the rapid recent growth in Norway’s electric vehicle sales over the next eight years. (Between 2011 and 2018, electric vehicles and plug-in hybrids went from 1.6 percent of new sales in </a:t>
            </a:r>
            <a:r>
              <a:rPr lang="en-US" dirty="0">
                <a:highlight>
                  <a:srgbClr val="FFFF00"/>
                </a:highlight>
              </a:rPr>
              <a:t>Norway to</a:t>
            </a:r>
            <a:r>
              <a:rPr lang="en-US" dirty="0">
                <a:highlight>
                  <a:srgbClr val="FFFF00"/>
                </a:highlight>
                <a:hlinkClick r:id="rId6"/>
              </a:rPr>
              <a:t> 49 percent</a:t>
            </a:r>
            <a:r>
              <a:rPr lang="en-US" dirty="0">
                <a:highlight>
                  <a:srgbClr val="FFFF00"/>
                </a:highlight>
              </a:rPr>
              <a:t>.) </a:t>
            </a:r>
            <a:r>
              <a:rPr lang="en-US" dirty="0"/>
              <a:t>After 2027, ….</a:t>
            </a:r>
          </a:p>
          <a:p>
            <a:r>
              <a:rPr lang="en-US" b="1" dirty="0"/>
              <a:t>Industrial efficiency standards: </a:t>
            </a:r>
            <a:r>
              <a:rPr lang="en-US" dirty="0"/>
              <a:t>The industrial efficiency gains are based on a 2016 Department of Energy</a:t>
            </a:r>
            <a:r>
              <a:rPr lang="en-US" dirty="0">
                <a:hlinkClick r:id="rId7"/>
              </a:rPr>
              <a:t> study</a:t>
            </a:r>
            <a:r>
              <a:rPr lang="en-US" dirty="0"/>
              <a:t> …..</a:t>
            </a:r>
          </a:p>
          <a:p>
            <a:r>
              <a:rPr lang="en-US" b="1" dirty="0"/>
              <a:t>Building codes: </a:t>
            </a:r>
            <a:r>
              <a:rPr lang="en-US" dirty="0"/>
              <a:t>This policy reduces energy use in new homes and buildings. In 2016, the California Energy Commission</a:t>
            </a:r>
            <a:r>
              <a:rPr lang="en-US" dirty="0">
                <a:hlinkClick r:id="rId8"/>
              </a:rPr>
              <a:t> calculated</a:t>
            </a:r>
            <a:r>
              <a:rPr lang="en-US" dirty="0"/>
              <a:t> that the state’s stricter building codes would reduce energy-use intensity by 29 percent for residential buildings and 13 percent for commercial …..</a:t>
            </a:r>
          </a:p>
          <a:p>
            <a:r>
              <a:rPr lang="en-US" b="1" dirty="0"/>
              <a:t>Methane standards:</a:t>
            </a:r>
            <a:r>
              <a:rPr lang="en-US" dirty="0"/>
              <a:t> Canada’s</a:t>
            </a:r>
            <a:r>
              <a:rPr lang="en-US" dirty="0">
                <a:hlinkClick r:id="rId9"/>
              </a:rPr>
              <a:t> methane rules</a:t>
            </a:r>
            <a:r>
              <a:rPr lang="en-US" dirty="0"/>
              <a:t> aim to reduce emissions from oil and gas operations 40 to 45 percent below 2012 levels by 2025. …</a:t>
            </a:r>
          </a:p>
          <a:p>
            <a:r>
              <a:rPr lang="en-US" b="1" dirty="0"/>
              <a:t>HFC phaseout: </a:t>
            </a:r>
            <a:r>
              <a:rPr lang="en-US" dirty="0"/>
              <a:t>This….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08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CFE1-7E8D-4A4A-9121-5A02BEB0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00BAF-8157-4215-9F1F-797947100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5AD7F8-277F-44A3-A908-E71E610ED80E}"/>
              </a:ext>
            </a:extLst>
          </p:cNvPr>
          <p:cNvSpPr/>
          <p:nvPr/>
        </p:nvSpPr>
        <p:spPr>
          <a:xfrm>
            <a:off x="228600" y="61261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https://www.skepticalscience.com/2019-SkS-Weekly-Digest_07.html</a:t>
            </a:r>
            <a:r>
              <a:rPr lang="en-US" dirty="0"/>
              <a:t> </a:t>
            </a:r>
          </a:p>
        </p:txBody>
      </p:sp>
      <p:pic>
        <p:nvPicPr>
          <p:cNvPr id="1026" name="Picture 2" descr="2017 Toon 7">
            <a:extLst>
              <a:ext uri="{FF2B5EF4-FFF2-40B4-BE49-F238E27FC236}">
                <a16:creationId xmlns:a16="http://schemas.microsoft.com/office/drawing/2014/main" id="{BACD4CB7-5F2F-48B4-AB17-37D4738D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19250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18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1F37-0DC7-4780-B216-56BC59B6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0118-B056-48C9-9854-AEDF0962E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8AD38-3F8E-43EE-937D-B003A15DF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371600"/>
            <a:ext cx="5448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96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does one respond to Deniers of climate change?</a:t>
            </a:r>
            <a:br>
              <a:rPr lang="en-US" b="1" dirty="0"/>
            </a:br>
            <a:r>
              <a:rPr lang="en-US" b="1" dirty="0"/>
              <a:t>With Simple Facts and Logic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61" y="1905000"/>
            <a:ext cx="8229600" cy="5638800"/>
          </a:xfrm>
        </p:spPr>
        <p:txBody>
          <a:bodyPr>
            <a:noAutofit/>
          </a:bodyPr>
          <a:lstStyle/>
          <a:p>
            <a:pPr fontAlgn="base"/>
            <a:r>
              <a:rPr lang="en-US" sz="2000" b="1" dirty="0"/>
              <a:t>1.  Is climate changing? YES</a:t>
            </a:r>
            <a:endParaRPr lang="en-US" sz="2000" dirty="0"/>
          </a:p>
          <a:p>
            <a:pPr lvl="1" fontAlgn="base"/>
            <a:r>
              <a:rPr lang="en-US" sz="1400" dirty="0"/>
              <a:t>Scientific ….</a:t>
            </a:r>
          </a:p>
          <a:p>
            <a:pPr fontAlgn="base"/>
            <a:r>
              <a:rPr lang="en-US" sz="2000" b="1" dirty="0"/>
              <a:t>2. Do people have anything to do with it? YES</a:t>
            </a:r>
            <a:endParaRPr lang="en-US" sz="2000" dirty="0"/>
          </a:p>
          <a:p>
            <a:pPr lvl="1" fontAlgn="base"/>
            <a:r>
              <a:rPr lang="en-US" sz="1400" dirty="0"/>
              <a:t>Greenhouse gas emissions (primarily carbon dioxide from fossil fuel burning) have to warm the atmosphere—it is what they do. ….</a:t>
            </a:r>
          </a:p>
          <a:p>
            <a:pPr fontAlgn="base"/>
            <a:r>
              <a:rPr lang="en-US" sz="2000" b="1" dirty="0"/>
              <a:t>3. Is climate change bad? YES</a:t>
            </a:r>
            <a:endParaRPr lang="en-US" sz="2000" dirty="0"/>
          </a:p>
          <a:p>
            <a:pPr lvl="1" fontAlgn="base"/>
            <a:r>
              <a:rPr lang="en-US" sz="1400" dirty="0"/>
              <a:t>…change in the environment of stable civilizations is disruptive to those civilizations….</a:t>
            </a:r>
          </a:p>
          <a:p>
            <a:pPr lvl="1" fontAlgn="base"/>
            <a:r>
              <a:rPr lang="en-US" sz="1400" dirty="0"/>
              <a:t>Alterations in areas in which crops can be grown… when leaves fall, when insects emerge, etc.), …</a:t>
            </a:r>
          </a:p>
          <a:p>
            <a:pPr lvl="1" fontAlgn="base"/>
            <a:r>
              <a:rPr lang="en-US" sz="1400" dirty="0"/>
              <a:t>Shifting storm tracks, and rising sea level may have devastating economic, social, and political consequences on modern societies.</a:t>
            </a:r>
          </a:p>
          <a:p>
            <a:pPr lvl="1" fontAlgn="base"/>
            <a:r>
              <a:rPr lang="en-US" sz="1400" dirty="0"/>
              <a:t>Ocean Acidification</a:t>
            </a:r>
          </a:p>
          <a:p>
            <a:pPr fontAlgn="base"/>
            <a:r>
              <a:rPr lang="en-US" sz="2000" b="1" dirty="0"/>
              <a:t>4. Can we do anything about it? YES</a:t>
            </a:r>
            <a:endParaRPr lang="en-US" sz="2000" dirty="0"/>
          </a:p>
          <a:p>
            <a:pPr lvl="1" fontAlgn="base"/>
            <a:r>
              <a:rPr lang="en-US" sz="1400" dirty="0"/>
              <a:t>….cessation of emissions can stabilize climate in the 21st century….</a:t>
            </a:r>
          </a:p>
          <a:p>
            <a:pPr fontAlgn="base"/>
            <a:r>
              <a:rPr lang="en-US" sz="2000" b="1" dirty="0"/>
              <a:t>5. Is it worth doing anything about? YES</a:t>
            </a:r>
            <a:endParaRPr lang="en-US" sz="2000" dirty="0"/>
          </a:p>
          <a:p>
            <a:pPr lvl="1" fontAlgn="base"/>
            <a:r>
              <a:rPr lang="en-US" sz="1400" dirty="0"/>
              <a:t>Economic analyses 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2861" y="6427113"/>
            <a:ext cx="533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https://eos.org/editors-vox/responding-to-climate-change-deniers-with-simple-facts-and-logic?utm_source=eos&amp;utm_medium=email&amp;utm_campaign=EosBuzz033117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248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PLEASE </a:t>
            </a:r>
            <a:r>
              <a:rPr lang="en-US" dirty="0">
                <a:highlight>
                  <a:srgbClr val="FFFF00"/>
                </a:highlight>
              </a:rPr>
              <a:t>QUESTION MOTIVES</a:t>
            </a:r>
            <a:r>
              <a:rPr lang="en-US" dirty="0"/>
              <a:t> IF ONE SAYS:</a:t>
            </a:r>
            <a:br>
              <a:rPr lang="en-US" dirty="0"/>
            </a:br>
            <a:r>
              <a:rPr lang="en-US" dirty="0"/>
              <a:t> “Well I’m not really sure how much is man-made”</a:t>
            </a:r>
          </a:p>
          <a:p>
            <a:endParaRPr lang="en-US" dirty="0"/>
          </a:p>
          <a:p>
            <a:r>
              <a:rPr lang="en-US" dirty="0"/>
              <a:t>AND </a:t>
            </a:r>
            <a:r>
              <a:rPr lang="en-US" dirty="0">
                <a:highlight>
                  <a:srgbClr val="FFFF00"/>
                </a:highlight>
              </a:rPr>
              <a:t>ASK or think about their credentials!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Are they climate scientists?</a:t>
            </a:r>
          </a:p>
          <a:p>
            <a:endParaRPr lang="en-US" dirty="0"/>
          </a:p>
          <a:p>
            <a:r>
              <a:rPr lang="en-US" dirty="0"/>
              <a:t>AND Don’t spend too much time (waste?) expecting to change world views</a:t>
            </a:r>
          </a:p>
        </p:txBody>
      </p:sp>
    </p:spTree>
    <p:extLst>
      <p:ext uri="{BB962C8B-B14F-4D97-AF65-F5344CB8AC3E}">
        <p14:creationId xmlns:p14="http://schemas.microsoft.com/office/powerpoint/2010/main" val="130199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Links on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https://skepticalscience.com/</a:t>
            </a:r>
            <a:endParaRPr lang="en-US" sz="1800" dirty="0"/>
          </a:p>
          <a:p>
            <a:pPr lvl="1"/>
            <a:r>
              <a:rPr lang="en-US" sz="1400" dirty="0">
                <a:hlinkClick r:id="rId3"/>
              </a:rPr>
              <a:t>https://skepticalscience.com/denial101x-videos-and-references.html</a:t>
            </a:r>
            <a:r>
              <a:rPr lang="en-US" sz="1400" dirty="0"/>
              <a:t> </a:t>
            </a:r>
          </a:p>
          <a:p>
            <a:r>
              <a:rPr lang="en-US" sz="1800" dirty="0">
                <a:hlinkClick r:id="rId4"/>
              </a:rPr>
              <a:t>http://www.realclimate.org/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http://climatecentral.org/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6"/>
              </a:rPr>
              <a:t>https://climate.nasa.gov/</a:t>
            </a:r>
            <a:r>
              <a:rPr lang="en-US" sz="1800" dirty="0"/>
              <a:t> </a:t>
            </a:r>
            <a:r>
              <a:rPr lang="en-US" sz="1800" dirty="0">
                <a:hlinkClick r:id="rId7"/>
              </a:rPr>
              <a:t>https://climate.nasa.gov/causes/</a:t>
            </a:r>
            <a:r>
              <a:rPr lang="en-US" sz="1800" dirty="0"/>
              <a:t> , etc.</a:t>
            </a:r>
          </a:p>
          <a:p>
            <a:r>
              <a:rPr lang="en-US" sz="2200" dirty="0"/>
              <a:t>Jeffrey Bennett: </a:t>
            </a:r>
            <a:r>
              <a:rPr lang="en-US" sz="1800" u="sng" dirty="0">
                <a:hlinkClick r:id="rId8"/>
              </a:rPr>
              <a:t>http://www.globalwarmingprimer.com/tour/</a:t>
            </a:r>
            <a:r>
              <a:rPr lang="en-US" sz="1800" dirty="0"/>
              <a:t> </a:t>
            </a:r>
          </a:p>
          <a:p>
            <a:pPr lvl="1"/>
            <a:r>
              <a:rPr lang="en-US" sz="1400" dirty="0">
                <a:hlinkClick r:id="rId9"/>
              </a:rPr>
              <a:t>http://www.globalwarmingprimer.com/primer/primer4/</a:t>
            </a:r>
            <a:r>
              <a:rPr lang="en-US" sz="1400" dirty="0"/>
              <a:t> </a:t>
            </a:r>
          </a:p>
          <a:p>
            <a:r>
              <a:rPr lang="en-US" sz="1800" dirty="0"/>
              <a:t>Jeff Masters/Weather underground: </a:t>
            </a:r>
            <a:r>
              <a:rPr lang="en-US" sz="1800" u="sng" dirty="0">
                <a:hlinkClick r:id="rId10"/>
              </a:rPr>
              <a:t>https://www.wunderground.com/weather-infographics/climate-change-today</a:t>
            </a:r>
            <a:endParaRPr lang="en-US" sz="1800" dirty="0"/>
          </a:p>
          <a:p>
            <a:pPr lvl="1"/>
            <a:r>
              <a:rPr lang="en-US" sz="1400" u="sng" dirty="0">
                <a:hlinkClick r:id="rId11"/>
              </a:rPr>
              <a:t>https://www.wunderground.com/blog/JeffMasters/show.html</a:t>
            </a:r>
            <a:r>
              <a:rPr lang="en-US" sz="1400" dirty="0"/>
              <a:t> </a:t>
            </a:r>
          </a:p>
          <a:p>
            <a:r>
              <a:rPr lang="en-US" sz="1800" dirty="0">
                <a:hlinkClick r:id="rId12"/>
              </a:rPr>
              <a:t>http://www.nationalgeographic.com/magazine/2017/04/seven-things-to-know-about-climate-change/</a:t>
            </a:r>
            <a:r>
              <a:rPr lang="en-US" sz="1800" dirty="0"/>
              <a:t> </a:t>
            </a:r>
          </a:p>
          <a:p>
            <a:r>
              <a:rPr lang="en-US" sz="1800" dirty="0"/>
              <a:t>Extreme Weather: Phil Nelson: </a:t>
            </a:r>
            <a:r>
              <a:rPr lang="en-US" sz="1800" dirty="0">
                <a:hlinkClick r:id="rId13"/>
              </a:rPr>
              <a:t>https://www.youtube.com/watch?v=gQ1kPMYCFEY&amp;t=9s</a:t>
            </a:r>
            <a:r>
              <a:rPr lang="en-US" sz="1800" dirty="0"/>
              <a:t> 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9170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E718-6F27-45EB-89B2-94DEF33E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D489F-D877-40AB-83A8-9B1D59B96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00735-2C90-404B-970C-7E1F6802D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84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F4FE92-C283-4216-B0E3-7D92D4EBD404}"/>
              </a:ext>
            </a:extLst>
          </p:cNvPr>
          <p:cNvSpPr/>
          <p:nvPr/>
        </p:nvSpPr>
        <p:spPr>
          <a:xfrm>
            <a:off x="304800" y="59882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https://weather.com/news/news/2019-02-18-wally-broecker-dies-global-warming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15F90A-BDC8-46F0-9E70-B745E4D7B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855" y="4720419"/>
            <a:ext cx="3461461" cy="21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916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A1D5-5E1B-4684-BA11-811588E2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25791-4C06-4B5C-934F-D2723567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16C99-19B5-405D-86AF-0D256818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619"/>
            <a:ext cx="9144000" cy="564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47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5C26-C34C-456F-A88E-76B838FD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WALLY BROECKER</a:t>
            </a:r>
            <a:br>
              <a:rPr lang="en-US" dirty="0"/>
            </a:br>
            <a:r>
              <a:rPr lang="en-US" dirty="0"/>
              <a:t>11/29/1931-2/18/2019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0B962-2405-4BF8-8F7F-C51FD45F4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hlinkClick r:id="rId2"/>
              </a:rPr>
              <a:t>https://en.wikipedia.org/wiki/Wallace_Smith_Broecker</a:t>
            </a:r>
          </a:p>
          <a:p>
            <a:r>
              <a:rPr lang="en-US" b="1" dirty="0">
                <a:hlinkClick r:id="rId2"/>
              </a:rPr>
              <a:t>https://weather.com/news/news/2019-02-18-wally-broecker-dies-global-warming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Wally </a:t>
            </a:r>
            <a:r>
              <a:rPr lang="en-US" b="1" dirty="0" err="1"/>
              <a:t>Broecker’s</a:t>
            </a:r>
            <a:r>
              <a:rPr lang="en-US" b="1" dirty="0"/>
              <a:t> </a:t>
            </a:r>
            <a:r>
              <a:rPr lang="en-US" b="1" dirty="0" err="1"/>
              <a:t>ebook</a:t>
            </a:r>
            <a:r>
              <a:rPr lang="en-US" b="1" dirty="0"/>
              <a:t> – </a:t>
            </a:r>
            <a:r>
              <a:rPr lang="en-US" b="1" dirty="0">
                <a:hlinkClick r:id="rId3"/>
              </a:rPr>
              <a:t>What Drives Glacial Cycles </a:t>
            </a:r>
            <a:r>
              <a:rPr lang="en-US" b="1" dirty="0" err="1">
                <a:hlinkClick r:id="rId3"/>
              </a:rPr>
              <a:t>Broecker</a:t>
            </a:r>
            <a:endParaRPr lang="en-US" b="1"/>
          </a:p>
          <a:p>
            <a:r>
              <a:rPr lang="en-US" b="1"/>
              <a:t>Wally </a:t>
            </a:r>
            <a:r>
              <a:rPr lang="en-US" b="1" dirty="0" err="1"/>
              <a:t>Broecker’s</a:t>
            </a:r>
            <a:r>
              <a:rPr lang="en-US" b="1" dirty="0"/>
              <a:t> 1975 paper </a:t>
            </a:r>
            <a:r>
              <a:rPr lang="en-US" b="1" dirty="0">
                <a:hlinkClick r:id="rId4"/>
              </a:rPr>
              <a:t>BroeckerScience1975 Are we on the brink of a pronounced GLOBAL WARMING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42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57B5-A9EF-46C9-8F6F-B1E79BC9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935162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READ:</a:t>
            </a:r>
            <a:br>
              <a:rPr lang="en-US" dirty="0"/>
            </a:br>
            <a:r>
              <a:rPr lang="en-US" dirty="0"/>
              <a:t>Climate of Hope – Solutions</a:t>
            </a:r>
            <a:br>
              <a:rPr lang="en-US" dirty="0"/>
            </a:br>
            <a:r>
              <a:rPr lang="en-US" dirty="0"/>
              <a:t>Drawdown – and associated web pages</a:t>
            </a:r>
          </a:p>
        </p:txBody>
      </p:sp>
      <p:pic>
        <p:nvPicPr>
          <p:cNvPr id="4098" name="Picture 2" descr="Product Details">
            <a:extLst>
              <a:ext uri="{FF2B5EF4-FFF2-40B4-BE49-F238E27FC236}">
                <a16:creationId xmlns:a16="http://schemas.microsoft.com/office/drawing/2014/main" id="{99BF367F-7D18-4FCB-BDEF-4212694BB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2514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1E81B-3301-46ED-8E53-9E71412F8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76450"/>
            <a:ext cx="34480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83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905E-C8A3-48F3-AEF6-5CAF2F0D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Drawdown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89CD52-EC10-47E5-92FD-EE7BA4ED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4" y="1905000"/>
            <a:ext cx="7019796" cy="40407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Critique:</a:t>
            </a:r>
          </a:p>
          <a:p>
            <a:pPr lvl="1"/>
            <a:r>
              <a:rPr lang="en-US" dirty="0"/>
              <a:t>DOES NOT DEAL ENOUGH WITH CARBON NEGATIVITY – </a:t>
            </a:r>
          </a:p>
          <a:p>
            <a:pPr lvl="1"/>
            <a:r>
              <a:rPr lang="en-US" dirty="0"/>
              <a:t>Rather – </a:t>
            </a:r>
            <a:r>
              <a:rPr lang="en-US" dirty="0">
                <a:highlight>
                  <a:srgbClr val="FFFF00"/>
                </a:highlight>
              </a:rPr>
              <a:t>mostly about carbon emission reduction;</a:t>
            </a:r>
            <a:r>
              <a:rPr lang="en-US" dirty="0"/>
              <a:t> we need more than that – i.e. </a:t>
            </a:r>
            <a:r>
              <a:rPr lang="en-US" dirty="0">
                <a:highlight>
                  <a:srgbClr val="FFFF00"/>
                </a:highlight>
              </a:rPr>
              <a:t>carbon negativity too </a:t>
            </a:r>
            <a:r>
              <a:rPr lang="en-US" dirty="0"/>
              <a:t>to take out the excess we’ve put in</a:t>
            </a:r>
          </a:p>
          <a:p>
            <a:pPr lvl="2"/>
            <a:r>
              <a:rPr lang="en-US" dirty="0"/>
              <a:t>To reduce the heating/extreme weather events</a:t>
            </a:r>
          </a:p>
          <a:p>
            <a:pPr lvl="2"/>
            <a:r>
              <a:rPr lang="en-US" dirty="0"/>
              <a:t>To slow/stop Ocean Acidification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92E00-0E42-4A4C-97E7-1344D7FF4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804" y="2256776"/>
            <a:ext cx="2098337" cy="26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9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2607-C1CF-4274-B1A4-C93F595D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IPCC — Intergovernmental Panel on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0AC66-38C1-48F7-97C6-66D82B0BD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IPCC — Intergovernmental Panel on Climate Change</a:t>
            </a:r>
            <a:r>
              <a:rPr lang="en-US" dirty="0"/>
              <a:t> -- </a:t>
            </a:r>
            <a:r>
              <a:rPr lang="en-US" u="sng" dirty="0">
                <a:hlinkClick r:id="rId2"/>
              </a:rPr>
              <a:t>https://www.ipcc.ch/</a:t>
            </a:r>
            <a:r>
              <a:rPr lang="en-US" u="sng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7CE81-E7A4-42A4-960A-4DC5EAEDC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14600"/>
            <a:ext cx="814571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10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352-FC79-4059-9BA4-04A3F211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 of Solutions by Overall 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DFFFF-2E9F-46FB-8EC1-2C6EEE34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0960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http://www.drawdown.org/solutions-summary-by-rank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25FD8-45DB-42CF-A133-082BB76D8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52145"/>
            <a:ext cx="7620000" cy="54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024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352-FC79-4059-9BA4-04A3F211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 of Solutions by Overall 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DFFFF-2E9F-46FB-8EC1-2C6EEE34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0960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http://www.drawdown.org/solutions-summary-by-rank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4DD79-C75F-4C9C-81CA-57D74D134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29" y="1524000"/>
            <a:ext cx="866657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74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352-FC79-4059-9BA4-04A3F211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 of Solutions by Overall 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DFFFF-2E9F-46FB-8EC1-2C6EEE34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0960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http://www.drawdown.org/solutions-summary-by-rank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7F733-B2E8-428D-BC36-355D04D65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514475"/>
            <a:ext cx="86106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410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352-FC79-4059-9BA4-04A3F211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 of Solutions by Overall 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DFFFF-2E9F-46FB-8EC1-2C6EEE34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0960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http://www.drawdown.org/solutions-summary-by-rank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30C42-D022-4E22-9A84-498F66367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92103"/>
            <a:ext cx="7791450" cy="54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09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905E-C8A3-48F3-AEF6-5CAF2F0D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Colorado Renewable Energy Society – YouTube of selected talks: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89CD52-EC10-47E5-92FD-EE7BA4ED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4" y="1905000"/>
            <a:ext cx="7248396" cy="40407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Drawdown CRES YouTube video: Drawdown: Ways out of the Climate Crisis. Paul Hawken, Chip </a:t>
            </a:r>
            <a:r>
              <a:rPr lang="en-US" dirty="0" err="1"/>
              <a:t>Comins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https://youtu.be/4XrFnK1RrLE</a:t>
            </a:r>
            <a:r>
              <a:rPr lang="en-US" dirty="0"/>
              <a:t> </a:t>
            </a:r>
          </a:p>
          <a:p>
            <a:r>
              <a:rPr lang="en-US" dirty="0"/>
              <a:t>Other Drawdown links:</a:t>
            </a:r>
          </a:p>
          <a:p>
            <a:pPr lvl="1"/>
            <a:r>
              <a:rPr lang="en-US" dirty="0">
                <a:hlinkClick r:id="" action="ppaction://noaction"/>
              </a:rPr>
              <a:t>http://www.drawdown.org/</a:t>
            </a:r>
          </a:p>
          <a:p>
            <a:pPr lvl="1"/>
            <a:endParaRPr lang="en-US" dirty="0">
              <a:hlinkClick r:id="" action="ppaction://noaction"/>
            </a:endParaRPr>
          </a:p>
          <a:p>
            <a:pPr lvl="1"/>
            <a:r>
              <a:rPr lang="en-US" dirty="0">
                <a:hlinkClick r:id="rId3"/>
              </a:rPr>
              <a:t>http://www.drawdown.org/solutions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hlinkClick r:id="rId4"/>
              </a:rPr>
              <a:t>https://www.facebook.com/projectdrawdown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92E00-0E42-4A4C-97E7-1344D7FF4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804" y="2256776"/>
            <a:ext cx="2098337" cy="26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C1EC-04B6-48E3-9005-C98BF06C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OLLI Courses to Consider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E4DD-11B9-46BB-A48F-D2C01CDAF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 Nelson – Extreme Weather</a:t>
            </a:r>
          </a:p>
          <a:p>
            <a:r>
              <a:rPr lang="en-US" dirty="0"/>
              <a:t>Alec </a:t>
            </a:r>
            <a:r>
              <a:rPr lang="en-US" dirty="0" err="1"/>
              <a:t>Tsoucatos</a:t>
            </a:r>
            <a:r>
              <a:rPr lang="en-US" dirty="0"/>
              <a:t> – Steady state economics – when more is not enough</a:t>
            </a:r>
          </a:p>
          <a:p>
            <a:r>
              <a:rPr lang="en-US" dirty="0"/>
              <a:t>Great Decision – Peter Lohaus &amp; Jeff Pederson</a:t>
            </a:r>
          </a:p>
        </p:txBody>
      </p:sp>
    </p:spTree>
    <p:extLst>
      <p:ext uri="{BB962C8B-B14F-4D97-AF65-F5344CB8AC3E}">
        <p14:creationId xmlns:p14="http://schemas.microsoft.com/office/powerpoint/2010/main" val="238952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C2A1-4718-471C-9231-3D237E91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087"/>
            <a:ext cx="8229600" cy="792162"/>
          </a:xfrm>
        </p:spPr>
        <p:txBody>
          <a:bodyPr/>
          <a:lstStyle/>
          <a:p>
            <a:r>
              <a:rPr lang="en-US" dirty="0"/>
              <a:t>IPCC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89118-037C-43E0-9FCC-9F9AFE621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3141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Assessment reports (AR #) with 3 working groups: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C986FC-163A-49AC-B7A1-F9313EFE4BC9}"/>
              </a:ext>
            </a:extLst>
          </p:cNvPr>
          <p:cNvGrpSpPr/>
          <p:nvPr/>
        </p:nvGrpSpPr>
        <p:grpSpPr>
          <a:xfrm>
            <a:off x="865227" y="2906486"/>
            <a:ext cx="7810687" cy="3962400"/>
            <a:chOff x="-38288" y="1611087"/>
            <a:chExt cx="9182287" cy="44087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792B5D-A6B3-4779-9D74-CF514B30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8288" y="1611087"/>
              <a:ext cx="9182287" cy="440871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319937-34CA-4A7F-8748-703266DB576E}"/>
                </a:ext>
              </a:extLst>
            </p:cNvPr>
            <p:cNvSpPr/>
            <p:nvPr/>
          </p:nvSpPr>
          <p:spPr>
            <a:xfrm>
              <a:off x="152400" y="2453481"/>
              <a:ext cx="2590800" cy="28194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AACB8E-2685-43B5-9E37-39B7F3913090}"/>
                </a:ext>
              </a:extLst>
            </p:cNvPr>
            <p:cNvSpPr/>
            <p:nvPr/>
          </p:nvSpPr>
          <p:spPr>
            <a:xfrm>
              <a:off x="3124200" y="2667000"/>
              <a:ext cx="609600" cy="28971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36DCF-EE0A-4180-859B-51C55E739D92}"/>
                </a:ext>
              </a:extLst>
            </p:cNvPr>
            <p:cNvSpPr/>
            <p:nvPr/>
          </p:nvSpPr>
          <p:spPr>
            <a:xfrm>
              <a:off x="6019800" y="2666999"/>
              <a:ext cx="609600" cy="28971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894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66"/>
            <a:ext cx="8229600" cy="1831795"/>
          </a:xfrm>
        </p:spPr>
        <p:txBody>
          <a:bodyPr>
            <a:normAutofit/>
          </a:bodyPr>
          <a:lstStyle/>
          <a:p>
            <a:r>
              <a:rPr lang="en-US" sz="3200" b="1" dirty="0"/>
              <a:t>We’d like the role of Government</a:t>
            </a:r>
            <a:br>
              <a:rPr lang="en-US" sz="3200" b="1" dirty="0"/>
            </a:br>
            <a:r>
              <a:rPr lang="en-US" sz="3200" b="1" dirty="0"/>
              <a:t>BUT</a:t>
            </a:r>
            <a:br>
              <a:rPr lang="en-US" sz="3200" b="1" dirty="0"/>
            </a:br>
            <a:r>
              <a:rPr lang="en-US" sz="3200" b="1" dirty="0"/>
              <a:t>IT DOES NOT LOOK PROMISING RIGHT NOW?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0" y="1981200"/>
            <a:ext cx="6019800" cy="4419247"/>
            <a:chOff x="990600" y="2133600"/>
            <a:chExt cx="7111753" cy="5334000"/>
          </a:xfrm>
        </p:grpSpPr>
        <p:sp>
          <p:nvSpPr>
            <p:cNvPr id="5" name="Rectangle 4"/>
            <p:cNvSpPr/>
            <p:nvPr/>
          </p:nvSpPr>
          <p:spPr>
            <a:xfrm>
              <a:off x="990600" y="2133600"/>
              <a:ext cx="7111753" cy="5334000"/>
            </a:xfrm>
            <a:prstGeom prst="rect">
              <a:avLst/>
            </a:prstGeom>
            <a:solidFill>
              <a:srgbClr val="FFFF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120000">
              <a:off x="1126331" y="2299392"/>
              <a:ext cx="6891337" cy="497327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876800" y="6486586"/>
            <a:ext cx="450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Bill Ritter, Jr., Powering Forward, 2016</a:t>
            </a:r>
          </a:p>
        </p:txBody>
      </p:sp>
    </p:spTree>
    <p:extLst>
      <p:ext uri="{BB962C8B-B14F-4D97-AF65-F5344CB8AC3E}">
        <p14:creationId xmlns:p14="http://schemas.microsoft.com/office/powerpoint/2010/main" val="95139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fuels: oil, gas, coal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" y="2185987"/>
            <a:ext cx="3352800" cy="3505199"/>
          </a:xfrm>
        </p:spPr>
        <p:txBody>
          <a:bodyPr>
            <a:noAutofit/>
          </a:bodyPr>
          <a:lstStyle/>
          <a:p>
            <a:r>
              <a:rPr lang="en-US" dirty="0"/>
              <a:t>We owe a lot to fossil fuels</a:t>
            </a:r>
          </a:p>
          <a:p>
            <a:r>
              <a:rPr lang="en-US" dirty="0"/>
              <a:t>It’s only recently we’ve fully appreciated it’s consequences</a:t>
            </a:r>
          </a:p>
          <a:p>
            <a:r>
              <a:rPr lang="en-US" dirty="0"/>
              <a:t>It’s time for change!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600200"/>
            <a:ext cx="5353050" cy="4676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5626" y="6487415"/>
            <a:ext cx="4445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NewRomanPSMT"/>
              </a:rPr>
              <a:t>From Where has all the carbon gone: </a:t>
            </a:r>
            <a:r>
              <a:rPr lang="en-US" sz="1200" dirty="0">
                <a:solidFill>
                  <a:srgbClr val="002060"/>
                </a:solidFill>
                <a:latin typeface="TimesNewRomanPSMT"/>
                <a:hlinkClick r:id="rId3"/>
              </a:rPr>
              <a:t>Scott.Denning@ColoState.edu</a:t>
            </a:r>
            <a:r>
              <a:rPr lang="en-US" sz="1200" dirty="0">
                <a:solidFill>
                  <a:srgbClr val="002060"/>
                </a:solidFill>
                <a:latin typeface="TimesNewRomanPSMT"/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7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41914"/>
            <a:ext cx="5410200" cy="406135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Climate change is only the most visible of the modifications we've made--up until this point, inadvertently--to the planet.</a:t>
            </a:r>
          </a:p>
          <a:p>
            <a:r>
              <a:rPr lang="en-US" dirty="0"/>
              <a:t>And our current behavior threatens not only our own future but that of countless other creatures. </a:t>
            </a:r>
          </a:p>
          <a:p>
            <a:r>
              <a:rPr lang="en-US" dirty="0">
                <a:highlight>
                  <a:srgbClr val="FFFF00"/>
                </a:highlight>
              </a:rPr>
              <a:t>….shows what a strange and novel development it is for a species to evolve to build machines, and ultimately, global societies with world-shaping influence.</a:t>
            </a:r>
          </a:p>
        </p:txBody>
      </p:sp>
      <p:pic>
        <p:nvPicPr>
          <p:cNvPr id="2050" name="Picture 2" descr="https://images-na.ssl-images-amazon.com/images/I/517vnkaH0dL._SX323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30956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17" y="5984451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BTW – David Grinspoon will be at Conf. World Affairs (CWA), Boulder NEXT week of 4/8: </a:t>
            </a:r>
            <a:r>
              <a:rPr lang="en-US" dirty="0">
                <a:hlinkClick r:id="rId3"/>
              </a:rPr>
              <a:t>http://www.colorado.edu/cwa/</a:t>
            </a:r>
            <a:r>
              <a:rPr lang="en-US" dirty="0"/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22860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We are a planet with brains</a:t>
            </a:r>
          </a:p>
        </p:txBody>
      </p:sp>
    </p:spTree>
    <p:extLst>
      <p:ext uri="{BB962C8B-B14F-4D97-AF65-F5344CB8AC3E}">
        <p14:creationId xmlns:p14="http://schemas.microsoft.com/office/powerpoint/2010/main" val="523597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19368</TotalTime>
  <Words>2150</Words>
  <Application>Microsoft Office PowerPoint</Application>
  <PresentationFormat>On-screen Show (4:3)</PresentationFormat>
  <Paragraphs>271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Lucida Fax</vt:lpstr>
      <vt:lpstr>Noto Naskh Arabic UI</vt:lpstr>
      <vt:lpstr>Times New Roman</vt:lpstr>
      <vt:lpstr>TimesNewRomanPSMT</vt:lpstr>
      <vt:lpstr>Office Theme</vt:lpstr>
      <vt:lpstr>Earth’s Climate: Past, Present and Future;  Concerns and Solutions   Week 5: Wednesday February 20th, 2019 Paul Belanger Solutions</vt:lpstr>
      <vt:lpstr>Revised syllabus</vt:lpstr>
      <vt:lpstr>Solutions - Adoption of 7 policies</vt:lpstr>
      <vt:lpstr>Adoption of 7 policies</vt:lpstr>
      <vt:lpstr>IPCC — Intergovernmental Panel on Climate Change</vt:lpstr>
      <vt:lpstr>IPCC REPORTS</vt:lpstr>
      <vt:lpstr>We’d like the role of Government BUT IT DOES NOT LOOK PROMISING RIGHT NOW?</vt:lpstr>
      <vt:lpstr>Fossil fuels: oil, gas, coal</vt:lpstr>
      <vt:lpstr>PowerPoint Presentation</vt:lpstr>
      <vt:lpstr>Solutions</vt:lpstr>
      <vt:lpstr>Youth Movement</vt:lpstr>
      <vt:lpstr>PowerPoint Presentation</vt:lpstr>
      <vt:lpstr>Dr. James E. Hansen</vt:lpstr>
      <vt:lpstr>Adapting to Climate change: Extreme Weather Events, a Worldwide Energy Revolution and Geoengineering options  Paul Belanger, Ph.D.; &amp; Phil Nelson, Ph.D. Geologist/Paleoclimatologist; &amp; Geophysicist SPRING 2017</vt:lpstr>
      <vt:lpstr>SOLUTIONS – Energy, Transportation and Geoengineering Options</vt:lpstr>
      <vt:lpstr>PowerPoint Presentation</vt:lpstr>
      <vt:lpstr>PowerPoint Presentation</vt:lpstr>
      <vt:lpstr>This Monday: Ethics and Ecological Economics Forum (EEEF) </vt:lpstr>
      <vt:lpstr>PowerPoint Presentation</vt:lpstr>
      <vt:lpstr>Solutions  How to Overcome our Inertia and Apathy</vt:lpstr>
      <vt:lpstr>APATHY / INERTIA WHY?</vt:lpstr>
      <vt:lpstr>APATHY / INERTIA vs. good motives:</vt:lpstr>
      <vt:lpstr>SOLUTIONS TO APATHY</vt:lpstr>
      <vt:lpstr>Earth in human hands</vt:lpstr>
      <vt:lpstr>PowerPoint Presentation</vt:lpstr>
      <vt:lpstr>PowerPoint Presentation</vt:lpstr>
      <vt:lpstr>CRES YouTube Channel: https://www.youtube.com/channel/UCr81EUb2qVJVfmmlJMxEHVw/videos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Powering Forward: …America's Energy Revolution </vt:lpstr>
      <vt:lpstr>Ken Regelson links</vt:lpstr>
      <vt:lpstr>When you have excess power:</vt:lpstr>
      <vt:lpstr>Geoengineering</vt:lpstr>
      <vt:lpstr>PowerPoint Presentation</vt:lpstr>
      <vt:lpstr>Additional</vt:lpstr>
      <vt:lpstr>PowerPoint Presentation</vt:lpstr>
      <vt:lpstr>PowerPoint Presentation</vt:lpstr>
      <vt:lpstr>PowerPoint Presentation</vt:lpstr>
      <vt:lpstr>How does one respond to Deniers of climate change? With Simple Facts and Logic </vt:lpstr>
      <vt:lpstr>WHAT TO DO?</vt:lpstr>
      <vt:lpstr>Web Links on Climate</vt:lpstr>
      <vt:lpstr>PowerPoint Presentation</vt:lpstr>
      <vt:lpstr>PowerPoint Presentation</vt:lpstr>
      <vt:lpstr>WALLY BROECKER 11/29/1931-2/18/2019</vt:lpstr>
      <vt:lpstr>READ: Climate of Hope – Solutions Drawdown – and associated web pages</vt:lpstr>
      <vt:lpstr>Drawdown</vt:lpstr>
      <vt:lpstr>Summary of Solutions by Overall Rank</vt:lpstr>
      <vt:lpstr>Summary of Solutions by Overall Rank</vt:lpstr>
      <vt:lpstr>Summary of Solutions by Overall Rank</vt:lpstr>
      <vt:lpstr>Summary of Solutions by Overall Rank</vt:lpstr>
      <vt:lpstr>Colorado Renewable Energy Society – YouTube of selected talks:</vt:lpstr>
      <vt:lpstr>OLLI Courses to Consider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Belanger</dc:creator>
  <cp:lastModifiedBy>Paul E. Belanger</cp:lastModifiedBy>
  <cp:revision>188</cp:revision>
  <dcterms:created xsi:type="dcterms:W3CDTF">2014-09-11T11:27:28Z</dcterms:created>
  <dcterms:modified xsi:type="dcterms:W3CDTF">2019-02-26T17:35:53Z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2803604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</Properties>
</file>