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17" r:id="rId3"/>
    <p:sldId id="689" r:id="rId4"/>
    <p:sldId id="690" r:id="rId5"/>
    <p:sldId id="710" r:id="rId6"/>
    <p:sldId id="691" r:id="rId7"/>
    <p:sldId id="713" r:id="rId8"/>
    <p:sldId id="716" r:id="rId9"/>
    <p:sldId id="723" r:id="rId10"/>
    <p:sldId id="724" r:id="rId11"/>
    <p:sldId id="692" r:id="rId12"/>
    <p:sldId id="257" r:id="rId13"/>
    <p:sldId id="258" r:id="rId14"/>
    <p:sldId id="340" r:id="rId15"/>
    <p:sldId id="370" r:id="rId16"/>
    <p:sldId id="353" r:id="rId17"/>
    <p:sldId id="357" r:id="rId18"/>
    <p:sldId id="355" r:id="rId19"/>
    <p:sldId id="361" r:id="rId20"/>
    <p:sldId id="366" r:id="rId21"/>
    <p:sldId id="331" r:id="rId22"/>
    <p:sldId id="342" r:id="rId23"/>
    <p:sldId id="338" r:id="rId24"/>
    <p:sldId id="339" r:id="rId25"/>
    <p:sldId id="341" r:id="rId26"/>
    <p:sldId id="261" r:id="rId27"/>
    <p:sldId id="348" r:id="rId28"/>
    <p:sldId id="700" r:id="rId29"/>
    <p:sldId id="346" r:id="rId30"/>
    <p:sldId id="347" r:id="rId31"/>
    <p:sldId id="259" r:id="rId32"/>
    <p:sldId id="726" r:id="rId33"/>
    <p:sldId id="722" r:id="rId34"/>
    <p:sldId id="714" r:id="rId35"/>
    <p:sldId id="715" r:id="rId36"/>
    <p:sldId id="709" r:id="rId37"/>
    <p:sldId id="335" r:id="rId38"/>
    <p:sldId id="727" r:id="rId39"/>
    <p:sldId id="717" r:id="rId40"/>
    <p:sldId id="344" r:id="rId41"/>
    <p:sldId id="703" r:id="rId42"/>
    <p:sldId id="704" r:id="rId43"/>
    <p:sldId id="708" r:id="rId44"/>
    <p:sldId id="707" r:id="rId45"/>
    <p:sldId id="725" r:id="rId46"/>
    <p:sldId id="696" r:id="rId47"/>
    <p:sldId id="729" r:id="rId48"/>
    <p:sldId id="730" r:id="rId49"/>
    <p:sldId id="333" r:id="rId50"/>
    <p:sldId id="547" r:id="rId51"/>
    <p:sldId id="496" r:id="rId52"/>
    <p:sldId id="728" r:id="rId53"/>
    <p:sldId id="336" r:id="rId54"/>
    <p:sldId id="718" r:id="rId55"/>
    <p:sldId id="731" r:id="rId56"/>
    <p:sldId id="687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470" r:id="rId68"/>
    <p:sldId id="705" r:id="rId69"/>
    <p:sldId id="466" r:id="rId70"/>
    <p:sldId id="327" r:id="rId71"/>
    <p:sldId id="416" r:id="rId72"/>
    <p:sldId id="475" r:id="rId73"/>
    <p:sldId id="288" r:id="rId74"/>
    <p:sldId id="411" r:id="rId75"/>
    <p:sldId id="702" r:id="rId76"/>
    <p:sldId id="534" r:id="rId77"/>
    <p:sldId id="634" r:id="rId78"/>
    <p:sldId id="633" r:id="rId79"/>
    <p:sldId id="304" r:id="rId80"/>
    <p:sldId id="706" r:id="rId81"/>
    <p:sldId id="580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7" autoAdjust="0"/>
    <p:restoredTop sz="94660"/>
  </p:normalViewPr>
  <p:slideViewPr>
    <p:cSldViewPr>
      <p:cViewPr varScale="1">
        <p:scale>
          <a:sx n="101" d="100"/>
          <a:sy n="101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c8ae22552cad331/Documents/Home/6%20church%20stuff/Green%20First/Lecture%20Series/Solar%20PPA%20Cash%20Flow%20model%20residenti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c8ae22552cad331/Documents/Home/6%20church%20stuff/Green%20First/Lecture%20Series/Solar%20PPA%20Cash%20Flow%20model%20residenti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Prior 10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90069991251092"/>
          <c:y val="0.21337962962962964"/>
          <c:w val="0.83465485564304465"/>
          <c:h val="0.67922098279381737"/>
        </c:manualLayout>
      </c:layout>
      <c:areaChart>
        <c:grouping val="stacked"/>
        <c:varyColors val="0"/>
        <c:ser>
          <c:idx val="0"/>
          <c:order val="0"/>
          <c:tx>
            <c:v>Cumulative Costs Not Saved</c:v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'[Solar PPA Cash Flow model residential.xlsx]Cash Flow Cash'!$C$39:$L$39</c:f>
              <c:numCache>
                <c:formatCode>_("$"* #,##0_);_("$"* \(#,##0\);_("$"* "-"_);_(@_)</c:formatCode>
                <c:ptCount val="10"/>
                <c:pt idx="0">
                  <c:v>-872.1</c:v>
                </c:pt>
                <c:pt idx="1">
                  <c:v>-1779.0840000000001</c:v>
                </c:pt>
                <c:pt idx="2">
                  <c:v>-2722.3473600000002</c:v>
                </c:pt>
                <c:pt idx="3">
                  <c:v>-3703.3412544000003</c:v>
                </c:pt>
                <c:pt idx="4">
                  <c:v>-4723.5749045760003</c:v>
                </c:pt>
                <c:pt idx="5">
                  <c:v>-5784.6179007590399</c:v>
                </c:pt>
                <c:pt idx="6">
                  <c:v>-6888.1026167894015</c:v>
                </c:pt>
                <c:pt idx="7">
                  <c:v>-8035.7267214609774</c:v>
                </c:pt>
                <c:pt idx="8">
                  <c:v>-9229.2557903194174</c:v>
                </c:pt>
                <c:pt idx="9">
                  <c:v>-10470.526021932194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1-4C58-B66C-CCFB7EEAA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373032"/>
        <c:axId val="874371064"/>
      </c:areaChart>
      <c:barChart>
        <c:barDir val="col"/>
        <c:grouping val="clustered"/>
        <c:varyColors val="0"/>
        <c:ser>
          <c:idx val="1"/>
          <c:order val="1"/>
          <c:tx>
            <c:v>Annual Cost not saved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'[Solar PPA Cash Flow model residential.xlsx]Cash Flow Cash'!$C$38:$L$38</c:f>
              <c:numCache>
                <c:formatCode>_("$"* #,##0_);_("$"* \(#,##0\);_("$"* "-"_);_(@_)</c:formatCode>
                <c:ptCount val="10"/>
                <c:pt idx="0">
                  <c:v>-872.1</c:v>
                </c:pt>
                <c:pt idx="1">
                  <c:v>-906.98400000000004</c:v>
                </c:pt>
                <c:pt idx="2">
                  <c:v>-943.26336000000003</c:v>
                </c:pt>
                <c:pt idx="3">
                  <c:v>-980.99389440000004</c:v>
                </c:pt>
                <c:pt idx="4">
                  <c:v>-1020.2336501760001</c:v>
                </c:pt>
                <c:pt idx="5">
                  <c:v>-1061.04299618304</c:v>
                </c:pt>
                <c:pt idx="6">
                  <c:v>-1103.4847160303616</c:v>
                </c:pt>
                <c:pt idx="7">
                  <c:v>-1147.6241046715761</c:v>
                </c:pt>
                <c:pt idx="8">
                  <c:v>-1193.5290688584391</c:v>
                </c:pt>
                <c:pt idx="9">
                  <c:v>-1241.2702316127768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1-4C58-B66C-CCFB7EEAA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4373032"/>
        <c:axId val="874371064"/>
      </c:barChart>
      <c:catAx>
        <c:axId val="87437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371064"/>
        <c:crosses val="autoZero"/>
        <c:auto val="1"/>
        <c:lblAlgn val="ctr"/>
        <c:lblOffset val="100"/>
        <c:noMultiLvlLbl val="0"/>
      </c:catAx>
      <c:valAx>
        <c:axId val="87437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37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Solar Costs, Savings and Cumulative Savings</a:t>
            </a:r>
          </a:p>
        </c:rich>
      </c:tx>
      <c:layout>
        <c:manualLayout>
          <c:xMode val="edge"/>
          <c:yMode val="edge"/>
          <c:x val="0.287981481671054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94793383385219"/>
          <c:y val="0.17171296296296298"/>
          <c:w val="0.83398315835520576"/>
          <c:h val="0.77736111111111106"/>
        </c:manualLayout>
      </c:layout>
      <c:areaChart>
        <c:grouping val="stacked"/>
        <c:varyColors val="0"/>
        <c:ser>
          <c:idx val="2"/>
          <c:order val="2"/>
          <c:tx>
            <c:v>Cumulative savings</c:v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val>
            <c:numRef>
              <c:f>'[Solar PPA Cash Flow model residential.xlsx]Cash Flow Cash'!$B$27:$Z$27</c:f>
              <c:numCache>
                <c:formatCode>_("$"* #,##0_);_("$"* \(#,##0\);_("$"* "-"_);_(@_)</c:formatCode>
                <c:ptCount val="25"/>
                <c:pt idx="0">
                  <c:v>-20250</c:v>
                </c:pt>
                <c:pt idx="1">
                  <c:v>-13149</c:v>
                </c:pt>
                <c:pt idx="2">
                  <c:v>-12087.2952</c:v>
                </c:pt>
                <c:pt idx="3">
                  <c:v>-10988.64307296</c:v>
                </c:pt>
                <c:pt idx="4">
                  <c:v>-9851.7578518990085</c:v>
                </c:pt>
                <c:pt idx="5">
                  <c:v>-8675.309025145094</c:v>
                </c:pt>
                <c:pt idx="6">
                  <c:v>-7457.919779220143</c:v>
                </c:pt>
                <c:pt idx="7">
                  <c:v>-6198.1653875370039</c:v>
                </c:pt>
                <c:pt idx="8">
                  <c:v>-4894.5715430232913</c:v>
                </c:pt>
                <c:pt idx="9">
                  <c:v>-3545.612632720502</c:v>
                </c:pt>
                <c:pt idx="10">
                  <c:v>-2149.7099523391753</c:v>
                </c:pt>
                <c:pt idx="11">
                  <c:v>-705.22985868057845</c:v>
                </c:pt>
                <c:pt idx="12">
                  <c:v>789.51814223733754</c:v>
                </c:pt>
                <c:pt idx="13">
                  <c:v>2336.2833735871973</c:v>
                </c:pt>
                <c:pt idx="14">
                  <c:v>3936.8760349880322</c:v>
                </c:pt>
                <c:pt idx="15">
                  <c:v>5593.1693210056164</c:v>
                </c:pt>
                <c:pt idx="16">
                  <c:v>7307.1016133766125</c:v>
                </c:pt>
                <c:pt idx="17">
                  <c:v>9080.6787495221197</c:v>
                </c:pt>
                <c:pt idx="18">
                  <c:v>10915.97637000549</c:v>
                </c:pt>
                <c:pt idx="19">
                  <c:v>12815.142347681682</c:v>
                </c:pt>
                <c:pt idx="20">
                  <c:v>14780.399301381005</c:v>
                </c:pt>
                <c:pt idx="21">
                  <c:v>16814.047197069063</c:v>
                </c:pt>
                <c:pt idx="22">
                  <c:v>18918.466039527069</c:v>
                </c:pt>
                <c:pt idx="23">
                  <c:v>21096.118657702613</c:v>
                </c:pt>
                <c:pt idx="24">
                  <c:v>23349.553586990663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7-4EA6-9294-DFDC9E1BE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686312"/>
        <c:axId val="756686640"/>
      </c:areaChart>
      <c:barChart>
        <c:barDir val="col"/>
        <c:grouping val="clustered"/>
        <c:varyColors val="0"/>
        <c:ser>
          <c:idx val="0"/>
          <c:order val="0"/>
          <c:tx>
            <c:v>Cash Flow</c:v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'[Solar PPA Cash Flow model residential.xlsx]Cash Flow Cash'!$B$26:$Z$26</c:f>
              <c:numCache>
                <c:formatCode>_("$"* #,##0_);_("$"* \(#,##0\);_("$"* "-"_);_(@_)</c:formatCode>
                <c:ptCount val="25"/>
                <c:pt idx="0">
                  <c:v>-20250</c:v>
                </c:pt>
                <c:pt idx="1">
                  <c:v>7101</c:v>
                </c:pt>
                <c:pt idx="2">
                  <c:v>1061.7048</c:v>
                </c:pt>
                <c:pt idx="3">
                  <c:v>1098.6521270399999</c:v>
                </c:pt>
                <c:pt idx="4">
                  <c:v>1136.8852210609921</c:v>
                </c:pt>
                <c:pt idx="5">
                  <c:v>1176.4488267539145</c:v>
                </c:pt>
                <c:pt idx="6">
                  <c:v>1217.389245924951</c:v>
                </c:pt>
                <c:pt idx="7">
                  <c:v>1259.7543916831391</c:v>
                </c:pt>
                <c:pt idx="8">
                  <c:v>1303.5938445137124</c:v>
                </c:pt>
                <c:pt idx="9">
                  <c:v>1348.9589103027895</c:v>
                </c:pt>
                <c:pt idx="10">
                  <c:v>1395.9026803813267</c:v>
                </c:pt>
                <c:pt idx="11">
                  <c:v>1444.4800936585968</c:v>
                </c:pt>
                <c:pt idx="12">
                  <c:v>1494.748000917916</c:v>
                </c:pt>
                <c:pt idx="13">
                  <c:v>1546.7652313498595</c:v>
                </c:pt>
                <c:pt idx="14">
                  <c:v>1600.5926614008347</c:v>
                </c:pt>
                <c:pt idx="15">
                  <c:v>1656.2932860175838</c:v>
                </c:pt>
                <c:pt idx="16">
                  <c:v>1713.9322923709958</c:v>
                </c:pt>
                <c:pt idx="17">
                  <c:v>1773.5771361455065</c:v>
                </c:pt>
                <c:pt idx="18">
                  <c:v>1835.2976204833701</c:v>
                </c:pt>
                <c:pt idx="19">
                  <c:v>1899.1659776761915</c:v>
                </c:pt>
                <c:pt idx="20">
                  <c:v>1965.256953699323</c:v>
                </c:pt>
                <c:pt idx="21">
                  <c:v>2033.6478956880596</c:v>
                </c:pt>
                <c:pt idx="22">
                  <c:v>2104.4188424580043</c:v>
                </c:pt>
                <c:pt idx="23">
                  <c:v>2177.652618175543</c:v>
                </c:pt>
                <c:pt idx="24">
                  <c:v>2253.434929288052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7-4EA6-9294-DFDC9E1BE041}"/>
            </c:ext>
          </c:extLst>
        </c:ser>
        <c:ser>
          <c:idx val="1"/>
          <c:order val="1"/>
          <c:tx>
            <c:v>Energy saved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'[Solar PPA Cash Flow model residential.xlsx]Cash Flow Cash'!$B$41:$Z$41</c:f>
              <c:numCache>
                <c:formatCode>_("$"* #,##0_);_("$"* \(#,##0\);_("$"* "-"_);_(@_)</c:formatCode>
                <c:ptCount val="25"/>
                <c:pt idx="1">
                  <c:v>1026</c:v>
                </c:pt>
                <c:pt idx="2">
                  <c:v>1061.7048</c:v>
                </c:pt>
                <c:pt idx="3">
                  <c:v>1098.6521270399999</c:v>
                </c:pt>
                <c:pt idx="4">
                  <c:v>1136.8852210609921</c:v>
                </c:pt>
                <c:pt idx="5">
                  <c:v>1176.4488267539145</c:v>
                </c:pt>
                <c:pt idx="6">
                  <c:v>1217.389245924951</c:v>
                </c:pt>
                <c:pt idx="7">
                  <c:v>1259.7543916831391</c:v>
                </c:pt>
                <c:pt idx="8">
                  <c:v>1303.5938445137124</c:v>
                </c:pt>
                <c:pt idx="9">
                  <c:v>1348.9589103027895</c:v>
                </c:pt>
                <c:pt idx="10">
                  <c:v>1395.9026803813267</c:v>
                </c:pt>
                <c:pt idx="11">
                  <c:v>1444.4800936585968</c:v>
                </c:pt>
                <c:pt idx="12">
                  <c:v>1494.748000917916</c:v>
                </c:pt>
                <c:pt idx="13">
                  <c:v>1546.7652313498595</c:v>
                </c:pt>
                <c:pt idx="14">
                  <c:v>1600.5926614008347</c:v>
                </c:pt>
                <c:pt idx="15">
                  <c:v>1656.2932860175838</c:v>
                </c:pt>
                <c:pt idx="16">
                  <c:v>1713.9322923709958</c:v>
                </c:pt>
                <c:pt idx="17">
                  <c:v>1773.5771361455065</c:v>
                </c:pt>
                <c:pt idx="18">
                  <c:v>1835.2976204833701</c:v>
                </c:pt>
                <c:pt idx="19">
                  <c:v>1899.1659776761915</c:v>
                </c:pt>
                <c:pt idx="20">
                  <c:v>1965.256953699323</c:v>
                </c:pt>
                <c:pt idx="21">
                  <c:v>2033.6478956880596</c:v>
                </c:pt>
                <c:pt idx="22">
                  <c:v>2104.4188424580043</c:v>
                </c:pt>
                <c:pt idx="23">
                  <c:v>2177.652618175543</c:v>
                </c:pt>
                <c:pt idx="24">
                  <c:v>2253.434929288052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D7-4EA6-9294-DFDC9E1BE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686312"/>
        <c:axId val="756686640"/>
      </c:barChart>
      <c:catAx>
        <c:axId val="75668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686640"/>
        <c:crosses val="autoZero"/>
        <c:auto val="1"/>
        <c:lblAlgn val="ctr"/>
        <c:lblOffset val="100"/>
        <c:noMultiLvlLbl val="0"/>
      </c:catAx>
      <c:valAx>
        <c:axId val="75668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68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674357565769395"/>
          <c:y val="0.18597149314668995"/>
          <c:w val="0.29200964320513262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4304C-6443-412A-8CC1-EF54F1A2C2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170D2-2C61-42DF-B704-EE7F82580ACC}">
      <dgm:prSet custT="1"/>
      <dgm:spPr/>
      <dgm:t>
        <a:bodyPr/>
        <a:lstStyle/>
        <a:p>
          <a:pPr rtl="0"/>
          <a:r>
            <a:rPr lang="en-US" sz="1800" dirty="0"/>
            <a:t>The Story of Solutions</a:t>
          </a:r>
        </a:p>
      </dgm:t>
    </dgm:pt>
    <dgm:pt modelId="{87FC8FB9-1D66-478F-BCC9-2737E260CBF8}" type="parTrans" cxnId="{9512737F-58C7-43B8-AEF8-1505B71375A9}">
      <dgm:prSet/>
      <dgm:spPr/>
      <dgm:t>
        <a:bodyPr/>
        <a:lstStyle/>
        <a:p>
          <a:endParaRPr lang="en-US"/>
        </a:p>
      </dgm:t>
    </dgm:pt>
    <dgm:pt modelId="{54A90506-6C31-438C-A255-B1EB31F54512}" type="sibTrans" cxnId="{9512737F-58C7-43B8-AEF8-1505B71375A9}">
      <dgm:prSet/>
      <dgm:spPr/>
      <dgm:t>
        <a:bodyPr/>
        <a:lstStyle/>
        <a:p>
          <a:endParaRPr lang="en-US"/>
        </a:p>
      </dgm:t>
    </dgm:pt>
    <dgm:pt modelId="{234C8E01-9C67-4C2B-A108-665CF9C4D2AB}" type="pres">
      <dgm:prSet presAssocID="{6F94304C-6443-412A-8CC1-EF54F1A2C258}" presName="linear" presStyleCnt="0">
        <dgm:presLayoutVars>
          <dgm:animLvl val="lvl"/>
          <dgm:resizeHandles val="exact"/>
        </dgm:presLayoutVars>
      </dgm:prSet>
      <dgm:spPr/>
    </dgm:pt>
    <dgm:pt modelId="{619C6E1A-7F7D-476E-A239-BB0F230A8A83}" type="pres">
      <dgm:prSet presAssocID="{B0B170D2-2C61-42DF-B704-EE7F82580AC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512737F-58C7-43B8-AEF8-1505B71375A9}" srcId="{6F94304C-6443-412A-8CC1-EF54F1A2C258}" destId="{B0B170D2-2C61-42DF-B704-EE7F82580ACC}" srcOrd="0" destOrd="0" parTransId="{87FC8FB9-1D66-478F-BCC9-2737E260CBF8}" sibTransId="{54A90506-6C31-438C-A255-B1EB31F54512}"/>
    <dgm:cxn modelId="{1FC817EC-925E-4729-A862-E396948E705A}" type="presOf" srcId="{6F94304C-6443-412A-8CC1-EF54F1A2C258}" destId="{234C8E01-9C67-4C2B-A108-665CF9C4D2AB}" srcOrd="0" destOrd="0" presId="urn:microsoft.com/office/officeart/2005/8/layout/vList2"/>
    <dgm:cxn modelId="{E5D3CBF2-563B-4CB5-B5DA-A00DF2E182BC}" type="presOf" srcId="{B0B170D2-2C61-42DF-B704-EE7F82580ACC}" destId="{619C6E1A-7F7D-476E-A239-BB0F230A8A83}" srcOrd="0" destOrd="0" presId="urn:microsoft.com/office/officeart/2005/8/layout/vList2"/>
    <dgm:cxn modelId="{F203715F-F39C-4443-A76E-B0779E1E3792}" type="presParOf" srcId="{234C8E01-9C67-4C2B-A108-665CF9C4D2AB}" destId="{619C6E1A-7F7D-476E-A239-BB0F230A8A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9E9AA-1D2B-4FEA-A30D-03DA993DC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D8ECC-64D4-4DE7-84B9-868D6EBAE729}">
      <dgm:prSet/>
      <dgm:spPr/>
      <dgm:t>
        <a:bodyPr/>
        <a:lstStyle/>
        <a:p>
          <a:pPr rtl="0"/>
          <a:r>
            <a:rPr lang="en-US" dirty="0"/>
            <a:t>The Real Costs of One Light Bulb </a:t>
          </a:r>
        </a:p>
      </dgm:t>
    </dgm:pt>
    <dgm:pt modelId="{9F46C244-B8DF-4363-90C5-2214D73827B0}" type="parTrans" cxnId="{D693443A-89AF-4048-B686-40C5A2016C7D}">
      <dgm:prSet/>
      <dgm:spPr/>
      <dgm:t>
        <a:bodyPr/>
        <a:lstStyle/>
        <a:p>
          <a:endParaRPr lang="en-US"/>
        </a:p>
      </dgm:t>
    </dgm:pt>
    <dgm:pt modelId="{FD133E8B-1ADA-4131-8270-ECC6780036FC}" type="sibTrans" cxnId="{D693443A-89AF-4048-B686-40C5A2016C7D}">
      <dgm:prSet/>
      <dgm:spPr/>
      <dgm:t>
        <a:bodyPr/>
        <a:lstStyle/>
        <a:p>
          <a:endParaRPr lang="en-US"/>
        </a:p>
      </dgm:t>
    </dgm:pt>
    <dgm:pt modelId="{BAEF6B00-960F-4E3C-8648-1F31201F2EDF}" type="pres">
      <dgm:prSet presAssocID="{EE49E9AA-1D2B-4FEA-A30D-03DA993DC211}" presName="linear" presStyleCnt="0">
        <dgm:presLayoutVars>
          <dgm:animLvl val="lvl"/>
          <dgm:resizeHandles val="exact"/>
        </dgm:presLayoutVars>
      </dgm:prSet>
      <dgm:spPr/>
    </dgm:pt>
    <dgm:pt modelId="{B8C8D3AE-7358-4EAC-846E-4E3E20779D66}" type="pres">
      <dgm:prSet presAssocID="{C40D8ECC-64D4-4DE7-84B9-868D6EBAE72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9C50330-D097-408A-A07C-184136D6015C}" type="presOf" srcId="{EE49E9AA-1D2B-4FEA-A30D-03DA993DC211}" destId="{BAEF6B00-960F-4E3C-8648-1F31201F2EDF}" srcOrd="0" destOrd="0" presId="urn:microsoft.com/office/officeart/2005/8/layout/vList2"/>
    <dgm:cxn modelId="{D693443A-89AF-4048-B686-40C5A2016C7D}" srcId="{EE49E9AA-1D2B-4FEA-A30D-03DA993DC211}" destId="{C40D8ECC-64D4-4DE7-84B9-868D6EBAE729}" srcOrd="0" destOrd="0" parTransId="{9F46C244-B8DF-4363-90C5-2214D73827B0}" sibTransId="{FD133E8B-1ADA-4131-8270-ECC6780036FC}"/>
    <dgm:cxn modelId="{CF01AE85-FFCF-4582-96A2-71C60146073E}" type="presOf" srcId="{C40D8ECC-64D4-4DE7-84B9-868D6EBAE729}" destId="{B8C8D3AE-7358-4EAC-846E-4E3E20779D66}" srcOrd="0" destOrd="0" presId="urn:microsoft.com/office/officeart/2005/8/layout/vList2"/>
    <dgm:cxn modelId="{E234E647-9F24-431B-B48B-C09EF849E295}" type="presParOf" srcId="{BAEF6B00-960F-4E3C-8648-1F31201F2EDF}" destId="{B8C8D3AE-7358-4EAC-846E-4E3E20779D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9E9AA-1D2B-4FEA-A30D-03DA993DC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F6B00-960F-4E3C-8648-1F31201F2EDF}" type="pres">
      <dgm:prSet presAssocID="{EE49E9AA-1D2B-4FEA-A30D-03DA993DC21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9C50330-D097-408A-A07C-184136D6015C}" type="presOf" srcId="{EE49E9AA-1D2B-4FEA-A30D-03DA993DC211}" destId="{BAEF6B00-960F-4E3C-8648-1F31201F2E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49E9AA-1D2B-4FEA-A30D-03DA993DC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D8ECC-64D4-4DE7-84B9-868D6EBAE729}">
      <dgm:prSet/>
      <dgm:spPr/>
      <dgm:t>
        <a:bodyPr/>
        <a:lstStyle/>
        <a:p>
          <a:pPr rtl="0"/>
          <a:r>
            <a:rPr lang="en-US" dirty="0"/>
            <a:t>The Real Costs of One Light Bulb </a:t>
          </a:r>
        </a:p>
      </dgm:t>
    </dgm:pt>
    <dgm:pt modelId="{9F46C244-B8DF-4363-90C5-2214D73827B0}" type="parTrans" cxnId="{D693443A-89AF-4048-B686-40C5A2016C7D}">
      <dgm:prSet/>
      <dgm:spPr/>
      <dgm:t>
        <a:bodyPr/>
        <a:lstStyle/>
        <a:p>
          <a:endParaRPr lang="en-US"/>
        </a:p>
      </dgm:t>
    </dgm:pt>
    <dgm:pt modelId="{FD133E8B-1ADA-4131-8270-ECC6780036FC}" type="sibTrans" cxnId="{D693443A-89AF-4048-B686-40C5A2016C7D}">
      <dgm:prSet/>
      <dgm:spPr/>
      <dgm:t>
        <a:bodyPr/>
        <a:lstStyle/>
        <a:p>
          <a:endParaRPr lang="en-US"/>
        </a:p>
      </dgm:t>
    </dgm:pt>
    <dgm:pt modelId="{BAEF6B00-960F-4E3C-8648-1F31201F2EDF}" type="pres">
      <dgm:prSet presAssocID="{EE49E9AA-1D2B-4FEA-A30D-03DA993DC211}" presName="linear" presStyleCnt="0">
        <dgm:presLayoutVars>
          <dgm:animLvl val="lvl"/>
          <dgm:resizeHandles val="exact"/>
        </dgm:presLayoutVars>
      </dgm:prSet>
      <dgm:spPr/>
    </dgm:pt>
    <dgm:pt modelId="{B8C8D3AE-7358-4EAC-846E-4E3E20779D66}" type="pres">
      <dgm:prSet presAssocID="{C40D8ECC-64D4-4DE7-84B9-868D6EBAE72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9C50330-D097-408A-A07C-184136D6015C}" type="presOf" srcId="{EE49E9AA-1D2B-4FEA-A30D-03DA993DC211}" destId="{BAEF6B00-960F-4E3C-8648-1F31201F2EDF}" srcOrd="0" destOrd="0" presId="urn:microsoft.com/office/officeart/2005/8/layout/vList2"/>
    <dgm:cxn modelId="{D693443A-89AF-4048-B686-40C5A2016C7D}" srcId="{EE49E9AA-1D2B-4FEA-A30D-03DA993DC211}" destId="{C40D8ECC-64D4-4DE7-84B9-868D6EBAE729}" srcOrd="0" destOrd="0" parTransId="{9F46C244-B8DF-4363-90C5-2214D73827B0}" sibTransId="{FD133E8B-1ADA-4131-8270-ECC6780036FC}"/>
    <dgm:cxn modelId="{CF01AE85-FFCF-4582-96A2-71C60146073E}" type="presOf" srcId="{C40D8ECC-64D4-4DE7-84B9-868D6EBAE729}" destId="{B8C8D3AE-7358-4EAC-846E-4E3E20779D66}" srcOrd="0" destOrd="0" presId="urn:microsoft.com/office/officeart/2005/8/layout/vList2"/>
    <dgm:cxn modelId="{E234E647-9F24-431B-B48B-C09EF849E295}" type="presParOf" srcId="{BAEF6B00-960F-4E3C-8648-1F31201F2EDF}" destId="{B8C8D3AE-7358-4EAC-846E-4E3E20779D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49E9AA-1D2B-4FEA-A30D-03DA993DC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D8ECC-64D4-4DE7-84B9-868D6EBAE729}">
      <dgm:prSet/>
      <dgm:spPr/>
      <dgm:t>
        <a:bodyPr/>
        <a:lstStyle/>
        <a:p>
          <a:pPr rtl="0"/>
          <a:r>
            <a:rPr lang="en-US" dirty="0"/>
            <a:t>The Real Costs of One Light Bulb </a:t>
          </a:r>
        </a:p>
      </dgm:t>
    </dgm:pt>
    <dgm:pt modelId="{9F46C244-B8DF-4363-90C5-2214D73827B0}" type="parTrans" cxnId="{D693443A-89AF-4048-B686-40C5A2016C7D}">
      <dgm:prSet/>
      <dgm:spPr/>
      <dgm:t>
        <a:bodyPr/>
        <a:lstStyle/>
        <a:p>
          <a:endParaRPr lang="en-US"/>
        </a:p>
      </dgm:t>
    </dgm:pt>
    <dgm:pt modelId="{FD133E8B-1ADA-4131-8270-ECC6780036FC}" type="sibTrans" cxnId="{D693443A-89AF-4048-B686-40C5A2016C7D}">
      <dgm:prSet/>
      <dgm:spPr/>
      <dgm:t>
        <a:bodyPr/>
        <a:lstStyle/>
        <a:p>
          <a:endParaRPr lang="en-US"/>
        </a:p>
      </dgm:t>
    </dgm:pt>
    <dgm:pt modelId="{BAEF6B00-960F-4E3C-8648-1F31201F2EDF}" type="pres">
      <dgm:prSet presAssocID="{EE49E9AA-1D2B-4FEA-A30D-03DA993DC211}" presName="linear" presStyleCnt="0">
        <dgm:presLayoutVars>
          <dgm:animLvl val="lvl"/>
          <dgm:resizeHandles val="exact"/>
        </dgm:presLayoutVars>
      </dgm:prSet>
      <dgm:spPr/>
    </dgm:pt>
    <dgm:pt modelId="{B8C8D3AE-7358-4EAC-846E-4E3E20779D66}" type="pres">
      <dgm:prSet presAssocID="{C40D8ECC-64D4-4DE7-84B9-868D6EBAE72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9C50330-D097-408A-A07C-184136D6015C}" type="presOf" srcId="{EE49E9AA-1D2B-4FEA-A30D-03DA993DC211}" destId="{BAEF6B00-960F-4E3C-8648-1F31201F2EDF}" srcOrd="0" destOrd="0" presId="urn:microsoft.com/office/officeart/2005/8/layout/vList2"/>
    <dgm:cxn modelId="{D693443A-89AF-4048-B686-40C5A2016C7D}" srcId="{EE49E9AA-1D2B-4FEA-A30D-03DA993DC211}" destId="{C40D8ECC-64D4-4DE7-84B9-868D6EBAE729}" srcOrd="0" destOrd="0" parTransId="{9F46C244-B8DF-4363-90C5-2214D73827B0}" sibTransId="{FD133E8B-1ADA-4131-8270-ECC6780036FC}"/>
    <dgm:cxn modelId="{CF01AE85-FFCF-4582-96A2-71C60146073E}" type="presOf" srcId="{C40D8ECC-64D4-4DE7-84B9-868D6EBAE729}" destId="{B8C8D3AE-7358-4EAC-846E-4E3E20779D66}" srcOrd="0" destOrd="0" presId="urn:microsoft.com/office/officeart/2005/8/layout/vList2"/>
    <dgm:cxn modelId="{E234E647-9F24-431B-B48B-C09EF849E295}" type="presParOf" srcId="{BAEF6B00-960F-4E3C-8648-1F31201F2EDF}" destId="{B8C8D3AE-7358-4EAC-846E-4E3E20779D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49E9AA-1D2B-4FEA-A30D-03DA993DC2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D8ECC-64D4-4DE7-84B9-868D6EBAE729}">
      <dgm:prSet/>
      <dgm:spPr/>
      <dgm:t>
        <a:bodyPr/>
        <a:lstStyle/>
        <a:p>
          <a:pPr rtl="0"/>
          <a:r>
            <a:rPr lang="en-US" dirty="0"/>
            <a:t>Residential PACE is Possible in 2019</a:t>
          </a:r>
        </a:p>
      </dgm:t>
    </dgm:pt>
    <dgm:pt modelId="{9F46C244-B8DF-4363-90C5-2214D73827B0}" type="parTrans" cxnId="{D693443A-89AF-4048-B686-40C5A2016C7D}">
      <dgm:prSet/>
      <dgm:spPr/>
      <dgm:t>
        <a:bodyPr/>
        <a:lstStyle/>
        <a:p>
          <a:endParaRPr lang="en-US"/>
        </a:p>
      </dgm:t>
    </dgm:pt>
    <dgm:pt modelId="{FD133E8B-1ADA-4131-8270-ECC6780036FC}" type="sibTrans" cxnId="{D693443A-89AF-4048-B686-40C5A2016C7D}">
      <dgm:prSet/>
      <dgm:spPr/>
      <dgm:t>
        <a:bodyPr/>
        <a:lstStyle/>
        <a:p>
          <a:endParaRPr lang="en-US"/>
        </a:p>
      </dgm:t>
    </dgm:pt>
    <dgm:pt modelId="{BAEF6B00-960F-4E3C-8648-1F31201F2EDF}" type="pres">
      <dgm:prSet presAssocID="{EE49E9AA-1D2B-4FEA-A30D-03DA993DC211}" presName="linear" presStyleCnt="0">
        <dgm:presLayoutVars>
          <dgm:animLvl val="lvl"/>
          <dgm:resizeHandles val="exact"/>
        </dgm:presLayoutVars>
      </dgm:prSet>
      <dgm:spPr/>
    </dgm:pt>
    <dgm:pt modelId="{B8C8D3AE-7358-4EAC-846E-4E3E20779D66}" type="pres">
      <dgm:prSet presAssocID="{C40D8ECC-64D4-4DE7-84B9-868D6EBAE72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9C50330-D097-408A-A07C-184136D6015C}" type="presOf" srcId="{EE49E9AA-1D2B-4FEA-A30D-03DA993DC211}" destId="{BAEF6B00-960F-4E3C-8648-1F31201F2EDF}" srcOrd="0" destOrd="0" presId="urn:microsoft.com/office/officeart/2005/8/layout/vList2"/>
    <dgm:cxn modelId="{D693443A-89AF-4048-B686-40C5A2016C7D}" srcId="{EE49E9AA-1D2B-4FEA-A30D-03DA993DC211}" destId="{C40D8ECC-64D4-4DE7-84B9-868D6EBAE729}" srcOrd="0" destOrd="0" parTransId="{9F46C244-B8DF-4363-90C5-2214D73827B0}" sibTransId="{FD133E8B-1ADA-4131-8270-ECC6780036FC}"/>
    <dgm:cxn modelId="{CF01AE85-FFCF-4582-96A2-71C60146073E}" type="presOf" srcId="{C40D8ECC-64D4-4DE7-84B9-868D6EBAE729}" destId="{B8C8D3AE-7358-4EAC-846E-4E3E20779D66}" srcOrd="0" destOrd="0" presId="urn:microsoft.com/office/officeart/2005/8/layout/vList2"/>
    <dgm:cxn modelId="{E234E647-9F24-431B-B48B-C09EF849E295}" type="presParOf" srcId="{BAEF6B00-960F-4E3C-8648-1F31201F2EDF}" destId="{B8C8D3AE-7358-4EAC-846E-4E3E20779D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C6E1A-7F7D-476E-A239-BB0F230A8A83}">
      <dsp:nvSpPr>
        <dsp:cNvPr id="0" name=""/>
        <dsp:cNvSpPr/>
      </dsp:nvSpPr>
      <dsp:spPr>
        <a:xfrm>
          <a:off x="0" y="75"/>
          <a:ext cx="6249511" cy="377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Story of Solutions</a:t>
          </a:r>
        </a:p>
      </dsp:txBody>
      <dsp:txXfrm>
        <a:off x="18408" y="18483"/>
        <a:ext cx="6212695" cy="340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3AE-7358-4EAC-846E-4E3E20779D66}">
      <dsp:nvSpPr>
        <dsp:cNvPr id="0" name=""/>
        <dsp:cNvSpPr/>
      </dsp:nvSpPr>
      <dsp:spPr>
        <a:xfrm>
          <a:off x="0" y="2660"/>
          <a:ext cx="657968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Real Costs of One Light Bulb </a:t>
          </a:r>
        </a:p>
      </dsp:txBody>
      <dsp:txXfrm>
        <a:off x="26930" y="29590"/>
        <a:ext cx="6525820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3AE-7358-4EAC-846E-4E3E20779D66}">
      <dsp:nvSpPr>
        <dsp:cNvPr id="0" name=""/>
        <dsp:cNvSpPr/>
      </dsp:nvSpPr>
      <dsp:spPr>
        <a:xfrm>
          <a:off x="0" y="2660"/>
          <a:ext cx="657968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Real Costs of One Light Bulb </a:t>
          </a:r>
        </a:p>
      </dsp:txBody>
      <dsp:txXfrm>
        <a:off x="26930" y="29590"/>
        <a:ext cx="6525820" cy="497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3AE-7358-4EAC-846E-4E3E20779D66}">
      <dsp:nvSpPr>
        <dsp:cNvPr id="0" name=""/>
        <dsp:cNvSpPr/>
      </dsp:nvSpPr>
      <dsp:spPr>
        <a:xfrm>
          <a:off x="0" y="2660"/>
          <a:ext cx="657968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Real Costs of One Light Bulb </a:t>
          </a:r>
        </a:p>
      </dsp:txBody>
      <dsp:txXfrm>
        <a:off x="26930" y="29590"/>
        <a:ext cx="6525820" cy="4977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3AE-7358-4EAC-846E-4E3E20779D66}">
      <dsp:nvSpPr>
        <dsp:cNvPr id="0" name=""/>
        <dsp:cNvSpPr/>
      </dsp:nvSpPr>
      <dsp:spPr>
        <a:xfrm>
          <a:off x="0" y="2660"/>
          <a:ext cx="657968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Residential PACE is Possible in 2019</a:t>
          </a:r>
        </a:p>
      </dsp:txBody>
      <dsp:txXfrm>
        <a:off x="26930" y="29590"/>
        <a:ext cx="652582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9FF0-6E8C-41F8-86E4-3F23D5DEE15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E977-A2EA-4256-8211-08F94A4E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0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4"/>
            <a:ext cx="4040184" cy="639759"/>
          </a:xfrm>
        </p:spPr>
        <p:txBody>
          <a:bodyPr anchor="b" anchorCtr="1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spcBef>
                <a:spcPts val="300"/>
              </a:spcBef>
              <a:defRPr sz="135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4" y="1535114"/>
            <a:ext cx="4041776" cy="639759"/>
          </a:xfrm>
        </p:spPr>
        <p:txBody>
          <a:bodyPr anchor="b" anchorCtr="1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4645024" y="2174872"/>
            <a:ext cx="4041776" cy="39512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spcBef>
                <a:spcPts val="300"/>
              </a:spcBef>
              <a:defRPr sz="135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2B3C2-B018-4294-8FDA-F8CB9AD60E4D}" type="datetime1">
              <a:rPr lang="en-US"/>
              <a:pPr lvl="0"/>
              <a:t>3/15/2019</a:t>
            </a:fld>
            <a:endParaRPr lang="en-US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99219-BB15-4594-9FC0-0422D8F27018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3FD-C1F6-4E2E-935B-DCB61C307E2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climatestudygroup.com/wp-content/uploads/2019/03/JohnBringenberg-Jan-27-solar-program-abridged-NXPowerLite-Copy.pptx" TargetMode="External"/><Relationship Id="rId2" Type="http://schemas.openxmlformats.org/officeDocument/2006/relationships/hyperlink" Target="https://denverclimatestudygroup.com/wp-content/uploads/2019/03/JohnBringenberg-Jan-27-solar-program-abridged-NXPowerLite-Cop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nverclimatestudygroup.com/?page_id=2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john@bringenberg.com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diagrams/layout1.xml" Type="http://schemas.openxmlformats.org/officeDocument/2006/relationships/diagramLayout"/><Relationship Id="rId7" Target="https://storyofstuff.org/movies/the-story-of-solutions/" TargetMode="External" Type="http://schemas.openxmlformats.org/officeDocument/2006/relationships/hyperlink"/><Relationship Id="rId2" Target="../diagrams/data1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1.xml" Type="http://schemas.microsoft.com/office/2007/relationships/diagramDrawing"/><Relationship Id="rId11" Target="../media/image80.jpeg" Type="http://schemas.openxmlformats.org/officeDocument/2006/relationships/image"/><Relationship Id="rId5" Target="../diagrams/colors1.xml" Type="http://schemas.openxmlformats.org/officeDocument/2006/relationships/diagramColors"/><Relationship Id="rId10" Target="slide21.xml" Type="http://schemas.openxmlformats.org/officeDocument/2006/relationships/slide"/><Relationship Id="rId4" Target="../diagrams/quickStyle1.xml" Type="http://schemas.openxmlformats.org/officeDocument/2006/relationships/diagramQuickStyle"/><Relationship Id="rId9" Target="../media/image8.pn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hesolarfoundation.org/solar-jobs-census/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climatestudygroup.com/?page_id=2224" TargetMode="External"/><Relationship Id="rId2" Type="http://schemas.openxmlformats.org/officeDocument/2006/relationships/hyperlink" Target="https://denverclimatestudygroup.com/wp-content/uploads/2019/02/OLLI-East-week-6-slides-final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ohn@bringenberg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nickthesolarguy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nverclimatestudygroup.com/wp-content/uploads/2019/03/SolarOpportunitiesForBusinessesNon-Profits10-8-2017-Nick-Perugini.pptx" TargetMode="External"/><Relationship Id="rId4" Type="http://schemas.openxmlformats.org/officeDocument/2006/relationships/hyperlink" Target="https://denverclimatestudygroup.com/wp-content/uploads/2019/03/SolarOpportunitiesForBusinessesNon-Profits10-8-2017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ickthesolarguy@gmail.com" TargetMode="External"/><Relationship Id="rId2" Type="http://schemas.openxmlformats.org/officeDocument/2006/relationships/hyperlink" Target="https://www.xcelenergy.com/programs_and_rebates/residential_programs_and_rebates/renewable_energy_options_residential/solar/available_solar_options/community-based_sola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nverclimatestudygroup.com/wp-content/uploads/2019/03/SolarOpportunitiesForBusinessesNon-Profits10-8-2017-Nick-Perugini.pptx" TargetMode="External"/><Relationship Id="rId4" Type="http://schemas.openxmlformats.org/officeDocument/2006/relationships/hyperlink" Target="https://denverclimatestudygroup.com/wp-content/uploads/2019/03/SolarOpportunitiesForBusinessesNon-Profits10-8-2017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climatestudygroup.com/wp-content/uploads/2019/03/SolarOpportunitiesForBusinessesNon-Profits10-8-2017.pdf" TargetMode="External"/><Relationship Id="rId2" Type="http://schemas.openxmlformats.org/officeDocument/2006/relationships/hyperlink" Target="mailto:nickthesolarguy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nverclimatestudygroup.com/wp-content/uploads/2019/03/SolarOpportunitiesForBusinessesNon-Profits10-8-2017-Nick-Perugini.pptx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pebelanger@glassdesignresources.com" TargetMode="External"/><Relationship Id="rId2" Type="http://schemas.openxmlformats.org/officeDocument/2006/relationships/hyperlink" Target="https://en.wikipedia.org/wiki/Concentrated_solar_pow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nverclimatestudygroup.com/wp-content/uploads/2015/04/OSHER-10.14.15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world.com/articles/2016/08/renewable-energy-was-16-9-percent-of-u-s-electric-generation-in-the-first-half-of-2016.html" TargetMode="External"/><Relationship Id="rId2" Type="http://schemas.openxmlformats.org/officeDocument/2006/relationships/hyperlink" Target="https://www.renewableenergyworld.co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https://www.elp.com/articles/2019/03/xcel-energy-work-to-meet-aggressive-clean-energy-goal.html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denverclimatestudygroup.com/wp-content/uploads/2018/03/gas-vs-solar-ev-charging-2017.pdf" TargetMode="External"/><Relationship Id="rId3" Type="http://schemas.openxmlformats.org/officeDocument/2006/relationships/hyperlink" Target="https://denverclimatestudygroup.com/wp-content/uploads/2018/03/EV-Poster-Page-2-1.pdf" TargetMode="External"/><Relationship Id="rId7" Type="http://schemas.openxmlformats.org/officeDocument/2006/relationships/hyperlink" Target="https://denverclimatestudygroup.com/wp-content/uploads/2018/03/PlugInAmericaFlier.pdf" TargetMode="External"/><Relationship Id="rId2" Type="http://schemas.openxmlformats.org/officeDocument/2006/relationships/hyperlink" Target="https://denverclimatestudygroup.com/wp-content/uploads/2018/03/EV-Poster-Page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nverclimatestudygroup.com/wp-content/uploads/2018/03/SPMW-cbr-031218.pdf" TargetMode="External"/><Relationship Id="rId5" Type="http://schemas.openxmlformats.org/officeDocument/2006/relationships/hyperlink" Target="https://denverclimatestudygroup.com/wp-content/uploads/2018/03/The-State-of-United-States.pdf" TargetMode="External"/><Relationship Id="rId4" Type="http://schemas.openxmlformats.org/officeDocument/2006/relationships/hyperlink" Target="https://denverclimatestudygroup.com/wp-content/uploads/2018/03/Solar-Vs-Coal-1.pdf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electricweek.org/" TargetMode="External"/><Relationship Id="rId3" Type="http://schemas.openxmlformats.org/officeDocument/2006/relationships/hyperlink" Target="https://denverclimatestudygroup.com/wp-content/uploads/2014/07/SustainabilityPresentation-Jim-Smith.pdf" TargetMode="External"/><Relationship Id="rId7" Type="http://schemas.openxmlformats.org/officeDocument/2006/relationships/hyperlink" Target="https://www.colorado.gov/refuelcolorado" TargetMode="External"/><Relationship Id="rId2" Type="http://schemas.openxmlformats.org/officeDocument/2006/relationships/hyperlink" Target="https://denverclimatestudygroup.com/wp-content/uploads/2018/02/China-takes-pole-position-on-EVs-and-renewables-for-current-events-201802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lorado.gov/governor/sites/default/files/colorado_electric_vehicle_plan_-_january_2018.pdf" TargetMode="External"/><Relationship Id="rId11" Type="http://schemas.openxmlformats.org/officeDocument/2006/relationships/hyperlink" Target="http://www.electrificationcoalition.org/" TargetMode="External"/><Relationship Id="rId5" Type="http://schemas.openxmlformats.org/officeDocument/2006/relationships/hyperlink" Target="http://devc.info/" TargetMode="External"/><Relationship Id="rId10" Type="http://schemas.openxmlformats.org/officeDocument/2006/relationships/hyperlink" Target="https://forthmobility.org/" TargetMode="External"/><Relationship Id="rId4" Type="http://schemas.openxmlformats.org/officeDocument/2006/relationships/hyperlink" Target="http://www.avenson.net/" TargetMode="External"/><Relationship Id="rId9" Type="http://schemas.openxmlformats.org/officeDocument/2006/relationships/hyperlink" Target="https://pluginamerica.or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climatestudygroup.com/wp-content/uploads/2014/07/Time-Mag-china-takes-the-pole-position.pdf" TargetMode="External"/><Relationship Id="rId2" Type="http://schemas.openxmlformats.org/officeDocument/2006/relationships/hyperlink" Target="https://denverclimatestudygroup.com/wp-content/uploads/2014/07/China-takes-pole-position-on-EVs-and-renewabl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nverclimatestudygroup.com/wp-content/uploads/2014/07/The-Gasoline-Powered-Automobile-Is-Obsolete-New-Version.pdf" TargetMode="External"/><Relationship Id="rId5" Type="http://schemas.openxmlformats.org/officeDocument/2006/relationships/hyperlink" Target="https://denverclimatestudygroup.com/wp-content/uploads/2014/07/Amory-Lovins-slides-Oct-6-2017.pdf" TargetMode="External"/><Relationship Id="rId4" Type="http://schemas.openxmlformats.org/officeDocument/2006/relationships/hyperlink" Target="https://denverclimatestudygroup.com/wp-content/uploads/2014/07/China-Catching-Up-to-United-States-in-Research-and-Development-Eos.pdf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7tRlsoZgdI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52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https://skepticalscience.com/How-Green-is-My-EV.html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independent.com/164687/bill-ritter-colorado-clean-energy-trump-coa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climatestudygroup.com/wp-content/uploads/2018/03/2018.03.26-Belanger-why-pricing-is-no-enough-EEEF.pdf" TargetMode="External"/><Relationship Id="rId7" Type="http://schemas.openxmlformats.org/officeDocument/2006/relationships/hyperlink" Target="http://www.biochar-international.org/" TargetMode="External"/><Relationship Id="rId2" Type="http://schemas.openxmlformats.org/officeDocument/2006/relationships/hyperlink" Target="https://denverclimatestudygroup.com/?page_id=6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nverclimatestudygroup.com/?page_id=28" TargetMode="External"/><Relationship Id="rId5" Type="http://schemas.openxmlformats.org/officeDocument/2006/relationships/hyperlink" Target="https://denverclimatestudygroup.com/wp-content/uploads/2018/03/2018.03.26-Belanger-Larson-Biochar-EEEF.pdf" TargetMode="External"/><Relationship Id="rId4" Type="http://schemas.openxmlformats.org/officeDocument/2006/relationships/hyperlink" Target="https://denverclimatestudygroup.com/wp-content/uploads/2018/03/2018.03.26-Belanger-Larson-Biochar-EEEF.pptx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?page_id=28" TargetMode="External"/><Relationship Id="rId2" Type="http://schemas.openxmlformats.org/officeDocument/2006/relationships/hyperlink" Target="https://en.wikipedia.org/wiki/Bioch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gative_carbon_dioxide_emission" TargetMode="External"/><Relationship Id="rId13" Type="http://schemas.openxmlformats.org/officeDocument/2006/relationships/hyperlink" Target="https://en.wikipedia.org/wiki/Fertility_(soil)" TargetMode="External"/><Relationship Id="rId18" Type="http://schemas.openxmlformats.org/officeDocument/2006/relationships/hyperlink" Target="https://en.wikipedia.org/wiki/Carbon" TargetMode="External"/><Relationship Id="rId3" Type="http://schemas.openxmlformats.org/officeDocument/2006/relationships/hyperlink" Target="https://en.wikipedia.org/wiki/Charcoal" TargetMode="External"/><Relationship Id="rId7" Type="http://schemas.openxmlformats.org/officeDocument/2006/relationships/hyperlink" Target="https://en.wikipedia.org/wiki/Carbon_sequestration" TargetMode="External"/><Relationship Id="rId12" Type="http://schemas.openxmlformats.org/officeDocument/2006/relationships/hyperlink" Target="https://en.wikipedia.org/wiki/Biochar#cite_note-DOI10.1038.2Fncomms1053-3" TargetMode="External"/><Relationship Id="rId17" Type="http://schemas.openxmlformats.org/officeDocument/2006/relationships/hyperlink" Target="https://en.wikipedia.org/wiki/Biochar#cite_note-5" TargetMode="External"/><Relationship Id="rId2" Type="http://schemas.openxmlformats.org/officeDocument/2006/relationships/hyperlink" Target="https://en.wikipedia.org/wiki/Biochar" TargetMode="External"/><Relationship Id="rId16" Type="http://schemas.openxmlformats.org/officeDocument/2006/relationships/hyperlink" Target="https://en.wikipedia.org/wiki/Forests" TargetMode="External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yrolysis" TargetMode="External"/><Relationship Id="rId11" Type="http://schemas.openxmlformats.org/officeDocument/2006/relationships/hyperlink" Target="https://en.wikipedia.org/wiki/Biochar#cite_note-RoyalSociety-2" TargetMode="External"/><Relationship Id="rId5" Type="http://schemas.openxmlformats.org/officeDocument/2006/relationships/hyperlink" Target="https://en.wikipedia.org/wiki/Biomass" TargetMode="External"/><Relationship Id="rId15" Type="http://schemas.openxmlformats.org/officeDocument/2006/relationships/hyperlink" Target="https://en.wikipedia.org/wiki/Biochar#cite_note-4" TargetMode="External"/><Relationship Id="rId10" Type="http://schemas.openxmlformats.org/officeDocument/2006/relationships/hyperlink" Target="https://en.wikipedia.org/wiki/Climate_change" TargetMode="External"/><Relationship Id="rId19" Type="http://schemas.openxmlformats.org/officeDocument/2006/relationships/image" Target="../media/image33.jpeg"/><Relationship Id="rId4" Type="http://schemas.openxmlformats.org/officeDocument/2006/relationships/hyperlink" Target="https://en.wikipedia.org/wiki/Soil_conditioner" TargetMode="External"/><Relationship Id="rId9" Type="http://schemas.openxmlformats.org/officeDocument/2006/relationships/hyperlink" Target="https://en.wikipedia.org/wiki/Biochar#cite_note-indep1-1" TargetMode="External"/><Relationship Id="rId14" Type="http://schemas.openxmlformats.org/officeDocument/2006/relationships/hyperlink" Target="https://en.wikipedia.org/wiki/Acidic_soi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youtu.be/JPJsYZLU_sM?t=53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cpkRvc-sOKk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JsYZLU_sM?t=535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3_carbon_fixation" TargetMode="External"/><Relationship Id="rId2" Type="http://schemas.openxmlformats.org/officeDocument/2006/relationships/hyperlink" Target="http://en.wikipedia.org/wiki/Photosynthetic_effici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g_pdXzWXVA" TargetMode="External"/><Relationship Id="rId5" Type="http://schemas.openxmlformats.org/officeDocument/2006/relationships/hyperlink" Target="http://www.cropsreview.com/types-of-photosynthesis.html" TargetMode="External"/><Relationship Id="rId4" Type="http://schemas.openxmlformats.org/officeDocument/2006/relationships/hyperlink" Target="http://en.m.wikipedia.org/wiki/C4_carbon_fixation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JsYZLU_sM?t=535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JsYZLU_sM?t=535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JsYZLU_sM?t=535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PJsYZLU_sM?t=535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JsYZLU_sM?t=535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denverclimatestudygroup.com/wp-content/uploads/2014/07/Larson-biochar-PART-B-BIOCHAR2017.pdf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io-energy_with_carbon_capture_and_stor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denverclimatestudygroup.com/wp-content/uploads/2015/04/OSHER-10.14.15.pdf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denverclimatestudygroup.com/wp-content/uploads/2015/04/OSHER-10.14.15.pdf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citizensclimatelobby.org/" TargetMode="External"/><Relationship Id="rId2" Type="http://schemas.openxmlformats.org/officeDocument/2006/relationships/hyperlink" Target="https://citizensclimatelobby.org/ccl-applauds-republican-resolution-calling-for-action-on-climate-change/?utm_content=pebelanger@glassdesignresources.com&amp;utm_source=VerticalResponse&amp;utm_medium=Email&amp;utm_term=climate%20resolution&amp;utm_campaign=Weekly%20Briefing%20-%20Gibson%20Resolution,%20Admiral%20Titley%20and%20morecont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CitizensClimateLobbyDenverChapter/" TargetMode="External"/><Relationship Id="rId4" Type="http://schemas.openxmlformats.org/officeDocument/2006/relationships/hyperlink" Target="https://www.facebook.com/CitizensClimateLobby/?fref=ts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cotap.org/reduce-carbon-footprint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denverclimatestudygroup.com/wp-content/uploads/2019/02/OLLI-East-week-6-slides-final.pdf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wdown.org/solutions-summary-by-rank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4XrFnK1RrLE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wdown.org/solutions" TargetMode="External"/><Relationship Id="rId2" Type="http://schemas.openxmlformats.org/officeDocument/2006/relationships/hyperlink" Target="https://youtu.be/4XrFnK1Rr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awdown.org/solutions-summary-by-rank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s://www.facebook.com/projectdrawdown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 ?><Relationships xmlns="http://schemas.openxmlformats.org/package/2006/relationships"><Relationship Id="rId3" Target="https://www.yesmagazine.org/planet/how-to-not-be-completely-depressed-about-climate-change-20190107?fbclid=IwAR177qhNTknD9K0-kfIZmj9G9pKmzdPGSti2fEcQ3DITEAKxrA_R0Wm8ac0" TargetMode="External" Type="http://schemas.openxmlformats.org/officeDocument/2006/relationships/hyperlink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1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3" y="-29029"/>
            <a:ext cx="9144000" cy="2848429"/>
          </a:xfrm>
        </p:spPr>
        <p:txBody>
          <a:bodyPr>
            <a:noAutofit/>
          </a:bodyPr>
          <a:lstStyle/>
          <a:p>
            <a:r>
              <a:rPr lang="en-US" sz="2800" b="1" dirty="0"/>
              <a:t>Earth’s Climate: Past, Present and Future; </a:t>
            </a:r>
            <a:br>
              <a:rPr lang="en-US" sz="2800" b="1" dirty="0"/>
            </a:br>
            <a:r>
              <a:rPr lang="en-US" sz="2800" b="1" dirty="0"/>
              <a:t>Concerns and Solutions</a:t>
            </a:r>
            <a:br>
              <a:rPr lang="en-US" sz="3200" dirty="0"/>
            </a:br>
            <a:r>
              <a:rPr lang="en-US" sz="1600" b="1" dirty="0"/>
              <a:t> </a:t>
            </a:r>
            <a:br>
              <a:rPr lang="en-US" sz="3200" b="1" dirty="0"/>
            </a:br>
            <a:r>
              <a:rPr lang="en-US" sz="2000" b="1" dirty="0"/>
              <a:t>Week 8: Wednesday March 13</a:t>
            </a:r>
            <a:r>
              <a:rPr lang="en-US" sz="2000" b="1" baseline="30000" dirty="0"/>
              <a:t>th</a:t>
            </a:r>
            <a:r>
              <a:rPr lang="en-US" sz="2000" b="1" dirty="0"/>
              <a:t>, 2019</a:t>
            </a:r>
            <a:br>
              <a:rPr lang="en-US" sz="2000" b="1" dirty="0"/>
            </a:br>
            <a:r>
              <a:rPr lang="en-US" sz="2000" b="1" dirty="0"/>
              <a:t>Paul Belanger</a:t>
            </a:r>
            <a:br>
              <a:rPr lang="en-US" sz="3200" b="1" dirty="0"/>
            </a:br>
            <a:r>
              <a:rPr lang="en-US" sz="3200" b="1" dirty="0">
                <a:solidFill>
                  <a:srgbClr val="C00000"/>
                </a:solidFill>
              </a:rPr>
              <a:t>Solutions – part B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BF1766-6254-4208-8A04-918A1F15BE30}"/>
              </a:ext>
            </a:extLst>
          </p:cNvPr>
          <p:cNvSpPr txBox="1">
            <a:spLocks/>
          </p:cNvSpPr>
          <p:nvPr/>
        </p:nvSpPr>
        <p:spPr>
          <a:xfrm>
            <a:off x="228600" y="2651919"/>
            <a:ext cx="8686800" cy="92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Class canceled due to snowstorm: had to go plow!</a:t>
            </a:r>
          </a:p>
        </p:txBody>
      </p:sp>
      <p:pic>
        <p:nvPicPr>
          <p:cNvPr id="8" name="Picture 2" descr="Image result for green snow plow">
            <a:extLst>
              <a:ext uri="{FF2B5EF4-FFF2-40B4-BE49-F238E27FC236}">
                <a16:creationId xmlns:a16="http://schemas.microsoft.com/office/drawing/2014/main" id="{5E9B83B4-CA38-474E-A648-1CD10691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1" y="3429000"/>
            <a:ext cx="4321677" cy="32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49F3FF52-A73C-43B3-8AB0-F73CCCA3A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1" y="3429000"/>
            <a:ext cx="4332228" cy="32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B65D-F967-45E2-BBEE-7B879CD8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survive hail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02DC7-D9A1-4D79-887F-03F5D074F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However if your surrounding roof is damaged mount and remount costs apply (~ $3 to $5,000; insurance should still cover?).</a:t>
            </a:r>
          </a:p>
          <a:p>
            <a:pPr lvl="1"/>
            <a:r>
              <a:rPr lang="en-US" dirty="0"/>
              <a:t>Option – fix just the periphery of the roof that’s damaged</a:t>
            </a:r>
          </a:p>
          <a:p>
            <a:pPr lvl="2"/>
            <a:r>
              <a:rPr lang="en-US" dirty="0"/>
              <a:t>i.e. insurance companies want you to replace the whole roof even if underneath is undamaged!</a:t>
            </a:r>
          </a:p>
        </p:txBody>
      </p:sp>
    </p:spTree>
    <p:extLst>
      <p:ext uri="{BB962C8B-B14F-4D97-AF65-F5344CB8AC3E}">
        <p14:creationId xmlns:p14="http://schemas.microsoft.com/office/powerpoint/2010/main" val="326490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8533-E8FA-418D-856D-F85E3691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FOLLOWING SLIDES also on the web page:</a:t>
            </a:r>
          </a:p>
          <a:p>
            <a:pPr marL="800100" lvl="2" indent="0">
              <a:buNone/>
            </a:pPr>
            <a:r>
              <a:rPr lang="en-US" sz="2000" b="1" dirty="0"/>
              <a:t>– PDF – John </a:t>
            </a:r>
            <a:r>
              <a:rPr lang="en-US" sz="2000" b="1" dirty="0" err="1"/>
              <a:t>Bringenberg</a:t>
            </a:r>
            <a:r>
              <a:rPr lang="en-US" sz="2000" b="1" dirty="0"/>
              <a:t> Solar program abridged: </a:t>
            </a:r>
            <a:r>
              <a:rPr lang="en-US" sz="2000" b="1" dirty="0" err="1">
                <a:hlinkClick r:id="rId2"/>
              </a:rPr>
              <a:t>JohnBringenberg</a:t>
            </a:r>
            <a:r>
              <a:rPr lang="en-US" sz="2000" b="1" dirty="0">
                <a:hlinkClick r:id="rId2"/>
              </a:rPr>
              <a:t> Jan 27 solar program abridged (NXPowerLite Copy)</a:t>
            </a:r>
            <a:endParaRPr lang="en-US" sz="2000" b="1" dirty="0"/>
          </a:p>
          <a:p>
            <a:pPr marL="800100" lvl="2" indent="0">
              <a:buNone/>
            </a:pPr>
            <a:br>
              <a:rPr lang="en-US" sz="2000" b="1" dirty="0"/>
            </a:br>
            <a:r>
              <a:rPr lang="en-US" sz="2000" b="1" dirty="0"/>
              <a:t>– preferred as Pptx: </a:t>
            </a:r>
            <a:r>
              <a:rPr lang="en-US" sz="2000" b="1" dirty="0" err="1">
                <a:hlinkClick r:id="rId3"/>
              </a:rPr>
              <a:t>JohnBringenberg</a:t>
            </a:r>
            <a:r>
              <a:rPr lang="en-US" sz="2000" b="1" dirty="0">
                <a:hlinkClick r:id="rId3"/>
              </a:rPr>
              <a:t> Jan 27 solar program abridged (NXPowerLite Copy)</a:t>
            </a:r>
            <a:endParaRPr lang="en-US" sz="2000" b="1" dirty="0"/>
          </a:p>
          <a:p>
            <a:pPr marL="800100" lvl="2" indent="0">
              <a:buNone/>
            </a:pPr>
            <a:endParaRPr lang="en-US" sz="2000" b="1" dirty="0"/>
          </a:p>
          <a:p>
            <a:pPr marL="800100" lvl="2" indent="0">
              <a:buNone/>
            </a:pPr>
            <a:r>
              <a:rPr lang="en-US" sz="2000" b="1" dirty="0"/>
              <a:t>Also posted OLLI page, OLLI East, week 8 </a:t>
            </a:r>
            <a:r>
              <a:rPr lang="en-US" sz="2000" b="1" dirty="0">
                <a:hlinkClick r:id="rId4"/>
              </a:rPr>
              <a:t>https://denverclimatestudygroup.com/?page_id=24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2BE332F-8675-4866-91FB-D041EF391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Personal Action: </a:t>
            </a:r>
            <a:r>
              <a:rPr lang="en-US" altLang="en-US" sz="4400" dirty="0">
                <a:solidFill>
                  <a:schemeClr val="accent2"/>
                </a:solidFill>
                <a:latin typeface="Comic Sans MS" panose="030F0702030302020204" pitchFamily="66" charset="0"/>
              </a:rPr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378854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142" y="5381045"/>
            <a:ext cx="7275727" cy="4250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 sz="3300" dirty="0">
                <a:solidFill>
                  <a:srgbClr val="0070C0"/>
                </a:solidFill>
                <a:latin typeface="Comic Sans MS" panose="030F0702030302020204" pitchFamily="66" charset="0"/>
              </a:rPr>
              <a:t>Personal Action: </a:t>
            </a:r>
            <a:r>
              <a:rPr lang="en-US" altLang="en-US" sz="3300" dirty="0">
                <a:solidFill>
                  <a:schemeClr val="accent2"/>
                </a:solidFill>
                <a:latin typeface="Comic Sans MS" panose="030F0702030302020204" pitchFamily="66" charset="0"/>
              </a:rPr>
              <a:t>Electricity</a:t>
            </a:r>
          </a:p>
        </p:txBody>
      </p:sp>
      <p:pic>
        <p:nvPicPr>
          <p:cNvPr id="2062" name="Picture 14" descr="GF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20" y="5114186"/>
            <a:ext cx="1057275" cy="10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12" descr="A house with trees in the background&#10;&#10;Description generated with very high confidence">
            <a:extLst>
              <a:ext uri="{FF2B5EF4-FFF2-40B4-BE49-F238E27FC236}">
                <a16:creationId xmlns:a16="http://schemas.microsoft.com/office/drawing/2014/main" id="{8A3B6275-46DA-42F5-9CCE-5ACB32A149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790" b="14790"/>
          <a:stretch>
            <a:fillRect/>
          </a:stretch>
        </p:blipFill>
        <p:spPr>
          <a:xfrm>
            <a:off x="1091007" y="1901537"/>
            <a:ext cx="6447501" cy="2884289"/>
          </a:xfrm>
        </p:spPr>
      </p:pic>
      <p:pic>
        <p:nvPicPr>
          <p:cNvPr id="15" name="Picture 14" descr="A picture containing tree, outdoor, sky, person&#10;&#10;Description generated with very high confidence">
            <a:extLst>
              <a:ext uri="{FF2B5EF4-FFF2-40B4-BE49-F238E27FC236}">
                <a16:creationId xmlns:a16="http://schemas.microsoft.com/office/drawing/2014/main" id="{BF49C01A-AF0A-4EE6-A041-44DA916D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676400"/>
            <a:ext cx="5448164" cy="3334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8B61B-B3FD-4D27-A5EB-C5F48EB18365}"/>
              </a:ext>
            </a:extLst>
          </p:cNvPr>
          <p:cNvSpPr txBox="1"/>
          <p:nvPr/>
        </p:nvSpPr>
        <p:spPr>
          <a:xfrm>
            <a:off x="867981" y="322182"/>
            <a:ext cx="658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following slides; special thanks to: John </a:t>
            </a:r>
            <a:r>
              <a:rPr lang="en-US" dirty="0" err="1"/>
              <a:t>Bringenberg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john@bringenberg.com</a:t>
            </a:r>
            <a:r>
              <a:rPr lang="en-US" dirty="0"/>
              <a:t> - 720-289-3289</a:t>
            </a:r>
          </a:p>
        </p:txBody>
      </p:sp>
    </p:spTree>
    <p:extLst>
      <p:ext uri="{BB962C8B-B14F-4D97-AF65-F5344CB8AC3E}">
        <p14:creationId xmlns:p14="http://schemas.microsoft.com/office/powerpoint/2010/main" val="8045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93695" y="1289472"/>
          <a:ext cx="6249512" cy="37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96062" y="1771651"/>
            <a:ext cx="6549980" cy="29718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342900" lvl="1" indent="0">
              <a:lnSpc>
                <a:spcPct val="80000"/>
              </a:lnSpc>
              <a:buNone/>
            </a:pPr>
            <a:endParaRPr lang="en-US" altLang="en-US" sz="135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342900" lvl="1" indent="0">
              <a:lnSpc>
                <a:spcPct val="80000"/>
              </a:lnSpc>
              <a:buNone/>
            </a:pPr>
            <a:endParaRPr lang="en-US" altLang="en-US" sz="135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6C5377B2-EBBE-4DA2-94CC-36558FCF7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529" y="2114549"/>
            <a:ext cx="6386513" cy="321468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F4401229-8EC1-4035-BFEF-ABEDEEAC74C1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35926" y="796445"/>
              <a:ext cx="2286000" cy="1285875"/>
            </p:xfrm>
            <a:graphic>
              <a:graphicData uri="http://schemas.microsoft.com/office/powerpoint/2016/slidezoom">
                <pslz:sldZm>
                  <pslz:sldZmObj sldId="331" cId="3304904925">
                    <pslz:zmPr id="{8114C9DF-9026-40AA-B216-2FBB1C601DD4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4401229-8EC1-4035-BFEF-ABEDEEAC74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5926" y="79644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803A08-E22F-4B52-9FEB-4D7B93F73F49}"/>
              </a:ext>
            </a:extLst>
          </p:cNvPr>
          <p:cNvSpPr txBox="1"/>
          <p:nvPr/>
        </p:nvSpPr>
        <p:spPr>
          <a:xfrm>
            <a:off x="2114507" y="168294"/>
            <a:ext cx="445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SAME LINK AS SLIDE 6</a:t>
            </a:r>
          </a:p>
        </p:txBody>
      </p:sp>
    </p:spTree>
    <p:extLst>
      <p:ext uri="{BB962C8B-B14F-4D97-AF65-F5344CB8AC3E}">
        <p14:creationId xmlns:p14="http://schemas.microsoft.com/office/powerpoint/2010/main" val="21811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9526"/>
            <a:ext cx="6447500" cy="4250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 sz="3300" dirty="0">
                <a:solidFill>
                  <a:schemeClr val="accent2"/>
                </a:solidFill>
                <a:latin typeface="Comic Sans MS"/>
              </a:rPr>
              <a:t>Topics Today</a:t>
            </a:r>
            <a:endParaRPr lang="en-US" altLang="en-US" sz="33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9600" y="2255668"/>
            <a:ext cx="8069086" cy="220872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800" dirty="0"/>
              <a:t>A hidden (seldom discussed) climate value of energy efficiency and Distributed Generation … </a:t>
            </a:r>
            <a:r>
              <a:rPr lang="en-US" sz="1800" dirty="0" err="1"/>
              <a:t>a.k.a</a:t>
            </a:r>
            <a:r>
              <a:rPr lang="en-US" sz="1800" dirty="0"/>
              <a:t> rooftop solar.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800" dirty="0"/>
              <a:t>Why ROI [or “how long until break even?”] is not the right question when considering rooftop solar. 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800" dirty="0"/>
              <a:t>What do the economics of rooftop solar look like? 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800" dirty="0"/>
              <a:t>The Joy of opening your electric bill when you have rooftop solar.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2062" name="Picture 14" descr="GF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4" y="4689368"/>
            <a:ext cx="1057275" cy="10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3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250" y="725995"/>
            <a:ext cx="6447500" cy="4250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 sz="3300" dirty="0">
                <a:solidFill>
                  <a:schemeClr val="accent2"/>
                </a:solidFill>
                <a:latin typeface="Comic Sans MS" panose="030F0702030302020204" pitchFamily="66" charset="0"/>
              </a:rPr>
              <a:t>Solar Technology and Storage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70114" y="2021988"/>
            <a:ext cx="7603772" cy="3566159"/>
          </a:xfrm>
        </p:spPr>
        <p:txBody>
          <a:bodyPr>
            <a:norm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/>
              <a:t>Most improvements are to racking, smart inverters and storage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/>
              <a:t>Steady modest improvement in cell performance</a:t>
            </a:r>
          </a:p>
        </p:txBody>
      </p:sp>
      <p:pic>
        <p:nvPicPr>
          <p:cNvPr id="1026" name="Picture 2" descr="Image result for solar and storage residential">
            <a:extLst>
              <a:ext uri="{FF2B5EF4-FFF2-40B4-BE49-F238E27FC236}">
                <a16:creationId xmlns:a16="http://schemas.microsoft.com/office/drawing/2014/main" id="{9B3378F9-D12C-446F-BD1C-D9D91C36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4" y="2978332"/>
            <a:ext cx="4572000" cy="25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lar panel photos black frame">
            <a:extLst>
              <a:ext uri="{FF2B5EF4-FFF2-40B4-BE49-F238E27FC236}">
                <a16:creationId xmlns:a16="http://schemas.microsoft.com/office/drawing/2014/main" id="{DB27AC41-5B2C-476E-A8BB-E5087953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96" y="2764937"/>
            <a:ext cx="2904342" cy="2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1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284" y="695086"/>
            <a:ext cx="6447500" cy="4250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 sz="3300" dirty="0">
                <a:solidFill>
                  <a:schemeClr val="accent2"/>
                </a:solidFill>
                <a:latin typeface="Comic Sans MS" panose="030F0702030302020204" pitchFamily="66" charset="0"/>
              </a:rPr>
              <a:t>Solar Marketplace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07B7D6-7CCB-4DAC-8AFF-1F4521D4B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" y="1644254"/>
            <a:ext cx="9178128" cy="45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6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2551" y="1314450"/>
            <a:ext cx="2802951" cy="9906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altLang="en-US" sz="2700"/>
              <a:t>Solar Means Local Jobs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907173" y="2477692"/>
            <a:ext cx="4932027" cy="3065858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128588" indent="-128588">
              <a:buFont typeface="Wingdings 3" charset="2"/>
              <a:buChar char=""/>
            </a:pPr>
            <a:r>
              <a:rPr lang="en-US" sz="2400" dirty="0"/>
              <a:t>Over 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250,000 Americans work in solar</a:t>
            </a:r>
            <a:r>
              <a:rPr lang="en-US" sz="2400" dirty="0"/>
              <a:t> - </a:t>
            </a:r>
          </a:p>
          <a:p>
            <a:pPr marL="128588" indent="-128588">
              <a:buFont typeface="Wingdings 3" charset="2"/>
              <a:buChar char=""/>
            </a:pPr>
            <a:r>
              <a:rPr lang="en-US" sz="2400" dirty="0"/>
              <a:t>More than double the number in 2012</a:t>
            </a:r>
          </a:p>
          <a:p>
            <a:pPr marL="128588" indent="-128588">
              <a:buFont typeface="Wingdings 3" charset="2"/>
              <a:buChar char=""/>
            </a:pPr>
            <a:r>
              <a:rPr lang="en-US" sz="2400" dirty="0"/>
              <a:t>More than 9,000 companies in every U.S. state. </a:t>
            </a:r>
          </a:p>
          <a:p>
            <a:pPr marL="128588" indent="-128588">
              <a:buFont typeface="Wingdings 3" charset="2"/>
              <a:buChar char=""/>
            </a:pPr>
            <a:r>
              <a:rPr lang="en-US" sz="2400" dirty="0"/>
              <a:t>2017 - generated $17 billion investment in the US economy.</a:t>
            </a:r>
          </a:p>
        </p:txBody>
      </p:sp>
      <p:pic>
        <p:nvPicPr>
          <p:cNvPr id="6" name="Picture 5" descr="A picture containing tree, outdoor, sky, person&#10;&#10;Description generated with very high confidence">
            <a:extLst>
              <a:ext uri="{FF2B5EF4-FFF2-40B4-BE49-F238E27FC236}">
                <a16:creationId xmlns:a16="http://schemas.microsoft.com/office/drawing/2014/main" id="{8DD6CAF7-18FC-4F71-9FAB-AADE46CE2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46" r="26071" b="1"/>
          <a:stretch/>
        </p:blipFill>
        <p:spPr>
          <a:xfrm>
            <a:off x="15" y="857250"/>
            <a:ext cx="4046205" cy="51435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407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250" y="609600"/>
            <a:ext cx="6447500" cy="4250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 sz="3300" dirty="0">
                <a:solidFill>
                  <a:schemeClr val="accent2"/>
                </a:solidFill>
                <a:latin typeface="Comic Sans MS" panose="030F0702030302020204" pitchFamily="66" charset="0"/>
              </a:rPr>
              <a:t>Tax Credits – Key Factor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FFFFD-C19C-4F79-95DA-76417AF8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583634" cy="40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736" y="762000"/>
            <a:ext cx="6447500" cy="4250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 sz="3300" dirty="0">
                <a:solidFill>
                  <a:schemeClr val="accent2"/>
                </a:solidFill>
                <a:latin typeface="Comic Sans MS" panose="030F0702030302020204" pitchFamily="66" charset="0"/>
              </a:rPr>
              <a:t>Pricing Impacts are Changing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9191A-3919-4043-A2B5-4B20E8CC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73" y="2209800"/>
            <a:ext cx="8757027" cy="42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4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 weeks ago – Solutions PART A – expanded in next slide</a:t>
            </a:r>
          </a:p>
          <a:p>
            <a:r>
              <a:rPr lang="en-US" dirty="0"/>
              <a:t>Then Bob Raynolds on Anthropocene last week March 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This week – Solution PART B – More on renewables (wind and solar) – private and commercial/non-profit options, why it’s not enough and what can be done! </a:t>
            </a:r>
          </a:p>
        </p:txBody>
      </p:sp>
    </p:spTree>
    <p:extLst>
      <p:ext uri="{BB962C8B-B14F-4D97-AF65-F5344CB8AC3E}">
        <p14:creationId xmlns:p14="http://schemas.microsoft.com/office/powerpoint/2010/main" val="262407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6447500" cy="4250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 sz="3300" dirty="0">
                <a:solidFill>
                  <a:schemeClr val="accent2"/>
                </a:solidFill>
                <a:latin typeface="Comic Sans MS" panose="030F0702030302020204" pitchFamily="66" charset="0"/>
              </a:rPr>
              <a:t>Community Solar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85BFEA-3727-44D1-B2DE-1E8D6CB9D409}"/>
              </a:ext>
            </a:extLst>
          </p:cNvPr>
          <p:cNvSpPr txBox="1">
            <a:spLocks/>
          </p:cNvSpPr>
          <p:nvPr/>
        </p:nvSpPr>
        <p:spPr>
          <a:xfrm>
            <a:off x="609600" y="2466975"/>
            <a:ext cx="7772400" cy="3781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5"/>
              </a:spcBef>
            </a:pPr>
            <a:r>
              <a:rPr lang="en-US" sz="2800" dirty="0"/>
              <a:t>Started in CO</a:t>
            </a:r>
          </a:p>
          <a:p>
            <a:pPr>
              <a:spcBef>
                <a:spcPts val="375"/>
              </a:spcBef>
            </a:pPr>
            <a:r>
              <a:rPr lang="en-US" sz="2800" dirty="0"/>
              <a:t>CEC – Community Energy Collective</a:t>
            </a:r>
          </a:p>
          <a:p>
            <a:pPr>
              <a:spcBef>
                <a:spcPts val="375"/>
              </a:spcBef>
            </a:pPr>
            <a:r>
              <a:rPr lang="en-US" sz="2800" dirty="0" err="1"/>
              <a:t>SunShare</a:t>
            </a:r>
            <a:endParaRPr lang="en-US" sz="2800" dirty="0"/>
          </a:p>
          <a:p>
            <a:pPr>
              <a:spcBef>
                <a:spcPts val="375"/>
              </a:spcBef>
            </a:pPr>
            <a:r>
              <a:rPr lang="en-US" sz="2800" dirty="0"/>
              <a:t>Most have gravitated to commercial systems</a:t>
            </a:r>
          </a:p>
          <a:p>
            <a:pPr>
              <a:spcBef>
                <a:spcPts val="375"/>
              </a:spcBef>
            </a:pPr>
            <a:r>
              <a:rPr lang="en-US" sz="2800" dirty="0"/>
              <a:t>Bill Credit = about $0.07 out of $0.12</a:t>
            </a:r>
          </a:p>
          <a:p>
            <a:pPr lvl="1">
              <a:spcBef>
                <a:spcPts val="375"/>
              </a:spcBef>
            </a:pPr>
            <a:r>
              <a:rPr lang="en-US" sz="2000" dirty="0"/>
              <a:t>Most current deals = they keep bill credits and REC’s</a:t>
            </a:r>
          </a:p>
          <a:p>
            <a:pPr lvl="1">
              <a:spcBef>
                <a:spcPts val="375"/>
              </a:spcBef>
            </a:pPr>
            <a:r>
              <a:rPr lang="en-US" sz="2000" dirty="0"/>
              <a:t>Charge no upfront costs</a:t>
            </a:r>
          </a:p>
          <a:p>
            <a:pPr lvl="1">
              <a:spcBef>
                <a:spcPts val="375"/>
              </a:spcBef>
            </a:pPr>
            <a:r>
              <a:rPr lang="en-US" sz="2000" dirty="0"/>
              <a:t>Customer retains 10% of the bill credits.  (~$0.007 discount)</a:t>
            </a:r>
          </a:p>
          <a:p>
            <a:pPr lvl="1">
              <a:spcBef>
                <a:spcPts val="375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88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955"/>
            <a:ext cx="8623866" cy="574924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388620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b" anchorCtr="0" compatLnSpc="1">
            <a:normAutofit fontScale="90000"/>
          </a:bodyPr>
          <a:lstStyle/>
          <a:p>
            <a:pPr lvl="0"/>
            <a:r>
              <a:rPr lang="en-US" dirty="0"/>
              <a:t>Our Largest Sources of Electricity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7577362" y="3124200"/>
            <a:ext cx="1370373" cy="200824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>
            <a:defPPr>
              <a:defRPr lang="en-US"/>
            </a:defPPr>
            <a:lvl1pPr defTabSz="914400">
              <a:defRPr sz="2800" b="0" i="0" u="none" strike="noStrike" kern="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r>
              <a:rPr lang="en-US" sz="2100" dirty="0"/>
              <a:t>All Red in this chart represents wasted energy not delivered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890F27-DE9F-44B6-A7EF-1BADA391812E}"/>
              </a:ext>
            </a:extLst>
          </p:cNvPr>
          <p:cNvGrpSpPr/>
          <p:nvPr/>
        </p:nvGrpSpPr>
        <p:grpSpPr>
          <a:xfrm>
            <a:off x="997682" y="6167754"/>
            <a:ext cx="6579680" cy="438750"/>
            <a:chOff x="0" y="78817"/>
            <a:chExt cx="8772906" cy="585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EC62AC3-D35C-4C57-BBEB-FFC311763829}"/>
                </a:ext>
              </a:extLst>
            </p:cNvPr>
            <p:cNvSpPr/>
            <p:nvPr/>
          </p:nvSpPr>
          <p:spPr>
            <a:xfrm>
              <a:off x="0" y="78817"/>
              <a:ext cx="8772906" cy="585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62F95F2E-BCD0-4851-801D-CD6C9BDF6E2D}"/>
                </a:ext>
              </a:extLst>
            </p:cNvPr>
            <p:cNvSpPr txBox="1"/>
            <p:nvPr/>
          </p:nvSpPr>
          <p:spPr>
            <a:xfrm>
              <a:off x="28557" y="107374"/>
              <a:ext cx="8715792" cy="527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438" tIns="71438" rIns="71438" bIns="71438" numCol="1" spcCol="1270" anchor="ctr" anchorCtr="0">
              <a:noAutofit/>
            </a:bodyPr>
            <a:lstStyle/>
            <a:p>
              <a:pPr defTabSz="8334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75" dirty="0"/>
                <a:t>Much Electricity is Lost Before it Reaches Your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9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98" y="1237247"/>
            <a:ext cx="6575256" cy="4383505"/>
          </a:xfrm>
          <a:prstGeom prst="rect">
            <a:avLst/>
          </a:prstGeom>
          <a:noFill/>
        </p:spPr>
      </p:pic>
      <p:sp>
        <p:nvSpPr>
          <p:cNvPr id="3" name="TextBox 4"/>
          <p:cNvSpPr txBox="1"/>
          <p:nvPr/>
        </p:nvSpPr>
        <p:spPr>
          <a:xfrm>
            <a:off x="7459944" y="2741056"/>
            <a:ext cx="1370373" cy="200824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 dirty="0">
                <a:latin typeface="Tw Cen MT"/>
              </a:rPr>
              <a:t>All Red in this chart represents wasted energy not delivered</a:t>
            </a:r>
            <a:endParaRPr lang="en-US" sz="2100" dirty="0">
              <a:latin typeface="Tw Cen M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5693C-68D2-4390-883F-A4E6AF77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35" y="1585579"/>
            <a:ext cx="3645568" cy="215959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5890F27-DE9F-44B6-A7EF-1BADA391812E}"/>
              </a:ext>
            </a:extLst>
          </p:cNvPr>
          <p:cNvGrpSpPr/>
          <p:nvPr/>
        </p:nvGrpSpPr>
        <p:grpSpPr>
          <a:xfrm>
            <a:off x="547312" y="5678426"/>
            <a:ext cx="7099168" cy="954586"/>
            <a:chOff x="140746" y="514743"/>
            <a:chExt cx="9465557" cy="127278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EC62AC3-D35C-4C57-BBEB-FFC311763829}"/>
                </a:ext>
              </a:extLst>
            </p:cNvPr>
            <p:cNvSpPr/>
            <p:nvPr/>
          </p:nvSpPr>
          <p:spPr>
            <a:xfrm>
              <a:off x="833397" y="1202525"/>
              <a:ext cx="8772906" cy="585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62F95F2E-BCD0-4851-801D-CD6C9BDF6E2D}"/>
                </a:ext>
              </a:extLst>
            </p:cNvPr>
            <p:cNvSpPr txBox="1"/>
            <p:nvPr/>
          </p:nvSpPr>
          <p:spPr>
            <a:xfrm>
              <a:off x="140746" y="514743"/>
              <a:ext cx="8715791" cy="527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438" tIns="71438" rIns="71438" bIns="71438" numCol="1" spcCol="1270" anchor="ctr" anchorCtr="0">
              <a:noAutofit/>
            </a:bodyPr>
            <a:lstStyle/>
            <a:p>
              <a:pPr defTabSz="8334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75" dirty="0">
                  <a:solidFill>
                    <a:schemeClr val="tx1"/>
                  </a:solidFill>
                </a:rPr>
                <a:t>Much Electricity is Lost Before it Reaches Your Home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39FBB-48C2-4167-BDA2-4C048FB70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2" y="1902854"/>
            <a:ext cx="5616686" cy="31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1134 L 2.08333E-6 -0.01134 C -0.003 -0.00856 -0.00599 -0.00579 -0.00899 -0.00278 C -0.01159 0.00023 -0.01393 0.00417 -0.0168 0.00602 C -0.02018 0.00857 -0.0237 0.00972 -0.02669 0.01319 C -0.03112 0.01829 -0.02852 0.01597 -0.03464 0.02014 C -0.03529 0.0213 -0.03581 0.02292 -0.03659 0.02361 C -0.04531 0.03264 -0.03828 0.02245 -0.04453 0.03079 C -0.0461 0.03287 -0.04766 0.03542 -0.04935 0.03773 C -0.05117 0.04005 -0.05794 0.04792 -0.06029 0.05 L -0.0681 0.05694 C -0.06953 0.05833 -0.0711 0.0588 -0.07214 0.06065 C -0.07552 0.06667 -0.07279 0.06273 -0.07904 0.06759 C -0.08633 0.07338 -0.07982 0.06921 -0.08594 0.07292 C -0.08685 0.07407 -0.08789 0.07523 -0.08893 0.07639 C -0.09011 0.07778 -0.09167 0.07847 -0.09284 0.07986 C -0.09362 0.08079 -0.09401 0.08264 -0.09479 0.08333 C -0.09662 0.08495 -0.10078 0.08681 -0.10078 0.08681 C -0.10794 0.09653 -0.10117 0.08889 -0.1086 0.09398 C -0.11888 0.10093 -0.10638 0.09468 -0.11654 0.09931 C -0.12057 0.10625 -0.11602 0.09907 -0.1224 0.10625 C -0.1293 0.11389 -0.12357 0.10972 -0.1293 0.11319 C -0.13646 0.12593 -0.12435 0.10556 -0.13529 0.11852 C -0.13724 0.12083 -0.13828 0.12477 -0.14024 0.12732 C -0.14154 0.12917 -0.14284 0.13079 -0.14414 0.13264 C -0.14505 0.1338 -0.1461 0.13519 -0.14714 0.13611 C -0.14805 0.13681 -0.15 0.13796 -0.15 0.13796 L -0.15 0.13796 " pathEditMode="relative" ptsTypes="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35458" y="1100137"/>
          <a:ext cx="6579680" cy="55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5FCA786B-7D33-4BB8-8A5B-F45CFB8F9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76" y="2097772"/>
            <a:ext cx="4345333" cy="3469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16796-6E40-44CC-BF95-80F8616B8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2" y="1902854"/>
            <a:ext cx="5616686" cy="31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35458" y="1100137"/>
          <a:ext cx="6579680" cy="55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B064DBD-D954-4778-AB9D-3292F6A7E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6" t="8056" r="5932" b="42340"/>
          <a:stretch/>
        </p:blipFill>
        <p:spPr bwMode="auto">
          <a:xfrm>
            <a:off x="893345" y="2011603"/>
            <a:ext cx="5180363" cy="3246848"/>
          </a:xfrm>
          <a:prstGeom prst="rect">
            <a:avLst/>
          </a:prstGeom>
          <a:noFill/>
        </p:spPr>
      </p:pic>
      <p:pic>
        <p:nvPicPr>
          <p:cNvPr id="9" name="Picture 8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8B471798-B08E-4F03-870D-43F9D91DD0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1530673" y="3327648"/>
            <a:ext cx="1168402" cy="603241"/>
          </a:xfrm>
          <a:prstGeom prst="rect">
            <a:avLst/>
          </a:prstGeom>
        </p:spPr>
      </p:pic>
      <p:pic>
        <p:nvPicPr>
          <p:cNvPr id="8" name="Picture 7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44C52359-13EB-4125-9F73-E6499E8FBA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738687" y="3087048"/>
            <a:ext cx="1168402" cy="603241"/>
          </a:xfrm>
          <a:prstGeom prst="rect">
            <a:avLst/>
          </a:prstGeom>
        </p:spPr>
      </p:pic>
      <p:pic>
        <p:nvPicPr>
          <p:cNvPr id="10" name="Picture 9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59BB058A-BC48-4FA5-8C4D-B992AEB049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1837119" y="3735369"/>
            <a:ext cx="1168402" cy="603241"/>
          </a:xfrm>
          <a:prstGeom prst="rect">
            <a:avLst/>
          </a:prstGeom>
        </p:spPr>
      </p:pic>
      <p:pic>
        <p:nvPicPr>
          <p:cNvPr id="11" name="Picture 10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652B3813-D7A6-4925-859F-092712C6D5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567022" y="3552840"/>
            <a:ext cx="1168402" cy="603241"/>
          </a:xfrm>
          <a:prstGeom prst="rect">
            <a:avLst/>
          </a:prstGeom>
        </p:spPr>
      </p:pic>
      <p:pic>
        <p:nvPicPr>
          <p:cNvPr id="12" name="Picture 11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16CDBBA4-D733-4863-87A3-BAE8EAA898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784665" y="3891805"/>
            <a:ext cx="1168402" cy="603241"/>
          </a:xfrm>
          <a:prstGeom prst="rect">
            <a:avLst/>
          </a:prstGeom>
        </p:spPr>
      </p:pic>
      <p:pic>
        <p:nvPicPr>
          <p:cNvPr id="13" name="Picture 12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0A9C006D-3C3F-4575-BC81-5DDDB0B600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1098417" y="4268796"/>
            <a:ext cx="1168402" cy="603241"/>
          </a:xfrm>
          <a:prstGeom prst="rect">
            <a:avLst/>
          </a:prstGeom>
        </p:spPr>
      </p:pic>
      <p:pic>
        <p:nvPicPr>
          <p:cNvPr id="14" name="Picture 13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EA365926-C5E3-4D78-8935-8212936CED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1516848" y="4649967"/>
            <a:ext cx="1168402" cy="603241"/>
          </a:xfrm>
          <a:prstGeom prst="rect">
            <a:avLst/>
          </a:prstGeom>
        </p:spPr>
      </p:pic>
      <p:pic>
        <p:nvPicPr>
          <p:cNvPr id="15" name="Picture 14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2E6C7F3B-576B-443D-A2B4-87CD61E6AB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1962039" y="4966945"/>
            <a:ext cx="1168402" cy="603241"/>
          </a:xfrm>
          <a:prstGeom prst="rect">
            <a:avLst/>
          </a:prstGeom>
        </p:spPr>
      </p:pic>
      <p:pic>
        <p:nvPicPr>
          <p:cNvPr id="16" name="Picture 15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6C0C8765-58D1-4378-8B7F-C8545FBAC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2485117" y="5320419"/>
            <a:ext cx="1168402" cy="603241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FA1BE2B-4B67-40C0-805E-654BBEE63D9D}"/>
              </a:ext>
            </a:extLst>
          </p:cNvPr>
          <p:cNvGraphicFramePr/>
          <p:nvPr>
            <p:extLst/>
          </p:nvPr>
        </p:nvGraphicFramePr>
        <p:xfrm>
          <a:off x="349758" y="1214437"/>
          <a:ext cx="6579680" cy="55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xtBox 4">
            <a:extLst>
              <a:ext uri="{FF2B5EF4-FFF2-40B4-BE49-F238E27FC236}">
                <a16:creationId xmlns:a16="http://schemas.microsoft.com/office/drawing/2014/main" id="{0C337600-311D-4534-81E1-3135C54B904F}"/>
              </a:ext>
            </a:extLst>
          </p:cNvPr>
          <p:cNvSpPr txBox="1"/>
          <p:nvPr/>
        </p:nvSpPr>
        <p:spPr>
          <a:xfrm>
            <a:off x="7069601" y="2674749"/>
            <a:ext cx="1370373" cy="200824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 dirty="0">
                <a:latin typeface="Tw Cen MT"/>
              </a:rPr>
              <a:t>All Red in this chart represents wasted energy not delivered</a:t>
            </a:r>
            <a:endParaRPr lang="en-US" sz="2100" dirty="0">
              <a:latin typeface="Tw Cen MT"/>
            </a:endParaRPr>
          </a:p>
        </p:txBody>
      </p:sp>
      <p:pic>
        <p:nvPicPr>
          <p:cNvPr id="20" name="Picture 19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B4FA0BA8-6AD6-4631-9850-F0C542CABC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0" t="37923"/>
          <a:stretch/>
        </p:blipFill>
        <p:spPr>
          <a:xfrm>
            <a:off x="5139199" y="3132128"/>
            <a:ext cx="1168402" cy="6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8B471798-B08E-4F03-870D-43F9D91DD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1530673" y="3327648"/>
            <a:ext cx="1168402" cy="603241"/>
          </a:xfrm>
          <a:prstGeom prst="rect">
            <a:avLst/>
          </a:prstGeom>
        </p:spPr>
      </p:pic>
      <p:pic>
        <p:nvPicPr>
          <p:cNvPr id="8" name="Picture 7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44C52359-13EB-4125-9F73-E6499E8FB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738687" y="3087048"/>
            <a:ext cx="1168402" cy="603241"/>
          </a:xfrm>
          <a:prstGeom prst="rect">
            <a:avLst/>
          </a:prstGeom>
        </p:spPr>
      </p:pic>
      <p:pic>
        <p:nvPicPr>
          <p:cNvPr id="10" name="Picture 9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59BB058A-BC48-4FA5-8C4D-B992AEB04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1837119" y="3735369"/>
            <a:ext cx="1168402" cy="603241"/>
          </a:xfrm>
          <a:prstGeom prst="rect">
            <a:avLst/>
          </a:prstGeom>
        </p:spPr>
      </p:pic>
      <p:pic>
        <p:nvPicPr>
          <p:cNvPr id="11" name="Picture 10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652B3813-D7A6-4925-859F-092712C6D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567022" y="3552840"/>
            <a:ext cx="1168402" cy="603241"/>
          </a:xfrm>
          <a:prstGeom prst="rect">
            <a:avLst/>
          </a:prstGeom>
        </p:spPr>
      </p:pic>
      <p:pic>
        <p:nvPicPr>
          <p:cNvPr id="12" name="Picture 11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16CDBBA4-D733-4863-87A3-BAE8EAA89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784665" y="3891805"/>
            <a:ext cx="1168402" cy="603241"/>
          </a:xfrm>
          <a:prstGeom prst="rect">
            <a:avLst/>
          </a:prstGeom>
        </p:spPr>
      </p:pic>
      <p:pic>
        <p:nvPicPr>
          <p:cNvPr id="13" name="Picture 12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0A9C006D-3C3F-4575-BC81-5DDDB0B6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1135158" y="4330029"/>
            <a:ext cx="1168402" cy="603241"/>
          </a:xfrm>
          <a:prstGeom prst="rect">
            <a:avLst/>
          </a:prstGeom>
        </p:spPr>
      </p:pic>
      <p:pic>
        <p:nvPicPr>
          <p:cNvPr id="14" name="Picture 13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EA365926-C5E3-4D78-8935-8212936CE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1477880" y="4698954"/>
            <a:ext cx="1168402" cy="603241"/>
          </a:xfrm>
          <a:prstGeom prst="rect">
            <a:avLst/>
          </a:prstGeom>
        </p:spPr>
      </p:pic>
      <p:pic>
        <p:nvPicPr>
          <p:cNvPr id="15" name="Picture 14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2E6C7F3B-576B-443D-A2B4-87CD61E6A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2007314" y="5064919"/>
            <a:ext cx="1168402" cy="603241"/>
          </a:xfrm>
          <a:prstGeom prst="rect">
            <a:avLst/>
          </a:prstGeom>
        </p:spPr>
      </p:pic>
      <p:pic>
        <p:nvPicPr>
          <p:cNvPr id="16" name="Picture 15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6C0C8765-58D1-4378-8B7F-C8545FBAC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2551543" y="5320419"/>
            <a:ext cx="1168402" cy="603241"/>
          </a:xfrm>
          <a:prstGeom prst="rect">
            <a:avLst/>
          </a:prstGeom>
        </p:spPr>
      </p:pic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2BCD5F3C-72B5-4DFC-8A49-6108ED73AB82}"/>
              </a:ext>
            </a:extLst>
          </p:cNvPr>
          <p:cNvSpPr/>
          <p:nvPr/>
        </p:nvSpPr>
        <p:spPr>
          <a:xfrm>
            <a:off x="2673242" y="5064919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3BAAFB5F-B45D-473C-9562-E113D870B471}"/>
              </a:ext>
            </a:extLst>
          </p:cNvPr>
          <p:cNvSpPr/>
          <p:nvPr/>
        </p:nvSpPr>
        <p:spPr>
          <a:xfrm>
            <a:off x="2099200" y="4933270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8678B5F9-7171-4D03-843F-E255DC78F6BE}"/>
              </a:ext>
            </a:extLst>
          </p:cNvPr>
          <p:cNvSpPr/>
          <p:nvPr/>
        </p:nvSpPr>
        <p:spPr>
          <a:xfrm>
            <a:off x="1551878" y="4563801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9584439D-C527-45AB-B9F8-7DECB2492BFD}"/>
              </a:ext>
            </a:extLst>
          </p:cNvPr>
          <p:cNvSpPr/>
          <p:nvPr/>
        </p:nvSpPr>
        <p:spPr>
          <a:xfrm>
            <a:off x="1001510" y="4165250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0AF034B9-2FD4-4B4E-A19B-08B03255D2B9}"/>
              </a:ext>
            </a:extLst>
          </p:cNvPr>
          <p:cNvSpPr/>
          <p:nvPr/>
        </p:nvSpPr>
        <p:spPr>
          <a:xfrm>
            <a:off x="2064732" y="3573411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3B8AD2B0-33DA-456E-935E-6A03C608D322}"/>
              </a:ext>
            </a:extLst>
          </p:cNvPr>
          <p:cNvSpPr/>
          <p:nvPr/>
        </p:nvSpPr>
        <p:spPr>
          <a:xfrm>
            <a:off x="1073218" y="3611624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FC97D1D7-DFA9-4791-927E-678388E4081F}"/>
              </a:ext>
            </a:extLst>
          </p:cNvPr>
          <p:cNvSpPr/>
          <p:nvPr/>
        </p:nvSpPr>
        <p:spPr>
          <a:xfrm>
            <a:off x="1793439" y="3082210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8F930873-98A2-4CD4-A276-2D47E444EC6F}"/>
              </a:ext>
            </a:extLst>
          </p:cNvPr>
          <p:cNvSpPr/>
          <p:nvPr/>
        </p:nvSpPr>
        <p:spPr>
          <a:xfrm>
            <a:off x="539259" y="3295265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53369B98-32A2-48B8-8B2A-0CB133F70546}"/>
              </a:ext>
            </a:extLst>
          </p:cNvPr>
          <p:cNvSpPr/>
          <p:nvPr/>
        </p:nvSpPr>
        <p:spPr>
          <a:xfrm>
            <a:off x="905301" y="2783471"/>
            <a:ext cx="1007364" cy="985376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654769E9-D4F5-41E7-A870-FC895ABDCF69}"/>
              </a:ext>
            </a:extLst>
          </p:cNvPr>
          <p:cNvGraphicFramePr/>
          <p:nvPr>
            <p:extLst/>
          </p:nvPr>
        </p:nvGraphicFramePr>
        <p:xfrm>
          <a:off x="349758" y="1214437"/>
          <a:ext cx="6579680" cy="55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8" descr="A picture containing outdoor, sky, ground, road&#10;&#10;Description generated with very high confidence">
            <a:extLst>
              <a:ext uri="{FF2B5EF4-FFF2-40B4-BE49-F238E27FC236}">
                <a16:creationId xmlns:a16="http://schemas.microsoft.com/office/drawing/2014/main" id="{E32A37D0-B5B4-4B17-A1BC-8CE045C93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" t="37923"/>
          <a:stretch/>
        </p:blipFill>
        <p:spPr>
          <a:xfrm>
            <a:off x="5139199" y="3132128"/>
            <a:ext cx="1168402" cy="603241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4A8A9585-B257-4093-97E3-AAD2B52B0A1C}"/>
              </a:ext>
            </a:extLst>
          </p:cNvPr>
          <p:cNvSpPr/>
          <p:nvPr/>
        </p:nvSpPr>
        <p:spPr>
          <a:xfrm>
            <a:off x="4738615" y="2400667"/>
            <a:ext cx="1969568" cy="2073560"/>
          </a:xfrm>
          <a:prstGeom prst="mathMultiply">
            <a:avLst>
              <a:gd name="adj1" fmla="val 11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BCBA78-9FA7-40DF-A448-24E45CB6A59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260" y="2110174"/>
            <a:ext cx="6213830" cy="3796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513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80418FB-E7D4-4565-9B65-0421EF42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35" y="2371725"/>
            <a:ext cx="3500365" cy="35003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4547C5-930A-4284-9DBA-7989B78B5AA0}"/>
              </a:ext>
            </a:extLst>
          </p:cNvPr>
          <p:cNvGrpSpPr/>
          <p:nvPr/>
        </p:nvGrpSpPr>
        <p:grpSpPr>
          <a:xfrm>
            <a:off x="1524000" y="838200"/>
            <a:ext cx="6579680" cy="544049"/>
            <a:chOff x="0" y="8617"/>
            <a:chExt cx="8772906" cy="7253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9DC07-E111-48AF-B5F3-369CB97E4AB9}"/>
                </a:ext>
              </a:extLst>
            </p:cNvPr>
            <p:cNvSpPr/>
            <p:nvPr/>
          </p:nvSpPr>
          <p:spPr>
            <a:xfrm>
              <a:off x="0" y="8617"/>
              <a:ext cx="8772906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8FBE0129-9652-4789-80A3-CA1921CD290C}"/>
                </a:ext>
              </a:extLst>
            </p:cNvPr>
            <p:cNvSpPr txBox="1"/>
            <p:nvPr/>
          </p:nvSpPr>
          <p:spPr>
            <a:xfrm>
              <a:off x="35411" y="44028"/>
              <a:ext cx="8702084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dirty="0"/>
                <a:t>Debunk: Too Long to Reach Breakeven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2ED4-FFEA-4E10-8D88-0741459D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477692"/>
            <a:ext cx="4521199" cy="2932508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800" dirty="0"/>
              <a:t>One of the most common concerns about going Solar. </a:t>
            </a:r>
          </a:p>
          <a:p>
            <a:endParaRPr lang="en-US" sz="2100" dirty="0"/>
          </a:p>
          <a:p>
            <a:r>
              <a:rPr lang="en-US" sz="2700" dirty="0"/>
              <a:t>Doesn't it take a long time to break even?    </a:t>
            </a:r>
          </a:p>
        </p:txBody>
      </p:sp>
    </p:spTree>
    <p:extLst>
      <p:ext uri="{BB962C8B-B14F-4D97-AF65-F5344CB8AC3E}">
        <p14:creationId xmlns:p14="http://schemas.microsoft.com/office/powerpoint/2010/main" val="16041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80418FB-E7D4-4565-9B65-0421EF42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603054"/>
            <a:ext cx="2269419" cy="22694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39" y="1774562"/>
            <a:ext cx="5713261" cy="30260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True: </a:t>
            </a:r>
          </a:p>
          <a:p>
            <a:pPr>
              <a:lnSpc>
                <a:spcPct val="80000"/>
              </a:lnSpc>
            </a:pP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After approximately 8 – 12 years the monthly savings has paid for the 30+ year system and energy is essentially free thereafter. </a:t>
            </a:r>
          </a:p>
          <a:p>
            <a:pPr>
              <a:lnSpc>
                <a:spcPct val="80000"/>
              </a:lnSpc>
            </a:pP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The $12,000 - $20,000 investment in rooftop solar will return ~4% - 7% annual ROI for each of 20+ years.</a:t>
            </a:r>
          </a:p>
          <a:p>
            <a:pPr>
              <a:lnSpc>
                <a:spcPct val="80000"/>
              </a:lnSpc>
            </a:pP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Also True: </a:t>
            </a:r>
          </a:p>
          <a:p>
            <a:pPr>
              <a:lnSpc>
                <a:spcPct val="80000"/>
              </a:lnSpc>
            </a:pP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Your previous and next utility payment have negative financial gain ... Each month takes you further from any breakeven. </a:t>
            </a:r>
            <a:r>
              <a:rPr lang="en-US" sz="1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Perpetual cost. Never ROI.</a:t>
            </a: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396364-C765-431E-BAEE-7260F1D5043C}"/>
              </a:ext>
            </a:extLst>
          </p:cNvPr>
          <p:cNvSpPr txBox="1">
            <a:spLocks/>
          </p:cNvSpPr>
          <p:nvPr/>
        </p:nvSpPr>
        <p:spPr>
          <a:xfrm>
            <a:off x="666506" y="4869048"/>
            <a:ext cx="6172200" cy="435341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t" anchorCtr="0" compatLnSpc="1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dirty="0"/>
              <a:t>Can’t solve this problem by continuing to pay your utility.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4547C5-930A-4284-9DBA-7989B78B5AA0}"/>
              </a:ext>
            </a:extLst>
          </p:cNvPr>
          <p:cNvGrpSpPr/>
          <p:nvPr/>
        </p:nvGrpSpPr>
        <p:grpSpPr>
          <a:xfrm>
            <a:off x="381000" y="747082"/>
            <a:ext cx="6579680" cy="544049"/>
            <a:chOff x="0" y="8617"/>
            <a:chExt cx="8772906" cy="7253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9DC07-E111-48AF-B5F3-369CB97E4AB9}"/>
                </a:ext>
              </a:extLst>
            </p:cNvPr>
            <p:cNvSpPr/>
            <p:nvPr/>
          </p:nvSpPr>
          <p:spPr>
            <a:xfrm>
              <a:off x="0" y="8617"/>
              <a:ext cx="8772906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8FBE0129-9652-4789-80A3-CA1921CD290C}"/>
                </a:ext>
              </a:extLst>
            </p:cNvPr>
            <p:cNvSpPr txBox="1"/>
            <p:nvPr/>
          </p:nvSpPr>
          <p:spPr>
            <a:xfrm>
              <a:off x="35411" y="44028"/>
              <a:ext cx="8702084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dirty="0"/>
                <a:t>Debunk: Too Long to Reach Breakeven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28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80418FB-E7D4-4565-9B65-0421EF42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895600"/>
            <a:ext cx="2269419" cy="22694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39" y="1774562"/>
            <a:ext cx="5941861" cy="40928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i="1" dirty="0">
                <a:solidFill>
                  <a:srgbClr val="002060"/>
                </a:solidFill>
                <a:latin typeface="Calibri" panose="020F0502020204030204" pitchFamily="34" charset="0"/>
              </a:rPr>
              <a:t>System Example:</a:t>
            </a: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5.4kW system</a:t>
            </a: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18 Solar Modules, 300kW each</a:t>
            </a: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Cost at $3.75 / W  = ~ $20,250</a:t>
            </a: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First year Tax Credit = $6,075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</a:rPr>
              <a:t>(can take over 19 years)</a:t>
            </a: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$0.125/kWh Energy increases at average 4% year</a:t>
            </a: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Use internal cash liquidated from other sources</a:t>
            </a: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4547C5-930A-4284-9DBA-7989B78B5AA0}"/>
              </a:ext>
            </a:extLst>
          </p:cNvPr>
          <p:cNvGrpSpPr/>
          <p:nvPr/>
        </p:nvGrpSpPr>
        <p:grpSpPr>
          <a:xfrm>
            <a:off x="285585" y="1164432"/>
            <a:ext cx="6579680" cy="544049"/>
            <a:chOff x="0" y="8617"/>
            <a:chExt cx="8772906" cy="7253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9DC07-E111-48AF-B5F3-369CB97E4AB9}"/>
                </a:ext>
              </a:extLst>
            </p:cNvPr>
            <p:cNvSpPr/>
            <p:nvPr/>
          </p:nvSpPr>
          <p:spPr>
            <a:xfrm>
              <a:off x="0" y="8617"/>
              <a:ext cx="8772906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8FBE0129-9652-4789-80A3-CA1921CD290C}"/>
                </a:ext>
              </a:extLst>
            </p:cNvPr>
            <p:cNvSpPr txBox="1"/>
            <p:nvPr/>
          </p:nvSpPr>
          <p:spPr>
            <a:xfrm>
              <a:off x="35411" y="44028"/>
              <a:ext cx="8702084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dirty="0"/>
                <a:t>Debunk: Too Long to Reach Breakeven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368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44547C5-930A-4284-9DBA-7989B78B5AA0}"/>
              </a:ext>
            </a:extLst>
          </p:cNvPr>
          <p:cNvGrpSpPr/>
          <p:nvPr/>
        </p:nvGrpSpPr>
        <p:grpSpPr>
          <a:xfrm>
            <a:off x="285585" y="1164432"/>
            <a:ext cx="6579680" cy="544049"/>
            <a:chOff x="0" y="8617"/>
            <a:chExt cx="8772906" cy="7253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9DC07-E111-48AF-B5F3-369CB97E4AB9}"/>
                </a:ext>
              </a:extLst>
            </p:cNvPr>
            <p:cNvSpPr/>
            <p:nvPr/>
          </p:nvSpPr>
          <p:spPr>
            <a:xfrm>
              <a:off x="0" y="8617"/>
              <a:ext cx="8772906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8FBE0129-9652-4789-80A3-CA1921CD290C}"/>
                </a:ext>
              </a:extLst>
            </p:cNvPr>
            <p:cNvSpPr txBox="1"/>
            <p:nvPr/>
          </p:nvSpPr>
          <p:spPr>
            <a:xfrm>
              <a:off x="35411" y="44028"/>
              <a:ext cx="8702084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dirty="0"/>
                <a:t>Debunk: Too Long to Reach Breakeven</a:t>
              </a:r>
            </a:p>
          </p:txBody>
        </p:sp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9454256-AD27-4225-B4C1-EC05DDC71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180911"/>
              </p:ext>
            </p:extLst>
          </p:nvPr>
        </p:nvGraphicFramePr>
        <p:xfrm>
          <a:off x="391472" y="2110868"/>
          <a:ext cx="6447234" cy="291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91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Solutions – Part 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Expanded description: Week 6, February 28</a:t>
            </a:r>
            <a:r>
              <a:rPr lang="en-US" sz="2800" baseline="30000" dirty="0"/>
              <a:t>th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https://denverclimatestudygroup.com/wp-content/uploads/2019/02/OLLI-East-week-6-slides-final.pdf</a:t>
            </a:r>
            <a:r>
              <a:rPr lang="en-US" dirty="0"/>
              <a:t> without simulation of grid</a:t>
            </a:r>
          </a:p>
          <a:p>
            <a:r>
              <a:rPr lang="en-US" sz="2400" dirty="0"/>
              <a:t>Plant Hardiness change</a:t>
            </a:r>
          </a:p>
          <a:p>
            <a:r>
              <a:rPr lang="en-US" sz="2400" dirty="0"/>
              <a:t>Link to Spring 2017 where 6 of the 8 weeks on solutions: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hlinkClick r:id="rId3"/>
              </a:rPr>
              <a:t>https://denverclimatestudygroup.com/?page_id=2224</a:t>
            </a:r>
            <a:r>
              <a:rPr lang="en-US" dirty="0"/>
              <a:t> </a:t>
            </a:r>
          </a:p>
          <a:p>
            <a:r>
              <a:rPr lang="en-US" sz="2400" dirty="0"/>
              <a:t>Economics: Growth vs. Steady State; EEEF and IPCC</a:t>
            </a:r>
          </a:p>
          <a:p>
            <a:r>
              <a:rPr lang="en-US" sz="2400" dirty="0"/>
              <a:t>Youth involvement</a:t>
            </a:r>
          </a:p>
          <a:p>
            <a:r>
              <a:rPr lang="en-US" sz="2400" dirty="0"/>
              <a:t>Technology changes in Energy: Renewables, Energy storage and Grid alternatives</a:t>
            </a:r>
          </a:p>
          <a:p>
            <a:r>
              <a:rPr lang="en-US" sz="2400" dirty="0"/>
              <a:t>Other publications: Climate of Hope, Drawdown, CRES </a:t>
            </a:r>
            <a:r>
              <a:rPr lang="en-US" sz="2400" dirty="0" err="1"/>
              <a:t>Youtube</a:t>
            </a:r>
            <a:r>
              <a:rPr lang="en-US" sz="2400" dirty="0"/>
              <a:t> channel</a:t>
            </a:r>
          </a:p>
          <a:p>
            <a:r>
              <a:rPr lang="en-US" sz="2400" dirty="0"/>
              <a:t>GEOENGINEERING: SRM (Solar Radiation Management)  vs CDR (Carbon Dioxide Removal)</a:t>
            </a:r>
          </a:p>
          <a:p>
            <a:r>
              <a:rPr lang="en-US" sz="2400" dirty="0"/>
              <a:t>And ended with a video on Fusion Developments at Lockheed</a:t>
            </a:r>
          </a:p>
          <a:p>
            <a:r>
              <a:rPr lang="en-US" sz="2400" dirty="0"/>
              <a:t>ETC…..</a:t>
            </a:r>
          </a:p>
        </p:txBody>
      </p:sp>
    </p:spTree>
    <p:extLst>
      <p:ext uri="{BB962C8B-B14F-4D97-AF65-F5344CB8AC3E}">
        <p14:creationId xmlns:p14="http://schemas.microsoft.com/office/powerpoint/2010/main" val="305165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44547C5-930A-4284-9DBA-7989B78B5AA0}"/>
              </a:ext>
            </a:extLst>
          </p:cNvPr>
          <p:cNvGrpSpPr/>
          <p:nvPr/>
        </p:nvGrpSpPr>
        <p:grpSpPr>
          <a:xfrm>
            <a:off x="990600" y="533400"/>
            <a:ext cx="6579680" cy="544049"/>
            <a:chOff x="0" y="8617"/>
            <a:chExt cx="8772906" cy="7253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9DC07-E111-48AF-B5F3-369CB97E4AB9}"/>
                </a:ext>
              </a:extLst>
            </p:cNvPr>
            <p:cNvSpPr/>
            <p:nvPr/>
          </p:nvSpPr>
          <p:spPr>
            <a:xfrm>
              <a:off x="0" y="8617"/>
              <a:ext cx="8772906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8FBE0129-9652-4789-80A3-CA1921CD290C}"/>
                </a:ext>
              </a:extLst>
            </p:cNvPr>
            <p:cNvSpPr txBox="1"/>
            <p:nvPr/>
          </p:nvSpPr>
          <p:spPr>
            <a:xfrm>
              <a:off x="35411" y="44028"/>
              <a:ext cx="8702084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dirty="0"/>
                <a:t>Debunk: Too Long to Reach Breakeven</a:t>
              </a:r>
            </a:p>
          </p:txBody>
        </p:sp>
      </p:grp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E4A22F0-C77A-499F-A5DF-52651275D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031434"/>
              </p:ext>
            </p:extLst>
          </p:nvPr>
        </p:nvGraphicFramePr>
        <p:xfrm>
          <a:off x="391574" y="2376045"/>
          <a:ext cx="6447234" cy="291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5">
            <a:extLst>
              <a:ext uri="{FF2B5EF4-FFF2-40B4-BE49-F238E27FC236}">
                <a16:creationId xmlns:a16="http://schemas.microsoft.com/office/drawing/2014/main" id="{0102813E-5298-449E-92D7-48D853EE8700}"/>
              </a:ext>
            </a:extLst>
          </p:cNvPr>
          <p:cNvSpPr txBox="1"/>
          <p:nvPr/>
        </p:nvSpPr>
        <p:spPr>
          <a:xfrm>
            <a:off x="2267092" y="4799461"/>
            <a:ext cx="3298253" cy="51623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Tax benefits absorbed in Year 1</a:t>
            </a:r>
          </a:p>
          <a:p>
            <a:r>
              <a:rPr lang="en-US" sz="1350" dirty="0"/>
              <a:t>20 Year Internal Rate of Return = 6.7%</a:t>
            </a:r>
            <a:endParaRPr lang="en-US" sz="825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0151D9-CFDE-4276-8F07-EA6AA54CFACE}"/>
              </a:ext>
            </a:extLst>
          </p:cNvPr>
          <p:cNvSpPr txBox="1">
            <a:spLocks/>
          </p:cNvSpPr>
          <p:nvPr/>
        </p:nvSpPr>
        <p:spPr>
          <a:xfrm>
            <a:off x="152400" y="60198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t" anchorCtr="0" compatLnSpc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Can’t solve this problem by continuing to pay your utility.</a:t>
            </a:r>
          </a:p>
        </p:txBody>
      </p:sp>
    </p:spTree>
    <p:extLst>
      <p:ext uri="{BB962C8B-B14F-4D97-AF65-F5344CB8AC3E}">
        <p14:creationId xmlns:p14="http://schemas.microsoft.com/office/powerpoint/2010/main" val="4882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35458" y="1100137"/>
          <a:ext cx="6579680" cy="55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608076" y="1793081"/>
            <a:ext cx="4257176" cy="4000124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Residential PACE is among the most popular form of renewable and EE financing … yet only offered in 3 states.  </a:t>
            </a:r>
          </a:p>
          <a:p>
            <a:pPr lvl="1">
              <a:lnSpc>
                <a:spcPct val="80000"/>
              </a:lnSpc>
            </a:pPr>
            <a:r>
              <a:rPr lang="en-US" altLang="en-U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California, Florida, Missouri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Colorado is possible to be the 4</a:t>
            </a:r>
            <a:r>
              <a:rPr lang="en-US" altLang="en-US" sz="18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State in first half of 2019. 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financing is attached to the property tax. </a:t>
            </a:r>
            <a:r>
              <a:rPr lang="en-US" altLang="en-US" sz="15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(not attached to the homeowner) </a:t>
            </a:r>
            <a:endParaRPr lang="en-US" altLang="en-US" sz="18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Stays with the home upon sale</a:t>
            </a:r>
          </a:p>
          <a:p>
            <a:pPr lvl="1">
              <a:lnSpc>
                <a:spcPct val="80000"/>
              </a:lnSpc>
            </a:pPr>
            <a:r>
              <a:rPr lang="en-US" altLang="en-U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score does not disqualify</a:t>
            </a:r>
          </a:p>
          <a:p>
            <a:pPr lvl="1">
              <a:lnSpc>
                <a:spcPct val="80000"/>
              </a:lnSpc>
            </a:pPr>
            <a:r>
              <a:rPr lang="en-US" altLang="en-U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administrated program with oversight</a:t>
            </a:r>
          </a:p>
          <a:p>
            <a:pPr lvl="1">
              <a:lnSpc>
                <a:spcPct val="80000"/>
              </a:lnSpc>
            </a:pPr>
            <a:r>
              <a:rPr lang="en-US" altLang="en-U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Qualified lenders and contractors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809C11-4ED6-4651-A2BA-1C6FCE9A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5251" y="2498297"/>
            <a:ext cx="3515263" cy="21895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A425-5054-4AF4-8F4C-4DE33673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9377B-00A6-4538-AE82-6FE148AD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ECF98-3658-43DA-9223-08B6FDDE0492}"/>
              </a:ext>
            </a:extLst>
          </p:cNvPr>
          <p:cNvSpPr txBox="1"/>
          <p:nvPr/>
        </p:nvSpPr>
        <p:spPr>
          <a:xfrm>
            <a:off x="632732" y="2590800"/>
            <a:ext cx="7878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previous slides; special thanks to: John </a:t>
            </a:r>
            <a:r>
              <a:rPr lang="en-US" sz="2800" dirty="0" err="1"/>
              <a:t>Bringenberg</a:t>
            </a:r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john@bringenberg.com</a:t>
            </a:r>
            <a:r>
              <a:rPr lang="en-US" sz="2800" dirty="0"/>
              <a:t> - 720-289-3289</a:t>
            </a:r>
          </a:p>
        </p:txBody>
      </p:sp>
    </p:spTree>
    <p:extLst>
      <p:ext uri="{BB962C8B-B14F-4D97-AF65-F5344CB8AC3E}">
        <p14:creationId xmlns:p14="http://schemas.microsoft.com/office/powerpoint/2010/main" val="1536879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652D-F704-454B-935A-DA1413A8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/>
              <a:t>TO REPEAT:</a:t>
            </a:r>
            <a:br>
              <a:rPr lang="en-US" dirty="0"/>
            </a:br>
            <a:r>
              <a:rPr lang="en-US" dirty="0"/>
              <a:t>AN IMPORTANT MESSAGE IN GOING SOLAR AND ELECTRIC VEHICLES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F64D6-720B-45C0-8B96-BFE9A5B3302A}"/>
              </a:ext>
            </a:extLst>
          </p:cNvPr>
          <p:cNvGrpSpPr/>
          <p:nvPr/>
        </p:nvGrpSpPr>
        <p:grpSpPr>
          <a:xfrm>
            <a:off x="533400" y="3124200"/>
            <a:ext cx="8332280" cy="1295400"/>
            <a:chOff x="0" y="8617"/>
            <a:chExt cx="8772906" cy="7253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0FFD18-F108-42E5-ABAC-9B34B52C465D}"/>
                </a:ext>
              </a:extLst>
            </p:cNvPr>
            <p:cNvSpPr/>
            <p:nvPr/>
          </p:nvSpPr>
          <p:spPr>
            <a:xfrm>
              <a:off x="0" y="8617"/>
              <a:ext cx="8772906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310A417-CCB1-4B5D-A7EF-3E9E8812EFEF}"/>
                </a:ext>
              </a:extLst>
            </p:cNvPr>
            <p:cNvSpPr txBox="1"/>
            <p:nvPr/>
          </p:nvSpPr>
          <p:spPr>
            <a:xfrm>
              <a:off x="35411" y="44028"/>
              <a:ext cx="8702084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/>
                <a:t>Debunk: Too Long to Reach Breakeven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688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on what WE as society and what YOU as a person can do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FIRST – NEED TO CHANGE OUR THINKING ON THE ECONOMY</a:t>
            </a:r>
          </a:p>
          <a:p>
            <a:r>
              <a:rPr lang="en-US" sz="2400" dirty="0"/>
              <a:t>DECARBONIZING ENERGY GENERATION: WIND and SOLAR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PERSONAL</a:t>
            </a:r>
          </a:p>
          <a:p>
            <a:pPr lvl="1"/>
            <a:r>
              <a:rPr lang="en-US" sz="2000" dirty="0"/>
              <a:t>COMMERCIAL/NON-PROFIT – slides from Nick Perugini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DECARBONIZING TRANSPORTATION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WHY IT’S NOT ENOUGH – WE NEED TO TAKE OUT (SEQUESTER):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SOIL RESTORATION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BIOCHAR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OTHER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03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ACC8-B757-4FF8-A635-6CE59BEA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BAA68-8F8C-446E-90E6-6ADB77EA7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DCE04-A3B8-451F-A4F3-0E6CC1B4B48C}"/>
              </a:ext>
            </a:extLst>
          </p:cNvPr>
          <p:cNvSpPr txBox="1"/>
          <p:nvPr/>
        </p:nvSpPr>
        <p:spPr>
          <a:xfrm>
            <a:off x="1524000" y="6180269"/>
            <a:ext cx="658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Special thanks to: Nick Perugini: </a:t>
            </a:r>
            <a:r>
              <a:rPr lang="en-US" dirty="0">
                <a:hlinkClick r:id="rId2"/>
              </a:rPr>
              <a:t>nickthesolarguy@gmail.com</a:t>
            </a:r>
            <a:r>
              <a:rPr lang="en-US" dirty="0"/>
              <a:t> , </a:t>
            </a:r>
          </a:p>
          <a:p>
            <a:pPr algn="ctr"/>
            <a:r>
              <a:rPr lang="en-US" dirty="0"/>
              <a:t>(303) 817-3104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3A2CD-31CE-4A10-A2B1-0E969558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861" y="31400"/>
            <a:ext cx="4402277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686251-F856-4A62-B48E-DE1C56EF218B}"/>
              </a:ext>
            </a:extLst>
          </p:cNvPr>
          <p:cNvSpPr/>
          <p:nvPr/>
        </p:nvSpPr>
        <p:spPr>
          <a:xfrm>
            <a:off x="685800" y="4191000"/>
            <a:ext cx="81618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Oxygen"/>
              </a:rPr>
              <a:t>FOR THE FULL SET OF SLIDES GO HERE:</a:t>
            </a:r>
          </a:p>
          <a:p>
            <a:endParaRPr lang="en-US" sz="1400" b="1" dirty="0">
              <a:solidFill>
                <a:srgbClr val="353535"/>
              </a:solidFill>
              <a:latin typeface="Oxygen"/>
            </a:endParaRPr>
          </a:p>
          <a:p>
            <a:r>
              <a:rPr lang="en-US" sz="1400" b="1" dirty="0">
                <a:solidFill>
                  <a:srgbClr val="353535"/>
                </a:solidFill>
                <a:latin typeface="Oxygen"/>
              </a:rPr>
              <a:t>– PDF – Nick Perugini – commercial and non-profit insights: </a:t>
            </a:r>
            <a:r>
              <a:rPr lang="en-US" sz="1400" b="1" dirty="0">
                <a:solidFill>
                  <a:srgbClr val="009BA0"/>
                </a:solidFill>
                <a:latin typeface="Oxygen"/>
                <a:hlinkClick r:id="rId4"/>
              </a:rPr>
              <a:t>SolarOpportunitiesForBusinesses&amp;Non-Profits10-8-2017</a:t>
            </a:r>
            <a:br>
              <a:rPr lang="en-US" sz="1400" b="1" dirty="0">
                <a:solidFill>
                  <a:srgbClr val="353535"/>
                </a:solidFill>
                <a:latin typeface="Oxygen"/>
              </a:rPr>
            </a:br>
            <a:endParaRPr lang="en-US" sz="1400" b="1" dirty="0">
              <a:solidFill>
                <a:srgbClr val="353535"/>
              </a:solidFill>
              <a:latin typeface="Oxygen"/>
            </a:endParaRPr>
          </a:p>
          <a:p>
            <a:r>
              <a:rPr lang="en-US" sz="1400" b="1" dirty="0">
                <a:solidFill>
                  <a:srgbClr val="353535"/>
                </a:solidFill>
                <a:latin typeface="Oxygen"/>
              </a:rPr>
              <a:t>– Pptx – Nick Perugini – commercial and non-profit insights: </a:t>
            </a:r>
            <a:r>
              <a:rPr lang="en-US" sz="1400" b="1" dirty="0">
                <a:solidFill>
                  <a:srgbClr val="009BA0"/>
                </a:solidFill>
                <a:latin typeface="Oxygen"/>
                <a:hlinkClick r:id="rId5"/>
              </a:rPr>
              <a:t>SolarOpportunitiesForBusinesses&amp;Non-Profits10-8-2017 Nick Perugini</a:t>
            </a:r>
            <a:endParaRPr lang="en-US" sz="1400" b="1" i="0" dirty="0">
              <a:solidFill>
                <a:srgbClr val="353535"/>
              </a:solidFill>
              <a:effectLst/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2828917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4D26-3E59-4F1C-91AE-F62B0F54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NICK PERUGINI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96FAC-17AC-4EAC-8EF1-45D4BD5D7373}"/>
              </a:ext>
            </a:extLst>
          </p:cNvPr>
          <p:cNvSpPr/>
          <p:nvPr/>
        </p:nvSpPr>
        <p:spPr>
          <a:xfrm>
            <a:off x="314325" y="1389063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attached .ppt from 2017 is geared toward Businesses and nonprofits; links to full set below; slide 11 repeated below: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Slide 11 are some of the pros and cons of some finance methods.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Slide 17 and on, have good advice on choosing your installer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link mentioned to Xcel area Community Solar (SLIDE #10) providers by county is this: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https://www.xcelenergy.com/programs_and_rebates/residential_programs_and_rebates/renewable_energy_options_residential/solar/available_solar_options/community-based_solar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67D0E-6571-4676-B51C-3093279B1407}"/>
              </a:ext>
            </a:extLst>
          </p:cNvPr>
          <p:cNvSpPr txBox="1"/>
          <p:nvPr/>
        </p:nvSpPr>
        <p:spPr>
          <a:xfrm>
            <a:off x="1475173" y="6077962"/>
            <a:ext cx="658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Special thanks to: Nick Perugini: </a:t>
            </a:r>
            <a:r>
              <a:rPr lang="en-US" dirty="0">
                <a:hlinkClick r:id="rId3"/>
              </a:rPr>
              <a:t>nickthesolarguy@gmail.com</a:t>
            </a:r>
            <a:r>
              <a:rPr lang="en-US" dirty="0"/>
              <a:t> , </a:t>
            </a:r>
          </a:p>
          <a:p>
            <a:pPr algn="ctr"/>
            <a:r>
              <a:rPr lang="en-US" dirty="0"/>
              <a:t>(303) 817-3104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9220A-C6B8-4FCB-882E-0923BB29252C}"/>
              </a:ext>
            </a:extLst>
          </p:cNvPr>
          <p:cNvSpPr/>
          <p:nvPr/>
        </p:nvSpPr>
        <p:spPr>
          <a:xfrm>
            <a:off x="685800" y="4191000"/>
            <a:ext cx="81618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Oxygen"/>
              </a:rPr>
              <a:t>FOR THE FULL SET OF SLIDES GO HERE:</a:t>
            </a:r>
          </a:p>
          <a:p>
            <a:endParaRPr lang="en-US" sz="1400" b="1" dirty="0">
              <a:solidFill>
                <a:srgbClr val="353535"/>
              </a:solidFill>
              <a:latin typeface="Oxygen"/>
            </a:endParaRPr>
          </a:p>
          <a:p>
            <a:r>
              <a:rPr lang="en-US" sz="1400" b="1" dirty="0">
                <a:solidFill>
                  <a:srgbClr val="353535"/>
                </a:solidFill>
                <a:latin typeface="Oxygen"/>
              </a:rPr>
              <a:t>– PDF – Nick Perugini – commercial and non-profit insights: </a:t>
            </a:r>
            <a:r>
              <a:rPr lang="en-US" sz="1400" b="1" dirty="0">
                <a:solidFill>
                  <a:srgbClr val="009BA0"/>
                </a:solidFill>
                <a:latin typeface="Oxygen"/>
                <a:hlinkClick r:id="rId4"/>
              </a:rPr>
              <a:t>SolarOpportunitiesForBusinesses&amp;Non-Profits10-8-2017</a:t>
            </a:r>
            <a:br>
              <a:rPr lang="en-US" sz="1400" b="1" dirty="0">
                <a:solidFill>
                  <a:srgbClr val="353535"/>
                </a:solidFill>
                <a:latin typeface="Oxygen"/>
              </a:rPr>
            </a:br>
            <a:endParaRPr lang="en-US" sz="1400" b="1" dirty="0">
              <a:solidFill>
                <a:srgbClr val="353535"/>
              </a:solidFill>
              <a:latin typeface="Oxygen"/>
            </a:endParaRPr>
          </a:p>
          <a:p>
            <a:r>
              <a:rPr lang="en-US" sz="1400" b="1" dirty="0">
                <a:solidFill>
                  <a:srgbClr val="353535"/>
                </a:solidFill>
                <a:latin typeface="Oxygen"/>
              </a:rPr>
              <a:t>– Pptx – Nick Perugini – commercial and non-profit insights: </a:t>
            </a:r>
            <a:r>
              <a:rPr lang="en-US" sz="1400" b="1" dirty="0">
                <a:solidFill>
                  <a:srgbClr val="009BA0"/>
                </a:solidFill>
                <a:latin typeface="Oxygen"/>
                <a:hlinkClick r:id="rId5"/>
              </a:rPr>
              <a:t>SolarOpportunitiesForBusinesses&amp;Non-Profits10-8-2017 Nick Perugini</a:t>
            </a:r>
            <a:endParaRPr lang="en-US" sz="1400" b="1" i="0" dirty="0">
              <a:solidFill>
                <a:srgbClr val="353535"/>
              </a:solidFill>
              <a:effectLst/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669179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9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Slide 11 are some of the pros and cons of some finance methods.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/>
              <a:t>Choose Your Method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-76200" y="2971800"/>
            <a:ext cx="9220200" cy="3886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Strong partners will offer all options and assist in uncovering the best solutions for you</a:t>
            </a:r>
          </a:p>
          <a:p>
            <a:r>
              <a:rPr lang="en-US" sz="1200" b="1" dirty="0"/>
              <a:t>Own and realize all benefits</a:t>
            </a:r>
          </a:p>
          <a:p>
            <a:pPr lvl="1"/>
            <a:r>
              <a:rPr lang="en-US" sz="1200" b="1" dirty="0"/>
              <a:t>Best for most profitable corporations</a:t>
            </a:r>
          </a:p>
          <a:p>
            <a:pPr lvl="1"/>
            <a:r>
              <a:rPr lang="en-US" sz="1200" b="1" dirty="0"/>
              <a:t>For on-site only</a:t>
            </a:r>
          </a:p>
          <a:p>
            <a:pPr lvl="1"/>
            <a:r>
              <a:rPr lang="en-US" sz="1200" b="1" dirty="0"/>
              <a:t>Appetite for tax credits and depreciation usually needed to pencil</a:t>
            </a:r>
          </a:p>
          <a:p>
            <a:pPr lvl="1"/>
            <a:r>
              <a:rPr lang="en-US" sz="1200" b="1" dirty="0"/>
              <a:t>All benefits pass to asset owner (you).</a:t>
            </a:r>
          </a:p>
          <a:p>
            <a:pPr lvl="1"/>
            <a:r>
              <a:rPr lang="en-US" sz="1200" b="1" dirty="0"/>
              <a:t>Comfort in owning, monitoring, and maintaining equipment (however minimal) </a:t>
            </a:r>
          </a:p>
          <a:p>
            <a:pPr lvl="1"/>
            <a:r>
              <a:rPr lang="en-US" sz="1200" b="1" dirty="0"/>
              <a:t>Finance options:</a:t>
            </a:r>
          </a:p>
          <a:p>
            <a:pPr lvl="2"/>
            <a:r>
              <a:rPr lang="en-US" sz="1100" b="1" dirty="0"/>
              <a:t>Cash, Loan, Property Assessed Clean Energy finance (“PACE”)</a:t>
            </a:r>
          </a:p>
          <a:p>
            <a:r>
              <a:rPr lang="en-US" sz="1200" b="1" dirty="0"/>
              <a:t>Third Party Ownership</a:t>
            </a:r>
          </a:p>
          <a:p>
            <a:pPr lvl="1"/>
            <a:r>
              <a:rPr lang="en-US" sz="1200" b="1" dirty="0"/>
              <a:t>Can be on or off-site</a:t>
            </a:r>
          </a:p>
          <a:p>
            <a:pPr lvl="1"/>
            <a:r>
              <a:rPr lang="en-US" sz="1200" b="1" dirty="0"/>
              <a:t>Typically best for municipalities and non-profits</a:t>
            </a:r>
          </a:p>
          <a:p>
            <a:pPr lvl="1"/>
            <a:r>
              <a:rPr lang="en-US" sz="1200" b="1" dirty="0"/>
              <a:t>Also good for very risk averse corporations not wanting to utilize capital</a:t>
            </a:r>
          </a:p>
          <a:p>
            <a:pPr lvl="1"/>
            <a:r>
              <a:rPr lang="en-US" sz="1200" b="1" dirty="0"/>
              <a:t>Little to zero capital requirement</a:t>
            </a:r>
          </a:p>
          <a:p>
            <a:pPr lvl="1"/>
            <a:r>
              <a:rPr lang="en-US" sz="1200" b="1" dirty="0"/>
              <a:t>No tax credit or depreciation appetite necessary</a:t>
            </a:r>
          </a:p>
          <a:p>
            <a:pPr lvl="1"/>
            <a:r>
              <a:rPr lang="en-US" sz="1200" b="1" dirty="0"/>
              <a:t>No monitoring and maintenance requirement</a:t>
            </a:r>
          </a:p>
          <a:p>
            <a:pPr lvl="1"/>
            <a:r>
              <a:rPr lang="en-US" sz="1200" b="1" dirty="0"/>
              <a:t>Finance options:</a:t>
            </a:r>
          </a:p>
          <a:p>
            <a:pPr lvl="2"/>
            <a:r>
              <a:rPr lang="en-US" sz="1100" b="1" dirty="0"/>
              <a:t>Power Purchase Agreement (“PPA”) a.k.a. Solar Services Agreement (“SSA”)</a:t>
            </a:r>
          </a:p>
          <a:p>
            <a:pPr lvl="2"/>
            <a:r>
              <a:rPr lang="en-US" sz="1100" b="1" dirty="0"/>
              <a:t>Capital Lease (much like a loan)</a:t>
            </a:r>
          </a:p>
          <a:p>
            <a:pPr lvl="2"/>
            <a:r>
              <a:rPr lang="en-US" sz="1100" b="1" dirty="0"/>
              <a:t>Equipment Lease</a:t>
            </a:r>
          </a:p>
          <a:p>
            <a:pPr lvl="1"/>
            <a:r>
              <a:rPr lang="en-US" sz="1200" b="1" dirty="0"/>
              <a:t>Realize less benefits than ownership</a:t>
            </a:r>
          </a:p>
          <a:p>
            <a:pPr lvl="2"/>
            <a:endParaRPr lang="en-US" sz="1100" b="1" dirty="0"/>
          </a:p>
          <a:p>
            <a:pPr marL="114300" indent="0">
              <a:buNone/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US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4B73D-CAAB-479E-8648-441829AC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5444307" cy="188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748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ACC8-B757-4FF8-A635-6CE59BEA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DCE04-A3B8-451F-A4F3-0E6CC1B4B48C}"/>
              </a:ext>
            </a:extLst>
          </p:cNvPr>
          <p:cNvSpPr txBox="1"/>
          <p:nvPr/>
        </p:nvSpPr>
        <p:spPr>
          <a:xfrm>
            <a:off x="1280432" y="5198367"/>
            <a:ext cx="658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Special thanks to: Nick Perugini: </a:t>
            </a:r>
            <a:r>
              <a:rPr lang="en-US" sz="2800" dirty="0">
                <a:hlinkClick r:id="rId2"/>
              </a:rPr>
              <a:t>nickthesolarguy@gmail.com</a:t>
            </a:r>
            <a:r>
              <a:rPr lang="en-US" sz="2800" dirty="0"/>
              <a:t> , </a:t>
            </a:r>
          </a:p>
          <a:p>
            <a:pPr algn="ctr"/>
            <a:r>
              <a:rPr lang="en-US" sz="2800" dirty="0"/>
              <a:t>(303) 817-3104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EC5FB-2E73-4B66-BC64-8A4C2A8E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Oxygen"/>
              </a:rPr>
              <a:t>FOR THE FULL SET OF SLIDES GO HERE:</a:t>
            </a:r>
          </a:p>
          <a:p>
            <a:endParaRPr lang="en-US" sz="1400" b="1" dirty="0">
              <a:solidFill>
                <a:srgbClr val="353535"/>
              </a:solidFill>
              <a:latin typeface="Oxygen"/>
            </a:endParaRPr>
          </a:p>
          <a:p>
            <a:r>
              <a:rPr lang="en-US" sz="1400" b="1" dirty="0">
                <a:solidFill>
                  <a:srgbClr val="353535"/>
                </a:solidFill>
                <a:latin typeface="Oxygen"/>
              </a:rPr>
              <a:t>– PDF – Nick Perugini – commercial and non-profit insights: </a:t>
            </a:r>
            <a:r>
              <a:rPr lang="en-US" sz="1400" b="1" dirty="0">
                <a:solidFill>
                  <a:srgbClr val="009BA0"/>
                </a:solidFill>
                <a:latin typeface="Oxygen"/>
                <a:hlinkClick r:id="rId3"/>
              </a:rPr>
              <a:t>SolarOpportunitiesForBusinesses&amp;Non-Profits10-8-2017</a:t>
            </a:r>
            <a:br>
              <a:rPr lang="en-US" sz="1400" b="1" dirty="0">
                <a:solidFill>
                  <a:srgbClr val="353535"/>
                </a:solidFill>
                <a:latin typeface="Oxygen"/>
              </a:rPr>
            </a:br>
            <a:endParaRPr lang="en-US" sz="1400" b="1" dirty="0">
              <a:solidFill>
                <a:srgbClr val="353535"/>
              </a:solidFill>
              <a:latin typeface="Oxygen"/>
            </a:endParaRPr>
          </a:p>
          <a:p>
            <a:r>
              <a:rPr lang="en-US" sz="1400" b="1" dirty="0">
                <a:solidFill>
                  <a:srgbClr val="353535"/>
                </a:solidFill>
                <a:latin typeface="Oxygen"/>
              </a:rPr>
              <a:t>– Pptx – Nick Perugini – commercial and non-profit insights: </a:t>
            </a:r>
            <a:r>
              <a:rPr lang="en-US" sz="1400" b="1" dirty="0">
                <a:solidFill>
                  <a:srgbClr val="009BA0"/>
                </a:solidFill>
                <a:latin typeface="Oxygen"/>
                <a:hlinkClick r:id="rId4"/>
              </a:rPr>
              <a:t>SolarOpportunitiesForBusinesses&amp;Non-Profits10-8-2017 Nick Perugini</a:t>
            </a:r>
            <a:endParaRPr lang="en-US" sz="1400" b="1" i="0" dirty="0">
              <a:solidFill>
                <a:srgbClr val="353535"/>
              </a:solidFill>
              <a:effectLst/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4197272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652D-F704-454B-935A-DA1413A8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/>
              <a:t>IT’S HAPPENING FOLKS:</a:t>
            </a:r>
          </a:p>
        </p:txBody>
      </p:sp>
    </p:spTree>
    <p:extLst>
      <p:ext uri="{BB962C8B-B14F-4D97-AF65-F5344CB8AC3E}">
        <p14:creationId xmlns:p14="http://schemas.microsoft.com/office/powerpoint/2010/main" val="78500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This week – Part B </a:t>
            </a:r>
            <a:br>
              <a:rPr lang="en-US" dirty="0"/>
            </a:br>
            <a:r>
              <a:rPr lang="en-US" dirty="0"/>
              <a:t>Item by item in following slides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on what WE as society and what YOU as a person can do</a:t>
            </a:r>
          </a:p>
          <a:p>
            <a:r>
              <a:rPr lang="en-US" sz="2400" dirty="0"/>
              <a:t>FIRST – NEED TO CHANGE OUR THINKING ON THE ECONOMY</a:t>
            </a:r>
          </a:p>
          <a:p>
            <a:r>
              <a:rPr lang="en-US" sz="2400" dirty="0"/>
              <a:t>DECARBONIZING ENERGY GENERATION: WIND and SOLAR</a:t>
            </a:r>
          </a:p>
          <a:p>
            <a:pPr lvl="1"/>
            <a:r>
              <a:rPr lang="en-US" sz="2000" dirty="0"/>
              <a:t>PERSONAL</a:t>
            </a:r>
          </a:p>
          <a:p>
            <a:pPr lvl="1"/>
            <a:r>
              <a:rPr lang="en-US" sz="2000" dirty="0"/>
              <a:t>COMMERCIAL/NON-PROFIT</a:t>
            </a:r>
          </a:p>
          <a:p>
            <a:r>
              <a:rPr lang="en-US" sz="2400" dirty="0"/>
              <a:t>DECARBONIZING TRANSPORTATION</a:t>
            </a:r>
          </a:p>
          <a:p>
            <a:r>
              <a:rPr lang="en-US" sz="2400" dirty="0"/>
              <a:t>WHY IT’S NOT ENOUGH – WE NEED TO TAKE OUT (SEQUESTER): </a:t>
            </a:r>
          </a:p>
          <a:p>
            <a:pPr lvl="1"/>
            <a:r>
              <a:rPr lang="en-US" sz="2000" dirty="0"/>
              <a:t>SOIL RESTORATION</a:t>
            </a:r>
          </a:p>
          <a:p>
            <a:pPr lvl="1"/>
            <a:r>
              <a:rPr lang="en-US" sz="2000" dirty="0"/>
              <a:t>BIOCHAR</a:t>
            </a:r>
          </a:p>
          <a:p>
            <a:pPr lvl="1"/>
            <a:r>
              <a:rPr lang="en-US" sz="2000" dirty="0"/>
              <a:t>OTHER</a:t>
            </a:r>
          </a:p>
          <a:p>
            <a:r>
              <a:rPr lang="en-US" sz="2400" dirty="0"/>
              <a:t>EXTRAS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1558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Photovoltaics (PV)</a:t>
            </a:r>
          </a:p>
          <a:p>
            <a:r>
              <a:rPr lang="en-US" dirty="0"/>
              <a:t>Concentrated solar power (CSP) - </a:t>
            </a:r>
            <a:r>
              <a:rPr lang="en-US" dirty="0">
                <a:hlinkClick r:id="rId2"/>
              </a:rPr>
              <a:t>https://en.wikipedia.org/wiki/Concentrated_solar_power</a:t>
            </a:r>
            <a:r>
              <a:rPr lang="en-US" dirty="0"/>
              <a:t> </a:t>
            </a:r>
          </a:p>
          <a:p>
            <a:r>
              <a:rPr lang="en-US" dirty="0"/>
              <a:t>Wind</a:t>
            </a:r>
          </a:p>
          <a:p>
            <a:r>
              <a:rPr lang="en-US" dirty="0"/>
              <a:t>Geothermal – not discussed here but keep in mind and/or contact me: </a:t>
            </a:r>
            <a:r>
              <a:rPr lang="en-US" dirty="0">
                <a:hlinkClick r:id="rId3"/>
              </a:rPr>
              <a:t>pebelanger@glassdesignresources.com</a:t>
            </a:r>
            <a:endParaRPr lang="en-US" dirty="0"/>
          </a:p>
          <a:p>
            <a:pPr lvl="1"/>
            <a:r>
              <a:rPr lang="en-US" dirty="0"/>
              <a:t>Ground source</a:t>
            </a:r>
          </a:p>
          <a:p>
            <a:pPr lvl="1"/>
            <a:r>
              <a:rPr lang="en-US" dirty="0"/>
              <a:t>Deep thermal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Hawaii becomes First State to Mandate 100% Renewable Energy.</a:t>
            </a:r>
          </a:p>
          <a:p>
            <a:pPr marL="0" indent="0">
              <a:buNone/>
            </a:pPr>
            <a:r>
              <a:rPr lang="en-US" dirty="0"/>
              <a:t>See NREL slides for more details: </a:t>
            </a:r>
            <a:r>
              <a:rPr lang="en-US" dirty="0">
                <a:hlinkClick r:id="rId4"/>
              </a:rPr>
              <a:t>http://denverclimatestudygroup.com/wp-content/uploads/2015/04/OSHER-10.14.15.pdf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772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2802-DA33-42E4-803D-47CDE93F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Renewable Energy News &amp; Information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549-4613-434B-A018-E9F8EF1B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Interesting site though I’m not familiar</a:t>
            </a:r>
            <a:endParaRPr lang="en-US" dirty="0">
              <a:hlinkClick r:id="rId2"/>
            </a:endParaRPr>
          </a:p>
          <a:p>
            <a:pPr lvl="1"/>
            <a:r>
              <a:rPr lang="en-US" sz="2000" dirty="0">
                <a:hlinkClick r:id="rId2"/>
              </a:rPr>
              <a:t>https://www.renewableenergyworld.com/index.html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hlinkClick r:id="rId3"/>
              </a:rPr>
              <a:t>https://www.renewableenergyworld.com/articles/2016/08/renewable-energy-was-16-9-percent-of-u-s-electric-generation-in-the-first-half-of-2016.html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dirty="0"/>
              <a:t>It’s happening: 17% and growing and economically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7DB76-803D-4407-A8A7-30310B83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113068"/>
            <a:ext cx="4851936" cy="27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6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92E6-A1E7-411E-AA98-FFD6CD2A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13DF-BA6F-4533-B339-63B44533F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AF277-FF72-4D11-AE51-551A1A463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28412"/>
            <a:ext cx="6172200" cy="5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2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36D4-2F85-4D43-B2CB-9662B21F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B521F-C514-432B-A59F-D5C256BCD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C2291-676D-425A-9FFD-2758B0988141}"/>
              </a:ext>
            </a:extLst>
          </p:cNvPr>
          <p:cNvSpPr/>
          <p:nvPr/>
        </p:nvSpPr>
        <p:spPr>
          <a:xfrm>
            <a:off x="4128247" y="5660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https://www.elp.com/articles/2019/03/xcel-energy-work-to-meet-aggressive-clean-energy-goal.html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4EE07-ECA6-4280-B9A4-73DA597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9" y="0"/>
            <a:ext cx="8422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29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460A-6306-4095-B05C-D022C436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62BF1-2AAD-4C61-8D3C-F8CCD251F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2623C-2FAD-418D-9C4D-D6AD6303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35544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9FD80-5019-4DEC-B23E-78D02626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-19050"/>
            <a:ext cx="3611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38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on what WE as society and what YOU as a person can do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FIRST – NEED TO CHANGE OUR THINKING ON THE ECONOMY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DECARBONIZING ENERGY GENERATION: WIND and SOLAR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PERSONAL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COMMERCIAL/NON-PROFIT</a:t>
            </a:r>
          </a:p>
          <a:p>
            <a:r>
              <a:rPr lang="en-US" sz="2400" dirty="0"/>
              <a:t>DECARBONIZING TRANSPORTATION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WHY IT’S NOT ENOUGH – WE NEED TO TAKE OUT (SEQUESTER):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SOIL RESTORATION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BIOCHAR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OTHER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22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400" dirty="0"/>
              <a:t>LINKS - posted at bottom of OLLI page: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252BBD-FE4E-4624-8207-44461CDE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DECARBONIZING TRANSPORTATION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05FA67-4FEE-4FFC-8524-50D6B48C80A7}"/>
              </a:ext>
            </a:extLst>
          </p:cNvPr>
          <p:cNvSpPr/>
          <p:nvPr/>
        </p:nvSpPr>
        <p:spPr>
          <a:xfrm>
            <a:off x="990600" y="2057400"/>
            <a:ext cx="723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53535"/>
                </a:solidFill>
                <a:latin typeface="Oxygen"/>
              </a:rPr>
              <a:t>2018 NOTES AND INFORMATION: By Don Sorenson: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BA0"/>
                </a:solidFill>
                <a:latin typeface="Oxygen"/>
                <a:hlinkClick r:id="rId2"/>
              </a:rPr>
              <a:t>EV Poster Page 1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BA0"/>
                </a:solidFill>
                <a:latin typeface="Oxygen"/>
                <a:hlinkClick r:id="rId3"/>
              </a:rPr>
              <a:t>EV Poster Page 2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BA0"/>
                </a:solidFill>
                <a:latin typeface="Oxygen"/>
                <a:hlinkClick r:id="rId4"/>
              </a:rPr>
              <a:t>Solar Vs Coal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r>
              <a:rPr lang="en-US" sz="2000" b="1" dirty="0">
                <a:solidFill>
                  <a:srgbClr val="353535"/>
                </a:solidFill>
                <a:latin typeface="Oxygen"/>
              </a:rPr>
              <a:t>From David McNeil DEVC,INFO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BA0"/>
                </a:solidFill>
                <a:latin typeface="Oxygen"/>
                <a:hlinkClick r:id="rId5"/>
              </a:rPr>
              <a:t>The State of United States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r>
              <a:rPr lang="en-US" sz="2000" b="1" dirty="0">
                <a:solidFill>
                  <a:srgbClr val="353535"/>
                </a:solidFill>
                <a:latin typeface="Oxygen"/>
              </a:rPr>
              <a:t>From COSEIA CONFERENCE – PANELISTS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BA0"/>
                </a:solidFill>
                <a:latin typeface="Oxygen"/>
                <a:hlinkClick r:id="rId6"/>
              </a:rPr>
              <a:t>SPMW </a:t>
            </a:r>
            <a:r>
              <a:rPr lang="en-US" sz="2000" b="1" dirty="0" err="1">
                <a:solidFill>
                  <a:srgbClr val="009BA0"/>
                </a:solidFill>
                <a:latin typeface="Oxygen"/>
                <a:hlinkClick r:id="rId6"/>
              </a:rPr>
              <a:t>cbr</a:t>
            </a:r>
            <a:r>
              <a:rPr lang="en-US" sz="2000" b="1" dirty="0">
                <a:solidFill>
                  <a:srgbClr val="009BA0"/>
                </a:solidFill>
                <a:latin typeface="Oxygen"/>
                <a:hlinkClick r:id="rId6"/>
              </a:rPr>
              <a:t> 031218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r>
              <a:rPr lang="en-US" sz="2000" b="1" dirty="0">
                <a:solidFill>
                  <a:srgbClr val="353535"/>
                </a:solidFill>
                <a:latin typeface="Oxygen"/>
              </a:rPr>
              <a:t>OTHER: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9BA0"/>
                </a:solidFill>
                <a:latin typeface="Oxygen"/>
                <a:hlinkClick r:id="rId7"/>
              </a:rPr>
              <a:t>PlugInAmericaFlier</a:t>
            </a:r>
            <a:endParaRPr lang="en-US" sz="2000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BA0"/>
                </a:solidFill>
                <a:latin typeface="Oxygen"/>
                <a:hlinkClick r:id="rId8"/>
              </a:rPr>
              <a:t>gas-vs-solar-ev-charging-2017</a:t>
            </a:r>
            <a:endParaRPr lang="en-US" sz="2000" b="0" i="0" dirty="0">
              <a:solidFill>
                <a:srgbClr val="353535"/>
              </a:solidFill>
              <a:effectLst/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852288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LINKS - posted at bottom of OLLI page: continued</a:t>
            </a:r>
          </a:p>
          <a:p>
            <a:r>
              <a:rPr lang="en-US" b="1" dirty="0"/>
              <a:t>Prior notes/posts:</a:t>
            </a:r>
          </a:p>
          <a:p>
            <a:r>
              <a:rPr lang="en-US" b="1" dirty="0"/>
              <a:t>SLIDES FROM CURRENT EVENTS 2/13/2018: </a:t>
            </a:r>
            <a:r>
              <a:rPr lang="en-US" b="1" dirty="0">
                <a:hlinkClick r:id="rId2"/>
              </a:rPr>
              <a:t>China takes pole position on EVs and renewables</a:t>
            </a:r>
            <a:endParaRPr lang="en-US" b="1" dirty="0"/>
          </a:p>
          <a:p>
            <a:r>
              <a:rPr lang="en-US" b="1" dirty="0"/>
              <a:t>MORE ON EVS and SUSTAINABILITY:</a:t>
            </a:r>
          </a:p>
          <a:p>
            <a:pPr lvl="1"/>
            <a:r>
              <a:rPr lang="en-US" b="1" dirty="0" err="1">
                <a:hlinkClick r:id="rId3"/>
              </a:rPr>
              <a:t>SustainabilityPresentation</a:t>
            </a:r>
            <a:r>
              <a:rPr lang="en-US" b="1" dirty="0">
                <a:hlinkClick r:id="rId3"/>
              </a:rPr>
              <a:t> – Jim Smith</a:t>
            </a:r>
            <a:endParaRPr lang="en-US" b="1" dirty="0"/>
          </a:p>
          <a:p>
            <a:pPr lvl="1"/>
            <a:r>
              <a:rPr lang="en-US" b="1" dirty="0"/>
              <a:t>Best Energy Retrofit – by John Avenson: </a:t>
            </a:r>
            <a:r>
              <a:rPr lang="en-US" b="1" dirty="0">
                <a:hlinkClick r:id="rId4"/>
              </a:rPr>
              <a:t>avenson.net/</a:t>
            </a:r>
            <a:endParaRPr lang="en-US" b="1" dirty="0"/>
          </a:p>
          <a:p>
            <a:pPr lvl="1"/>
            <a:r>
              <a:rPr lang="en-US" b="1" dirty="0"/>
              <a:t>Denver Electric Vehicle Council: </a:t>
            </a:r>
            <a:r>
              <a:rPr lang="en-US" b="1" dirty="0">
                <a:hlinkClick r:id="rId5"/>
              </a:rPr>
              <a:t>devc.info</a:t>
            </a:r>
            <a:endParaRPr lang="en-US" b="1" dirty="0"/>
          </a:p>
          <a:p>
            <a:pPr lvl="1"/>
            <a:r>
              <a:rPr lang="en-US" b="1" dirty="0"/>
              <a:t>COLORADO EV PLAN (THIS LINK WORKS!): </a:t>
            </a:r>
            <a:r>
              <a:rPr lang="en-US" b="1" dirty="0">
                <a:hlinkClick r:id="rId6"/>
              </a:rPr>
              <a:t>Colorado EV PLAN January_2018.pdf</a:t>
            </a:r>
            <a:endParaRPr lang="en-US" b="1" dirty="0"/>
          </a:p>
          <a:p>
            <a:pPr lvl="1"/>
            <a:r>
              <a:rPr lang="en-US" b="1" dirty="0"/>
              <a:t>OTHER EV links (thanks Don Sorenson):</a:t>
            </a:r>
          </a:p>
          <a:p>
            <a:pPr lvl="2"/>
            <a:r>
              <a:rPr lang="en-US" b="1" dirty="0">
                <a:hlinkClick r:id="rId7"/>
              </a:rPr>
              <a:t>Refuel Colorado</a:t>
            </a:r>
            <a:r>
              <a:rPr lang="en-US" b="1" dirty="0"/>
              <a:t> for Colorado State EV info</a:t>
            </a:r>
          </a:p>
          <a:p>
            <a:pPr lvl="2"/>
            <a:r>
              <a:rPr lang="en-US" b="1" dirty="0">
                <a:hlinkClick r:id="rId8"/>
              </a:rPr>
              <a:t>National Drive Electric Week</a:t>
            </a:r>
            <a:endParaRPr lang="en-US" b="1" dirty="0"/>
          </a:p>
          <a:p>
            <a:pPr lvl="2"/>
            <a:r>
              <a:rPr lang="en-US" b="1" dirty="0">
                <a:hlinkClick r:id="rId9"/>
              </a:rPr>
              <a:t>Plugin America</a:t>
            </a:r>
            <a:endParaRPr lang="en-US" b="1" dirty="0"/>
          </a:p>
          <a:p>
            <a:pPr lvl="2"/>
            <a:r>
              <a:rPr lang="en-US" b="1" dirty="0">
                <a:hlinkClick r:id="rId10"/>
              </a:rPr>
              <a:t>Forth (EV promotion link in Portland)</a:t>
            </a:r>
            <a:endParaRPr lang="en-US" b="1" dirty="0"/>
          </a:p>
          <a:p>
            <a:pPr lvl="2"/>
            <a:r>
              <a:rPr lang="en-US" b="1" dirty="0">
                <a:hlinkClick r:id="rId11"/>
              </a:rPr>
              <a:t>Electrification Coalition</a:t>
            </a:r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252BBD-FE4E-4624-8207-44461CDE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DECARBONIZING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577291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LINKS - posted at bottom of OLLI page: continued:</a:t>
            </a:r>
          </a:p>
          <a:p>
            <a:pPr marL="0" indent="0">
              <a:buNone/>
            </a:pPr>
            <a:r>
              <a:rPr lang="en-US" b="1" dirty="0"/>
              <a:t>The following links are from a GREAT DECISIONS slide presentation I embellished on </a:t>
            </a:r>
            <a:r>
              <a:rPr lang="en-US" b="1" dirty="0" err="1"/>
              <a:t>on</a:t>
            </a:r>
            <a:r>
              <a:rPr lang="en-US" b="1" dirty="0"/>
              <a:t> 1/31/2018 discussing China. Slides include references and links below: </a:t>
            </a:r>
          </a:p>
          <a:p>
            <a:pPr lvl="1"/>
            <a:r>
              <a:rPr lang="en-US" b="1" dirty="0">
                <a:hlinkClick r:id="rId2"/>
              </a:rPr>
              <a:t>China takes pole position on EVs and renewables</a:t>
            </a:r>
            <a:endParaRPr lang="en-US" b="1" dirty="0"/>
          </a:p>
          <a:p>
            <a:pPr lvl="1"/>
            <a:r>
              <a:rPr lang="en-US" b="1" dirty="0">
                <a:hlinkClick r:id="rId3"/>
              </a:rPr>
              <a:t>Time Mag china takes the pole position</a:t>
            </a:r>
            <a:endParaRPr lang="en-US" b="1" dirty="0"/>
          </a:p>
          <a:p>
            <a:pPr lvl="1"/>
            <a:r>
              <a:rPr lang="en-US" b="1" dirty="0">
                <a:hlinkClick r:id="rId4"/>
              </a:rPr>
              <a:t>China Catching Up to United States in Research and Development – Eos</a:t>
            </a:r>
            <a:endParaRPr lang="en-US" dirty="0"/>
          </a:p>
          <a:p>
            <a:pPr lvl="1"/>
            <a:r>
              <a:rPr lang="en-US" b="1" dirty="0">
                <a:hlinkClick r:id="rId5"/>
              </a:rPr>
              <a:t>Amory </a:t>
            </a:r>
            <a:r>
              <a:rPr lang="en-US" b="1" dirty="0" err="1">
                <a:hlinkClick r:id="rId5"/>
              </a:rPr>
              <a:t>Lovins</a:t>
            </a:r>
            <a:r>
              <a:rPr lang="en-US" b="1" dirty="0">
                <a:hlinkClick r:id="rId5"/>
              </a:rPr>
              <a:t> slides Oct 6 2017</a:t>
            </a:r>
            <a:r>
              <a:rPr lang="en-US" b="1" dirty="0"/>
              <a:t> – Large file</a:t>
            </a:r>
          </a:p>
          <a:p>
            <a:pPr lvl="1"/>
            <a:r>
              <a:rPr lang="en-US" b="1" dirty="0">
                <a:hlinkClick r:id="rId6"/>
              </a:rPr>
              <a:t>The Gasoline-Powered Automobile Is Obsolete – New Version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252BBD-FE4E-4624-8207-44461CDE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DECARBONIZING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84776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We can Invest in Solar Panels or Community Solar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AN INVESTMENT - Here’s why:</a:t>
            </a:r>
          </a:p>
          <a:p>
            <a:pPr lvl="1"/>
            <a:r>
              <a:rPr lang="en-US" dirty="0"/>
              <a:t>A personal story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67000"/>
            <a:ext cx="6096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SPENT: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 $30,000 (excluding 30% fed credit) for 30 panels (rounding out cost)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RETURN: 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Saved </a:t>
            </a:r>
            <a:r>
              <a:rPr lang="en-US" sz="2000" b="1" dirty="0">
                <a:highlight>
                  <a:srgbClr val="FFFF00"/>
                </a:highlight>
              </a:rPr>
              <a:t>$1000 </a:t>
            </a:r>
            <a:r>
              <a:rPr lang="en-US" sz="2000" b="1" dirty="0"/>
              <a:t>in electricity for 1 year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With my Leaf – powered by solar panels I drove 14,000 miles replacing a car 25mpg say $2.50 / gallon = i.e. I did NOT spend </a:t>
            </a:r>
            <a:r>
              <a:rPr lang="en-US" sz="2000" b="1" dirty="0">
                <a:highlight>
                  <a:srgbClr val="FFFF00"/>
                </a:highlight>
              </a:rPr>
              <a:t>$1,400 on gasoline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RETURN $2,400 in ONE year on $30,000 investment! = </a:t>
            </a:r>
            <a:r>
              <a:rPr lang="en-US" sz="2000" b="1" dirty="0">
                <a:highlight>
                  <a:srgbClr val="FFFF00"/>
                </a:highlight>
              </a:rPr>
              <a:t>8%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NOW INCLUDING THE 30% FED TAX CREDIT = </a:t>
            </a:r>
            <a:r>
              <a:rPr lang="en-US" sz="3200" b="1" dirty="0">
                <a:highlight>
                  <a:srgbClr val="FFFF00"/>
                </a:highlight>
              </a:rPr>
              <a:t>11.4%</a:t>
            </a:r>
          </a:p>
        </p:txBody>
      </p:sp>
    </p:spTree>
    <p:extLst>
      <p:ext uri="{BB962C8B-B14F-4D97-AF65-F5344CB8AC3E}">
        <p14:creationId xmlns:p14="http://schemas.microsoft.com/office/powerpoint/2010/main" val="375689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on what WE as society and what YOU as a person can do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/>
              <a:t>FIRST – NEED TO CHANGE OUR THINKING ON THE ECONOMY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DECARBONIZING ENERGY GENERATION: WIND and SOLAR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PERSONAL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COMMERCIAL/NON-PROFIT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DECARBONIZING TRANSPORTATION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WHY IT’S NOT ENOUGH – WE NEED TO TAKE OUT (SEQUESTER):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SOIL RESTORATION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BIOCHAR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OTHER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61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Buy and Electric Vehicle (EV)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100 mpg equivalent</a:t>
            </a:r>
          </a:p>
          <a:p>
            <a:r>
              <a:rPr lang="en-US" dirty="0"/>
              <a:t>Batteries &gt; 100,000 miles</a:t>
            </a:r>
          </a:p>
          <a:p>
            <a:r>
              <a:rPr lang="en-US" dirty="0"/>
              <a:t>Motor 1,000,000 miles</a:t>
            </a:r>
          </a:p>
          <a:p>
            <a:r>
              <a:rPr lang="en-US" dirty="0"/>
              <a:t>No oil change EVER</a:t>
            </a:r>
          </a:p>
          <a:p>
            <a:r>
              <a:rPr lang="en-US" dirty="0"/>
              <a:t>No maintenance</a:t>
            </a:r>
          </a:p>
          <a:p>
            <a:r>
              <a:rPr lang="en-US" dirty="0"/>
              <a:t>Why Gasoline Powered Cars Are Obsolete - Jim Smith </a:t>
            </a:r>
            <a:r>
              <a:rPr lang="en-US" dirty="0">
                <a:hlinkClick r:id="rId2"/>
              </a:rPr>
              <a:t>https://www.youtube.com/watch?v=d7tRlsoZgdI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556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3" y="193542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EVs</a:t>
            </a:r>
            <a:br>
              <a:rPr lang="en-US" dirty="0"/>
            </a:br>
            <a:r>
              <a:rPr lang="en-US" dirty="0"/>
              <a:t>no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72126" cy="18929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AE32AED8-2EDA-492F-8D87-299E8193C84D" descr="Image result for tesla model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50442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07dfe11-f6b9-44c4-ae9a-515c30a6b109@namprd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89" y="3584417"/>
            <a:ext cx="4433408" cy="32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" y="1508920"/>
            <a:ext cx="4108244" cy="3079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62" y="4588843"/>
            <a:ext cx="340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Paul Belanger &amp; Phil Nelson with their Nissan Leafs </a:t>
            </a:r>
          </a:p>
          <a:p>
            <a:r>
              <a:rPr lang="en-US" b="1" dirty="0"/>
              <a:t>30 kWh = 107 mile 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1085" y="568455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Ron Larson with Tesla S</a:t>
            </a:r>
          </a:p>
          <a:p>
            <a:r>
              <a:rPr lang="en-US" b="1" dirty="0"/>
              <a:t>75 kWh = 250 mile 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0305" y="243711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Steve Stevens with Tesla X</a:t>
            </a:r>
          </a:p>
          <a:p>
            <a:r>
              <a:rPr lang="en-US" b="1" dirty="0"/>
              <a:t>90 kWh = 300 mile range</a:t>
            </a:r>
          </a:p>
        </p:txBody>
      </p:sp>
    </p:spTree>
    <p:extLst>
      <p:ext uri="{BB962C8B-B14F-4D97-AF65-F5344CB8AC3E}">
        <p14:creationId xmlns:p14="http://schemas.microsoft.com/office/powerpoint/2010/main" val="10815885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Imagining a World After Fossil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https://skepticalscience.com/How-Green-is-My-EV.html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96851"/>
            <a:ext cx="7667625" cy="4314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550223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https://www.stratfor.com/weekly/imagining-world-after-fossil-fuels</a:t>
            </a:r>
          </a:p>
        </p:txBody>
      </p:sp>
    </p:spTree>
    <p:extLst>
      <p:ext uri="{BB962C8B-B14F-4D97-AF65-F5344CB8AC3E}">
        <p14:creationId xmlns:p14="http://schemas.microsoft.com/office/powerpoint/2010/main" val="1858135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0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BREATHE EASY: </a:t>
            </a:r>
            <a:br>
              <a:rPr lang="en-US" b="1" dirty="0"/>
            </a:br>
            <a:r>
              <a:rPr lang="en-US" b="1" dirty="0"/>
              <a:t>COAL is not coming back</a:t>
            </a:r>
            <a:br>
              <a:rPr lang="en-US" b="1" dirty="0"/>
            </a:br>
            <a:r>
              <a:rPr lang="en-US" b="1" dirty="0"/>
              <a:t>Renewables win!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4876800" cy="3886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RENEWABLES are cheaper!</a:t>
            </a:r>
          </a:p>
          <a:p>
            <a:pPr lvl="1"/>
            <a:r>
              <a:rPr lang="en-US" b="1" dirty="0"/>
              <a:t>Wind especially</a:t>
            </a:r>
          </a:p>
          <a:p>
            <a:pPr lvl="1"/>
            <a:r>
              <a:rPr lang="en-US" b="1" dirty="0"/>
              <a:t>PV next – but will become even cheaper</a:t>
            </a:r>
          </a:p>
          <a:p>
            <a:pPr lvl="1"/>
            <a:r>
              <a:rPr lang="en-US" b="1" dirty="0"/>
              <a:t>Battery backup</a:t>
            </a:r>
          </a:p>
          <a:p>
            <a:pPr lvl="1"/>
            <a:r>
              <a:rPr lang="en-US" b="1" dirty="0"/>
              <a:t>Concentrated Solar Power for Thermal backup</a:t>
            </a:r>
          </a:p>
        </p:txBody>
      </p:sp>
      <p:pic>
        <p:nvPicPr>
          <p:cNvPr id="2050" name="Picture 2" descr="GUEST POST: Why states are pushing ahead with clean energy despite Trump’s embrace of c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954809" cy="25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6308725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http://www.coloradoindependent.com/164687/bill-ritter-colorado-clean-energy-trump-coal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944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652D-F704-454B-935A-DA1413A8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IMPORTANT MESSAGE IN GOING SOLAR AND ELECTRIC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5D1B-8460-4493-A938-2A5715FF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HAVE A 2</a:t>
            </a:r>
            <a:r>
              <a:rPr lang="en-US" baseline="30000" dirty="0"/>
              <a:t>ND</a:t>
            </a:r>
            <a:r>
              <a:rPr lang="en-US" dirty="0"/>
              <a:t> CAR PLEASE make it an EV – it makes economic sense as well as the right thing to do!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F64D6-720B-45C0-8B96-BFE9A5B3302A}"/>
              </a:ext>
            </a:extLst>
          </p:cNvPr>
          <p:cNvGrpSpPr/>
          <p:nvPr/>
        </p:nvGrpSpPr>
        <p:grpSpPr>
          <a:xfrm>
            <a:off x="466725" y="4114800"/>
            <a:ext cx="8332280" cy="1295400"/>
            <a:chOff x="0" y="8617"/>
            <a:chExt cx="8772906" cy="7253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0FFD18-F108-42E5-ABAC-9B34B52C465D}"/>
                </a:ext>
              </a:extLst>
            </p:cNvPr>
            <p:cNvSpPr/>
            <p:nvPr/>
          </p:nvSpPr>
          <p:spPr>
            <a:xfrm>
              <a:off x="0" y="8617"/>
              <a:ext cx="8772906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310A417-CCB1-4B5D-A7EF-3E9E8812EFEF}"/>
                </a:ext>
              </a:extLst>
            </p:cNvPr>
            <p:cNvSpPr txBox="1"/>
            <p:nvPr/>
          </p:nvSpPr>
          <p:spPr>
            <a:xfrm>
              <a:off x="35411" y="44028"/>
              <a:ext cx="8702084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/>
                <a:t>Debunk: Too Long to Reach Breakeven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248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on what WE as society and what YOU as a person can do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FIRST – NEED TO CHANGE OUR THINKING ON THE ECONOMY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DECARBONIZING ENERGY GENERATION: WIND and SOLAR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PERSONAL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COMMERCIAL/NON-PROFIT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DECARBONIZING TRANSPORTATION</a:t>
            </a:r>
          </a:p>
          <a:p>
            <a:r>
              <a:rPr lang="en-US" sz="2400" b="1" dirty="0"/>
              <a:t>WHY IT’S NOT ENOUGH – WE NEED TO TAKE OUT (SEQUESTER): </a:t>
            </a:r>
          </a:p>
          <a:p>
            <a:pPr lvl="1"/>
            <a:r>
              <a:rPr lang="en-US" sz="2000" b="1" dirty="0"/>
              <a:t>SOIL RESTORATION</a:t>
            </a:r>
          </a:p>
          <a:p>
            <a:pPr lvl="1"/>
            <a:r>
              <a:rPr lang="en-US" sz="2000" b="1" dirty="0"/>
              <a:t>BIOCHAR</a:t>
            </a:r>
          </a:p>
          <a:p>
            <a:pPr lvl="1"/>
            <a:r>
              <a:rPr lang="en-US" sz="2000" b="1" dirty="0"/>
              <a:t>OTHER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2750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3ADA-132A-4DE1-A053-4AC7B084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it’s not enough – links to slides from March 26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E4891-A2A9-4DBD-927A-5F96A774E7C1}"/>
              </a:ext>
            </a:extLst>
          </p:cNvPr>
          <p:cNvSpPr/>
          <p:nvPr/>
        </p:nvSpPr>
        <p:spPr>
          <a:xfrm>
            <a:off x="3733800" y="646168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https://denverclimatestudygroup.com/?page_id=683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865C5-A237-4A86-A25B-DD32F6673B53}"/>
              </a:ext>
            </a:extLst>
          </p:cNvPr>
          <p:cNvSpPr/>
          <p:nvPr/>
        </p:nvSpPr>
        <p:spPr>
          <a:xfrm>
            <a:off x="228600" y="1883806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xygen"/>
              </a:rPr>
              <a:t>MONDAY March 26TH: CO2 Removal and Nature Conservancy presentation by Betsy Neely + What is and the Need for Biochar by Paul Belanger</a:t>
            </a:r>
            <a:endParaRPr lang="en-US" b="1" dirty="0">
              <a:solidFill>
                <a:srgbClr val="353535"/>
              </a:solidFill>
              <a:latin typeface="Oxygen"/>
            </a:endParaRPr>
          </a:p>
          <a:p>
            <a:r>
              <a:rPr lang="en-US" b="1" dirty="0">
                <a:solidFill>
                  <a:srgbClr val="FF0000"/>
                </a:solidFill>
                <a:latin typeface="Oxygen"/>
              </a:rPr>
              <a:t>Part A</a:t>
            </a:r>
            <a:r>
              <a:rPr lang="en-US" b="1" dirty="0">
                <a:solidFill>
                  <a:srgbClr val="353535"/>
                </a:solidFill>
                <a:latin typeface="Oxygen"/>
              </a:rPr>
              <a:t>: Why PRICING IS NOT ENOUGH &amp; WHY WE NEED SEQUESTRATION! – Paul Belanger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53535"/>
                </a:solidFill>
                <a:latin typeface="Oxygen"/>
              </a:rPr>
              <a:t>Pptx: TROUBLE LOADING contact me pebelanger@glassdesignresources.com if copy desired</a:t>
            </a:r>
            <a:endParaRPr lang="en-US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53535"/>
                </a:solidFill>
                <a:latin typeface="Oxygen"/>
              </a:rPr>
              <a:t>Pdf: </a:t>
            </a:r>
            <a:r>
              <a:rPr lang="en-US" b="1" dirty="0">
                <a:solidFill>
                  <a:srgbClr val="009BA0"/>
                </a:solidFill>
                <a:latin typeface="Oxygen"/>
                <a:hlinkClick r:id="rId3"/>
              </a:rPr>
              <a:t>2018.03.26 Belanger-why pricing is no enough EEEF</a:t>
            </a:r>
            <a:endParaRPr lang="en-US" b="0" i="0" dirty="0">
              <a:solidFill>
                <a:srgbClr val="353535"/>
              </a:solidFill>
              <a:effectLst/>
              <a:latin typeface="Oxyge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585071-BE83-4DA8-B266-E446E2190404}"/>
              </a:ext>
            </a:extLst>
          </p:cNvPr>
          <p:cNvSpPr/>
          <p:nvPr/>
        </p:nvSpPr>
        <p:spPr>
          <a:xfrm>
            <a:off x="228600" y="3857346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xygen"/>
              </a:rPr>
              <a:t>Part C</a:t>
            </a:r>
            <a:r>
              <a:rPr lang="en-US" b="1" dirty="0">
                <a:solidFill>
                  <a:srgbClr val="353535"/>
                </a:solidFill>
                <a:latin typeface="Oxygen"/>
              </a:rPr>
              <a:t>: Biochar and Related Soil Restoration Solutions: Paul Belanger &amp; Ron Larson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53535"/>
                </a:solidFill>
                <a:latin typeface="Oxygen"/>
              </a:rPr>
              <a:t>Pptx: </a:t>
            </a:r>
            <a:r>
              <a:rPr lang="en-US" b="1" dirty="0">
                <a:solidFill>
                  <a:srgbClr val="009BA0"/>
                </a:solidFill>
                <a:latin typeface="Oxygen"/>
                <a:hlinkClick r:id="rId4"/>
              </a:rPr>
              <a:t>2018.03.26 Belanger-Larson Biochar EEEF</a:t>
            </a:r>
            <a:endParaRPr lang="en-US" dirty="0">
              <a:solidFill>
                <a:srgbClr val="353535"/>
              </a:solidFill>
              <a:latin typeface="Oxyge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53535"/>
                </a:solidFill>
                <a:latin typeface="Oxygen"/>
              </a:rPr>
              <a:t>Pdf: </a:t>
            </a:r>
            <a:r>
              <a:rPr lang="en-US" b="1" dirty="0">
                <a:solidFill>
                  <a:srgbClr val="009BA0"/>
                </a:solidFill>
                <a:latin typeface="Oxygen"/>
                <a:hlinkClick r:id="rId5"/>
              </a:rPr>
              <a:t>2018.03.26 Belanger-Larson Biochar EEEF</a:t>
            </a:r>
            <a:endParaRPr lang="en-US" dirty="0">
              <a:solidFill>
                <a:srgbClr val="353535"/>
              </a:solidFill>
              <a:latin typeface="Oxygen"/>
            </a:endParaRPr>
          </a:p>
          <a:p>
            <a:r>
              <a:rPr lang="en-US" b="1" dirty="0">
                <a:solidFill>
                  <a:srgbClr val="353535"/>
                </a:solidFill>
                <a:latin typeface="Oxygen"/>
              </a:rPr>
              <a:t>For more on Biochar see updated Biochar Page: </a:t>
            </a:r>
            <a:r>
              <a:rPr lang="en-US" b="1" dirty="0">
                <a:solidFill>
                  <a:srgbClr val="009BA0"/>
                </a:solidFill>
                <a:latin typeface="Oxygen"/>
                <a:hlinkClick r:id="rId6"/>
              </a:rPr>
              <a:t>https://denverclimatestudygroup.com/?page_id=28</a:t>
            </a:r>
            <a:endParaRPr lang="en-US" dirty="0">
              <a:solidFill>
                <a:srgbClr val="353535"/>
              </a:solidFill>
              <a:latin typeface="Oxyge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53535"/>
                </a:solidFill>
                <a:latin typeface="Oxygen"/>
              </a:rPr>
              <a:t>Leading web page: International Biochar Initiative: </a:t>
            </a:r>
            <a:r>
              <a:rPr lang="en-US" b="1" dirty="0">
                <a:solidFill>
                  <a:srgbClr val="009BA0"/>
                </a:solidFill>
                <a:latin typeface="Oxygen"/>
                <a:hlinkClick r:id="rId7"/>
              </a:rPr>
              <a:t>http://www.biochar-international.org/</a:t>
            </a:r>
            <a:endParaRPr lang="en-US" b="0" i="0" dirty="0">
              <a:solidFill>
                <a:srgbClr val="353535"/>
              </a:solidFill>
              <a:effectLst/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33536023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Biochar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hlinkClick r:id="rId2"/>
              </a:rPr>
              <a:t>https://en.wikipedia.org/wiki/Biochar</a:t>
            </a:r>
            <a:endParaRPr lang="en-US" dirty="0"/>
          </a:p>
          <a:p>
            <a:r>
              <a:rPr lang="en-US" dirty="0"/>
              <a:t>Biochar tab: </a:t>
            </a:r>
            <a:r>
              <a:rPr lang="en-US" dirty="0">
                <a:hlinkClick r:id="rId3"/>
              </a:rPr>
              <a:t>http://denverclimatestudygroup.com/?page_id=28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170" name="Picture 2" descr="http://www.denverclimatestudygroup.com/Biochar/Terra_Pr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87164"/>
            <a:ext cx="3015875" cy="214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75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70" y="2902346"/>
            <a:ext cx="9000331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https://en.wikipedia.org/wiki/Biochar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Biochar</a:t>
            </a:r>
            <a:r>
              <a:rPr lang="en-US" dirty="0"/>
              <a:t> is </a:t>
            </a:r>
            <a:r>
              <a:rPr lang="en-US" dirty="0">
                <a:hlinkClick r:id="rId3" tooltip="Charcoal"/>
              </a:rPr>
              <a:t>charcoal</a:t>
            </a:r>
            <a:r>
              <a:rPr lang="en-US" dirty="0"/>
              <a:t> used as a </a:t>
            </a:r>
            <a:r>
              <a:rPr lang="en-US" dirty="0">
                <a:hlinkClick r:id="rId4" tooltip="Soil conditioner"/>
              </a:rPr>
              <a:t>soil amendment</a:t>
            </a:r>
            <a:r>
              <a:rPr lang="en-US" dirty="0"/>
              <a:t>. Like most charcoal, biochar is made from </a:t>
            </a:r>
            <a:r>
              <a:rPr lang="en-US" dirty="0">
                <a:hlinkClick r:id="rId5" tooltip="Biomass"/>
              </a:rPr>
              <a:t>biomass</a:t>
            </a:r>
            <a:r>
              <a:rPr lang="en-US" dirty="0"/>
              <a:t> via </a:t>
            </a:r>
            <a:r>
              <a:rPr lang="en-US" dirty="0">
                <a:hlinkClick r:id="rId6" tooltip="Pyrolysis"/>
              </a:rPr>
              <a:t>pyrolysis</a:t>
            </a:r>
            <a:r>
              <a:rPr lang="en-US" dirty="0"/>
              <a:t>. Biochar is under investigation as an approach to </a:t>
            </a:r>
            <a:r>
              <a:rPr lang="en-US" dirty="0">
                <a:hlinkClick r:id="rId7" tooltip="Carbon sequestration"/>
              </a:rPr>
              <a:t>carbon sequestration</a:t>
            </a:r>
            <a:r>
              <a:rPr lang="en-US" dirty="0"/>
              <a:t> to produce </a:t>
            </a:r>
            <a:r>
              <a:rPr lang="en-US" dirty="0">
                <a:hlinkClick r:id="rId8" tooltip="Negative carbon dioxide emission"/>
              </a:rPr>
              <a:t>negative carbon dioxide emissions</a:t>
            </a:r>
            <a:r>
              <a:rPr lang="en-US" dirty="0"/>
              <a:t>.</a:t>
            </a:r>
            <a:r>
              <a:rPr lang="en-US" baseline="30000" dirty="0">
                <a:hlinkClick r:id="rId9"/>
              </a:rPr>
              <a:t>[1]</a:t>
            </a:r>
            <a:r>
              <a:rPr lang="en-US" dirty="0"/>
              <a:t> Biochar thus has the potential to help mitigate </a:t>
            </a:r>
            <a:r>
              <a:rPr lang="en-US" dirty="0">
                <a:hlinkClick r:id="rId10" tooltip="Climate change"/>
              </a:rPr>
              <a:t>climate change</a:t>
            </a:r>
            <a:r>
              <a:rPr lang="en-US" dirty="0"/>
              <a:t> via carbon sequestration.</a:t>
            </a:r>
            <a:r>
              <a:rPr lang="en-US" baseline="30000" dirty="0">
                <a:hlinkClick r:id="rId11"/>
              </a:rPr>
              <a:t>[2]</a:t>
            </a:r>
            <a:r>
              <a:rPr lang="en-US" baseline="30000" dirty="0">
                <a:hlinkClick r:id="rId12"/>
              </a:rPr>
              <a:t>[3]</a:t>
            </a:r>
            <a:r>
              <a:rPr lang="en-US" dirty="0"/>
              <a:t> Independently, biochar can increase </a:t>
            </a:r>
            <a:r>
              <a:rPr lang="en-US" dirty="0">
                <a:hlinkClick r:id="rId13" tooltip="Fertility (soil)"/>
              </a:rPr>
              <a:t>soil fertility</a:t>
            </a:r>
            <a:r>
              <a:rPr lang="en-US" dirty="0"/>
              <a:t> </a:t>
            </a:r>
            <a:r>
              <a:rPr lang="en-US" dirty="0" err="1"/>
              <a:t>of</a:t>
            </a:r>
            <a:r>
              <a:rPr lang="en-US" dirty="0" err="1">
                <a:hlinkClick r:id="rId14" tooltip="Acidic soil"/>
              </a:rPr>
              <a:t>acidic</a:t>
            </a:r>
            <a:r>
              <a:rPr lang="en-US" dirty="0">
                <a:hlinkClick r:id="rId14" tooltip="Acidic soil"/>
              </a:rPr>
              <a:t> soils</a:t>
            </a:r>
            <a:r>
              <a:rPr lang="en-US" dirty="0"/>
              <a:t> (low pH soils), increase agricultural productivity, and provide protection against some foliar and soil-borne diseases.</a:t>
            </a:r>
            <a:r>
              <a:rPr lang="en-US" baseline="30000" dirty="0">
                <a:hlinkClick r:id="rId15"/>
              </a:rPr>
              <a:t>[4]</a:t>
            </a:r>
            <a:r>
              <a:rPr lang="en-US" dirty="0"/>
              <a:t> Furthermore, biochar reduces pressure on </a:t>
            </a:r>
            <a:r>
              <a:rPr lang="en-US" dirty="0">
                <a:hlinkClick r:id="rId16" tooltip="Forests"/>
              </a:rPr>
              <a:t>forests</a:t>
            </a:r>
            <a:r>
              <a:rPr lang="en-US" dirty="0"/>
              <a:t>.</a:t>
            </a:r>
            <a:r>
              <a:rPr lang="en-US" baseline="30000" dirty="0">
                <a:hlinkClick r:id="rId17"/>
              </a:rPr>
              <a:t>[5]</a:t>
            </a:r>
            <a:r>
              <a:rPr lang="en-US" dirty="0"/>
              <a:t> Biochar is a stable solid, rich in </a:t>
            </a:r>
            <a:r>
              <a:rPr lang="en-US" dirty="0">
                <a:hlinkClick r:id="rId18" tooltip="Carbon"/>
              </a:rPr>
              <a:t>carbon</a:t>
            </a:r>
            <a:r>
              <a:rPr lang="en-US" dirty="0"/>
              <a:t>, and can endure in soil for thousands of years.</a:t>
            </a:r>
            <a:r>
              <a:rPr lang="en-US" baseline="30000" dirty="0">
                <a:hlinkClick r:id="rId9"/>
              </a:rPr>
              <a:t>[1]</a:t>
            </a:r>
            <a:r>
              <a:rPr lang="en-US" baseline="30000" dirty="0"/>
              <a:t>”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denverclimatestudygroup.com/Biochar/Terra_Preta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1"/>
            <a:ext cx="230746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74930" y="1410943"/>
            <a:ext cx="49721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Carbon Dioxide Removal (CDR)</a:t>
            </a:r>
          </a:p>
        </p:txBody>
      </p:sp>
      <p:pic>
        <p:nvPicPr>
          <p:cNvPr id="4" name="Picture 2" descr="https://upload.wikimedia.org/wikipedia/commons/thumb/7/76/Biochar.jpg/300px-Biochar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09" y="2043853"/>
            <a:ext cx="1571984" cy="11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Planet - @ 9:00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https://youtu.be/JPJsYZLU_sM?t=535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50" y="2780810"/>
            <a:ext cx="5422106" cy="2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0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3A3E-8F66-4DB5-A8E1-A40D9397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430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Story of Stuff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goal of BETTER vs. MORE</a:t>
            </a:r>
            <a:br>
              <a:rPr lang="en-US" dirty="0"/>
            </a:br>
            <a:r>
              <a:rPr lang="en-US" dirty="0"/>
              <a:t>Educate yourself and be </a:t>
            </a:r>
            <a:r>
              <a:rPr lang="en-US" dirty="0" err="1"/>
              <a:t>awarel</a:t>
            </a:r>
            <a:br>
              <a:rPr lang="en-US" dirty="0"/>
            </a:br>
            <a:r>
              <a:rPr lang="en-US" dirty="0"/>
              <a:t>PLAY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8533-E8FA-418D-856D-F85E3691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3999"/>
            <a:ext cx="8229600" cy="1249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https://storyofstuff.org/movies/the-story-of-solutions/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https://youtu.be/cpkRvc-sOKk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25D8F-C25A-4686-8382-3E7C3741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19" y="2466868"/>
            <a:ext cx="6790362" cy="28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24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Following slides from Cool Planet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enverclimatestudygroup.com/wp-content/uploads/2014/07/C3C4-pla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6" y="2125266"/>
            <a:ext cx="6107906" cy="36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1217" y="5665798"/>
            <a:ext cx="28480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3"/>
              </a:rPr>
              <a:t>https://youtu.be/JPJsYZLU_sM?t=535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397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About C3, C4 and Cam Photosynthesis and Plants:</a:t>
            </a:r>
          </a:p>
          <a:p>
            <a:r>
              <a:rPr lang="en-US" b="1" dirty="0"/>
              <a:t>Photosynthetic efficiency:  </a:t>
            </a:r>
            <a:r>
              <a:rPr lang="en-US" b="1" dirty="0">
                <a:hlinkClick r:id="rId2"/>
              </a:rPr>
              <a:t>http://en.wikipedia.org/wiki/Photosynthetic_efficiency</a:t>
            </a:r>
            <a:endParaRPr lang="en-US" b="1" dirty="0"/>
          </a:p>
          <a:p>
            <a:r>
              <a:rPr lang="en-US" b="1" dirty="0"/>
              <a:t>C3 carbon fixation:</a:t>
            </a:r>
            <a:r>
              <a:rPr lang="en-US" b="1" dirty="0">
                <a:hlinkClick r:id="rId3"/>
              </a:rPr>
              <a:t> http://en.wikipedia.org/wiki/C3_carbon_fixation</a:t>
            </a:r>
            <a:endParaRPr lang="en-US" b="1" dirty="0"/>
          </a:p>
          <a:p>
            <a:r>
              <a:rPr lang="en-US" b="1" dirty="0"/>
              <a:t>C4 carbon </a:t>
            </a:r>
            <a:r>
              <a:rPr lang="en-US" b="1" dirty="0" err="1"/>
              <a:t>fixation:</a:t>
            </a:r>
            <a:r>
              <a:rPr lang="en-US" b="1" dirty="0" err="1">
                <a:hlinkClick r:id="rId4"/>
              </a:rPr>
              <a:t>http</a:t>
            </a:r>
            <a:r>
              <a:rPr lang="en-US" b="1" dirty="0">
                <a:hlinkClick r:id="rId4"/>
              </a:rPr>
              <a:t>://en.m.wikipedia.org/wiki/C4_carbon_fixation</a:t>
            </a:r>
            <a:endParaRPr lang="en-US" b="1" dirty="0"/>
          </a:p>
          <a:p>
            <a:r>
              <a:rPr lang="en-US" b="1" dirty="0"/>
              <a:t>Summary table comparison: </a:t>
            </a:r>
            <a:r>
              <a:rPr lang="en-US" b="1" dirty="0">
                <a:hlinkClick r:id="rId5"/>
              </a:rPr>
              <a:t>http://www.cropsreview.com/types-of-photosynthesis.html</a:t>
            </a:r>
            <a:endParaRPr lang="en-US" b="1" dirty="0"/>
          </a:p>
          <a:p>
            <a:r>
              <a:rPr lang="en-US" b="1" dirty="0"/>
              <a:t>C3 C4 CAM Photosynthesis video: </a:t>
            </a:r>
            <a:r>
              <a:rPr lang="en-US" b="1" dirty="0">
                <a:hlinkClick r:id="rId6"/>
              </a:rPr>
              <a:t>https://www.youtube.com/watch?v=Yg_pdXzWXVA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395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Carbon negative fuel cycle: Biochar and Biofuels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denverclimatestudygroup.com/wp-content/uploads/2014/07/carbon-negative-fuel-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26" y="2125267"/>
            <a:ext cx="6528071" cy="39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51217" y="5665798"/>
            <a:ext cx="28480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3"/>
              </a:rPr>
              <a:t>https://youtu.be/JPJsYZLU_sM?t=535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6373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pPr algn="ctr"/>
            <a:r>
              <a:rPr lang="en-US" b="1" dirty="0"/>
              <a:t>Soil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96" y="2002921"/>
            <a:ext cx="6624233" cy="3710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1217" y="5665798"/>
            <a:ext cx="28480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3"/>
              </a:rPr>
              <a:t>https://youtu.be/JPJsYZLU_sM?t=535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999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491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Core Technologies: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064" y="1800879"/>
            <a:ext cx="6561098" cy="3703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1217" y="5665798"/>
            <a:ext cx="28480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3"/>
              </a:rPr>
              <a:t>https://youtu.be/JPJsYZLU_sM?t=535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124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701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Sponsorships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76598"/>
            <a:ext cx="3421856" cy="297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19" y="1924662"/>
            <a:ext cx="5564981" cy="3021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1217" y="5665798"/>
            <a:ext cx="28480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4"/>
              </a:rPr>
              <a:t>https://youtu.be/JPJsYZLU_sM?t=535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3743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2" y="1214745"/>
            <a:ext cx="3780326" cy="2006498"/>
          </a:xfrm>
        </p:spPr>
        <p:txBody>
          <a:bodyPr>
            <a:noAutofit/>
          </a:bodyPr>
          <a:lstStyle/>
          <a:p>
            <a:r>
              <a:rPr lang="en-US" sz="2400" b="1" dirty="0"/>
              <a:t>CARBON NEGATIVE BENEFITS: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	- Sequester CO2</a:t>
            </a:r>
            <a:br>
              <a:rPr lang="en-US" sz="2400" b="1" dirty="0"/>
            </a:br>
            <a:r>
              <a:rPr lang="en-US" sz="2400" b="1" dirty="0"/>
              <a:t>	- create Biofuels</a:t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2050" name="Picture 2" descr="http://denverclimatestudygroup.com/wp-content/uploads/2014/07/coolplanet-claim-for-carbon-negativit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78" y="1727968"/>
            <a:ext cx="5665037" cy="42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1217" y="5665798"/>
            <a:ext cx="28480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3"/>
              </a:rPr>
              <a:t>https://youtu.be/JPJsYZLU_sM?t=535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5519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BIOCHAR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Ron Larson Presentation MAY 15</a:t>
            </a:r>
            <a:r>
              <a:rPr lang="en-US" baseline="30000" dirty="0"/>
              <a:t>TH</a:t>
            </a:r>
            <a:r>
              <a:rPr lang="en-US" dirty="0"/>
              <a:t> to OLLI West class:</a:t>
            </a:r>
          </a:p>
          <a:p>
            <a:pPr lvl="1"/>
            <a:r>
              <a:rPr lang="en-US" dirty="0"/>
              <a:t>BIOCHAR: POLICY AND COMPETION: </a:t>
            </a:r>
            <a:r>
              <a:rPr lang="en-US" dirty="0">
                <a:hlinkClick r:id="rId2"/>
              </a:rPr>
              <a:t>http://denverclimatestudygroup.com/wp-content/uploads/2014/07/Larson-biochar-PART-B-BIOCHAR2017.pdf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9871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A1D2-2C42-4F95-B203-C7037D59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39BF-2844-4C31-9892-83B3F26F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2035A-EDC7-4468-A7A6-4EF67537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22" y="0"/>
            <a:ext cx="507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0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Bio-energy with carbon capture and storage</a:t>
            </a:r>
            <a:br>
              <a:rPr lang="en-US" b="1" dirty="0"/>
            </a:br>
            <a:r>
              <a:rPr lang="en-US" b="1" dirty="0"/>
              <a:t>(BECCS)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Bio-energy with carbon capture and storage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https://en.wikipedia.org/wiki/Bio-energy_with_carbon_capture_and_storage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7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on what WE as society and what YOU as a person can do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FIRST – NEED TO CHANGE OUR THINKING ON THE ECONOMY</a:t>
            </a:r>
          </a:p>
          <a:p>
            <a:r>
              <a:rPr lang="en-US" sz="2400" dirty="0"/>
              <a:t>DECARBONIZING ENERGY GENERATION: WIND and SOLAR</a:t>
            </a:r>
          </a:p>
          <a:p>
            <a:pPr lvl="1"/>
            <a:r>
              <a:rPr lang="en-US" sz="2000" dirty="0"/>
              <a:t>PERSONAL – slides from John </a:t>
            </a:r>
            <a:r>
              <a:rPr lang="en-US" sz="2000" dirty="0" err="1"/>
              <a:t>Bringenberg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COMMERCIAL/NON-PROFIT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DECARBONIZING TRANSPORTATION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WHY IT’S NOT ENOUGH – WE NEED TO TAKE OUT (SEQUESTER):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SOIL RESTORATION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BIOCHAR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OTHER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73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955" y="2424408"/>
            <a:ext cx="84015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Efficiency – the single quickest way to reduce: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What NREL is doing: Efficiency, Solar, wind,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Other strategies: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CCL – carbon fee/dividend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Cap and trade?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Gloom and Doom? NO! IT’S A CHALLENGE, and humanity has always been challenged and we are an adaptable species that has met the challenge over and over again!</a:t>
            </a:r>
          </a:p>
          <a:p>
            <a:pPr marL="342900" indent="-342900">
              <a:buFont typeface="+mj-lt"/>
              <a:buAutoNum type="arabicPeriod" startAt="5"/>
            </a:pP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9600"/>
            <a:ext cx="8840390" cy="5024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OTHER - EXTRAS</a:t>
            </a:r>
            <a:endParaRPr lang="en-US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510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952963"/>
            <a:ext cx="7446065" cy="12574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75" b="1" dirty="0"/>
              <a:t>National Renewable Energy Lab: NREL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51" y="2210415"/>
            <a:ext cx="2466833" cy="3314700"/>
          </a:xfrm>
        </p:spPr>
        <p:txBody>
          <a:bodyPr>
            <a:normAutofit/>
          </a:bodyPr>
          <a:lstStyle/>
          <a:p>
            <a:r>
              <a:rPr lang="en-US" sz="1350" u="sng" dirty="0">
                <a:hlinkClick r:id="rId2"/>
              </a:rPr>
              <a:t>http://www.nrel.gov/</a:t>
            </a:r>
            <a:endParaRPr lang="en-US" sz="1350" dirty="0">
              <a:hlinkClick r:id="rId2"/>
            </a:endParaRPr>
          </a:p>
          <a:p>
            <a:endParaRPr lang="en-US" sz="1350" u="sng" dirty="0">
              <a:hlinkClick r:id="rId2"/>
            </a:endParaRPr>
          </a:p>
          <a:p>
            <a:pPr marL="0" indent="0">
              <a:buNone/>
            </a:pPr>
            <a:endParaRPr lang="en-US" sz="1350" u="sng" dirty="0">
              <a:hlinkClick r:id="rId2"/>
            </a:endParaRPr>
          </a:p>
          <a:p>
            <a:pPr marL="0" indent="0">
              <a:buNone/>
            </a:pPr>
            <a:r>
              <a:rPr lang="en-US" sz="1350" b="1" dirty="0"/>
              <a:t>Go to this 74 slide presentation: TRANSITION TO RENEWABLE ENERGY: </a:t>
            </a:r>
            <a:r>
              <a:rPr lang="en-US" sz="1350" u="sng" dirty="0">
                <a:hlinkClick r:id="rId2"/>
              </a:rPr>
              <a:t>OSHER 10.14.15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344" y="2190838"/>
            <a:ext cx="6264275" cy="38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185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85" y="1134720"/>
            <a:ext cx="8131865" cy="531093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2550" b="1" dirty="0"/>
              <a:t>See What DOE’s National Renewable Energy Lab (NREL) is Doing!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9" y="2686051"/>
            <a:ext cx="2072257" cy="2839064"/>
          </a:xfrm>
        </p:spPr>
        <p:txBody>
          <a:bodyPr>
            <a:normAutofit/>
          </a:bodyPr>
          <a:lstStyle/>
          <a:p>
            <a:r>
              <a:rPr lang="en-US" sz="1350" b="1" dirty="0"/>
              <a:t>Go to this 74 slide presentation:  TRANSITION TO RENEWABLE ENERGY - </a:t>
            </a:r>
            <a:r>
              <a:rPr lang="en-US" sz="1350" u="sng" dirty="0">
                <a:hlinkClick r:id="rId2"/>
              </a:rPr>
              <a:t>OSHER 10.14.15</a:t>
            </a:r>
            <a:endParaRPr lang="en-US" sz="1350" u="sng" dirty="0"/>
          </a:p>
          <a:p>
            <a:pPr lvl="1"/>
            <a:endParaRPr lang="en-US" sz="1350" dirty="0"/>
          </a:p>
          <a:p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15" y="1860292"/>
            <a:ext cx="6483586" cy="41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58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 </a:t>
            </a:r>
            <a:r>
              <a:rPr lang="fr-FR" b="1" dirty="0" err="1"/>
              <a:t>Carbon</a:t>
            </a:r>
            <a:r>
              <a:rPr lang="fr-FR" b="1" dirty="0"/>
              <a:t> </a:t>
            </a:r>
            <a:r>
              <a:rPr lang="fr-FR" b="1" dirty="0" err="1"/>
              <a:t>fee</a:t>
            </a:r>
            <a:r>
              <a:rPr lang="fr-FR" b="1" dirty="0"/>
              <a:t>/</a:t>
            </a:r>
            <a:r>
              <a:rPr lang="fr-FR" b="1" dirty="0" err="1"/>
              <a:t>dividend</a:t>
            </a:r>
            <a:r>
              <a:rPr lang="fr-FR" b="1" dirty="0"/>
              <a:t>:</a:t>
            </a:r>
          </a:p>
          <a:p>
            <a:r>
              <a:rPr lang="fr-FR" dirty="0">
                <a:hlinkClick r:id="rId2"/>
              </a:rPr>
              <a:t>citizensclimatelobby.org/ccl-applauds-republican-resolution-calling-for-action-on-climate-change/</a:t>
            </a:r>
            <a:endParaRPr lang="fr-FR" dirty="0"/>
          </a:p>
          <a:p>
            <a:r>
              <a:rPr lang="fr-FR" dirty="0">
                <a:hlinkClick r:id="rId3"/>
              </a:rPr>
              <a:t>http://citizensclimatelobby.org/</a:t>
            </a:r>
            <a:endParaRPr lang="fr-FR" dirty="0"/>
          </a:p>
          <a:p>
            <a:r>
              <a:rPr lang="fr-FR" dirty="0"/>
              <a:t>Facebook: </a:t>
            </a:r>
          </a:p>
          <a:p>
            <a:pPr lvl="1"/>
            <a:r>
              <a:rPr lang="fr-FR" dirty="0" err="1"/>
              <a:t>CCl</a:t>
            </a:r>
            <a:r>
              <a:rPr lang="fr-FR" dirty="0"/>
              <a:t> – national: </a:t>
            </a:r>
            <a:r>
              <a:rPr lang="fr-FR" dirty="0">
                <a:hlinkClick r:id="rId4"/>
              </a:rPr>
              <a:t>https://www.facebook.com/CitizensClimateLobby/?fref=ts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CCL-Colorado: </a:t>
            </a:r>
            <a:r>
              <a:rPr lang="fr-FR" dirty="0">
                <a:hlinkClick r:id="rId5"/>
              </a:rPr>
              <a:t>https://www.facebook.com/CitizensClimateLobbyDenverChapter/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975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en-US" sz="2700" dirty="0"/>
              <a:t>The world has been getting better</a:t>
            </a:r>
          </a:p>
          <a:p>
            <a:pPr marL="557213" indent="-557213">
              <a:buFont typeface="+mj-lt"/>
              <a:buAutoNum type="arabicPeriod"/>
            </a:pPr>
            <a:endParaRPr lang="en-US" sz="2700" dirty="0"/>
          </a:p>
          <a:p>
            <a:pPr marL="557213" indent="-557213">
              <a:buFont typeface="+mj-lt"/>
              <a:buAutoNum type="arabicPeriod"/>
            </a:pPr>
            <a:r>
              <a:rPr lang="en-US" sz="3000" b="1" dirty="0">
                <a:solidFill>
                  <a:srgbClr val="FF0000"/>
                </a:solidFill>
              </a:rPr>
              <a:t>Changes</a:t>
            </a:r>
            <a:r>
              <a:rPr lang="en-US" sz="2700" dirty="0"/>
              <a:t> are happening; </a:t>
            </a:r>
            <a:r>
              <a:rPr lang="en-US" sz="2700" b="1" u="sng" dirty="0">
                <a:solidFill>
                  <a:srgbClr val="FF0000"/>
                </a:solidFill>
              </a:rPr>
              <a:t>WE NEED TO CHANGE</a:t>
            </a:r>
            <a:r>
              <a:rPr lang="en-US" sz="2700" dirty="0"/>
              <a:t>:</a:t>
            </a:r>
          </a:p>
          <a:p>
            <a:pPr lvl="1"/>
            <a:r>
              <a:rPr lang="en-US" sz="2400" dirty="0"/>
              <a:t>25+ Ways to Reduce Your Carbon Footprint: </a:t>
            </a:r>
            <a:r>
              <a:rPr lang="en-US" sz="2400" dirty="0">
                <a:hlinkClick r:id="rId2"/>
              </a:rPr>
              <a:t>http://cotap.org/reduce-carbon-footprint/</a:t>
            </a:r>
            <a:r>
              <a:rPr lang="en-US" sz="2400" dirty="0"/>
              <a:t> </a:t>
            </a:r>
          </a:p>
          <a:p>
            <a:pPr marL="557213" indent="-557213">
              <a:buFont typeface="+mj-lt"/>
              <a:buAutoNum type="arabicPeriod"/>
            </a:pPr>
            <a:endParaRPr lang="en-US" sz="2700" dirty="0"/>
          </a:p>
          <a:p>
            <a:pPr marL="557213" indent="-557213">
              <a:buFont typeface="+mj-lt"/>
              <a:buAutoNum type="arabicPeriod"/>
            </a:pPr>
            <a:r>
              <a:rPr lang="en-US" sz="2700" dirty="0"/>
              <a:t>We need to support science and new technologies</a:t>
            </a:r>
          </a:p>
          <a:p>
            <a:pPr marL="557213" indent="-557213">
              <a:buFont typeface="+mj-lt"/>
              <a:buAutoNum type="arabicPeriod"/>
            </a:pPr>
            <a:endParaRPr lang="en-US" sz="2700" dirty="0"/>
          </a:p>
          <a:p>
            <a:pPr marL="557213" indent="-557213">
              <a:buFont typeface="+mj-lt"/>
              <a:buAutoNum type="arabicPeriod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389509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46F-4298-46BE-ABD5-EC22F9D8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FORGET WEEK 6 SLIDES AND LINKS: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1FDF-4EB1-48C1-8D0C-1C6CF249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Week 6 (2/28): Solutions; part A</a:t>
            </a:r>
            <a:br>
              <a:rPr lang="en-US" b="1" dirty="0"/>
            </a:br>
            <a:endParaRPr lang="en-US" b="1" dirty="0"/>
          </a:p>
          <a:p>
            <a:endParaRPr lang="en-US" b="1" dirty="0"/>
          </a:p>
          <a:p>
            <a:r>
              <a:rPr lang="en-US" b="1" dirty="0"/>
              <a:t>PDF SLIDES: </a:t>
            </a:r>
            <a:r>
              <a:rPr lang="en-US" b="1" dirty="0">
                <a:hlinkClick r:id="rId2"/>
              </a:rPr>
              <a:t>OLLI East week 6 slides final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29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93516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READ:</a:t>
            </a:r>
            <a:br>
              <a:rPr lang="en-US" dirty="0"/>
            </a:br>
            <a:r>
              <a:rPr lang="en-US" dirty="0"/>
              <a:t>Climate of Hope – Solutions</a:t>
            </a:r>
            <a:br>
              <a:rPr lang="en-US" dirty="0"/>
            </a:br>
            <a:r>
              <a:rPr lang="en-US" dirty="0"/>
              <a:t>Drawdown – and associated web pages</a:t>
            </a:r>
          </a:p>
        </p:txBody>
      </p:sp>
      <p:pic>
        <p:nvPicPr>
          <p:cNvPr id="4098" name="Picture 2" descr="Product Details">
            <a:extLst>
              <a:ext uri="{FF2B5EF4-FFF2-40B4-BE49-F238E27FC236}">
                <a16:creationId xmlns:a16="http://schemas.microsoft.com/office/drawing/2014/main" id="{99BF367F-7D18-4FCB-BDEF-4212694B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2514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1E81B-3301-46ED-8E53-9E71412F8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76450"/>
            <a:ext cx="34480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836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905E-C8A3-48F3-AEF6-5CAF2F0D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758"/>
          </a:xfrm>
        </p:spPr>
        <p:txBody>
          <a:bodyPr>
            <a:normAutofit/>
          </a:bodyPr>
          <a:lstStyle/>
          <a:p>
            <a:r>
              <a:rPr lang="en-US" dirty="0"/>
              <a:t>Drawdown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92E00-0E42-4A4C-97E7-1344D7FF4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072176"/>
            <a:ext cx="3636753" cy="45409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332107-AFD5-4610-900A-5D385C28AD1C}"/>
              </a:ext>
            </a:extLst>
          </p:cNvPr>
          <p:cNvSpPr txBox="1">
            <a:spLocks/>
          </p:cNvSpPr>
          <p:nvPr/>
        </p:nvSpPr>
        <p:spPr>
          <a:xfrm>
            <a:off x="419099" y="1298986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hlinkClick r:id="rId3"/>
              </a:rPr>
              <a:t>http://www.drawdown.org/solutions-summary-by-rank</a:t>
            </a:r>
            <a:r>
              <a:rPr lang="en-US" sz="2800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5974AE-B1B3-4A0F-B7B3-85A189B0D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562" y="3009135"/>
            <a:ext cx="5029200" cy="2667000"/>
          </a:xfrm>
        </p:spPr>
        <p:txBody>
          <a:bodyPr/>
          <a:lstStyle/>
          <a:p>
            <a:r>
              <a:rPr lang="en-US" dirty="0"/>
              <a:t>Drawdown video: 60 minutes with Paul Hawken: </a:t>
            </a:r>
            <a:r>
              <a:rPr lang="en-US" sz="2800" dirty="0">
                <a:hlinkClick r:id="rId4"/>
              </a:rPr>
              <a:t>https://youtu.be/4XrFnK1RrLE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953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905E-C8A3-48F3-AEF6-5CAF2F0D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Colorado Renewable Energy Society – YouTube of selected talks: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89CD52-EC10-47E5-92FD-EE7BA4ED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4" y="1905000"/>
            <a:ext cx="7248396" cy="40407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Drawdown CRES YouTube video: Drawdown: Ways out of the Climate Crisis. Paul Hawken, Chip </a:t>
            </a:r>
            <a:r>
              <a:rPr lang="en-US" dirty="0" err="1"/>
              <a:t>Comins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https://youtu.be/4XrFnK1RrLE</a:t>
            </a:r>
            <a:r>
              <a:rPr lang="en-US" dirty="0"/>
              <a:t> </a:t>
            </a:r>
          </a:p>
          <a:p>
            <a:r>
              <a:rPr lang="en-US" dirty="0"/>
              <a:t>Other Drawdown links:</a:t>
            </a:r>
          </a:p>
          <a:p>
            <a:pPr lvl="1"/>
            <a:r>
              <a:rPr lang="en-US" dirty="0">
                <a:hlinkClick r:id="" action="ppaction://noaction"/>
              </a:rPr>
              <a:t>http://www.drawdown.org/</a:t>
            </a:r>
          </a:p>
          <a:p>
            <a:pPr lvl="1"/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rId3"/>
              </a:rPr>
              <a:t>http://www.drawdown.org/solutions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4"/>
              </a:rPr>
              <a:t>https://www.facebook.com/projectdrawdown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92E00-0E42-4A4C-97E7-1344D7FF4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804" y="2256776"/>
            <a:ext cx="2098337" cy="262002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993071-1EE2-41E8-AD9F-484EF6457DE4}"/>
              </a:ext>
            </a:extLst>
          </p:cNvPr>
          <p:cNvSpPr txBox="1">
            <a:spLocks/>
          </p:cNvSpPr>
          <p:nvPr/>
        </p:nvSpPr>
        <p:spPr>
          <a:xfrm>
            <a:off x="100141" y="5992722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hlinkClick r:id="rId6"/>
              </a:rPr>
              <a:t>http://www.drawdown.org/solutions-summary-by-rank</a:t>
            </a:r>
            <a:r>
              <a:rPr lang="en-US" sz="280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15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88" y="1176502"/>
            <a:ext cx="6894613" cy="396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8132" y="5723186"/>
            <a:ext cx="29736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http://media.hhmi.org/hl/12Lect4.html</a:t>
            </a:r>
          </a:p>
        </p:txBody>
      </p:sp>
    </p:spTree>
    <p:extLst>
      <p:ext uri="{BB962C8B-B14F-4D97-AF65-F5344CB8AC3E}">
        <p14:creationId xmlns:p14="http://schemas.microsoft.com/office/powerpoint/2010/main" val="317229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652D-F704-454B-935A-DA1413A8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IMPORTANT MESSAGE IN GOING SOLAR AND ELECTRIC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5D1B-8460-4493-A938-2A5715FF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F64D6-720B-45C0-8B96-BFE9A5B3302A}"/>
              </a:ext>
            </a:extLst>
          </p:cNvPr>
          <p:cNvGrpSpPr/>
          <p:nvPr/>
        </p:nvGrpSpPr>
        <p:grpSpPr>
          <a:xfrm>
            <a:off x="533400" y="3124200"/>
            <a:ext cx="8332280" cy="1295400"/>
            <a:chOff x="0" y="8617"/>
            <a:chExt cx="8772906" cy="7253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0FFD18-F108-42E5-ABAC-9B34B52C465D}"/>
                </a:ext>
              </a:extLst>
            </p:cNvPr>
            <p:cNvSpPr/>
            <p:nvPr/>
          </p:nvSpPr>
          <p:spPr>
            <a:xfrm>
              <a:off x="0" y="8617"/>
              <a:ext cx="8772906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310A417-CCB1-4B5D-A7EF-3E9E8812EFEF}"/>
                </a:ext>
              </a:extLst>
            </p:cNvPr>
            <p:cNvSpPr txBox="1"/>
            <p:nvPr/>
          </p:nvSpPr>
          <p:spPr>
            <a:xfrm>
              <a:off x="35411" y="44028"/>
              <a:ext cx="8702084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" tIns="88583" rIns="88583" bIns="88583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/>
                <a:t>Debunk: Too Long to Reach Breakeven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4541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E5D7-4097-4CFC-8AAE-946B3284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52400"/>
            <a:ext cx="4800600" cy="2309812"/>
          </a:xfrm>
        </p:spPr>
        <p:txBody>
          <a:bodyPr>
            <a:noAutofit/>
          </a:bodyPr>
          <a:lstStyle/>
          <a:p>
            <a:r>
              <a:rPr lang="en-US" sz="3200" i="1" dirty="0"/>
              <a:t>Doing something every day can be profoundly helpful in giving people hope, and it’s a path to change.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FD73-2DFF-4835-8C9E-B3BDF516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736" y="2895600"/>
            <a:ext cx="464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CLICK HERE: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E5652-9900-48A5-842B-09E18830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516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9C72BB-2C11-49AA-BC6D-9C072DD4EF58}"/>
              </a:ext>
            </a:extLst>
          </p:cNvPr>
          <p:cNvSpPr/>
          <p:nvPr/>
        </p:nvSpPr>
        <p:spPr>
          <a:xfrm>
            <a:off x="4038600" y="3263016"/>
            <a:ext cx="5029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</a:t>
            </a:r>
            <a:r>
              <a:rPr lang="en-US" sz="2800" dirty="0">
                <a:hlinkClick r:id="rId3"/>
              </a:rPr>
              <a:t>yesmagazine</a:t>
            </a:r>
            <a:r>
              <a:rPr lang="en-US" sz="2400" dirty="0">
                <a:hlinkClick r:id="rId3"/>
              </a:rPr>
              <a:t>.org/planet/how-to-not-be-completely-depressed-about-climate-change-20190107?fbclid=IwAR177qhNTknD9K0-kfIZmj9G9pKmzdPGSti2fEcQ3DITEAKxrA_R0Wm8ac0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7615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1F37-0DC7-4780-B216-56BC59B6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0118-B056-48C9-9854-AEDF0962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8AD38-3F8E-43EE-937D-B003A15DF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31837"/>
            <a:ext cx="7848600" cy="59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2348-1AF8-416F-9B21-76B9EB07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DA126-8A1F-48F0-82CD-0F6AB623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BUY OR FINANCE: HOME INSTALLATION ON YOUR ROOF</a:t>
            </a:r>
          </a:p>
          <a:p>
            <a:r>
              <a:rPr lang="en-US" dirty="0"/>
              <a:t>LEASE INSTALLATIONS ON YOUR ROOF (discounts amount you pay for electricity -~ 75%?)</a:t>
            </a:r>
          </a:p>
          <a:p>
            <a:r>
              <a:rPr lang="en-US" dirty="0"/>
              <a:t>COMMUNITY SOLAR:</a:t>
            </a:r>
          </a:p>
          <a:p>
            <a:pPr lvl="1"/>
            <a:r>
              <a:rPr lang="en-US" dirty="0"/>
              <a:t>Ideal if you have too much shade</a:t>
            </a:r>
          </a:p>
          <a:p>
            <a:pPr lvl="1"/>
            <a:r>
              <a:rPr lang="en-US" dirty="0"/>
              <a:t>Someone maintains it – not that there’s much to maintain</a:t>
            </a:r>
          </a:p>
          <a:p>
            <a:pPr lvl="1"/>
            <a:r>
              <a:rPr lang="en-US" dirty="0"/>
              <a:t>If you move it’s still yours as long as you’re still a customer of that utility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7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21449</TotalTime>
  <Words>2773</Words>
  <Application>Microsoft Office PowerPoint</Application>
  <PresentationFormat>On-screen Show (4:3)</PresentationFormat>
  <Paragraphs>427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Comic Sans MS</vt:lpstr>
      <vt:lpstr>Oxygen</vt:lpstr>
      <vt:lpstr>Tw Cen MT</vt:lpstr>
      <vt:lpstr>Wingdings 3</vt:lpstr>
      <vt:lpstr>Office Theme</vt:lpstr>
      <vt:lpstr>Earth’s Climate: Past, Present and Future;  Concerns and Solutions   Week 8: Wednesday March 13th, 2019 Paul Belanger Solutions – part B</vt:lpstr>
      <vt:lpstr>Solutions</vt:lpstr>
      <vt:lpstr>Solutions – Part A </vt:lpstr>
      <vt:lpstr>This week – Part B  Item by item in following slides</vt:lpstr>
      <vt:lpstr>PowerPoint Presentation</vt:lpstr>
      <vt:lpstr>The Story of Stuff The goal of BETTER vs. MORE Educate yourself and be awarel PLAY VIDEO</vt:lpstr>
      <vt:lpstr>PowerPoint Presentation</vt:lpstr>
      <vt:lpstr>AN IMPORTANT MESSAGE IN GOING SOLAR AND ELECTRIC VEHICLES</vt:lpstr>
      <vt:lpstr>OPTIONS</vt:lpstr>
      <vt:lpstr>Does it survive hail</vt:lpstr>
      <vt:lpstr>Personal Action: Electricity</vt:lpstr>
      <vt:lpstr>Personal Action: Electricity</vt:lpstr>
      <vt:lpstr>PowerPoint Presentation</vt:lpstr>
      <vt:lpstr>Topics Today</vt:lpstr>
      <vt:lpstr>Solar Technology and Storage</vt:lpstr>
      <vt:lpstr>Solar Marketplace</vt:lpstr>
      <vt:lpstr>Solar Means Local Jobs</vt:lpstr>
      <vt:lpstr>Tax Credits – Key Factor</vt:lpstr>
      <vt:lpstr>Pricing Impacts are Changing</vt:lpstr>
      <vt:lpstr>Community Solar</vt:lpstr>
      <vt:lpstr>Our Largest Sources of Electricity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REPEAT: AN IMPORTANT MESSAGE IN GOING SOLAR AND ELECTRIC VEHICLES</vt:lpstr>
      <vt:lpstr>PowerPoint Presentation</vt:lpstr>
      <vt:lpstr>PowerPoint Presentation</vt:lpstr>
      <vt:lpstr>FROM NICK PERUGINI</vt:lpstr>
      <vt:lpstr>Slide 11 are some of the pros and cons of some finance methods. Choose Your Method</vt:lpstr>
      <vt:lpstr>PowerPoint Presentation</vt:lpstr>
      <vt:lpstr>IT’S HAPPENING FOLKS:</vt:lpstr>
      <vt:lpstr>Renewables:</vt:lpstr>
      <vt:lpstr>Renewable Energy News &amp; Information </vt:lpstr>
      <vt:lpstr>PowerPoint Presentation</vt:lpstr>
      <vt:lpstr>PowerPoint Presentation</vt:lpstr>
      <vt:lpstr>PowerPoint Presentation</vt:lpstr>
      <vt:lpstr>PowerPoint Presentation</vt:lpstr>
      <vt:lpstr>DECARBONIZING TRANSPORTATION</vt:lpstr>
      <vt:lpstr>DECARBONIZING TRANSPORTATION</vt:lpstr>
      <vt:lpstr>DECARBONIZING TRANSPORTATION</vt:lpstr>
      <vt:lpstr> We can Invest in Solar Panels or Community Solar</vt:lpstr>
      <vt:lpstr>Buy and Electric Vehicle (EV)</vt:lpstr>
      <vt:lpstr>EVs no Emissions</vt:lpstr>
      <vt:lpstr>Imagining a World After Fossil Fuels</vt:lpstr>
      <vt:lpstr>BREATHE EASY:  COAL is not coming back Renewables win!</vt:lpstr>
      <vt:lpstr>AN IMPORTANT MESSAGE IN GOING SOLAR AND ELECTRIC VEHICLES</vt:lpstr>
      <vt:lpstr>PowerPoint Presentation</vt:lpstr>
      <vt:lpstr>Why it’s not enough – links to slides from March 26th, 2018</vt:lpstr>
      <vt:lpstr>Biochar</vt:lpstr>
      <vt:lpstr>PowerPoint Presentation</vt:lpstr>
      <vt:lpstr>Cool Planet - @ 9:00 minutes</vt:lpstr>
      <vt:lpstr>Following slides from Cool Planet Video</vt:lpstr>
      <vt:lpstr>Types of Photosynthesis</vt:lpstr>
      <vt:lpstr>Carbon negative fuel cycle: Biochar and Biofuels</vt:lpstr>
      <vt:lpstr>Soil Enhancement</vt:lpstr>
      <vt:lpstr>Core Technologies: </vt:lpstr>
      <vt:lpstr>Sponsorships</vt:lpstr>
      <vt:lpstr>CARBON NEGATIVE BENEFITS:    - Sequester CO2  - create Biofuels </vt:lpstr>
      <vt:lpstr>BIOCHAR</vt:lpstr>
      <vt:lpstr>PowerPoint Presentation</vt:lpstr>
      <vt:lpstr>Bio-energy with carbon capture and storage (BECCS)</vt:lpstr>
      <vt:lpstr>PowerPoint Presentation</vt:lpstr>
      <vt:lpstr>National Renewable Energy Lab: NREL</vt:lpstr>
      <vt:lpstr>See What DOE’s National Renewable Energy Lab (NREL) is Doing!</vt:lpstr>
      <vt:lpstr>SOLUTIONS</vt:lpstr>
      <vt:lpstr>IN SUMMARY</vt:lpstr>
      <vt:lpstr>DON’T FORGET WEEK 6 SLIDES AND LINKS:</vt:lpstr>
      <vt:lpstr>READ: Climate of Hope – Solutions Drawdown – and associated web pages</vt:lpstr>
      <vt:lpstr>Drawdown</vt:lpstr>
      <vt:lpstr>Colorado Renewable Energy Society – YouTube of selected talks:</vt:lpstr>
      <vt:lpstr>PowerPoint Presentation</vt:lpstr>
      <vt:lpstr>Doing something every day can be profoundly helpful in giving people hope, and it’s a path to change.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OLLI EAST WEEK 6 SOLUTIONS PART A</dc:title>
  <dc:creator>Paul Belanger</dc:creator>
  <cp:lastModifiedBy>Paul E. Belanger</cp:lastModifiedBy>
  <cp:revision>260</cp:revision>
  <dcterms:created xsi:type="dcterms:W3CDTF">2014-09-11T11:27:28Z</dcterms:created>
  <dcterms:modified xsi:type="dcterms:W3CDTF">2019-03-15T19:27:19Z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2717836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