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62" r:id="rId5"/>
    <p:sldId id="263" r:id="rId6"/>
    <p:sldId id="287" r:id="rId7"/>
    <p:sldId id="258" r:id="rId8"/>
    <p:sldId id="275" r:id="rId9"/>
    <p:sldId id="271" r:id="rId10"/>
    <p:sldId id="283" r:id="rId11"/>
    <p:sldId id="272" r:id="rId12"/>
    <p:sldId id="273" r:id="rId13"/>
    <p:sldId id="274" r:id="rId14"/>
    <p:sldId id="288" r:id="rId15"/>
    <p:sldId id="261" r:id="rId16"/>
    <p:sldId id="277" r:id="rId17"/>
    <p:sldId id="278" r:id="rId18"/>
    <p:sldId id="276" r:id="rId19"/>
    <p:sldId id="284" r:id="rId20"/>
    <p:sldId id="279" r:id="rId21"/>
    <p:sldId id="280"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D96FAE-F60C-4E31-9EF1-FFB307AF7D26}"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E811-124F-45FB-8E02-9700D44A7E1C}" type="slidenum">
              <a:rPr lang="en-US" smtClean="0"/>
              <a:t>‹#›</a:t>
            </a:fld>
            <a:endParaRPr lang="en-US"/>
          </a:p>
        </p:txBody>
      </p:sp>
    </p:spTree>
    <p:extLst>
      <p:ext uri="{BB962C8B-B14F-4D97-AF65-F5344CB8AC3E}">
        <p14:creationId xmlns:p14="http://schemas.microsoft.com/office/powerpoint/2010/main" val="21857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96FAE-F60C-4E31-9EF1-FFB307AF7D26}"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E811-124F-45FB-8E02-9700D44A7E1C}" type="slidenum">
              <a:rPr lang="en-US" smtClean="0"/>
              <a:t>‹#›</a:t>
            </a:fld>
            <a:endParaRPr lang="en-US"/>
          </a:p>
        </p:txBody>
      </p:sp>
    </p:spTree>
    <p:extLst>
      <p:ext uri="{BB962C8B-B14F-4D97-AF65-F5344CB8AC3E}">
        <p14:creationId xmlns:p14="http://schemas.microsoft.com/office/powerpoint/2010/main" val="344899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96FAE-F60C-4E31-9EF1-FFB307AF7D26}"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E811-124F-45FB-8E02-9700D44A7E1C}" type="slidenum">
              <a:rPr lang="en-US" smtClean="0"/>
              <a:t>‹#›</a:t>
            </a:fld>
            <a:endParaRPr lang="en-US"/>
          </a:p>
        </p:txBody>
      </p:sp>
    </p:spTree>
    <p:extLst>
      <p:ext uri="{BB962C8B-B14F-4D97-AF65-F5344CB8AC3E}">
        <p14:creationId xmlns:p14="http://schemas.microsoft.com/office/powerpoint/2010/main" val="33556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96FAE-F60C-4E31-9EF1-FFB307AF7D26}"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E811-124F-45FB-8E02-9700D44A7E1C}" type="slidenum">
              <a:rPr lang="en-US" smtClean="0"/>
              <a:t>‹#›</a:t>
            </a:fld>
            <a:endParaRPr lang="en-US"/>
          </a:p>
        </p:txBody>
      </p:sp>
    </p:spTree>
    <p:extLst>
      <p:ext uri="{BB962C8B-B14F-4D97-AF65-F5344CB8AC3E}">
        <p14:creationId xmlns:p14="http://schemas.microsoft.com/office/powerpoint/2010/main" val="161668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D96FAE-F60C-4E31-9EF1-FFB307AF7D26}"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E811-124F-45FB-8E02-9700D44A7E1C}" type="slidenum">
              <a:rPr lang="en-US" smtClean="0"/>
              <a:t>‹#›</a:t>
            </a:fld>
            <a:endParaRPr lang="en-US"/>
          </a:p>
        </p:txBody>
      </p:sp>
    </p:spTree>
    <p:extLst>
      <p:ext uri="{BB962C8B-B14F-4D97-AF65-F5344CB8AC3E}">
        <p14:creationId xmlns:p14="http://schemas.microsoft.com/office/powerpoint/2010/main" val="221971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D96FAE-F60C-4E31-9EF1-FFB307AF7D26}"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4E811-124F-45FB-8E02-9700D44A7E1C}" type="slidenum">
              <a:rPr lang="en-US" smtClean="0"/>
              <a:t>‹#›</a:t>
            </a:fld>
            <a:endParaRPr lang="en-US"/>
          </a:p>
        </p:txBody>
      </p:sp>
    </p:spTree>
    <p:extLst>
      <p:ext uri="{BB962C8B-B14F-4D97-AF65-F5344CB8AC3E}">
        <p14:creationId xmlns:p14="http://schemas.microsoft.com/office/powerpoint/2010/main" val="83800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D96FAE-F60C-4E31-9EF1-FFB307AF7D26}"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4E811-124F-45FB-8E02-9700D44A7E1C}" type="slidenum">
              <a:rPr lang="en-US" smtClean="0"/>
              <a:t>‹#›</a:t>
            </a:fld>
            <a:endParaRPr lang="en-US"/>
          </a:p>
        </p:txBody>
      </p:sp>
    </p:spTree>
    <p:extLst>
      <p:ext uri="{BB962C8B-B14F-4D97-AF65-F5344CB8AC3E}">
        <p14:creationId xmlns:p14="http://schemas.microsoft.com/office/powerpoint/2010/main" val="142192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D96FAE-F60C-4E31-9EF1-FFB307AF7D26}"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4E811-124F-45FB-8E02-9700D44A7E1C}" type="slidenum">
              <a:rPr lang="en-US" smtClean="0"/>
              <a:t>‹#›</a:t>
            </a:fld>
            <a:endParaRPr lang="en-US"/>
          </a:p>
        </p:txBody>
      </p:sp>
    </p:spTree>
    <p:extLst>
      <p:ext uri="{BB962C8B-B14F-4D97-AF65-F5344CB8AC3E}">
        <p14:creationId xmlns:p14="http://schemas.microsoft.com/office/powerpoint/2010/main" val="305949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96FAE-F60C-4E31-9EF1-FFB307AF7D26}"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4E811-124F-45FB-8E02-9700D44A7E1C}" type="slidenum">
              <a:rPr lang="en-US" smtClean="0"/>
              <a:t>‹#›</a:t>
            </a:fld>
            <a:endParaRPr lang="en-US"/>
          </a:p>
        </p:txBody>
      </p:sp>
    </p:spTree>
    <p:extLst>
      <p:ext uri="{BB962C8B-B14F-4D97-AF65-F5344CB8AC3E}">
        <p14:creationId xmlns:p14="http://schemas.microsoft.com/office/powerpoint/2010/main" val="128355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D96FAE-F60C-4E31-9EF1-FFB307AF7D26}"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4E811-124F-45FB-8E02-9700D44A7E1C}" type="slidenum">
              <a:rPr lang="en-US" smtClean="0"/>
              <a:t>‹#›</a:t>
            </a:fld>
            <a:endParaRPr lang="en-US"/>
          </a:p>
        </p:txBody>
      </p:sp>
    </p:spTree>
    <p:extLst>
      <p:ext uri="{BB962C8B-B14F-4D97-AF65-F5344CB8AC3E}">
        <p14:creationId xmlns:p14="http://schemas.microsoft.com/office/powerpoint/2010/main" val="331695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D96FAE-F60C-4E31-9EF1-FFB307AF7D26}"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4E811-124F-45FB-8E02-9700D44A7E1C}" type="slidenum">
              <a:rPr lang="en-US" smtClean="0"/>
              <a:t>‹#›</a:t>
            </a:fld>
            <a:endParaRPr lang="en-US"/>
          </a:p>
        </p:txBody>
      </p:sp>
    </p:spTree>
    <p:extLst>
      <p:ext uri="{BB962C8B-B14F-4D97-AF65-F5344CB8AC3E}">
        <p14:creationId xmlns:p14="http://schemas.microsoft.com/office/powerpoint/2010/main" val="36242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96FAE-F60C-4E31-9EF1-FFB307AF7D26}" type="datetimeFigureOut">
              <a:rPr lang="en-US" smtClean="0"/>
              <a:t>9/16/2019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4E811-124F-45FB-8E02-9700D44A7E1C}" type="slidenum">
              <a:rPr lang="en-US" smtClean="0"/>
              <a:t>‹#›</a:t>
            </a:fld>
            <a:endParaRPr lang="en-US"/>
          </a:p>
        </p:txBody>
      </p:sp>
    </p:spTree>
    <p:extLst>
      <p:ext uri="{BB962C8B-B14F-4D97-AF65-F5344CB8AC3E}">
        <p14:creationId xmlns:p14="http://schemas.microsoft.com/office/powerpoint/2010/main" val="4016612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2.xml" Type="http://schemas.openxmlformats.org/officeDocument/2006/relationships/slideLayout"/><Relationship Id="rId5" Target="../media/image20.png" Type="http://schemas.openxmlformats.org/officeDocument/2006/relationships/image"/><Relationship Id="rId4" Target="../media/image19.jpe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hyperlink" Target="https://www.clcouncil.org/economists-statement/"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arget="../media/image23.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hyperlink" Target="chrome-extension://oemmndcbldboiebfnladdacbdfmadadm/http:/rooseveltinstitute.org/wp-content/uploads/2017/07/Monetary-Policy-Report.pdf" TargetMode="Externa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31.jpeg" Type="http://schemas.openxmlformats.org/officeDocument/2006/relationships/image"/><Relationship Id="rId2" Target="../media/image30.jpeg" Type="http://schemas.openxmlformats.org/officeDocument/2006/relationships/image"/><Relationship Id="rId1" Target="../slideLayouts/slideLayout2.xml" Type="http://schemas.openxmlformats.org/officeDocument/2006/relationships/slideLayout"/><Relationship Id="rId5" Target="https://www.nytimes.com/interactive/2018/02/27/opinion/automated-vehicles-cant-save-cities.html" TargetMode="External" Type="http://schemas.openxmlformats.org/officeDocument/2006/relationships/hyperlink"/><Relationship Id="rId4" Target="../media/image32.jpeg" Type="http://schemas.openxmlformats.org/officeDocument/2006/relationships/image"/></Relationships>
</file>

<file path=ppt/slides/_rels/slide21.xml.rels><?xml version="1.0" encoding="UTF-8" standalone="yes" ?><Relationships xmlns="http://schemas.openxmlformats.org/package/2006/relationships"><Relationship Id="rId3" Target="../media/image34.png" Type="http://schemas.openxmlformats.org/officeDocument/2006/relationships/image"/><Relationship Id="rId2" Target="../media/image33.jpe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2" Target="../media/image35.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3" Type="http://schemas.openxmlformats.org/officeDocument/2006/relationships/hyperlink" Target="https://www.dataforprogress.org/green-new-deal-support"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pr.org/2019/07/22/743516166/npr-newshour-marist-poll-americans-not-sold-on-trump-or-democrats"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8353C-227C-4F52-BDC3-63132E538D0F}"/>
              </a:ext>
            </a:extLst>
          </p:cNvPr>
          <p:cNvPicPr>
            <a:picLocks noChangeAspect="1"/>
          </p:cNvPicPr>
          <p:nvPr/>
        </p:nvPicPr>
        <p:blipFill>
          <a:blip r:embed="rId2"/>
          <a:stretch>
            <a:fillRect/>
          </a:stretch>
        </p:blipFill>
        <p:spPr>
          <a:xfrm>
            <a:off x="537008" y="598715"/>
            <a:ext cx="11117983" cy="5834742"/>
          </a:xfrm>
          <a:prstGeom prst="rect">
            <a:avLst/>
          </a:prstGeom>
        </p:spPr>
      </p:pic>
      <p:sp>
        <p:nvSpPr>
          <p:cNvPr id="9" name="TextBox 8">
            <a:extLst>
              <a:ext uri="{FF2B5EF4-FFF2-40B4-BE49-F238E27FC236}">
                <a16:creationId xmlns:a16="http://schemas.microsoft.com/office/drawing/2014/main" id="{B4D12827-1158-4664-85BE-5BEE1C46A5F7}"/>
              </a:ext>
            </a:extLst>
          </p:cNvPr>
          <p:cNvSpPr txBox="1"/>
          <p:nvPr/>
        </p:nvSpPr>
        <p:spPr>
          <a:xfrm>
            <a:off x="8069152" y="3242996"/>
            <a:ext cx="2853951" cy="1938992"/>
          </a:xfrm>
          <a:prstGeom prst="rect">
            <a:avLst/>
          </a:prstGeom>
          <a:noFill/>
        </p:spPr>
        <p:txBody>
          <a:bodyPr wrap="square" rtlCol="0">
            <a:spAutoFit/>
          </a:bodyPr>
          <a:lstStyle/>
          <a:p>
            <a:r>
              <a:rPr lang="en-US" sz="2400" b="1" dirty="0">
                <a:solidFill>
                  <a:schemeClr val="bg1"/>
                </a:solidFill>
                <a:latin typeface="Arial Narrow" panose="020B0606020202030204" pitchFamily="34" charset="0"/>
              </a:rPr>
              <a:t>A Roosevelt Institute report written by: </a:t>
            </a:r>
          </a:p>
          <a:p>
            <a:r>
              <a:rPr lang="en-US" sz="2400" b="1" dirty="0">
                <a:solidFill>
                  <a:schemeClr val="bg1"/>
                </a:solidFill>
                <a:latin typeface="Arial Narrow" panose="020B0606020202030204" pitchFamily="34" charset="0"/>
              </a:rPr>
              <a:t>Mark Paul</a:t>
            </a:r>
          </a:p>
          <a:p>
            <a:r>
              <a:rPr lang="en-US" sz="2400" b="1" dirty="0">
                <a:solidFill>
                  <a:schemeClr val="bg1"/>
                </a:solidFill>
                <a:latin typeface="Arial Narrow" panose="020B0606020202030204" pitchFamily="34" charset="0"/>
              </a:rPr>
              <a:t>Anders Fremstad</a:t>
            </a:r>
          </a:p>
          <a:p>
            <a:r>
              <a:rPr lang="en-US" sz="2400" b="1" dirty="0">
                <a:solidFill>
                  <a:schemeClr val="bg1"/>
                </a:solidFill>
                <a:latin typeface="Arial Narrow" panose="020B0606020202030204" pitchFamily="34" charset="0"/>
              </a:rPr>
              <a:t>J.W. Mason</a:t>
            </a:r>
          </a:p>
        </p:txBody>
      </p:sp>
    </p:spTree>
    <p:extLst>
      <p:ext uri="{BB962C8B-B14F-4D97-AF65-F5344CB8AC3E}">
        <p14:creationId xmlns:p14="http://schemas.microsoft.com/office/powerpoint/2010/main" val="843651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9FDF-C902-4FA8-9F95-9C414C432DAA}"/>
              </a:ext>
            </a:extLst>
          </p:cNvPr>
          <p:cNvSpPr>
            <a:spLocks noGrp="1"/>
          </p:cNvSpPr>
          <p:nvPr>
            <p:ph type="title"/>
          </p:nvPr>
        </p:nvSpPr>
        <p:spPr/>
        <p:txBody>
          <a:bodyPr/>
          <a:lstStyle/>
          <a:p>
            <a:r>
              <a:rPr lang="en-US" dirty="0"/>
              <a:t>A carbon dividend is progressive</a:t>
            </a:r>
          </a:p>
        </p:txBody>
      </p:sp>
      <p:pic>
        <p:nvPicPr>
          <p:cNvPr id="4" name="Picture 3">
            <a:extLst>
              <a:ext uri="{FF2B5EF4-FFF2-40B4-BE49-F238E27FC236}">
                <a16:creationId xmlns:a16="http://schemas.microsoft.com/office/drawing/2014/main" id="{65E24C60-3286-42B3-B1B8-C3B2420CBDDD}"/>
              </a:ext>
            </a:extLst>
          </p:cNvPr>
          <p:cNvPicPr>
            <a:picLocks noChangeAspect="1"/>
          </p:cNvPicPr>
          <p:nvPr/>
        </p:nvPicPr>
        <p:blipFill>
          <a:blip r:embed="rId2"/>
          <a:stretch>
            <a:fillRect/>
          </a:stretch>
        </p:blipFill>
        <p:spPr>
          <a:xfrm>
            <a:off x="838200" y="1587099"/>
            <a:ext cx="7931427" cy="5204999"/>
          </a:xfrm>
          <a:prstGeom prst="rect">
            <a:avLst/>
          </a:prstGeom>
        </p:spPr>
      </p:pic>
    </p:spTree>
    <p:extLst>
      <p:ext uri="{BB962C8B-B14F-4D97-AF65-F5344CB8AC3E}">
        <p14:creationId xmlns:p14="http://schemas.microsoft.com/office/powerpoint/2010/main" val="136102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8586" y="747423"/>
            <a:ext cx="8259755" cy="5236732"/>
          </a:xfrm>
          <a:prstGeom prst="rect">
            <a:avLst/>
          </a:prstGeom>
        </p:spPr>
      </p:pic>
      <p:pic>
        <p:nvPicPr>
          <p:cNvPr id="6146" name="Picture 2" descr="Image result for james k boy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8172" y="1981774"/>
            <a:ext cx="2593804" cy="388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60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61576" y="1863272"/>
            <a:ext cx="1448894" cy="2165292"/>
          </a:xfrm>
          <a:prstGeom prst="rect">
            <a:avLst/>
          </a:prstGeom>
        </p:spPr>
      </p:pic>
      <p:pic>
        <p:nvPicPr>
          <p:cNvPr id="5" name="Picture 4"/>
          <p:cNvPicPr>
            <a:picLocks noChangeAspect="1"/>
          </p:cNvPicPr>
          <p:nvPr/>
        </p:nvPicPr>
        <p:blipFill>
          <a:blip r:embed="rId3"/>
          <a:stretch>
            <a:fillRect/>
          </a:stretch>
        </p:blipFill>
        <p:spPr>
          <a:xfrm>
            <a:off x="10394639" y="1863272"/>
            <a:ext cx="1493235" cy="2166565"/>
          </a:xfrm>
          <a:prstGeom prst="rect">
            <a:avLst/>
          </a:prstGeom>
        </p:spPr>
      </p:pic>
      <p:pic>
        <p:nvPicPr>
          <p:cNvPr id="6" name="Picture 5"/>
          <p:cNvPicPr>
            <a:picLocks noChangeAspect="1"/>
          </p:cNvPicPr>
          <p:nvPr/>
        </p:nvPicPr>
        <p:blipFill>
          <a:blip r:embed="rId4"/>
          <a:stretch>
            <a:fillRect/>
          </a:stretch>
        </p:blipFill>
        <p:spPr>
          <a:xfrm>
            <a:off x="10394639" y="4089133"/>
            <a:ext cx="1493235" cy="2336190"/>
          </a:xfrm>
          <a:prstGeom prst="rect">
            <a:avLst/>
          </a:prstGeom>
        </p:spPr>
      </p:pic>
      <p:pic>
        <p:nvPicPr>
          <p:cNvPr id="8" name="Picture 7"/>
          <p:cNvPicPr>
            <a:picLocks noChangeAspect="1"/>
          </p:cNvPicPr>
          <p:nvPr/>
        </p:nvPicPr>
        <p:blipFill>
          <a:blip r:embed="rId5"/>
          <a:stretch>
            <a:fillRect/>
          </a:stretch>
        </p:blipFill>
        <p:spPr>
          <a:xfrm>
            <a:off x="665362" y="601767"/>
            <a:ext cx="7691058" cy="5988311"/>
          </a:xfrm>
          <a:prstGeom prst="rect">
            <a:avLst/>
          </a:prstGeom>
        </p:spPr>
      </p:pic>
    </p:spTree>
    <p:extLst>
      <p:ext uri="{BB962C8B-B14F-4D97-AF65-F5344CB8AC3E}">
        <p14:creationId xmlns:p14="http://schemas.microsoft.com/office/powerpoint/2010/main" val="145933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7357" y="2397211"/>
            <a:ext cx="6356986" cy="3650370"/>
          </a:xfrm>
          <a:prstGeom prst="rect">
            <a:avLst/>
          </a:prstGeom>
        </p:spPr>
      </p:pic>
      <p:sp>
        <p:nvSpPr>
          <p:cNvPr id="6" name="Rectangle 5"/>
          <p:cNvSpPr/>
          <p:nvPr/>
        </p:nvSpPr>
        <p:spPr>
          <a:xfrm>
            <a:off x="947357" y="6047581"/>
            <a:ext cx="4906856" cy="369332"/>
          </a:xfrm>
          <a:prstGeom prst="rect">
            <a:avLst/>
          </a:prstGeom>
        </p:spPr>
        <p:txBody>
          <a:bodyPr wrap="none">
            <a:spAutoFit/>
          </a:bodyPr>
          <a:lstStyle/>
          <a:p>
            <a:r>
              <a:rPr lang="en-US" dirty="0">
                <a:hlinkClick r:id="rId3"/>
              </a:rPr>
              <a:t>https://www.clcouncil.org/economists-statement/</a:t>
            </a:r>
            <a:endParaRPr lang="en-US" dirty="0"/>
          </a:p>
        </p:txBody>
      </p:sp>
      <p:sp>
        <p:nvSpPr>
          <p:cNvPr id="4" name="Title 1"/>
          <p:cNvSpPr>
            <a:spLocks noGrp="1"/>
          </p:cNvSpPr>
          <p:nvPr>
            <p:ph type="title"/>
          </p:nvPr>
        </p:nvSpPr>
        <p:spPr>
          <a:xfrm>
            <a:off x="838200" y="365125"/>
            <a:ext cx="10515600" cy="1325563"/>
          </a:xfrm>
        </p:spPr>
        <p:txBody>
          <a:bodyPr/>
          <a:lstStyle/>
          <a:p>
            <a:r>
              <a:rPr lang="en-US" dirty="0"/>
              <a:t>Economists’ support for a carbon dividend</a:t>
            </a:r>
          </a:p>
        </p:txBody>
      </p:sp>
      <p:sp>
        <p:nvSpPr>
          <p:cNvPr id="2" name="Rectangle 1"/>
          <p:cNvSpPr/>
          <p:nvPr/>
        </p:nvSpPr>
        <p:spPr>
          <a:xfrm>
            <a:off x="7809468" y="2364260"/>
            <a:ext cx="4151871" cy="4154984"/>
          </a:xfrm>
          <a:prstGeom prst="rect">
            <a:avLst/>
          </a:prstGeom>
        </p:spPr>
        <p:txBody>
          <a:bodyPr wrap="square">
            <a:spAutoFit/>
          </a:bodyPr>
          <a:lstStyle/>
          <a:p>
            <a:r>
              <a:rPr lang="en-US" sz="2400" i="1" dirty="0">
                <a:solidFill>
                  <a:srgbClr val="0A0A0A"/>
                </a:solidFill>
              </a:rPr>
              <a:t>“</a:t>
            </a:r>
            <a:r>
              <a:rPr lang="en-US" sz="2400" i="1" dirty="0">
                <a:solidFill>
                  <a:srgbClr val="0A0A0A"/>
                </a:solidFill>
                <a:effectLst/>
              </a:rPr>
              <a:t>A carbon tax offers the most cost-effective lever to reduce carbon emissions at the scale and speed that is necessary. By correcting a well-known market failure, a carbon tax will send a powerful price signal that harnesses the invisible hand of the marketplace to steer economic actors towards a low-carbon future.”</a:t>
            </a:r>
            <a:endParaRPr lang="en-US" sz="2400" i="1" dirty="0"/>
          </a:p>
        </p:txBody>
      </p:sp>
      <p:sp>
        <p:nvSpPr>
          <p:cNvPr id="3" name="Rectangle 2"/>
          <p:cNvSpPr/>
          <p:nvPr/>
        </p:nvSpPr>
        <p:spPr>
          <a:xfrm>
            <a:off x="7809468" y="2333685"/>
            <a:ext cx="4151871" cy="4524315"/>
          </a:xfrm>
          <a:prstGeom prst="rect">
            <a:avLst/>
          </a:prstGeom>
          <a:solidFill>
            <a:schemeClr val="bg1"/>
          </a:solidFill>
        </p:spPr>
        <p:txBody>
          <a:bodyPr wrap="square">
            <a:spAutoFit/>
          </a:bodyPr>
          <a:lstStyle/>
          <a:p>
            <a:r>
              <a:rPr lang="en-US" sz="2400" b="0" i="0" dirty="0">
                <a:solidFill>
                  <a:srgbClr val="0A0A0A"/>
                </a:solidFill>
                <a:effectLst/>
              </a:rPr>
              <a:t>“</a:t>
            </a:r>
            <a:r>
              <a:rPr lang="en-US" sz="2400" b="0" i="1" dirty="0">
                <a:solidFill>
                  <a:srgbClr val="0A0A0A"/>
                </a:solidFill>
                <a:effectLst/>
              </a:rPr>
              <a:t>To maximize the fairness and political viability of a rising carbon tax, all the revenue should be returned directly to U.S. citizens through equal lump-sum rebates. The majority of American families, including the most vulnerable, will benefit financially by receiving more in “carbon dividends” than they pay in increased energy prices.”</a:t>
            </a:r>
            <a:endParaRPr lang="en-US" sz="2400" i="1" dirty="0"/>
          </a:p>
        </p:txBody>
      </p:sp>
      <p:sp>
        <p:nvSpPr>
          <p:cNvPr id="8" name="Rectangle 7"/>
          <p:cNvSpPr/>
          <p:nvPr/>
        </p:nvSpPr>
        <p:spPr>
          <a:xfrm>
            <a:off x="7889093" y="2333684"/>
            <a:ext cx="4151871" cy="4524315"/>
          </a:xfrm>
          <a:prstGeom prst="rect">
            <a:avLst/>
          </a:prstGeom>
          <a:solidFill>
            <a:schemeClr val="bg1"/>
          </a:solidFill>
        </p:spPr>
        <p:txBody>
          <a:bodyPr wrap="square">
            <a:spAutoFit/>
          </a:bodyPr>
          <a:lstStyle/>
          <a:p>
            <a:r>
              <a:rPr lang="en-US" sz="2400" i="1" dirty="0"/>
              <a:t>“A sufficiently robust and gradually rising carbon tax will replace the need for various carbon regulations that are less efficient. Substituting a price signal for cumbersome regulations will promote economic growth and provide the regulatory certainty companies need for long- term investment in clean-energy alternatives.”</a:t>
            </a:r>
            <a:endParaRPr lang="en-US" sz="3200" i="1" dirty="0"/>
          </a:p>
        </p:txBody>
      </p:sp>
    </p:spTree>
    <p:extLst>
      <p:ext uri="{BB962C8B-B14F-4D97-AF65-F5344CB8AC3E}">
        <p14:creationId xmlns:p14="http://schemas.microsoft.com/office/powerpoint/2010/main" val="242929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movement for a carbon dividend</a:t>
            </a:r>
          </a:p>
        </p:txBody>
      </p:sp>
      <p:pic>
        <p:nvPicPr>
          <p:cNvPr id="4" name="Picture 3"/>
          <p:cNvPicPr>
            <a:picLocks noChangeAspect="1"/>
          </p:cNvPicPr>
          <p:nvPr/>
        </p:nvPicPr>
        <p:blipFill>
          <a:blip r:embed="rId2"/>
          <a:stretch>
            <a:fillRect/>
          </a:stretch>
        </p:blipFill>
        <p:spPr>
          <a:xfrm>
            <a:off x="891495" y="1690688"/>
            <a:ext cx="10462305" cy="4627695"/>
          </a:xfrm>
          <a:prstGeom prst="rect">
            <a:avLst/>
          </a:prstGeom>
        </p:spPr>
      </p:pic>
    </p:spTree>
    <p:extLst>
      <p:ext uri="{BB962C8B-B14F-4D97-AF65-F5344CB8AC3E}">
        <p14:creationId xmlns:p14="http://schemas.microsoft.com/office/powerpoint/2010/main" val="409113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regulations</a:t>
            </a:r>
          </a:p>
        </p:txBody>
      </p:sp>
      <p:sp>
        <p:nvSpPr>
          <p:cNvPr id="4" name="TextBox 3"/>
          <p:cNvSpPr txBox="1"/>
          <p:nvPr/>
        </p:nvSpPr>
        <p:spPr>
          <a:xfrm>
            <a:off x="990771" y="1856792"/>
            <a:ext cx="5484169"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the idealized world of economic models, pricing carbon is a panacea that aligns self-interest with public good.</a:t>
            </a:r>
          </a:p>
          <a:p>
            <a:pPr marL="285750" indent="-285750">
              <a:buFont typeface="Arial" panose="020B0604020202020204" pitchFamily="34" charset="0"/>
              <a:buChar char="•"/>
            </a:pPr>
            <a:r>
              <a:rPr lang="en-US" sz="2400" dirty="0"/>
              <a:t>The actual economy is characterized by imperfections, including: </a:t>
            </a:r>
          </a:p>
          <a:p>
            <a:pPr marL="742950" lvl="1" indent="-285750">
              <a:buFont typeface="Arial" panose="020B0604020202020204" pitchFamily="34" charset="0"/>
              <a:buChar char="•"/>
            </a:pPr>
            <a:r>
              <a:rPr lang="en-US" sz="2000" dirty="0"/>
              <a:t>bounded rationality</a:t>
            </a:r>
          </a:p>
          <a:p>
            <a:pPr marL="742950" lvl="1" indent="-285750">
              <a:buFont typeface="Arial" panose="020B0604020202020204" pitchFamily="34" charset="0"/>
              <a:buChar char="•"/>
            </a:pPr>
            <a:r>
              <a:rPr lang="en-US" sz="2000" dirty="0"/>
              <a:t>asymmetric information</a:t>
            </a:r>
          </a:p>
          <a:p>
            <a:pPr marL="742950" lvl="1" indent="-285750">
              <a:buFont typeface="Arial" panose="020B0604020202020204" pitchFamily="34" charset="0"/>
              <a:buChar char="•"/>
            </a:pPr>
            <a:r>
              <a:rPr lang="en-US" sz="2000" dirty="0"/>
              <a:t>economies of scale</a:t>
            </a:r>
          </a:p>
          <a:p>
            <a:pPr marL="742950" lvl="1" indent="-285750">
              <a:buFont typeface="Arial" panose="020B0604020202020204" pitchFamily="34" charset="0"/>
              <a:buChar char="•"/>
            </a:pPr>
            <a:r>
              <a:rPr lang="en-US" sz="2000" dirty="0"/>
              <a:t>coordination problems</a:t>
            </a:r>
          </a:p>
          <a:p>
            <a:pPr marL="285750" indent="-285750">
              <a:buFont typeface="Arial" panose="020B0604020202020204" pitchFamily="34" charset="0"/>
              <a:buChar char="•"/>
            </a:pPr>
            <a:r>
              <a:rPr lang="en-US" sz="2400" dirty="0"/>
              <a:t>Regulations can be cheaper and more effective than pricing.</a:t>
            </a:r>
          </a:p>
          <a:p>
            <a:pPr marL="742950" lvl="1" indent="-285750">
              <a:buFont typeface="Arial" panose="020B0604020202020204" pitchFamily="34" charset="0"/>
              <a:buChar char="•"/>
            </a:pPr>
            <a:r>
              <a:rPr lang="en-US" sz="2000" dirty="0"/>
              <a:t>Technology mandates</a:t>
            </a:r>
          </a:p>
          <a:p>
            <a:pPr marL="742950" lvl="1" indent="-285750">
              <a:buFont typeface="Arial" panose="020B0604020202020204" pitchFamily="34" charset="0"/>
              <a:buChar char="•"/>
            </a:pPr>
            <a:r>
              <a:rPr lang="en-US" sz="2000" dirty="0"/>
              <a:t>Corporate Average Fuel Economy (CAFE)</a:t>
            </a:r>
          </a:p>
        </p:txBody>
      </p:sp>
      <p:pic>
        <p:nvPicPr>
          <p:cNvPr id="5" name="Picture 4"/>
          <p:cNvPicPr>
            <a:picLocks noChangeAspect="1"/>
          </p:cNvPicPr>
          <p:nvPr/>
        </p:nvPicPr>
        <p:blipFill>
          <a:blip r:embed="rId2"/>
          <a:stretch>
            <a:fillRect/>
          </a:stretch>
        </p:blipFill>
        <p:spPr>
          <a:xfrm rot="980970">
            <a:off x="6211527" y="1535517"/>
            <a:ext cx="6309988" cy="4176930"/>
          </a:xfrm>
          <a:prstGeom prst="rect">
            <a:avLst/>
          </a:prstGeom>
        </p:spPr>
      </p:pic>
      <p:sp>
        <p:nvSpPr>
          <p:cNvPr id="6" name="TextBox 5"/>
          <p:cNvSpPr txBox="1"/>
          <p:nvPr/>
        </p:nvSpPr>
        <p:spPr>
          <a:xfrm>
            <a:off x="6582033" y="5786891"/>
            <a:ext cx="5469924" cy="646331"/>
          </a:xfrm>
          <a:prstGeom prst="rect">
            <a:avLst/>
          </a:prstGeom>
          <a:noFill/>
        </p:spPr>
        <p:txBody>
          <a:bodyPr wrap="square" rtlCol="0">
            <a:spAutoFit/>
          </a:bodyPr>
          <a:lstStyle/>
          <a:p>
            <a:r>
              <a:rPr lang="en-US" dirty="0"/>
              <a:t>In 1975, the EPA required new cars to be equipped with catalytic convertors, which reduce CO emissions by 90%.</a:t>
            </a:r>
          </a:p>
        </p:txBody>
      </p:sp>
    </p:spTree>
    <p:extLst>
      <p:ext uri="{BB962C8B-B14F-4D97-AF65-F5344CB8AC3E}">
        <p14:creationId xmlns:p14="http://schemas.microsoft.com/office/powerpoint/2010/main" val="212583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neutral building codes</a:t>
            </a:r>
          </a:p>
        </p:txBody>
      </p:sp>
      <p:sp>
        <p:nvSpPr>
          <p:cNvPr id="3" name="Content Placeholder 2"/>
          <p:cNvSpPr>
            <a:spLocks noGrp="1"/>
          </p:cNvSpPr>
          <p:nvPr>
            <p:ph idx="1"/>
          </p:nvPr>
        </p:nvSpPr>
        <p:spPr>
          <a:xfrm>
            <a:off x="838200" y="1891226"/>
            <a:ext cx="4961238" cy="4808154"/>
          </a:xfrm>
        </p:spPr>
        <p:txBody>
          <a:bodyPr>
            <a:normAutofit fontScale="92500" lnSpcReduction="20000"/>
          </a:bodyPr>
          <a:lstStyle/>
          <a:p>
            <a:r>
              <a:rPr lang="en-US" dirty="0"/>
              <a:t>Buildings account for 39% of GHG emissions.</a:t>
            </a:r>
          </a:p>
          <a:p>
            <a:r>
              <a:rPr lang="en-US" dirty="0"/>
              <a:t>Investments in energy efficiency payoff over the long run:</a:t>
            </a:r>
          </a:p>
          <a:p>
            <a:pPr lvl="1"/>
            <a:r>
              <a:rPr lang="en-US" dirty="0"/>
              <a:t>LEED and Energy Star</a:t>
            </a:r>
          </a:p>
          <a:p>
            <a:pPr lvl="1"/>
            <a:r>
              <a:rPr lang="en-US" dirty="0"/>
              <a:t>Voluntary certification increases rent.</a:t>
            </a:r>
          </a:p>
          <a:p>
            <a:r>
              <a:rPr lang="en-US" dirty="0"/>
              <a:t>Builders and landlords underinvest in energy efficiency.</a:t>
            </a:r>
          </a:p>
          <a:p>
            <a:r>
              <a:rPr lang="en-US" dirty="0"/>
              <a:t>By 2025, new buildings should:</a:t>
            </a:r>
          </a:p>
          <a:p>
            <a:pPr lvl="1"/>
            <a:r>
              <a:rPr lang="en-US" dirty="0"/>
              <a:t>Meet high energy efficiency standards</a:t>
            </a:r>
          </a:p>
          <a:p>
            <a:pPr lvl="1"/>
            <a:r>
              <a:rPr lang="en-US" dirty="0"/>
              <a:t>Rely entirely on electric power</a:t>
            </a:r>
          </a:p>
          <a:p>
            <a:pPr lvl="1"/>
            <a:r>
              <a:rPr lang="en-US" dirty="0"/>
              <a:t>Be accessible by green transportation</a:t>
            </a:r>
          </a:p>
          <a:p>
            <a:endParaRPr lang="en-US" dirty="0"/>
          </a:p>
          <a:p>
            <a:endParaRPr lang="en-US" dirty="0"/>
          </a:p>
          <a:p>
            <a:endParaRPr lang="en-US" dirty="0"/>
          </a:p>
        </p:txBody>
      </p:sp>
      <p:pic>
        <p:nvPicPr>
          <p:cNvPr id="4100" name="Picture 4" descr="https://www.sg2b.com/wp-content/uploads/2012/03/solarb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063" y="1883290"/>
            <a:ext cx="580882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14767" y="6242564"/>
            <a:ext cx="5885586" cy="369332"/>
          </a:xfrm>
          <a:prstGeom prst="rect">
            <a:avLst/>
          </a:prstGeom>
          <a:noFill/>
        </p:spPr>
        <p:txBody>
          <a:bodyPr wrap="none" rtlCol="0">
            <a:spAutoFit/>
          </a:bodyPr>
          <a:lstStyle/>
          <a:p>
            <a:r>
              <a:rPr lang="en-US" dirty="0"/>
              <a:t>All new homes in California must have rooftop solar by 2020.</a:t>
            </a:r>
          </a:p>
        </p:txBody>
      </p:sp>
    </p:spTree>
    <p:extLst>
      <p:ext uri="{BB962C8B-B14F-4D97-AF65-F5344CB8AC3E}">
        <p14:creationId xmlns:p14="http://schemas.microsoft.com/office/powerpoint/2010/main" val="411501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vehicles mandate</a:t>
            </a:r>
          </a:p>
        </p:txBody>
      </p:sp>
      <p:sp>
        <p:nvSpPr>
          <p:cNvPr id="3" name="Content Placeholder 2"/>
          <p:cNvSpPr>
            <a:spLocks noGrp="1"/>
          </p:cNvSpPr>
          <p:nvPr>
            <p:ph idx="1"/>
          </p:nvPr>
        </p:nvSpPr>
        <p:spPr>
          <a:xfrm>
            <a:off x="838200" y="1825625"/>
            <a:ext cx="5320004" cy="4929738"/>
          </a:xfrm>
        </p:spPr>
        <p:txBody>
          <a:bodyPr>
            <a:normAutofit fontScale="92500" lnSpcReduction="20000"/>
          </a:bodyPr>
          <a:lstStyle/>
          <a:p>
            <a:r>
              <a:rPr lang="en-US" dirty="0"/>
              <a:t>Transportation accounts for 28% of emissions.</a:t>
            </a:r>
          </a:p>
          <a:p>
            <a:r>
              <a:rPr lang="en-US" dirty="0"/>
              <a:t>Investments in EVs will pay off in the long run.</a:t>
            </a:r>
          </a:p>
          <a:p>
            <a:pPr lvl="1"/>
            <a:r>
              <a:rPr lang="en-US" dirty="0"/>
              <a:t>EVs are simpler to maintain.</a:t>
            </a:r>
          </a:p>
          <a:p>
            <a:pPr lvl="1"/>
            <a:r>
              <a:rPr lang="en-US" dirty="0"/>
              <a:t>The average vehicle runs 11 years, but buyers underinvest upfront.</a:t>
            </a:r>
          </a:p>
          <a:p>
            <a:r>
              <a:rPr lang="en-US" dirty="0"/>
              <a:t>EV statutes are spreading</a:t>
            </a:r>
          </a:p>
          <a:p>
            <a:pPr lvl="1"/>
            <a:r>
              <a:rPr lang="en-US" dirty="0"/>
              <a:t>California requires 8% EVs by 2025.</a:t>
            </a:r>
          </a:p>
          <a:p>
            <a:pPr lvl="1"/>
            <a:r>
              <a:rPr lang="en-US" dirty="0"/>
              <a:t>Norway seeks 100% EVs by 2025.</a:t>
            </a:r>
          </a:p>
          <a:p>
            <a:r>
              <a:rPr lang="en-US" dirty="0"/>
              <a:t>The federal government should adopt and EV mandate</a:t>
            </a:r>
          </a:p>
          <a:p>
            <a:pPr lvl="1"/>
            <a:r>
              <a:rPr lang="en-US" dirty="0"/>
              <a:t>Increase EV’s market share over time.</a:t>
            </a:r>
          </a:p>
          <a:p>
            <a:pPr lvl="1"/>
            <a:r>
              <a:rPr lang="en-US" dirty="0"/>
              <a:t>100% EVs by 2030.</a:t>
            </a:r>
          </a:p>
          <a:p>
            <a:pPr lvl="1"/>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6285469" y="1965668"/>
            <a:ext cx="5526045" cy="3756109"/>
          </a:xfrm>
          <a:prstGeom prst="rect">
            <a:avLst/>
          </a:prstGeom>
        </p:spPr>
      </p:pic>
      <p:sp>
        <p:nvSpPr>
          <p:cNvPr id="6" name="TextBox 5"/>
          <p:cNvSpPr txBox="1"/>
          <p:nvPr/>
        </p:nvSpPr>
        <p:spPr>
          <a:xfrm>
            <a:off x="6285469" y="5853797"/>
            <a:ext cx="5453450" cy="646331"/>
          </a:xfrm>
          <a:prstGeom prst="rect">
            <a:avLst/>
          </a:prstGeom>
          <a:noFill/>
        </p:spPr>
        <p:txBody>
          <a:bodyPr wrap="square" rtlCol="0">
            <a:spAutoFit/>
          </a:bodyPr>
          <a:lstStyle/>
          <a:p>
            <a:r>
              <a:rPr lang="en-US" dirty="0"/>
              <a:t>Corporate Average Fuel </a:t>
            </a:r>
            <a:r>
              <a:rPr lang="en-US" dirty="0" err="1"/>
              <a:t>Ecoomy</a:t>
            </a:r>
            <a:r>
              <a:rPr lang="en-US" dirty="0"/>
              <a:t> (CAFÉ) standards dramatically decreased emissions when we use them.</a:t>
            </a:r>
          </a:p>
        </p:txBody>
      </p:sp>
    </p:spTree>
    <p:extLst>
      <p:ext uri="{BB962C8B-B14F-4D97-AF65-F5344CB8AC3E}">
        <p14:creationId xmlns:p14="http://schemas.microsoft.com/office/powerpoint/2010/main" val="261587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public investment</a:t>
            </a:r>
          </a:p>
        </p:txBody>
      </p:sp>
      <p:sp>
        <p:nvSpPr>
          <p:cNvPr id="3" name="Content Placeholder 2"/>
          <p:cNvSpPr>
            <a:spLocks noGrp="1"/>
          </p:cNvSpPr>
          <p:nvPr>
            <p:ph idx="1"/>
          </p:nvPr>
        </p:nvSpPr>
        <p:spPr>
          <a:xfrm>
            <a:off x="838200" y="1825624"/>
            <a:ext cx="4442254" cy="4962353"/>
          </a:xfrm>
        </p:spPr>
        <p:txBody>
          <a:bodyPr>
            <a:normAutofit fontScale="77500" lnSpcReduction="20000"/>
          </a:bodyPr>
          <a:lstStyle/>
          <a:p>
            <a:r>
              <a:rPr lang="en-US" dirty="0"/>
              <a:t>Public spending is necessary for public alternatives to carbon-intensive economy:</a:t>
            </a:r>
          </a:p>
          <a:p>
            <a:pPr lvl="1"/>
            <a:r>
              <a:rPr lang="en-US" dirty="0"/>
              <a:t>Economies of scale</a:t>
            </a:r>
          </a:p>
          <a:p>
            <a:pPr lvl="1"/>
            <a:r>
              <a:rPr lang="en-US" dirty="0"/>
              <a:t>Coordination problems</a:t>
            </a:r>
          </a:p>
          <a:p>
            <a:r>
              <a:rPr lang="en-US" dirty="0"/>
              <a:t>Public investment can be financed in part through:</a:t>
            </a:r>
          </a:p>
          <a:p>
            <a:pPr lvl="1"/>
            <a:r>
              <a:rPr lang="en-US" dirty="0"/>
              <a:t>Financial transactions tax (0.5%)</a:t>
            </a:r>
          </a:p>
          <a:p>
            <a:pPr lvl="1"/>
            <a:r>
              <a:rPr lang="en-US" dirty="0"/>
              <a:t>Wealth tax (2-3% over $10m)</a:t>
            </a:r>
          </a:p>
          <a:p>
            <a:pPr lvl="1"/>
            <a:r>
              <a:rPr lang="en-US" dirty="0"/>
              <a:t>Progressive income taxes</a:t>
            </a:r>
          </a:p>
          <a:p>
            <a:r>
              <a:rPr lang="en-US" dirty="0"/>
              <a:t>Macroeconomic conditions are also good for deficit spending.</a:t>
            </a:r>
          </a:p>
          <a:p>
            <a:pPr lvl="1"/>
            <a:r>
              <a:rPr lang="en-US" dirty="0"/>
              <a:t>Unemployment is 3.7%...</a:t>
            </a:r>
          </a:p>
          <a:p>
            <a:pPr lvl="1"/>
            <a:r>
              <a:rPr lang="en-US" dirty="0"/>
              <a:t>…but labor force participation is still down 2% among prime age adults</a:t>
            </a:r>
          </a:p>
          <a:p>
            <a:pPr lvl="1"/>
            <a:r>
              <a:rPr lang="en-US" dirty="0"/>
              <a:t>Wages are stagnant</a:t>
            </a:r>
          </a:p>
          <a:p>
            <a:pPr lvl="1"/>
            <a:r>
              <a:rPr lang="en-US" dirty="0"/>
              <a:t>Inflation is below target</a:t>
            </a:r>
          </a:p>
          <a:p>
            <a:pPr lvl="1"/>
            <a:r>
              <a:rPr lang="en-US" dirty="0"/>
              <a:t>Output gap is about 10% of GDP</a:t>
            </a:r>
          </a:p>
          <a:p>
            <a:pPr lvl="1"/>
            <a:endParaRPr lang="en-US" dirty="0"/>
          </a:p>
          <a:p>
            <a:pPr lvl="1"/>
            <a:endParaRPr lang="en-US" dirty="0"/>
          </a:p>
        </p:txBody>
      </p:sp>
      <p:pic>
        <p:nvPicPr>
          <p:cNvPr id="8" name="Content Placeholder 4">
            <a:extLst>
              <a:ext uri="{FF2B5EF4-FFF2-40B4-BE49-F238E27FC236}">
                <a16:creationId xmlns:a16="http://schemas.microsoft.com/office/drawing/2014/main" id="{70B5F4BF-2EF4-E648-A9A0-8F207FED1AF8}"/>
              </a:ext>
            </a:extLst>
          </p:cNvPr>
          <p:cNvPicPr>
            <a:picLocks noChangeAspect="1"/>
          </p:cNvPicPr>
          <p:nvPr/>
        </p:nvPicPr>
        <p:blipFill>
          <a:blip r:embed="rId2"/>
          <a:stretch>
            <a:fillRect/>
          </a:stretch>
        </p:blipFill>
        <p:spPr>
          <a:xfrm>
            <a:off x="5621955" y="1874953"/>
            <a:ext cx="6348654" cy="4931865"/>
          </a:xfrm>
          <a:prstGeom prst="rect">
            <a:avLst/>
          </a:prstGeom>
        </p:spPr>
      </p:pic>
      <p:pic>
        <p:nvPicPr>
          <p:cNvPr id="7" name="Content Placeholder 4">
            <a:extLst>
              <a:ext uri="{FF2B5EF4-FFF2-40B4-BE49-F238E27FC236}">
                <a16:creationId xmlns:a16="http://schemas.microsoft.com/office/drawing/2014/main" id="{5B33FD33-8824-2546-BAF0-DD2C0DE21A1B}"/>
              </a:ext>
            </a:extLst>
          </p:cNvPr>
          <p:cNvPicPr>
            <a:picLocks noChangeAspect="1"/>
          </p:cNvPicPr>
          <p:nvPr/>
        </p:nvPicPr>
        <p:blipFill>
          <a:blip r:embed="rId3"/>
          <a:stretch>
            <a:fillRect/>
          </a:stretch>
        </p:blipFill>
        <p:spPr>
          <a:xfrm>
            <a:off x="5587357" y="1883531"/>
            <a:ext cx="6604643" cy="4641912"/>
          </a:xfrm>
          <a:prstGeom prst="rect">
            <a:avLst/>
          </a:prstGeom>
        </p:spPr>
      </p:pic>
      <p:pic>
        <p:nvPicPr>
          <p:cNvPr id="4" name="Picture 3"/>
          <p:cNvPicPr>
            <a:picLocks noChangeAspect="1"/>
          </p:cNvPicPr>
          <p:nvPr/>
        </p:nvPicPr>
        <p:blipFill>
          <a:blip r:embed="rId4"/>
          <a:stretch>
            <a:fillRect/>
          </a:stretch>
        </p:blipFill>
        <p:spPr>
          <a:xfrm>
            <a:off x="5587356" y="1825624"/>
            <a:ext cx="6567505" cy="4270777"/>
          </a:xfrm>
          <a:prstGeom prst="rect">
            <a:avLst/>
          </a:prstGeom>
        </p:spPr>
      </p:pic>
      <p:sp>
        <p:nvSpPr>
          <p:cNvPr id="6" name="TextBox 5"/>
          <p:cNvSpPr txBox="1"/>
          <p:nvPr/>
        </p:nvSpPr>
        <p:spPr>
          <a:xfrm>
            <a:off x="5706850" y="6104567"/>
            <a:ext cx="6466704" cy="646331"/>
          </a:xfrm>
          <a:prstGeom prst="rect">
            <a:avLst/>
          </a:prstGeom>
          <a:solidFill>
            <a:schemeClr val="bg1"/>
          </a:solidFill>
        </p:spPr>
        <p:txBody>
          <a:bodyPr wrap="square" rtlCol="0">
            <a:spAutoFit/>
          </a:bodyPr>
          <a:lstStyle/>
          <a:p>
            <a:r>
              <a:rPr lang="en-US" dirty="0"/>
              <a:t>Josh Mason, “</a:t>
            </a:r>
            <a:r>
              <a:rPr lang="en-US" dirty="0">
                <a:hlinkClick r:id="rId5"/>
              </a:rPr>
              <a:t>What Recovery?</a:t>
            </a:r>
            <a:r>
              <a:rPr lang="en-US" dirty="0"/>
              <a:t>”, Roosevelt Institute, 2017.</a:t>
            </a:r>
          </a:p>
          <a:p>
            <a:endParaRPr lang="en-US" dirty="0"/>
          </a:p>
        </p:txBody>
      </p:sp>
    </p:spTree>
    <p:extLst>
      <p:ext uri="{BB962C8B-B14F-4D97-AF65-F5344CB8AC3E}">
        <p14:creationId xmlns:p14="http://schemas.microsoft.com/office/powerpoint/2010/main" val="21295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6C94-857C-4F6A-9177-1E06B5E07BF9}"/>
              </a:ext>
            </a:extLst>
          </p:cNvPr>
          <p:cNvSpPr>
            <a:spLocks noGrp="1"/>
          </p:cNvSpPr>
          <p:nvPr>
            <p:ph type="title"/>
          </p:nvPr>
        </p:nvSpPr>
        <p:spPr/>
        <p:txBody>
          <a:bodyPr/>
          <a:lstStyle/>
          <a:p>
            <a:r>
              <a:rPr lang="en-US" dirty="0"/>
              <a:t>Case for deficit spending</a:t>
            </a:r>
          </a:p>
        </p:txBody>
      </p:sp>
      <p:pic>
        <p:nvPicPr>
          <p:cNvPr id="4" name="Picture 3">
            <a:extLst>
              <a:ext uri="{FF2B5EF4-FFF2-40B4-BE49-F238E27FC236}">
                <a16:creationId xmlns:a16="http://schemas.microsoft.com/office/drawing/2014/main" id="{FBB5DE28-5A7D-4938-9DDA-96325B298B35}"/>
              </a:ext>
            </a:extLst>
          </p:cNvPr>
          <p:cNvPicPr>
            <a:picLocks noChangeAspect="1"/>
          </p:cNvPicPr>
          <p:nvPr/>
        </p:nvPicPr>
        <p:blipFill>
          <a:blip r:embed="rId2"/>
          <a:stretch>
            <a:fillRect/>
          </a:stretch>
        </p:blipFill>
        <p:spPr>
          <a:xfrm>
            <a:off x="838200" y="2202904"/>
            <a:ext cx="7206402" cy="3833192"/>
          </a:xfrm>
          <a:prstGeom prst="rect">
            <a:avLst/>
          </a:prstGeom>
        </p:spPr>
      </p:pic>
      <p:sp>
        <p:nvSpPr>
          <p:cNvPr id="7" name="Content Placeholder 6">
            <a:extLst>
              <a:ext uri="{FF2B5EF4-FFF2-40B4-BE49-F238E27FC236}">
                <a16:creationId xmlns:a16="http://schemas.microsoft.com/office/drawing/2014/main" id="{1F784F53-FFCF-4BCA-A548-391BDF95D04B}"/>
              </a:ext>
            </a:extLst>
          </p:cNvPr>
          <p:cNvSpPr>
            <a:spLocks noGrp="1"/>
          </p:cNvSpPr>
          <p:nvPr>
            <p:ph idx="1"/>
          </p:nvPr>
        </p:nvSpPr>
        <p:spPr>
          <a:xfrm>
            <a:off x="8147221" y="2350020"/>
            <a:ext cx="3687149" cy="4166110"/>
          </a:xfrm>
        </p:spPr>
        <p:txBody>
          <a:bodyPr>
            <a:normAutofit fontScale="70000" lnSpcReduction="20000"/>
          </a:bodyPr>
          <a:lstStyle/>
          <a:p>
            <a:r>
              <a:rPr lang="en-US" dirty="0" err="1"/>
              <a:t>Macroeconomy</a:t>
            </a:r>
            <a:r>
              <a:rPr lang="en-US" dirty="0"/>
              <a:t> could support deficit spending of 4% of GDP</a:t>
            </a:r>
          </a:p>
          <a:p>
            <a:pPr lvl="1"/>
            <a:r>
              <a:rPr lang="en-US" dirty="0"/>
              <a:t>About $800b annually.</a:t>
            </a:r>
          </a:p>
          <a:p>
            <a:r>
              <a:rPr lang="en-US" dirty="0"/>
              <a:t>Future debt/GDP ratio given current interest rates, growth rates and primary deficit.</a:t>
            </a:r>
          </a:p>
          <a:p>
            <a:pPr lvl="1"/>
            <a:r>
              <a:rPr lang="en-US" dirty="0"/>
              <a:t>Baseline under BAU.</a:t>
            </a:r>
          </a:p>
          <a:p>
            <a:pPr lvl="1"/>
            <a:r>
              <a:rPr lang="en-US" dirty="0"/>
              <a:t>10 years of additional deficit spending equal to 4 percent of GDP.</a:t>
            </a:r>
          </a:p>
          <a:p>
            <a:pPr lvl="1"/>
            <a:r>
              <a:rPr lang="en-US" dirty="0"/>
              <a:t>10 years of additional deficit spending with the assumption that each point of government spending raises potential GDP by half a point. </a:t>
            </a:r>
          </a:p>
        </p:txBody>
      </p:sp>
    </p:spTree>
    <p:extLst>
      <p:ext uri="{BB962C8B-B14F-4D97-AF65-F5344CB8AC3E}">
        <p14:creationId xmlns:p14="http://schemas.microsoft.com/office/powerpoint/2010/main" val="91878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climate crisis</a:t>
            </a:r>
          </a:p>
        </p:txBody>
      </p:sp>
      <p:pic>
        <p:nvPicPr>
          <p:cNvPr id="4" name="Content Placeholder 3"/>
          <p:cNvPicPr>
            <a:picLocks noGrp="1" noChangeAspect="1"/>
          </p:cNvPicPr>
          <p:nvPr>
            <p:ph idx="1"/>
          </p:nvPr>
        </p:nvPicPr>
        <p:blipFill>
          <a:blip r:embed="rId2"/>
          <a:stretch>
            <a:fillRect/>
          </a:stretch>
        </p:blipFill>
        <p:spPr>
          <a:xfrm>
            <a:off x="838200" y="1850338"/>
            <a:ext cx="6911636" cy="4641078"/>
          </a:xfrm>
          <a:prstGeom prst="rect">
            <a:avLst/>
          </a:prstGeom>
        </p:spPr>
      </p:pic>
      <p:pic>
        <p:nvPicPr>
          <p:cNvPr id="5" name="Picture 4"/>
          <p:cNvPicPr>
            <a:picLocks noChangeAspect="1"/>
          </p:cNvPicPr>
          <p:nvPr/>
        </p:nvPicPr>
        <p:blipFill>
          <a:blip r:embed="rId3"/>
          <a:stretch>
            <a:fillRect/>
          </a:stretch>
        </p:blipFill>
        <p:spPr>
          <a:xfrm>
            <a:off x="8048368" y="2502206"/>
            <a:ext cx="3243784" cy="3816216"/>
          </a:xfrm>
          <a:prstGeom prst="rect">
            <a:avLst/>
          </a:prstGeom>
        </p:spPr>
      </p:pic>
    </p:spTree>
    <p:extLst>
      <p:ext uri="{BB962C8B-B14F-4D97-AF65-F5344CB8AC3E}">
        <p14:creationId xmlns:p14="http://schemas.microsoft.com/office/powerpoint/2010/main" val="87467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 mass transit</a:t>
            </a:r>
          </a:p>
        </p:txBody>
      </p:sp>
      <p:sp>
        <p:nvSpPr>
          <p:cNvPr id="3" name="Content Placeholder 2"/>
          <p:cNvSpPr>
            <a:spLocks noGrp="1"/>
          </p:cNvSpPr>
          <p:nvPr>
            <p:ph idx="1"/>
          </p:nvPr>
        </p:nvSpPr>
        <p:spPr>
          <a:xfrm>
            <a:off x="838200" y="1825624"/>
            <a:ext cx="4629539" cy="5032375"/>
          </a:xfrm>
        </p:spPr>
        <p:txBody>
          <a:bodyPr>
            <a:normAutofit fontScale="77500" lnSpcReduction="20000"/>
          </a:bodyPr>
          <a:lstStyle/>
          <a:p>
            <a:r>
              <a:rPr lang="en-US" dirty="0"/>
              <a:t>Our car based transportation  system:</a:t>
            </a:r>
          </a:p>
          <a:p>
            <a:pPr lvl="1"/>
            <a:r>
              <a:rPr lang="en-US" dirty="0"/>
              <a:t>Generates 28% of emissions.</a:t>
            </a:r>
          </a:p>
          <a:p>
            <a:pPr lvl="1"/>
            <a:r>
              <a:rPr lang="en-US" dirty="0"/>
              <a:t>Costs government $200b for roads.</a:t>
            </a:r>
          </a:p>
          <a:p>
            <a:pPr lvl="1"/>
            <a:r>
              <a:rPr lang="en-US" dirty="0"/>
              <a:t>Costs households $1.1t for vehicles.</a:t>
            </a:r>
          </a:p>
          <a:p>
            <a:pPr lvl="1"/>
            <a:r>
              <a:rPr lang="en-US" dirty="0"/>
              <a:t>Leaves vehicles idle 96% of the time.</a:t>
            </a:r>
          </a:p>
          <a:p>
            <a:pPr lvl="1"/>
            <a:r>
              <a:rPr lang="en-US" dirty="0"/>
              <a:t>Causes congestion and deaths.</a:t>
            </a:r>
          </a:p>
          <a:p>
            <a:r>
              <a:rPr lang="en-US" dirty="0"/>
              <a:t>Mass transit + EVs + ridesharing + active transit would (UC Davis):</a:t>
            </a:r>
          </a:p>
          <a:p>
            <a:pPr lvl="1"/>
            <a:r>
              <a:rPr lang="en-US" dirty="0"/>
              <a:t>Reduce emissions by 80%.</a:t>
            </a:r>
          </a:p>
          <a:p>
            <a:pPr lvl="1"/>
            <a:r>
              <a:rPr lang="en-US" dirty="0"/>
              <a:t>Cost less than BAU.</a:t>
            </a:r>
          </a:p>
          <a:p>
            <a:r>
              <a:rPr lang="en-US" dirty="0"/>
              <a:t>Public investments should</a:t>
            </a:r>
          </a:p>
          <a:p>
            <a:pPr lvl="1"/>
            <a:r>
              <a:rPr lang="en-US" dirty="0"/>
              <a:t>Replace $18b in fares</a:t>
            </a:r>
          </a:p>
          <a:p>
            <a:pPr lvl="1"/>
            <a:r>
              <a:rPr lang="en-US" dirty="0"/>
              <a:t>Electrify existing systems</a:t>
            </a:r>
          </a:p>
          <a:p>
            <a:pPr lvl="1"/>
            <a:r>
              <a:rPr lang="en-US" dirty="0"/>
              <a:t>Expand capacity and establish new systems</a:t>
            </a:r>
          </a:p>
          <a:p>
            <a:pPr lvl="1"/>
            <a:r>
              <a:rPr lang="en-US" dirty="0"/>
              <a:t>Make decarbonized transit the </a:t>
            </a:r>
            <a:r>
              <a:rPr lang="en-US" i="1" dirty="0"/>
              <a:t>first best</a:t>
            </a:r>
            <a:r>
              <a:rPr lang="en-US" dirty="0"/>
              <a:t> option</a:t>
            </a:r>
          </a:p>
          <a:p>
            <a:pPr lvl="1"/>
            <a:endParaRPr lang="en-US" dirty="0"/>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5601729" y="1825625"/>
            <a:ext cx="6310184" cy="4626999"/>
          </a:xfrm>
          <a:prstGeom prst="rect">
            <a:avLst/>
          </a:prstGeom>
        </p:spPr>
      </p:pic>
      <p:pic>
        <p:nvPicPr>
          <p:cNvPr id="5" name="Picture 4"/>
          <p:cNvPicPr>
            <a:picLocks noChangeAspect="1"/>
          </p:cNvPicPr>
          <p:nvPr/>
        </p:nvPicPr>
        <p:blipFill>
          <a:blip r:embed="rId3"/>
          <a:stretch>
            <a:fillRect/>
          </a:stretch>
        </p:blipFill>
        <p:spPr>
          <a:xfrm>
            <a:off x="5601729" y="1825624"/>
            <a:ext cx="6310184" cy="4626999"/>
          </a:xfrm>
          <a:prstGeom prst="rect">
            <a:avLst/>
          </a:prstGeom>
        </p:spPr>
      </p:pic>
      <p:pic>
        <p:nvPicPr>
          <p:cNvPr id="6" name="Picture 5"/>
          <p:cNvPicPr>
            <a:picLocks noChangeAspect="1"/>
          </p:cNvPicPr>
          <p:nvPr/>
        </p:nvPicPr>
        <p:blipFill>
          <a:blip r:embed="rId4"/>
          <a:stretch>
            <a:fillRect/>
          </a:stretch>
        </p:blipFill>
        <p:spPr>
          <a:xfrm>
            <a:off x="5601729" y="1825623"/>
            <a:ext cx="6310184" cy="4627000"/>
          </a:xfrm>
          <a:prstGeom prst="rect">
            <a:avLst/>
          </a:prstGeom>
        </p:spPr>
      </p:pic>
      <p:sp>
        <p:nvSpPr>
          <p:cNvPr id="7" name="TextBox 6"/>
          <p:cNvSpPr txBox="1"/>
          <p:nvPr/>
        </p:nvSpPr>
        <p:spPr>
          <a:xfrm>
            <a:off x="5601729" y="6488668"/>
            <a:ext cx="5356403" cy="369332"/>
          </a:xfrm>
          <a:prstGeom prst="rect">
            <a:avLst/>
          </a:prstGeom>
          <a:noFill/>
        </p:spPr>
        <p:txBody>
          <a:bodyPr wrap="none" rtlCol="0">
            <a:spAutoFit/>
          </a:bodyPr>
          <a:lstStyle/>
          <a:p>
            <a:r>
              <a:rPr lang="en-US" dirty="0"/>
              <a:t>Allison </a:t>
            </a:r>
            <a:r>
              <a:rPr lang="en-US" dirty="0" err="1"/>
              <a:t>Arieff</a:t>
            </a:r>
            <a:r>
              <a:rPr lang="en-US" dirty="0"/>
              <a:t> et al, </a:t>
            </a:r>
            <a:r>
              <a:rPr lang="en-US" i="1" dirty="0">
                <a:hlinkClick r:id="rId5"/>
              </a:rPr>
              <a:t>New York Times</a:t>
            </a:r>
            <a:r>
              <a:rPr lang="en-US" dirty="0"/>
              <a:t>, February 27, 2018.</a:t>
            </a:r>
          </a:p>
        </p:txBody>
      </p:sp>
    </p:spTree>
    <p:extLst>
      <p:ext uri="{BB962C8B-B14F-4D97-AF65-F5344CB8AC3E}">
        <p14:creationId xmlns:p14="http://schemas.microsoft.com/office/powerpoint/2010/main" val="334802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a high-capacity national grid</a:t>
            </a:r>
          </a:p>
        </p:txBody>
      </p:sp>
      <p:sp>
        <p:nvSpPr>
          <p:cNvPr id="3" name="Content Placeholder 2"/>
          <p:cNvSpPr>
            <a:spLocks noGrp="1"/>
          </p:cNvSpPr>
          <p:nvPr>
            <p:ph idx="1"/>
          </p:nvPr>
        </p:nvSpPr>
        <p:spPr>
          <a:xfrm>
            <a:off x="838200" y="2088228"/>
            <a:ext cx="4993433" cy="4351338"/>
          </a:xfrm>
        </p:spPr>
        <p:txBody>
          <a:bodyPr>
            <a:normAutofit fontScale="92500" lnSpcReduction="10000"/>
          </a:bodyPr>
          <a:lstStyle/>
          <a:p>
            <a:r>
              <a:rPr lang="en-US" dirty="0"/>
              <a:t>The electricity sector generates 28% of emissions.</a:t>
            </a:r>
          </a:p>
          <a:p>
            <a:r>
              <a:rPr lang="en-US" dirty="0"/>
              <a:t>100% renewable electricity is relatively low-hanging fruit</a:t>
            </a:r>
          </a:p>
          <a:p>
            <a:pPr lvl="1"/>
            <a:r>
              <a:rPr lang="en-US" dirty="0"/>
              <a:t>Carbon price (or RPS) works</a:t>
            </a:r>
          </a:p>
          <a:p>
            <a:pPr lvl="1"/>
            <a:r>
              <a:rPr lang="en-US" dirty="0"/>
              <a:t>Sunrise/sunset; wind patterns</a:t>
            </a:r>
          </a:p>
          <a:p>
            <a:r>
              <a:rPr lang="en-US" dirty="0"/>
              <a:t>An $80b high-capacity national grid would:</a:t>
            </a:r>
          </a:p>
          <a:p>
            <a:pPr lvl="1"/>
            <a:r>
              <a:rPr lang="en-US" dirty="0"/>
              <a:t>Link our separate grids</a:t>
            </a:r>
          </a:p>
          <a:p>
            <a:pPr lvl="1"/>
            <a:r>
              <a:rPr lang="en-US" dirty="0"/>
              <a:t>Reduce need for storage</a:t>
            </a:r>
          </a:p>
          <a:p>
            <a:pPr lvl="1"/>
            <a:r>
              <a:rPr lang="en-US" dirty="0"/>
              <a:t>Pay for itself (NREL)</a:t>
            </a:r>
          </a:p>
          <a:p>
            <a:pPr lvl="1"/>
            <a:r>
              <a:rPr lang="en-US" dirty="0"/>
              <a:t>Require federal funding</a:t>
            </a:r>
          </a:p>
          <a:p>
            <a:pPr lvl="1"/>
            <a:endParaRPr lang="en-US" dirty="0"/>
          </a:p>
          <a:p>
            <a:pPr lvl="1"/>
            <a:endParaRPr lang="en-US" dirty="0"/>
          </a:p>
          <a:p>
            <a:endParaRPr lang="en-US" dirty="0"/>
          </a:p>
          <a:p>
            <a:pPr lvl="1"/>
            <a:endParaRPr lang="en-US" dirty="0"/>
          </a:p>
          <a:p>
            <a:pPr lvl="1"/>
            <a:endParaRPr lang="en-US" dirty="0"/>
          </a:p>
          <a:p>
            <a:endParaRPr lang="en-US" dirty="0"/>
          </a:p>
        </p:txBody>
      </p:sp>
      <p:pic>
        <p:nvPicPr>
          <p:cNvPr id="4" name="Picture 3"/>
          <p:cNvPicPr>
            <a:picLocks noChangeAspect="1"/>
          </p:cNvPicPr>
          <p:nvPr/>
        </p:nvPicPr>
        <p:blipFill>
          <a:blip r:embed="rId2"/>
          <a:stretch>
            <a:fillRect/>
          </a:stretch>
        </p:blipFill>
        <p:spPr>
          <a:xfrm>
            <a:off x="5943600" y="1821414"/>
            <a:ext cx="5841837" cy="4618152"/>
          </a:xfrm>
          <a:prstGeom prst="rect">
            <a:avLst/>
          </a:prstGeom>
        </p:spPr>
      </p:pic>
      <p:sp>
        <p:nvSpPr>
          <p:cNvPr id="5" name="TextBox 4"/>
          <p:cNvSpPr txBox="1"/>
          <p:nvPr/>
        </p:nvSpPr>
        <p:spPr>
          <a:xfrm>
            <a:off x="5943600" y="6439566"/>
            <a:ext cx="4525983" cy="369332"/>
          </a:xfrm>
          <a:prstGeom prst="rect">
            <a:avLst/>
          </a:prstGeom>
          <a:noFill/>
        </p:spPr>
        <p:txBody>
          <a:bodyPr wrap="none" rtlCol="0">
            <a:spAutoFit/>
          </a:bodyPr>
          <a:lstStyle/>
          <a:p>
            <a:r>
              <a:rPr lang="en-US" dirty="0"/>
              <a:t>We need to store and move renewable energy.</a:t>
            </a:r>
          </a:p>
        </p:txBody>
      </p:sp>
      <p:pic>
        <p:nvPicPr>
          <p:cNvPr id="6" name="Picture 5"/>
          <p:cNvPicPr>
            <a:picLocks noChangeAspect="1"/>
          </p:cNvPicPr>
          <p:nvPr/>
        </p:nvPicPr>
        <p:blipFill>
          <a:blip r:embed="rId3"/>
          <a:stretch>
            <a:fillRect/>
          </a:stretch>
        </p:blipFill>
        <p:spPr>
          <a:xfrm>
            <a:off x="5943599" y="1821414"/>
            <a:ext cx="5841837" cy="4618152"/>
          </a:xfrm>
          <a:prstGeom prst="rect">
            <a:avLst/>
          </a:prstGeom>
        </p:spPr>
      </p:pic>
    </p:spTree>
    <p:extLst>
      <p:ext uri="{BB962C8B-B14F-4D97-AF65-F5344CB8AC3E}">
        <p14:creationId xmlns:p14="http://schemas.microsoft.com/office/powerpoint/2010/main" val="314873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83C-E14E-4CB9-96B4-BD2A06BA2DC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6C33FB9-C310-418E-BCE0-D3606415B7CD}"/>
              </a:ext>
            </a:extLst>
          </p:cNvPr>
          <p:cNvSpPr>
            <a:spLocks noGrp="1"/>
          </p:cNvSpPr>
          <p:nvPr>
            <p:ph idx="1"/>
          </p:nvPr>
        </p:nvSpPr>
        <p:spPr>
          <a:xfrm>
            <a:off x="838201" y="1825625"/>
            <a:ext cx="4186880" cy="4667250"/>
          </a:xfrm>
        </p:spPr>
        <p:txBody>
          <a:bodyPr>
            <a:normAutofit fontScale="92500" lnSpcReduction="20000"/>
          </a:bodyPr>
          <a:lstStyle/>
          <a:p>
            <a:r>
              <a:rPr lang="en-US" sz="3200" dirty="0"/>
              <a:t>Averting catastrophic climate change requires rapid decarbonization.</a:t>
            </a:r>
          </a:p>
          <a:p>
            <a:r>
              <a:rPr lang="en-US" sz="3200" dirty="0"/>
              <a:t>Our framework for a Green New Deal is built on:</a:t>
            </a:r>
          </a:p>
          <a:p>
            <a:pPr lvl="1"/>
            <a:r>
              <a:rPr lang="en-US" sz="2800" dirty="0"/>
              <a:t>Carbon dividends</a:t>
            </a:r>
          </a:p>
          <a:p>
            <a:pPr lvl="1"/>
            <a:r>
              <a:rPr lang="en-US" sz="2800" dirty="0"/>
              <a:t>Regulation</a:t>
            </a:r>
          </a:p>
          <a:p>
            <a:pPr lvl="1"/>
            <a:r>
              <a:rPr lang="en-US" sz="2800" dirty="0"/>
              <a:t>Public investment</a:t>
            </a:r>
          </a:p>
          <a:p>
            <a:r>
              <a:rPr lang="en-US" sz="3200" dirty="0"/>
              <a:t>The case for a GND is particularly strong given historically slow rate of economic growth.</a:t>
            </a:r>
          </a:p>
        </p:txBody>
      </p:sp>
      <p:pic>
        <p:nvPicPr>
          <p:cNvPr id="5" name="Picture 4"/>
          <p:cNvPicPr>
            <a:picLocks noChangeAspect="1"/>
          </p:cNvPicPr>
          <p:nvPr/>
        </p:nvPicPr>
        <p:blipFill>
          <a:blip r:embed="rId2"/>
          <a:stretch>
            <a:fillRect/>
          </a:stretch>
        </p:blipFill>
        <p:spPr>
          <a:xfrm>
            <a:off x="5164185" y="1825625"/>
            <a:ext cx="6644755" cy="4722083"/>
          </a:xfrm>
          <a:prstGeom prst="rect">
            <a:avLst/>
          </a:prstGeom>
        </p:spPr>
      </p:pic>
    </p:spTree>
    <p:extLst>
      <p:ext uri="{BB962C8B-B14F-4D97-AF65-F5344CB8AC3E}">
        <p14:creationId xmlns:p14="http://schemas.microsoft.com/office/powerpoint/2010/main" val="15816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inequality crisis</a:t>
            </a:r>
          </a:p>
        </p:txBody>
      </p:sp>
      <p:pic>
        <p:nvPicPr>
          <p:cNvPr id="5" name="Picture 4"/>
          <p:cNvPicPr>
            <a:picLocks noChangeAspect="1"/>
          </p:cNvPicPr>
          <p:nvPr/>
        </p:nvPicPr>
        <p:blipFill>
          <a:blip r:embed="rId2"/>
          <a:stretch>
            <a:fillRect/>
          </a:stretch>
        </p:blipFill>
        <p:spPr>
          <a:xfrm>
            <a:off x="934278" y="1654826"/>
            <a:ext cx="10091530" cy="4838049"/>
          </a:xfrm>
          <a:prstGeom prst="rect">
            <a:avLst/>
          </a:prstGeom>
        </p:spPr>
      </p:pic>
    </p:spTree>
    <p:extLst>
      <p:ext uri="{BB962C8B-B14F-4D97-AF65-F5344CB8AC3E}">
        <p14:creationId xmlns:p14="http://schemas.microsoft.com/office/powerpoint/2010/main" val="1522076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Green New Deal</a:t>
            </a:r>
          </a:p>
        </p:txBody>
      </p:sp>
      <p:pic>
        <p:nvPicPr>
          <p:cNvPr id="4" name="Picture 3"/>
          <p:cNvPicPr>
            <a:picLocks noChangeAspect="1"/>
          </p:cNvPicPr>
          <p:nvPr/>
        </p:nvPicPr>
        <p:blipFill>
          <a:blip r:embed="rId2"/>
          <a:stretch>
            <a:fillRect/>
          </a:stretch>
        </p:blipFill>
        <p:spPr>
          <a:xfrm>
            <a:off x="920578" y="1690688"/>
            <a:ext cx="9655744" cy="4804141"/>
          </a:xfrm>
          <a:prstGeom prst="rect">
            <a:avLst/>
          </a:prstGeom>
        </p:spPr>
      </p:pic>
    </p:spTree>
    <p:extLst>
      <p:ext uri="{BB962C8B-B14F-4D97-AF65-F5344CB8AC3E}">
        <p14:creationId xmlns:p14="http://schemas.microsoft.com/office/powerpoint/2010/main" val="404807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support for a Green New Deal</a:t>
            </a:r>
          </a:p>
        </p:txBody>
      </p:sp>
      <p:sp>
        <p:nvSpPr>
          <p:cNvPr id="4" name="Rectangle 3"/>
          <p:cNvSpPr/>
          <p:nvPr/>
        </p:nvSpPr>
        <p:spPr>
          <a:xfrm>
            <a:off x="838200" y="1853515"/>
            <a:ext cx="5191898" cy="4524315"/>
          </a:xfrm>
          <a:prstGeom prst="rect">
            <a:avLst/>
          </a:prstGeom>
          <a:solidFill>
            <a:schemeClr val="bg1"/>
          </a:solidFill>
        </p:spPr>
        <p:txBody>
          <a:bodyPr wrap="square">
            <a:spAutoFit/>
          </a:bodyPr>
          <a:lstStyle/>
          <a:p>
            <a:r>
              <a:rPr lang="en-US" sz="2400" i="1" dirty="0"/>
              <a:t>“Some Democrats in Congress are proposing a Green New Deal bill which would phase out the use of fossil fuels, with the government providing clean energy jobs for people who can’t find employment in the private sector. All jobs would pay at least $15 an hour, include healthcare benefits and collective bargaining rights. This would be paid for by raising taxes on incomes over $200,000 dollars a year by 15 percentage points.”</a:t>
            </a:r>
          </a:p>
        </p:txBody>
      </p:sp>
      <p:pic>
        <p:nvPicPr>
          <p:cNvPr id="5" name="Picture 4"/>
          <p:cNvPicPr>
            <a:picLocks noChangeAspect="1"/>
          </p:cNvPicPr>
          <p:nvPr/>
        </p:nvPicPr>
        <p:blipFill>
          <a:blip r:embed="rId2"/>
          <a:stretch>
            <a:fillRect/>
          </a:stretch>
        </p:blipFill>
        <p:spPr>
          <a:xfrm>
            <a:off x="6096000" y="2263455"/>
            <a:ext cx="6096000" cy="4032422"/>
          </a:xfrm>
          <a:prstGeom prst="rect">
            <a:avLst/>
          </a:prstGeom>
        </p:spPr>
      </p:pic>
      <p:sp>
        <p:nvSpPr>
          <p:cNvPr id="7" name="Rectangle 6"/>
          <p:cNvSpPr/>
          <p:nvPr/>
        </p:nvSpPr>
        <p:spPr>
          <a:xfrm>
            <a:off x="838200" y="1853514"/>
            <a:ext cx="5191898" cy="4524315"/>
          </a:xfrm>
          <a:prstGeom prst="rect">
            <a:avLst/>
          </a:prstGeom>
          <a:solidFill>
            <a:schemeClr val="bg1"/>
          </a:solidFill>
        </p:spPr>
        <p:txBody>
          <a:bodyPr wrap="square">
            <a:spAutoFit/>
          </a:bodyPr>
          <a:lstStyle/>
          <a:p>
            <a:r>
              <a:rPr lang="en-US" sz="2400" i="1" dirty="0"/>
              <a:t>“Democrats say this would improve the economy by giving people jobs, fight climate change and reduce pollution in the air and water.</a:t>
            </a:r>
          </a:p>
          <a:p>
            <a:endParaRPr lang="en-US" sz="2400" i="1" dirty="0"/>
          </a:p>
          <a:p>
            <a:r>
              <a:rPr lang="en-US" sz="2400" i="1" dirty="0"/>
              <a:t>Republicans say this would cost many jobs in the energy sector, hurt the economy by raising taxes, and wouldn't make much of a difference because of carbon emissions from China.</a:t>
            </a:r>
          </a:p>
          <a:p>
            <a:endParaRPr lang="en-US" sz="2400" i="1" dirty="0"/>
          </a:p>
          <a:p>
            <a:r>
              <a:rPr lang="en-US" sz="2400" i="1" dirty="0"/>
              <a:t>Do you support or oppose this policy?”</a:t>
            </a:r>
          </a:p>
        </p:txBody>
      </p:sp>
      <p:sp>
        <p:nvSpPr>
          <p:cNvPr id="8" name="TextBox 7"/>
          <p:cNvSpPr txBox="1"/>
          <p:nvPr/>
        </p:nvSpPr>
        <p:spPr>
          <a:xfrm>
            <a:off x="6030098" y="6034953"/>
            <a:ext cx="3314177" cy="369332"/>
          </a:xfrm>
          <a:prstGeom prst="rect">
            <a:avLst/>
          </a:prstGeom>
          <a:noFill/>
        </p:spPr>
        <p:txBody>
          <a:bodyPr wrap="none" rtlCol="0">
            <a:spAutoFit/>
          </a:bodyPr>
          <a:lstStyle/>
          <a:p>
            <a:r>
              <a:rPr lang="en-US" dirty="0">
                <a:hlinkClick r:id="rId3"/>
              </a:rPr>
              <a:t>Data for Progress</a:t>
            </a:r>
            <a:r>
              <a:rPr lang="en-US" dirty="0"/>
              <a:t>, February 2019 </a:t>
            </a:r>
          </a:p>
        </p:txBody>
      </p:sp>
      <p:pic>
        <p:nvPicPr>
          <p:cNvPr id="9" name="Picture 8"/>
          <p:cNvPicPr>
            <a:picLocks noChangeAspect="1"/>
          </p:cNvPicPr>
          <p:nvPr/>
        </p:nvPicPr>
        <p:blipFill>
          <a:blip r:embed="rId4"/>
          <a:stretch>
            <a:fillRect/>
          </a:stretch>
        </p:blipFill>
        <p:spPr>
          <a:xfrm>
            <a:off x="6096000" y="1911016"/>
            <a:ext cx="2728655" cy="384033"/>
          </a:xfrm>
          <a:prstGeom prst="rect">
            <a:avLst/>
          </a:prstGeom>
        </p:spPr>
      </p:pic>
    </p:spTree>
    <p:extLst>
      <p:ext uri="{BB962C8B-B14F-4D97-AF65-F5344CB8AC3E}">
        <p14:creationId xmlns:p14="http://schemas.microsoft.com/office/powerpoint/2010/main" val="13993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support for a Green New Deal</a:t>
            </a:r>
          </a:p>
        </p:txBody>
      </p:sp>
      <p:sp>
        <p:nvSpPr>
          <p:cNvPr id="3" name="Content Placeholder 2"/>
          <p:cNvSpPr>
            <a:spLocks noGrp="1"/>
          </p:cNvSpPr>
          <p:nvPr>
            <p:ph idx="1"/>
          </p:nvPr>
        </p:nvSpPr>
        <p:spPr>
          <a:xfrm>
            <a:off x="862915" y="2179339"/>
            <a:ext cx="2980033" cy="4266721"/>
          </a:xfrm>
        </p:spPr>
        <p:txBody>
          <a:bodyPr>
            <a:normAutofit/>
          </a:bodyPr>
          <a:lstStyle/>
          <a:p>
            <a:r>
              <a:rPr lang="en-US" sz="2000" dirty="0"/>
              <a:t>A Green New Deal is about as popular as</a:t>
            </a:r>
          </a:p>
          <a:p>
            <a:pPr lvl="1"/>
            <a:r>
              <a:rPr lang="en-US" sz="1800" dirty="0"/>
              <a:t>Providing a pathway to citizenship</a:t>
            </a:r>
          </a:p>
          <a:p>
            <a:pPr lvl="1"/>
            <a:r>
              <a:rPr lang="en-US" sz="1800" dirty="0"/>
              <a:t>legalizing cannabis</a:t>
            </a:r>
          </a:p>
          <a:p>
            <a:r>
              <a:rPr lang="en-US" sz="2000" dirty="0"/>
              <a:t>It is also </a:t>
            </a:r>
            <a:r>
              <a:rPr lang="en-US" sz="2000" i="1" dirty="0"/>
              <a:t>much more</a:t>
            </a:r>
            <a:r>
              <a:rPr lang="en-US" sz="2000" dirty="0"/>
              <a:t> popular than:</a:t>
            </a:r>
          </a:p>
          <a:p>
            <a:pPr lvl="1"/>
            <a:r>
              <a:rPr lang="en-US" sz="1600" dirty="0"/>
              <a:t>Rejoining the Paris climate agreement</a:t>
            </a:r>
          </a:p>
          <a:p>
            <a:pPr lvl="1"/>
            <a:r>
              <a:rPr lang="en-US" sz="1600" dirty="0"/>
              <a:t>Adopting a carbon tax</a:t>
            </a:r>
          </a:p>
          <a:p>
            <a:r>
              <a:rPr lang="en-US" sz="2000" dirty="0"/>
              <a:t>But a Green New Deal remains poorly defined.</a:t>
            </a:r>
            <a:endParaRPr lang="en-US" sz="1200" dirty="0"/>
          </a:p>
          <a:p>
            <a:pPr lvl="1"/>
            <a:endParaRPr lang="en-US" sz="1800" dirty="0"/>
          </a:p>
        </p:txBody>
      </p:sp>
      <p:sp>
        <p:nvSpPr>
          <p:cNvPr id="5" name="TextBox 4"/>
          <p:cNvSpPr txBox="1"/>
          <p:nvPr/>
        </p:nvSpPr>
        <p:spPr>
          <a:xfrm>
            <a:off x="9350618" y="6076728"/>
            <a:ext cx="2629438" cy="369332"/>
          </a:xfrm>
          <a:prstGeom prst="rect">
            <a:avLst/>
          </a:prstGeom>
          <a:noFill/>
        </p:spPr>
        <p:txBody>
          <a:bodyPr wrap="none" rtlCol="0">
            <a:spAutoFit/>
          </a:bodyPr>
          <a:lstStyle/>
          <a:p>
            <a:r>
              <a:rPr lang="en-US" dirty="0">
                <a:hlinkClick r:id="rId2"/>
              </a:rPr>
              <a:t>NPR/Maris Poll</a:t>
            </a:r>
            <a:r>
              <a:rPr lang="en-US" dirty="0"/>
              <a:t>, July 2019 </a:t>
            </a:r>
          </a:p>
        </p:txBody>
      </p:sp>
      <p:pic>
        <p:nvPicPr>
          <p:cNvPr id="6" name="Picture 5"/>
          <p:cNvPicPr>
            <a:picLocks noChangeAspect="1"/>
          </p:cNvPicPr>
          <p:nvPr/>
        </p:nvPicPr>
        <p:blipFill>
          <a:blip r:embed="rId3"/>
          <a:stretch>
            <a:fillRect/>
          </a:stretch>
        </p:blipFill>
        <p:spPr>
          <a:xfrm>
            <a:off x="3904741" y="4316075"/>
            <a:ext cx="8246076" cy="890576"/>
          </a:xfrm>
          <a:prstGeom prst="rect">
            <a:avLst/>
          </a:prstGeom>
        </p:spPr>
      </p:pic>
      <p:pic>
        <p:nvPicPr>
          <p:cNvPr id="7" name="Picture 6"/>
          <p:cNvPicPr>
            <a:picLocks noChangeAspect="1"/>
          </p:cNvPicPr>
          <p:nvPr/>
        </p:nvPicPr>
        <p:blipFill>
          <a:blip r:embed="rId4"/>
          <a:stretch>
            <a:fillRect/>
          </a:stretch>
        </p:blipFill>
        <p:spPr>
          <a:xfrm>
            <a:off x="4248158" y="5187274"/>
            <a:ext cx="7334248" cy="791703"/>
          </a:xfrm>
          <a:prstGeom prst="rect">
            <a:avLst/>
          </a:prstGeom>
        </p:spPr>
      </p:pic>
      <p:pic>
        <p:nvPicPr>
          <p:cNvPr id="9" name="Picture 8"/>
          <p:cNvPicPr>
            <a:picLocks noChangeAspect="1"/>
          </p:cNvPicPr>
          <p:nvPr/>
        </p:nvPicPr>
        <p:blipFill>
          <a:blip r:embed="rId5"/>
          <a:stretch>
            <a:fillRect/>
          </a:stretch>
        </p:blipFill>
        <p:spPr>
          <a:xfrm>
            <a:off x="3842948" y="2179340"/>
            <a:ext cx="8307869" cy="2219075"/>
          </a:xfrm>
          <a:prstGeom prst="rect">
            <a:avLst/>
          </a:prstGeom>
        </p:spPr>
      </p:pic>
    </p:spTree>
    <p:extLst>
      <p:ext uri="{BB962C8B-B14F-4D97-AF65-F5344CB8AC3E}">
        <p14:creationId xmlns:p14="http://schemas.microsoft.com/office/powerpoint/2010/main" val="284770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 for a Green New Deal</a:t>
            </a:r>
          </a:p>
        </p:txBody>
      </p:sp>
      <p:sp>
        <p:nvSpPr>
          <p:cNvPr id="3" name="Content Placeholder 2"/>
          <p:cNvSpPr>
            <a:spLocks noGrp="1"/>
          </p:cNvSpPr>
          <p:nvPr>
            <p:ph idx="1"/>
          </p:nvPr>
        </p:nvSpPr>
        <p:spPr>
          <a:xfrm>
            <a:off x="838199" y="1825625"/>
            <a:ext cx="5051855" cy="4937640"/>
          </a:xfrm>
        </p:spPr>
        <p:txBody>
          <a:bodyPr>
            <a:normAutofit fontScale="92500" lnSpcReduction="20000"/>
          </a:bodyPr>
          <a:lstStyle/>
          <a:p>
            <a:r>
              <a:rPr lang="en-US" dirty="0"/>
              <a:t>We propose three pillars to ambitious climate policy</a:t>
            </a:r>
          </a:p>
          <a:p>
            <a:pPr lvl="1"/>
            <a:r>
              <a:rPr lang="en-US" dirty="0"/>
              <a:t>Carbon dividend</a:t>
            </a:r>
          </a:p>
          <a:p>
            <a:pPr lvl="1"/>
            <a:r>
              <a:rPr lang="en-US" dirty="0"/>
              <a:t>Regulation</a:t>
            </a:r>
          </a:p>
          <a:p>
            <a:pPr lvl="2"/>
            <a:r>
              <a:rPr lang="en-US" dirty="0"/>
              <a:t>Carbon neutral building codes</a:t>
            </a:r>
          </a:p>
          <a:p>
            <a:pPr lvl="2"/>
            <a:r>
              <a:rPr lang="en-US" dirty="0"/>
              <a:t>Electric vehicles mandate</a:t>
            </a:r>
          </a:p>
          <a:p>
            <a:pPr lvl="1"/>
            <a:r>
              <a:rPr lang="en-US" dirty="0"/>
              <a:t>Public investment</a:t>
            </a:r>
          </a:p>
          <a:p>
            <a:pPr lvl="2"/>
            <a:r>
              <a:rPr lang="en-US" dirty="0"/>
              <a:t>Expand mass transit</a:t>
            </a:r>
          </a:p>
          <a:p>
            <a:pPr lvl="2"/>
            <a:r>
              <a:rPr lang="en-US" dirty="0"/>
              <a:t>Build a high-capacity national grid</a:t>
            </a:r>
          </a:p>
          <a:p>
            <a:pPr lvl="2"/>
            <a:r>
              <a:rPr lang="en-US" dirty="0"/>
              <a:t>Retrofit existing buildings</a:t>
            </a:r>
          </a:p>
          <a:p>
            <a:pPr lvl="2"/>
            <a:r>
              <a:rPr lang="en-US" dirty="0"/>
              <a:t>Pay farmers to capture carbon</a:t>
            </a:r>
          </a:p>
          <a:p>
            <a:pPr lvl="2"/>
            <a:r>
              <a:rPr lang="en-US" dirty="0"/>
              <a:t>Expand federal R&amp;D</a:t>
            </a:r>
          </a:p>
          <a:p>
            <a:pPr lvl="2"/>
            <a:r>
              <a:rPr lang="en-US" dirty="0"/>
              <a:t>Direct credit to green businesses</a:t>
            </a:r>
          </a:p>
          <a:p>
            <a:r>
              <a:rPr lang="en-US" dirty="0"/>
              <a:t>Carbon dividends, regulation, and public investments are </a:t>
            </a:r>
            <a:r>
              <a:rPr lang="en-US" i="1" dirty="0"/>
              <a:t>complements,</a:t>
            </a:r>
            <a:r>
              <a:rPr lang="en-US" dirty="0"/>
              <a:t> not</a:t>
            </a:r>
            <a:r>
              <a:rPr lang="en-US" i="1" dirty="0"/>
              <a:t> substitutes</a:t>
            </a:r>
            <a:r>
              <a:rPr lang="en-US" dirty="0"/>
              <a:t>.</a:t>
            </a:r>
          </a:p>
          <a:p>
            <a:pPr lvl="1"/>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6359943" y="1825625"/>
            <a:ext cx="5629973" cy="4274022"/>
          </a:xfrm>
          <a:prstGeom prst="rect">
            <a:avLst/>
          </a:prstGeom>
        </p:spPr>
      </p:pic>
      <p:sp>
        <p:nvSpPr>
          <p:cNvPr id="6" name="TextBox 5"/>
          <p:cNvSpPr txBox="1"/>
          <p:nvPr/>
        </p:nvSpPr>
        <p:spPr>
          <a:xfrm>
            <a:off x="6359943" y="6173788"/>
            <a:ext cx="5304401" cy="369332"/>
          </a:xfrm>
          <a:prstGeom prst="rect">
            <a:avLst/>
          </a:prstGeom>
          <a:noFill/>
        </p:spPr>
        <p:txBody>
          <a:bodyPr wrap="none" rtlCol="0">
            <a:spAutoFit/>
          </a:bodyPr>
          <a:lstStyle/>
          <a:p>
            <a:r>
              <a:rPr lang="en-US" dirty="0"/>
              <a:t>A Green New Deal will be less expensive than inaction.</a:t>
            </a:r>
          </a:p>
        </p:txBody>
      </p:sp>
    </p:spTree>
    <p:extLst>
      <p:ext uri="{BB962C8B-B14F-4D97-AF65-F5344CB8AC3E}">
        <p14:creationId xmlns:p14="http://schemas.microsoft.com/office/powerpoint/2010/main" val="136484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466905" y="2288622"/>
            <a:ext cx="8712" cy="3577103"/>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1466905" y="5865725"/>
            <a:ext cx="6258134" cy="2092"/>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a:stCxn id="24" idx="3"/>
          </p:cNvCxnSpPr>
          <p:nvPr/>
        </p:nvCxnSpPr>
        <p:spPr>
          <a:xfrm>
            <a:off x="1473317" y="2650075"/>
            <a:ext cx="4884517" cy="3215650"/>
          </a:xfrm>
          <a:prstGeom prst="line">
            <a:avLst/>
          </a:prstGeom>
        </p:spPr>
        <p:style>
          <a:lnRef idx="1">
            <a:schemeClr val="dk1"/>
          </a:lnRef>
          <a:fillRef idx="0">
            <a:schemeClr val="dk1"/>
          </a:fillRef>
          <a:effectRef idx="0">
            <a:schemeClr val="dk1"/>
          </a:effectRef>
          <a:fontRef idx="minor">
            <a:schemeClr val="tx1"/>
          </a:fontRef>
        </p:style>
      </p:cxnSp>
      <p:sp>
        <p:nvSpPr>
          <p:cNvPr id="24" name="Rectangle 23"/>
          <p:cNvSpPr/>
          <p:nvPr/>
        </p:nvSpPr>
        <p:spPr>
          <a:xfrm>
            <a:off x="820574" y="2465409"/>
            <a:ext cx="6527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$800</a:t>
            </a:r>
          </a:p>
        </p:txBody>
      </p:sp>
      <p:sp>
        <p:nvSpPr>
          <p:cNvPr id="26" name="Rectangle 25"/>
          <p:cNvSpPr/>
          <p:nvPr/>
        </p:nvSpPr>
        <p:spPr>
          <a:xfrm>
            <a:off x="2692711" y="2946414"/>
            <a:ext cx="6206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WTP</a:t>
            </a:r>
          </a:p>
        </p:txBody>
      </p:sp>
      <p:sp>
        <p:nvSpPr>
          <p:cNvPr id="28" name="Rectangle 27"/>
          <p:cNvSpPr/>
          <p:nvPr/>
        </p:nvSpPr>
        <p:spPr>
          <a:xfrm>
            <a:off x="7047931" y="5867817"/>
            <a:ext cx="64460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5"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tCO2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30" name="Rectangle 29"/>
          <p:cNvSpPr/>
          <p:nvPr/>
        </p:nvSpPr>
        <p:spPr>
          <a:xfrm>
            <a:off x="6273887" y="5867817"/>
            <a:ext cx="42351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6b</a:t>
            </a:r>
          </a:p>
        </p:txBody>
      </p:sp>
      <p:cxnSp>
        <p:nvCxnSpPr>
          <p:cNvPr id="35" name="Straight Connector 34"/>
          <p:cNvCxnSpPr/>
          <p:nvPr/>
        </p:nvCxnSpPr>
        <p:spPr>
          <a:xfrm>
            <a:off x="1466904" y="5008347"/>
            <a:ext cx="6029868" cy="26763"/>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5080621" y="5037202"/>
            <a:ext cx="4439" cy="830615"/>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40" name="Rectangle 39"/>
          <p:cNvSpPr/>
          <p:nvPr/>
        </p:nvSpPr>
        <p:spPr>
          <a:xfrm>
            <a:off x="4792756" y="5867817"/>
            <a:ext cx="72306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4.5b</a:t>
            </a:r>
          </a:p>
        </p:txBody>
      </p:sp>
      <p:sp>
        <p:nvSpPr>
          <p:cNvPr id="41" name="Rectangle 40"/>
          <p:cNvSpPr/>
          <p:nvPr/>
        </p:nvSpPr>
        <p:spPr>
          <a:xfrm>
            <a:off x="829286" y="4823681"/>
            <a:ext cx="6527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$200</a:t>
            </a:r>
          </a:p>
        </p:txBody>
      </p:sp>
      <p:sp>
        <p:nvSpPr>
          <p:cNvPr id="42" name="Rectangle 41"/>
          <p:cNvSpPr/>
          <p:nvPr/>
        </p:nvSpPr>
        <p:spPr>
          <a:xfrm>
            <a:off x="2833736" y="5331366"/>
            <a:ext cx="77457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$900b</a:t>
            </a:r>
          </a:p>
        </p:txBody>
      </p:sp>
      <p:sp>
        <p:nvSpPr>
          <p:cNvPr id="17" name="Title 1"/>
          <p:cNvSpPr>
            <a:spLocks noGrp="1"/>
          </p:cNvSpPr>
          <p:nvPr>
            <p:ph type="title"/>
          </p:nvPr>
        </p:nvSpPr>
        <p:spPr>
          <a:xfrm>
            <a:off x="820574" y="382004"/>
            <a:ext cx="10092043" cy="1325563"/>
          </a:xfrm>
        </p:spPr>
        <p:txBody>
          <a:bodyPr/>
          <a:lstStyle/>
          <a:p>
            <a:r>
              <a:rPr lang="en-US" dirty="0"/>
              <a:t>The economic case for a carbon dividend</a:t>
            </a:r>
          </a:p>
        </p:txBody>
      </p:sp>
      <p:sp>
        <p:nvSpPr>
          <p:cNvPr id="18" name="Rectangle 17">
            <a:extLst>
              <a:ext uri="{FF2B5EF4-FFF2-40B4-BE49-F238E27FC236}">
                <a16:creationId xmlns:a16="http://schemas.microsoft.com/office/drawing/2014/main" id="{3FC82FFC-02AB-4AAF-9CE6-14D8895FF9FA}"/>
              </a:ext>
            </a:extLst>
          </p:cNvPr>
          <p:cNvSpPr/>
          <p:nvPr/>
        </p:nvSpPr>
        <p:spPr>
          <a:xfrm>
            <a:off x="1146945" y="1919290"/>
            <a:ext cx="2997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5"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19" name="Rectangle 18">
            <a:extLst>
              <a:ext uri="{FF2B5EF4-FFF2-40B4-BE49-F238E27FC236}">
                <a16:creationId xmlns:a16="http://schemas.microsoft.com/office/drawing/2014/main" id="{B306FAD3-BB4C-479E-A957-637B98E8C15E}"/>
              </a:ext>
            </a:extLst>
          </p:cNvPr>
          <p:cNvSpPr/>
          <p:nvPr/>
        </p:nvSpPr>
        <p:spPr>
          <a:xfrm>
            <a:off x="5149701" y="5516032"/>
            <a:ext cx="64472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$150b</a:t>
            </a:r>
          </a:p>
        </p:txBody>
      </p:sp>
      <p:pic>
        <p:nvPicPr>
          <p:cNvPr id="22" name="Picture 21">
            <a:extLst>
              <a:ext uri="{FF2B5EF4-FFF2-40B4-BE49-F238E27FC236}">
                <a16:creationId xmlns:a16="http://schemas.microsoft.com/office/drawing/2014/main" id="{31839ED0-5D8C-4583-ADB5-D7A9CF2038C3}"/>
              </a:ext>
            </a:extLst>
          </p:cNvPr>
          <p:cNvPicPr>
            <a:picLocks noChangeAspect="1"/>
          </p:cNvPicPr>
          <p:nvPr/>
        </p:nvPicPr>
        <p:blipFill>
          <a:blip r:embed="rId2"/>
          <a:stretch>
            <a:fillRect/>
          </a:stretch>
        </p:blipFill>
        <p:spPr>
          <a:xfrm>
            <a:off x="7958704" y="2020163"/>
            <a:ext cx="3955754" cy="3432346"/>
          </a:xfrm>
          <a:prstGeom prst="rect">
            <a:avLst/>
          </a:prstGeom>
        </p:spPr>
      </p:pic>
      <p:sp>
        <p:nvSpPr>
          <p:cNvPr id="25" name="TextBox 24">
            <a:extLst>
              <a:ext uri="{FF2B5EF4-FFF2-40B4-BE49-F238E27FC236}">
                <a16:creationId xmlns:a16="http://schemas.microsoft.com/office/drawing/2014/main" id="{0A31C80E-3D8E-4639-BBE5-2F177A396074}"/>
              </a:ext>
            </a:extLst>
          </p:cNvPr>
          <p:cNvSpPr txBox="1"/>
          <p:nvPr/>
        </p:nvSpPr>
        <p:spPr>
          <a:xfrm>
            <a:off x="7958704" y="5563359"/>
            <a:ext cx="40256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strike="noStrike" kern="1200" cap="none" spc="0" normalizeH="0" baseline="0" noProof="0" dirty="0">
                <a:ln>
                  <a:noFill/>
                </a:ln>
                <a:solidFill>
                  <a:prstClr val="black"/>
                </a:solidFill>
                <a:effectLst/>
                <a:uLnTx/>
                <a:uFillTx/>
                <a:latin typeface="Calibri" panose="020F0502020204030204"/>
              </a:rPr>
              <a:t>Fremstad and Paul, 2018, “Disrupting the Dirty Ec</a:t>
            </a:r>
            <a:r>
              <a:rPr lang="en-US" noProof="0" dirty="0">
                <a:solidFill>
                  <a:prstClr val="black"/>
                </a:solidFill>
                <a:latin typeface="Calibri" panose="020F0502020204030204"/>
              </a:rPr>
              <a:t>on</a:t>
            </a:r>
            <a:r>
              <a:rPr lang="en-US" dirty="0" err="1">
                <a:solidFill>
                  <a:prstClr val="black"/>
                </a:solidFill>
                <a:latin typeface="Calibri" panose="020F0502020204030204"/>
              </a:rPr>
              <a:t>omy</a:t>
            </a:r>
            <a:r>
              <a:rPr lang="en-US" dirty="0">
                <a:solidFill>
                  <a:prstClr val="black"/>
                </a:solidFill>
                <a:latin typeface="Calibri" panose="020F0502020204030204"/>
              </a:rPr>
              <a:t>.” </a:t>
            </a:r>
            <a:r>
              <a:rPr kumimoji="0" lang="en-US" sz="1800" b="0" i="1" strike="noStrike" kern="1200" cap="none" spc="0" normalizeH="0" baseline="0" noProof="0" dirty="0">
                <a:ln>
                  <a:noFill/>
                </a:ln>
                <a:solidFill>
                  <a:prstClr val="black"/>
                </a:solidFill>
                <a:effectLst/>
                <a:uLnTx/>
                <a:uFillTx/>
                <a:latin typeface="Calibri" panose="020F0502020204030204"/>
              </a:rPr>
              <a:t>People’s Policy Project</a:t>
            </a:r>
            <a:r>
              <a:rPr kumimoji="0" lang="en-US" sz="1800" b="0" i="0" strike="noStrike" kern="1200" cap="none" spc="0" normalizeH="0" baseline="0" noProof="0" dirty="0">
                <a:ln>
                  <a:noFill/>
                </a:ln>
                <a:solidFill>
                  <a:prstClr val="black"/>
                </a:solidFill>
                <a:effectLst/>
                <a:uLnTx/>
                <a:uFillTx/>
                <a:latin typeface="Calibri" panose="020F0502020204030204"/>
              </a:rPr>
              <a:t>.</a:t>
            </a:r>
          </a:p>
        </p:txBody>
      </p:sp>
    </p:spTree>
    <p:extLst>
      <p:ext uri="{BB962C8B-B14F-4D97-AF65-F5344CB8AC3E}">
        <p14:creationId xmlns:p14="http://schemas.microsoft.com/office/powerpoint/2010/main" val="134400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P spid="40" grpId="0"/>
      <p:bldP spid="41" grpId="0"/>
      <p:bldP spid="42" grpId="0"/>
      <p:bldP spid="18" grpId="0"/>
      <p:bldP spid="19"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9FDF-C902-4FA8-9F95-9C414C432DAA}"/>
              </a:ext>
            </a:extLst>
          </p:cNvPr>
          <p:cNvSpPr>
            <a:spLocks noGrp="1"/>
          </p:cNvSpPr>
          <p:nvPr>
            <p:ph type="title"/>
          </p:nvPr>
        </p:nvSpPr>
        <p:spPr/>
        <p:txBody>
          <a:bodyPr/>
          <a:lstStyle/>
          <a:p>
            <a:r>
              <a:rPr lang="en-US" dirty="0"/>
              <a:t>A carbon tax is regressive</a:t>
            </a:r>
          </a:p>
        </p:txBody>
      </p:sp>
      <p:pic>
        <p:nvPicPr>
          <p:cNvPr id="3" name="Picture 2">
            <a:extLst>
              <a:ext uri="{FF2B5EF4-FFF2-40B4-BE49-F238E27FC236}">
                <a16:creationId xmlns:a16="http://schemas.microsoft.com/office/drawing/2014/main" id="{EF074685-3E1C-485B-A754-2D70C8A02392}"/>
              </a:ext>
            </a:extLst>
          </p:cNvPr>
          <p:cNvPicPr>
            <a:picLocks noChangeAspect="1"/>
          </p:cNvPicPr>
          <p:nvPr/>
        </p:nvPicPr>
        <p:blipFill>
          <a:blip r:embed="rId2"/>
          <a:stretch>
            <a:fillRect/>
          </a:stretch>
        </p:blipFill>
        <p:spPr>
          <a:xfrm>
            <a:off x="962932" y="1575132"/>
            <a:ext cx="8656509" cy="5216965"/>
          </a:xfrm>
          <a:prstGeom prst="rect">
            <a:avLst/>
          </a:prstGeom>
        </p:spPr>
      </p:pic>
    </p:spTree>
    <p:extLst>
      <p:ext uri="{BB962C8B-B14F-4D97-AF65-F5344CB8AC3E}">
        <p14:creationId xmlns:p14="http://schemas.microsoft.com/office/powerpoint/2010/main" val="944157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5392</TotalTime>
  <Words>1197</Words>
  <Application>Microsoft Office PowerPoint</Application>
  <PresentationFormat>Widescreen</PresentationFormat>
  <Paragraphs>159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Calibri Light</vt:lpstr>
      <vt:lpstr>Office Theme</vt:lpstr>
      <vt:lpstr>PowerPoint Presentation</vt:lpstr>
      <vt:lpstr>The climate crisis</vt:lpstr>
      <vt:lpstr>The inequality crisis</vt:lpstr>
      <vt:lpstr>A Green New Deal</vt:lpstr>
      <vt:lpstr>Public support for a Green New Deal</vt:lpstr>
      <vt:lpstr>Public support for a Green New Deal</vt:lpstr>
      <vt:lpstr>Framework for a Green New Deal</vt:lpstr>
      <vt:lpstr>The economic case for a carbon dividend</vt:lpstr>
      <vt:lpstr>A carbon tax is regressive</vt:lpstr>
      <vt:lpstr>A carbon dividend is progressive</vt:lpstr>
      <vt:lpstr>PowerPoint Presentation</vt:lpstr>
      <vt:lpstr>PowerPoint Presentation</vt:lpstr>
      <vt:lpstr>Economists’ support for a carbon dividend</vt:lpstr>
      <vt:lpstr>The movement for a carbon dividend</vt:lpstr>
      <vt:lpstr>Case for regulations</vt:lpstr>
      <vt:lpstr>Carbon neutral building codes</vt:lpstr>
      <vt:lpstr>Electric vehicles mandate</vt:lpstr>
      <vt:lpstr>Case for public investment</vt:lpstr>
      <vt:lpstr>Case for deficit spending</vt:lpstr>
      <vt:lpstr>Expand mass transit</vt:lpstr>
      <vt:lpstr>Build a high-capacity national grid</vt:lpstr>
      <vt:lpstr>Conclusion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DECARBONIZING THE US ECONOMY: PATHWAYS TOWARDS A GREEN NEW DEAL</dc:title>
  <dc:creator>Fremstad,Anders</dc:creator>
  <cp:lastModifiedBy>Anders Fremstad</cp:lastModifiedBy>
  <cp:revision>62</cp:revision>
  <dcterms:created xsi:type="dcterms:W3CDTF">2019-04-24T19:44:12Z</dcterms:created>
  <dcterms:modified xsi:type="dcterms:W3CDTF">2019-09-17T14:20:08Z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1876504</vt:lpwstr>
  </property>
  <property fmtid="{D5CDD505-2E9C-101B-9397-08002B2CF9AE}" name="NXPowerLiteSettings" pid="3">
    <vt:lpwstr>C700052003A000</vt:lpwstr>
  </property>
  <property fmtid="{D5CDD505-2E9C-101B-9397-08002B2CF9AE}" name="NXPowerLiteVersion" pid="4">
    <vt:lpwstr>D8.0.4</vt:lpwstr>
  </property>
</Properties>
</file>