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1" r:id="rId3"/>
    <p:sldId id="424" r:id="rId4"/>
    <p:sldId id="743" r:id="rId5"/>
    <p:sldId id="493" r:id="rId6"/>
    <p:sldId id="488" r:id="rId7"/>
    <p:sldId id="742" r:id="rId8"/>
    <p:sldId id="405" r:id="rId9"/>
    <p:sldId id="417" r:id="rId10"/>
    <p:sldId id="418" r:id="rId11"/>
    <p:sldId id="489" r:id="rId12"/>
    <p:sldId id="477" r:id="rId13"/>
    <p:sldId id="478" r:id="rId14"/>
    <p:sldId id="406" r:id="rId15"/>
    <p:sldId id="479" r:id="rId16"/>
    <p:sldId id="257" r:id="rId17"/>
    <p:sldId id="744" r:id="rId18"/>
    <p:sldId id="492" r:id="rId19"/>
    <p:sldId id="482" r:id="rId20"/>
    <p:sldId id="490" r:id="rId21"/>
    <p:sldId id="485" r:id="rId22"/>
    <p:sldId id="735" r:id="rId23"/>
    <p:sldId id="738" r:id="rId24"/>
    <p:sldId id="739" r:id="rId25"/>
    <p:sldId id="745" r:id="rId26"/>
    <p:sldId id="474" r:id="rId27"/>
    <p:sldId id="450" r:id="rId28"/>
    <p:sldId id="45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163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9FF0-6E8C-41F8-86E4-3F23D5DEE157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Gary regarding land use impacts I wish to follow up on how soil restoration particularly with the use of Biochar can help our climate emergency in the way of sequestering carbon for 100 of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10FB-62A6-E94F-A618-F79D448A1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86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1321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?page_id=28" TargetMode="External"/><Relationship Id="rId2" Type="http://schemas.openxmlformats.org/officeDocument/2006/relationships/hyperlink" Target="mailto:pebelanger@glassdesignresource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char-international.org/biochar/carbon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char-international.org/biochar/carb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armheartworldwide.org/flame-cap-trough/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s://www.google.com/imgres?imgurl=http%3A%2F%2Fwww.thebiocharsolution.com%2F_assets%2Fimages%2FTLUD%2520Wood%2520Gasifier%2520Stove%2520image.jpg&amp;imgrefurl=http%3A%2F%2Fwww.thebiocharsolution.com%2FStore%2Fstoves%2Ftlud-gasifier-stove&amp;docid=Ws2L0qPr6w2Y-M&amp;tbnid=qUDF-dC4lhorGM%3A&amp;vet=10ahUKEwjhudmngv3fAhUSAXwKHeAHD1oQMwhMKA0wDQ..i&amp;w=500&amp;h=334&amp;bih=626&amp;biw=1366&amp;q=pictures%20of%20TLUD%20cookstove&amp;ved=0ahUKEwjhudmngv3fAhUSAXwKHeAHD1oQMwhMKA0wDQ&amp;iact=mrc&amp;uact=8" TargetMode="External"/><Relationship Id="rId2" Type="http://schemas.openxmlformats.org/officeDocument/2006/relationships/hyperlink" Target="https://wiki.opensourceecology.org/wiki/Kon-Tiki_Kil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uthisa.com/biochar/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www.google.com/imgres?imgurl=https%3A%2F%2Fc1.staticflickr.com%2F1%2F622%2F21235247634_ca7a30df0b_b.jpg&amp;imgrefurl=https%3A%2F%2Fwww.flickr.com%2Fphotos%2Fcheap-thrillz%2F21235247634%2F&amp;docid=XRgoNAFI7rab0M&amp;tbnid=v9qO6zu_5Wju5M%3A&amp;vet=10ahUKEwjVhozOgf3fAhWLjFQKHZ7tDdMQMwhKKA4wDg..i&amp;w=1024&amp;h=683&amp;itg=1&amp;bih=626&amp;biw=1366&amp;q=pictures%20of%20Flame%20cap%20kiln&amp;ved=0ahUKEwjVhozOgf3fAhWLjFQKHZ7tDdMQMwhKKA4wDg&amp;iact=mrc&amp;uact=8" TargetMode="External"/><Relationship Id="rId4" Type="http://schemas.openxmlformats.org/officeDocument/2006/relationships/hyperlink" Target="http://takachar.blogspot.com/2013/01/lessons-from-field-1-tlud.html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news/2017/05/02/new-book-by-uws-david-r-montgomery-addresses-how-to-rebuild-earths-soil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nrcs.usda.gov/wps/portal/nrcs/detail/or/newsroom/stories/?cid=nrcseprd149926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reasonstobecheerful.world/dead-plants-are-powering-stockhol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biochar-international.org/press-releases/ibi-press-release-biochar-for-carbon-removal-from-the-atmospher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mni_Processor" TargetMode="External"/><Relationship Id="rId2" Type="http://schemas.openxmlformats.org/officeDocument/2006/relationships/hyperlink" Target="https://www.sedr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VzppWSIFU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char-international.org/biochar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climatestudygroup.com/?page_id=28" TargetMode="External"/><Relationship Id="rId2" Type="http://schemas.openxmlformats.org/officeDocument/2006/relationships/hyperlink" Target="mailto:pebelanger@glassdesignresources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eeforum.org/older-archiv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ibi.memberclicks.net/return-to-member-landing-pa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2" y="1295400"/>
            <a:ext cx="9144000" cy="1934029"/>
          </a:xfrm>
        </p:spPr>
        <p:txBody>
          <a:bodyPr>
            <a:noAutofit/>
          </a:bodyPr>
          <a:lstStyle/>
          <a:p>
            <a:r>
              <a:rPr lang="en-US" sz="2800" b="1" dirty="0"/>
              <a:t>Citizens Climate Lobby (CCL) – WA, 2</a:t>
            </a:r>
            <a:r>
              <a:rPr lang="en-US" sz="2800" b="1" baseline="30000" dirty="0"/>
              <a:t>nd</a:t>
            </a:r>
            <a:r>
              <a:rPr lang="en-US" sz="2800" b="1" dirty="0"/>
              <a:t> district, </a:t>
            </a:r>
            <a:br>
              <a:rPr lang="en-US" sz="2800" b="1" dirty="0"/>
            </a:br>
            <a:r>
              <a:rPr lang="en-US" sz="2800" b="1" dirty="0"/>
              <a:t>Whidbey Island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1DC5465-7E6E-4B0E-8661-18D993395BC5}"/>
              </a:ext>
            </a:extLst>
          </p:cNvPr>
          <p:cNvSpPr txBox="1">
            <a:spLocks/>
          </p:cNvSpPr>
          <p:nvPr/>
        </p:nvSpPr>
        <p:spPr>
          <a:xfrm>
            <a:off x="1066800" y="2855976"/>
            <a:ext cx="7177805" cy="242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5696"/>
                </a:solidFill>
              </a:rPr>
              <a:t>Paul E Belanger, Geologist, Ph.D.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5696"/>
                </a:solidFill>
                <a:hlinkClick r:id="rId2"/>
              </a:rPr>
              <a:t>pebelanger@glassdesignresources.com</a:t>
            </a:r>
            <a:r>
              <a:rPr lang="en-US" sz="2000" dirty="0">
                <a:solidFill>
                  <a:srgbClr val="005696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5696"/>
                </a:solidFill>
              </a:rPr>
              <a:t>12/14/2019</a:t>
            </a:r>
          </a:p>
          <a:p>
            <a:pPr marL="0" indent="0" algn="ctr">
              <a:buNone/>
            </a:pPr>
            <a:endParaRPr lang="en-US" sz="2000" dirty="0">
              <a:solidFill>
                <a:srgbClr val="005696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5696"/>
                </a:solidFill>
              </a:rPr>
              <a:t>See BIOCHAR PAGE: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https://denverclimatestudygroup.com/?page_id=28</a:t>
            </a:r>
            <a:endParaRPr lang="en-US" sz="2000" dirty="0">
              <a:solidFill>
                <a:srgbClr val="005696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56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27A32-B8F6-44D6-AD9D-2CD3E380CA75}"/>
              </a:ext>
            </a:extLst>
          </p:cNvPr>
          <p:cNvSpPr txBox="1">
            <a:spLocks/>
          </p:cNvSpPr>
          <p:nvPr/>
        </p:nvSpPr>
        <p:spPr>
          <a:xfrm>
            <a:off x="166530" y="381000"/>
            <a:ext cx="8810939" cy="7602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The Case for Soil Restoration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with the Use of Biochar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49" y="1167415"/>
            <a:ext cx="6673502" cy="433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87399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A900-DFB5-4A35-BEA9-A1C455A1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45" y="939468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Buried in the Soil it looks like this: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21CC1-EBCB-40CC-8BA5-982DDCE26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6AEEE-2487-4E8B-AB1C-22AEAC24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0" y="1933640"/>
            <a:ext cx="5148092" cy="38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06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860898" y="964407"/>
            <a:ext cx="7441660" cy="113853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dirty="0"/>
              <a:t>Why </a:t>
            </a:r>
            <a:r>
              <a:rPr lang="en-US" dirty="0"/>
              <a:t>is BIOCHAR </a:t>
            </a:r>
            <a:r>
              <a:rPr dirty="0"/>
              <a:t>Important ?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76219" y="1834879"/>
            <a:ext cx="8811018" cy="3844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24886">
              <a:spcBef>
                <a:spcPts val="0"/>
              </a:spcBef>
              <a:buNone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negativity  (CO2, CH4, N2O)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How?</a:t>
            </a: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Fossil fuels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are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carbon positive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; they add more carbon dioxide (CO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) and other greenhouse gasses to the air and thus exacerbate global warming. </a:t>
            </a: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Compost and Ordinary biomass fuels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are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carbon neutral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; the carbon captured in the biomass by photosynthesis would have eventually returned to the atmosphere through natural processes like decomposition. </a:t>
            </a: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defTabSz="224886">
              <a:spcBef>
                <a:spcPts val="0"/>
              </a:spcBef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Sustainable biochar systems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can be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carbon negative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by transforming the carbon in biomass into stable carbon structures in biochar which can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remain sequestered in soils for hundreds and even thousands of years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. The result is a net reduction of CO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 in the atmosphere, as illustrated in the diagram.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1D5A19-0335-4BB8-BBAD-8EB79DCC45A1}"/>
              </a:ext>
            </a:extLst>
          </p:cNvPr>
          <p:cNvSpPr/>
          <p:nvPr/>
        </p:nvSpPr>
        <p:spPr>
          <a:xfrm>
            <a:off x="4704677" y="5678994"/>
            <a:ext cx="40331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http://www.biochar-international.org/biochar/carbon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5556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iochar-international.org/sites/default/files/carbon%20modeling.png">
            <a:extLst>
              <a:ext uri="{FF2B5EF4-FFF2-40B4-BE49-F238E27FC236}">
                <a16:creationId xmlns:a16="http://schemas.microsoft.com/office/drawing/2014/main" id="{DF3169D8-09C5-4F9A-A41B-0EC780E2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61" y="889981"/>
            <a:ext cx="3405188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EA0B-05F3-40D4-BF25-E693EC30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biochar-international.org/sites/default/files/Nature_diagram.jpg">
            <a:extLst>
              <a:ext uri="{FF2B5EF4-FFF2-40B4-BE49-F238E27FC236}">
                <a16:creationId xmlns:a16="http://schemas.microsoft.com/office/drawing/2014/main" id="{38FA84E0-7859-42C9-ABDE-53EC6E5D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" y="55701"/>
            <a:ext cx="8185443" cy="67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138DE1-A7CE-492F-9810-7D171B39692F}"/>
              </a:ext>
            </a:extLst>
          </p:cNvPr>
          <p:cNvSpPr/>
          <p:nvPr/>
        </p:nvSpPr>
        <p:spPr>
          <a:xfrm>
            <a:off x="5110845" y="6498783"/>
            <a:ext cx="40331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4"/>
              </a:rPr>
              <a:t>http://www.biochar-international.org/biochar/carbon</a:t>
            </a:r>
            <a:r>
              <a:rPr lang="en-US" sz="135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6B909-021E-46FA-96FD-8C3C0BA2E02A}"/>
              </a:ext>
            </a:extLst>
          </p:cNvPr>
          <p:cNvSpPr txBox="1"/>
          <p:nvPr/>
        </p:nvSpPr>
        <p:spPr>
          <a:xfrm>
            <a:off x="50967" y="3039265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Carbon Neutral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66DA8-A543-4773-8E27-63552660C332}"/>
              </a:ext>
            </a:extLst>
          </p:cNvPr>
          <p:cNvSpPr txBox="1"/>
          <p:nvPr/>
        </p:nvSpPr>
        <p:spPr>
          <a:xfrm>
            <a:off x="3014506" y="3057658"/>
            <a:ext cx="14146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Carbon Negative</a:t>
            </a:r>
          </a:p>
        </p:txBody>
      </p:sp>
    </p:spTree>
    <p:extLst>
      <p:ext uri="{BB962C8B-B14F-4D97-AF65-F5344CB8AC3E}">
        <p14:creationId xmlns:p14="http://schemas.microsoft.com/office/powerpoint/2010/main" val="102500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538514" y="3235156"/>
            <a:ext cx="1374719" cy="20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endParaRPr sz="949"/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55" y="1451257"/>
            <a:ext cx="6580463" cy="38223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27695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645296" y="964407"/>
            <a:ext cx="5853410" cy="1138535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dirty="0"/>
              <a:t>Advantages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66491" y="2161155"/>
            <a:ext cx="8811018" cy="34596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Soil &amp; Food   (long life in soil, not an expense)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sz="3300" dirty="0">
                <a:solidFill>
                  <a:srgbClr val="FF0000"/>
                </a:solidFill>
              </a:rPr>
              <a:t>Carbon negativity  (CO2, CH4, N2O)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Energy (solar &amp; woodstove backup, stored energy) 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Water quantity/quality</a:t>
            </a:r>
            <a:endParaRPr lang="en-US" dirty="0"/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W</a:t>
            </a:r>
            <a:r>
              <a:rPr dirty="0"/>
              <a:t>aste disposal  (biogas competitor)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Lowered fertilizer, irrigation costs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Jobs, rural income (and land value)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Forest health  (Fires)</a:t>
            </a:r>
            <a:endParaRPr lang="en-US" dirty="0"/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Ocean and HTC potential</a:t>
            </a:r>
          </a:p>
          <a:p>
            <a:pPr marL="385763" indent="-385763" defTabSz="224886">
              <a:spcBef>
                <a:spcPts val="0"/>
              </a:spcBef>
              <a:buFont typeface="+mj-lt"/>
              <a:buAutoNum type="alphaLcParenR"/>
              <a:defRPr sz="3358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Other (including sustainability)</a:t>
            </a:r>
          </a:p>
        </p:txBody>
      </p:sp>
    </p:spTree>
    <p:extLst>
      <p:ext uri="{BB962C8B-B14F-4D97-AF65-F5344CB8AC3E}">
        <p14:creationId xmlns:p14="http://schemas.microsoft.com/office/powerpoint/2010/main" val="26515588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ctrTitle"/>
          </p:nvPr>
        </p:nvSpPr>
        <p:spPr>
          <a:xfrm>
            <a:off x="1179767" y="3429000"/>
            <a:ext cx="6858001" cy="1028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49758">
              <a:defRPr sz="2754"/>
            </a:pPr>
            <a:r>
              <a:t>Flame Cap/TLUD?</a:t>
            </a:r>
            <a:br/>
            <a:r>
              <a:rPr sz="918"/>
              <a:t>Don’t Flame Caps and TLUDs </a:t>
            </a:r>
            <a:br>
              <a:rPr sz="918"/>
            </a:br>
            <a:r>
              <a:rPr sz="918"/>
              <a:t>Function Differently?</a:t>
            </a:r>
            <a:br>
              <a:rPr sz="918"/>
            </a:br>
            <a:r>
              <a:rPr sz="918"/>
              <a:t>Ethos/2019</a:t>
            </a:r>
            <a:br>
              <a:rPr sz="918"/>
            </a:br>
            <a:r>
              <a:rPr sz="956"/>
              <a:t>Norman T. Baker</a:t>
            </a:r>
            <a:br>
              <a:rPr sz="956"/>
            </a:br>
            <a:endParaRPr sz="956"/>
          </a:p>
        </p:txBody>
      </p:sp>
      <p:pic>
        <p:nvPicPr>
          <p:cNvPr id="117" name="image2.jpeg" descr="Image result for pictures of flame cap kiln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8" y="1000426"/>
            <a:ext cx="2407910" cy="1804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3.jpg" descr="Image result for pictures of TLUD kiln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023" y="1000426"/>
            <a:ext cx="2407910" cy="1804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4.jpeg" descr="Related image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3429000"/>
            <a:ext cx="1902334" cy="2471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5.jpg" descr="Image result for pictures of Flame cap kiln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068" y="3941915"/>
            <a:ext cx="2589143" cy="173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6.jpg" descr="Image result for pictures of Flame cap kiln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4117" y="4525463"/>
            <a:ext cx="1964532" cy="130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7.jpg" descr="Image result for pictures of TLUD cookstove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9065" y="1155840"/>
            <a:ext cx="1964532" cy="130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3317" y="4134891"/>
            <a:ext cx="1324233" cy="17656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34">
            <a:extLst>
              <a:ext uri="{FF2B5EF4-FFF2-40B4-BE49-F238E27FC236}">
                <a16:creationId xmlns:a16="http://schemas.microsoft.com/office/drawing/2014/main" id="{3611DB81-E6DA-4B5D-80E3-F1429BFE274E}"/>
              </a:ext>
            </a:extLst>
          </p:cNvPr>
          <p:cNvSpPr txBox="1">
            <a:spLocks/>
          </p:cNvSpPr>
          <p:nvPr/>
        </p:nvSpPr>
        <p:spPr>
          <a:xfrm>
            <a:off x="1682062" y="2320453"/>
            <a:ext cx="5853410" cy="113853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500" dirty="0"/>
              <a:t>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3A7B0-C539-45D2-ABF8-F55DF0305DA9}"/>
              </a:ext>
            </a:extLst>
          </p:cNvPr>
          <p:cNvSpPr txBox="1"/>
          <p:nvPr/>
        </p:nvSpPr>
        <p:spPr>
          <a:xfrm>
            <a:off x="424740" y="5708209"/>
            <a:ext cx="2670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Slide courtesy of Norm Baker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1E7F-D5D9-42B7-8D7D-81D602D7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26EA-88FC-42E1-ADDF-94C190B3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EC1BF-E37C-4B60-8015-EE7C2E89A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890"/>
            <a:ext cx="9144000" cy="5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9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F585-437C-4B9F-9700-D8D7C218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653AE-30C1-4F91-9A1D-97BA97F8F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DCB89-361F-4A25-9451-BBCCF05A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93" y="857250"/>
            <a:ext cx="37134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1077-46D8-4901-A31E-56A988B0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units: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39BE9-0C43-4E99-B515-3C21C2F79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CEDC9-85DB-44C8-8AD5-D6561D60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7" y="2261592"/>
            <a:ext cx="5300235" cy="329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DA4FE-6970-40AA-BDB3-260700DA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912" y="1269803"/>
            <a:ext cx="3556387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605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6530" y="152400"/>
            <a:ext cx="8810939" cy="7602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</a:rPr>
              <a:t>A Synthesis from 2 talks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496A5-E6A0-4D2E-B423-4213EF2D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" y="838200"/>
            <a:ext cx="5900518" cy="3328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C7A11-5F31-4CD4-A0BF-33CE2D91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525" y="3416808"/>
            <a:ext cx="6467475" cy="34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649F-B690-44C6-88B4-81C59F99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7618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To Simply Incomplete burning and burial in Trenches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1092B-0F2E-46E5-8F25-8168E2E4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613" y="1845532"/>
            <a:ext cx="4741819" cy="3964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12ACE-B9D5-4E83-BD0E-EAEAF7B2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4" y="1991790"/>
            <a:ext cx="3064938" cy="38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42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426F-4D0D-40D8-98FC-AFE8B434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A7680-FBA7-4782-B9BE-953F82839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7480" y="2226469"/>
            <a:ext cx="5567870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PUT CARBON IN GROUND: IDEALLY 5-8% BIOCHAR WITH COMPOST/OTHER ORGANIC MATTER</a:t>
            </a:r>
          </a:p>
          <a:p>
            <a:r>
              <a:rPr lang="en-US" dirty="0"/>
              <a:t>NO TILL  - to allow soil to stabilize</a:t>
            </a:r>
          </a:p>
          <a:p>
            <a:r>
              <a:rPr lang="en-US" dirty="0"/>
              <a:t>COVER: to control weeds</a:t>
            </a:r>
          </a:p>
          <a:p>
            <a:r>
              <a:rPr lang="en-US" dirty="0"/>
              <a:t>ROTATE CROPS: to control pests</a:t>
            </a:r>
          </a:p>
        </p:txBody>
      </p:sp>
      <p:pic>
        <p:nvPicPr>
          <p:cNvPr id="1026" name="Picture 2" descr="GrowingARevolution">
            <a:extLst>
              <a:ext uri="{FF2B5EF4-FFF2-40B4-BE49-F238E27FC236}">
                <a16:creationId xmlns:a16="http://schemas.microsoft.com/office/drawing/2014/main" id="{C0C55520-BFC4-4430-BAAC-F9EE9BB1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266"/>
            <a:ext cx="2477278" cy="37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235A72-339B-4F55-B942-74C257E000FF}"/>
              </a:ext>
            </a:extLst>
          </p:cNvPr>
          <p:cNvSpPr/>
          <p:nvPr/>
        </p:nvSpPr>
        <p:spPr>
          <a:xfrm>
            <a:off x="3210314" y="5230320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hlinkClick r:id="rId3"/>
              </a:rPr>
              <a:t>http://www.washington.edu/news/2017/05/02/new-book-by-uws-david-r-montgomery-addresses-how-to-rebuild-earths-soils/</a:t>
            </a:r>
            <a:r>
              <a:rPr lang="en-US" sz="135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B1CF7-9D70-4812-A09A-A48BB323F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29" y="1006078"/>
            <a:ext cx="7983639" cy="12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395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D46-4060-4E85-9447-452C1C98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1550-A786-463C-A4F3-D1AC2210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2DDEB-8C94-4E8F-BEA8-F7A0DA4708D6}"/>
              </a:ext>
            </a:extLst>
          </p:cNvPr>
          <p:cNvSpPr/>
          <p:nvPr/>
        </p:nvSpPr>
        <p:spPr>
          <a:xfrm>
            <a:off x="44196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https://www.nrcs.usda.gov/wps/portal/nrcs/detail/or/newsroom/stories/?cid=nrcseprd1499267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E5198-7FAC-4433-A718-BBDF15B1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3159"/>
            <a:ext cx="9296400" cy="68148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17EC8AA-7426-430C-8DAA-A21376614344}"/>
              </a:ext>
            </a:extLst>
          </p:cNvPr>
          <p:cNvSpPr/>
          <p:nvPr/>
        </p:nvSpPr>
        <p:spPr>
          <a:xfrm>
            <a:off x="2286000" y="1541659"/>
            <a:ext cx="6705600" cy="13539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572F-588B-4A75-9815-A2F0AB42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Stockholm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8419-F8F8-4D15-AC9B-8C2C86E22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83E72-05CA-4871-B028-83C46EB738B5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https://reasonstobecheerful.world/dead-plants-are-powering-stockholm/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60B63D-C895-43BD-BC34-9AEDA0C8619E}"/>
              </a:ext>
            </a:extLst>
          </p:cNvPr>
          <p:cNvGrpSpPr/>
          <p:nvPr/>
        </p:nvGrpSpPr>
        <p:grpSpPr>
          <a:xfrm>
            <a:off x="694944" y="1371125"/>
            <a:ext cx="7924800" cy="5486875"/>
            <a:chOff x="112191" y="381000"/>
            <a:chExt cx="9031809" cy="6172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307866-B416-4881-B64B-9A171F5C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91" y="381000"/>
              <a:ext cx="9031809" cy="617267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9EE9E9-1526-44F4-9177-E6B71C4CE31B}"/>
                </a:ext>
              </a:extLst>
            </p:cNvPr>
            <p:cNvSpPr/>
            <p:nvPr/>
          </p:nvSpPr>
          <p:spPr>
            <a:xfrm>
              <a:off x="762000" y="1541659"/>
              <a:ext cx="8077200" cy="138161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17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FCE1-B7D0-48E6-80CE-467E5B6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2934-95BB-4EBE-867A-B3F35B65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B8BF2B-68A6-461C-B7E3-3F6310D8CC0D}"/>
              </a:ext>
            </a:extLst>
          </p:cNvPr>
          <p:cNvSpPr/>
          <p:nvPr/>
        </p:nvSpPr>
        <p:spPr>
          <a:xfrm>
            <a:off x="4419600" y="56644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https://biochar-international.org/press-releases/ibi-press-release-biochar-for-carbon-removal-from-the-atmosphere/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B4A25-31AD-48A2-AB3C-CBBF03C6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332"/>
            <a:ext cx="9144000" cy="53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4174-F647-40AC-9842-1172028C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F11C-2F76-4437-93D7-EDF373DB1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Sedro-Woolley: </a:t>
            </a:r>
            <a:r>
              <a:rPr lang="en-US" dirty="0" err="1"/>
              <a:t>Sedron</a:t>
            </a:r>
            <a:r>
              <a:rPr lang="en-US" dirty="0"/>
              <a:t> Technologies</a:t>
            </a:r>
          </a:p>
          <a:p>
            <a:pPr lvl="1"/>
            <a:r>
              <a:rPr lang="en-US" dirty="0"/>
              <a:t>Janicki Omni Processor </a:t>
            </a:r>
            <a:r>
              <a:rPr lang="en-US" dirty="0">
                <a:hlinkClick r:id="rId2"/>
              </a:rPr>
              <a:t>https://www.sedron.com/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https://en.wikipedia.org/wiki/Omni_Processor</a:t>
            </a:r>
            <a:endParaRPr lang="en-US" dirty="0"/>
          </a:p>
          <a:p>
            <a:pPr lvl="1"/>
            <a:r>
              <a:rPr lang="en-US" dirty="0"/>
              <a:t>Bill Gates 2 minute demo </a:t>
            </a:r>
            <a:r>
              <a:rPr lang="en-US" dirty="0">
                <a:hlinkClick r:id="rId4"/>
              </a:rPr>
              <a:t>https://youtu.be/bVzppWSIFU0</a:t>
            </a:r>
            <a:r>
              <a:rPr lang="en-US" dirty="0"/>
              <a:t> </a:t>
            </a:r>
          </a:p>
          <a:p>
            <a:r>
              <a:rPr lang="en-US" dirty="0"/>
              <a:t>POTENTIALLY: Whidbey Island</a:t>
            </a:r>
          </a:p>
          <a:p>
            <a:pPr lvl="1"/>
            <a:r>
              <a:rPr lang="en-US" dirty="0"/>
              <a:t>FOR safe neutralizing of SEWAGE SLUDGE</a:t>
            </a:r>
          </a:p>
        </p:txBody>
      </p:sp>
    </p:spTree>
    <p:extLst>
      <p:ext uri="{BB962C8B-B14F-4D97-AF65-F5344CB8AC3E}">
        <p14:creationId xmlns:p14="http://schemas.microsoft.com/office/powerpoint/2010/main" val="82675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9D33-0618-4D94-A3CB-091F7D09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942"/>
            <a:ext cx="7886700" cy="6600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BIOCHAR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092AF-330C-4D62-8716-2D330DB2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903" y="1531018"/>
            <a:ext cx="7886700" cy="430730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>
                <a:hlinkClick r:id="rId2"/>
              </a:rPr>
              <a:t>http://www.biochar-international.org/biochar</a:t>
            </a:r>
            <a:r>
              <a:rPr lang="en-US" sz="2700" dirty="0"/>
              <a:t> : Biochar is produced through pyrolysis or gasification — processes that heat biomass in the absence (or under reduction) of oxygen.</a:t>
            </a:r>
          </a:p>
          <a:p>
            <a:r>
              <a:rPr lang="en-US" sz="2700" dirty="0"/>
              <a:t>ATTRIBUTES:</a:t>
            </a:r>
          </a:p>
          <a:p>
            <a:pPr lvl="1"/>
            <a:r>
              <a:rPr lang="en-US" sz="2400" dirty="0"/>
              <a:t>resists degradation </a:t>
            </a:r>
          </a:p>
          <a:p>
            <a:pPr lvl="1"/>
            <a:r>
              <a:rPr lang="en-US" sz="2400" dirty="0"/>
              <a:t>produce oil and gas byproducts that can be used as fuel, providing clean, renewable energy. </a:t>
            </a:r>
          </a:p>
          <a:p>
            <a:pPr lvl="1"/>
            <a:r>
              <a:rPr lang="en-US" sz="2400" dirty="0"/>
              <a:t>When buried in the ground as a soil enhancer, </a:t>
            </a:r>
            <a:r>
              <a:rPr lang="en-US" sz="2400" dirty="0">
                <a:highlight>
                  <a:srgbClr val="FFFF00"/>
                </a:highlight>
              </a:rPr>
              <a:t>the system can become "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carbon negative</a:t>
            </a:r>
            <a:r>
              <a:rPr lang="en-US" sz="2400" dirty="0">
                <a:highlight>
                  <a:srgbClr val="FFFF00"/>
                </a:highlight>
              </a:rPr>
              <a:t>.“</a:t>
            </a:r>
          </a:p>
          <a:p>
            <a:pPr lvl="2"/>
            <a:r>
              <a:rPr lang="en-US" sz="2100" dirty="0">
                <a:highlight>
                  <a:srgbClr val="FFFF00"/>
                </a:highlight>
              </a:rPr>
              <a:t>By burial and </a:t>
            </a:r>
          </a:p>
          <a:p>
            <a:pPr lvl="2"/>
            <a:r>
              <a:rPr lang="en-US" sz="2100" dirty="0">
                <a:highlight>
                  <a:srgbClr val="FFFF00"/>
                </a:highlight>
              </a:rPr>
              <a:t>By continued  microhabitat support for microbes and bacteria to replenish the soil</a:t>
            </a:r>
          </a:p>
        </p:txBody>
      </p:sp>
    </p:spTree>
    <p:extLst>
      <p:ext uri="{BB962C8B-B14F-4D97-AF65-F5344CB8AC3E}">
        <p14:creationId xmlns:p14="http://schemas.microsoft.com/office/powerpoint/2010/main" val="246695145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5DC9-C853-4619-B43D-3E3EC69B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0358"/>
            <a:ext cx="7886700" cy="994172"/>
          </a:xfrm>
        </p:spPr>
        <p:txBody>
          <a:bodyPr/>
          <a:lstStyle/>
          <a:p>
            <a:r>
              <a:rPr lang="en-US" b="1" dirty="0"/>
              <a:t>Contact information: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955CDF-AEBF-4D54-AD9F-B952167770AF}"/>
              </a:ext>
            </a:extLst>
          </p:cNvPr>
          <p:cNvSpPr txBox="1">
            <a:spLocks/>
          </p:cNvSpPr>
          <p:nvPr/>
        </p:nvSpPr>
        <p:spPr>
          <a:xfrm>
            <a:off x="1698067" y="1570745"/>
            <a:ext cx="5241684" cy="18172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700" b="1" dirty="0">
              <a:solidFill>
                <a:srgbClr val="005696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005696"/>
                </a:solidFill>
              </a:rPr>
              <a:t>Paul E Belanger, Geologist, Ph.D.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005696"/>
                </a:solidFill>
                <a:hlinkClick r:id="rId2"/>
              </a:rPr>
              <a:t>pebelanger@glassdesignresources.com</a:t>
            </a:r>
            <a:r>
              <a:rPr lang="en-US" sz="1500" b="1" dirty="0">
                <a:solidFill>
                  <a:srgbClr val="005696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005696"/>
                </a:solidFill>
              </a:rPr>
              <a:t>Web page on BIOCHAR: </a:t>
            </a:r>
            <a:r>
              <a:rPr lang="en-US" sz="1500" dirty="0">
                <a:hlinkClick r:id="rId3"/>
              </a:rPr>
              <a:t>https://denverclimatestudygroup.com/?page_id=28</a:t>
            </a:r>
            <a:endParaRPr lang="en-US" sz="1500" b="1" dirty="0">
              <a:solidFill>
                <a:srgbClr val="005696"/>
              </a:solidFill>
            </a:endParaRPr>
          </a:p>
          <a:p>
            <a:pPr marL="0" indent="0" algn="ctr">
              <a:buNone/>
            </a:pPr>
            <a:endParaRPr lang="en-US" sz="2700" b="1" dirty="0">
              <a:solidFill>
                <a:srgbClr val="00569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E98D1-409F-4B0D-9C74-676421FF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832" y="3388018"/>
            <a:ext cx="28003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64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9913" y="1143001"/>
            <a:ext cx="6457951" cy="7602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CREDITS:</a:t>
            </a:r>
            <a:endParaRPr lang="en-US" sz="33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0" y="2835423"/>
            <a:ext cx="4922044" cy="27027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solidFill>
                  <a:srgbClr val="005696"/>
                </a:solidFill>
              </a:rPr>
              <a:t>IBI,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005696"/>
                </a:solidFill>
              </a:rPr>
              <a:t>Ron Larson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005696"/>
                </a:solidFill>
              </a:rPr>
              <a:t>Norm Baker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005696"/>
                </a:solidFill>
              </a:rPr>
              <a:t>others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09FFB-084A-4BE4-B087-ABD60F560390}"/>
              </a:ext>
            </a:extLst>
          </p:cNvPr>
          <p:cNvSpPr/>
          <p:nvPr/>
        </p:nvSpPr>
        <p:spPr>
          <a:xfrm>
            <a:off x="725002" y="5671030"/>
            <a:ext cx="28258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https://eeeforum.org/older-archives/</a:t>
            </a:r>
            <a:endParaRPr lang="en-US" sz="13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D7DAB-25FA-48ED-B762-F900A06E2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3" y="2632493"/>
            <a:ext cx="4922044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8A2E-A748-4C98-A84D-25500F58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If you are Wondering WHY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F92A6E-CB19-4109-88FE-B793A4CD7C0C}"/>
              </a:ext>
            </a:extLst>
          </p:cNvPr>
          <p:cNvSpPr txBox="1">
            <a:spLocks/>
          </p:cNvSpPr>
          <p:nvPr/>
        </p:nvSpPr>
        <p:spPr>
          <a:xfrm>
            <a:off x="1143000" y="1828800"/>
            <a:ext cx="7543800" cy="3989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Decarbonizing energy, transportation, manufacturing is NOT going to happen fast enough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Because pricing won’t stop carbon emissions fast enough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Ocean acidification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Extreme weather events are going to become even more extreme and/or frequent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702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DE8-CE9E-4FFF-978F-2D75C92F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278562"/>
          </a:xfrm>
        </p:spPr>
        <p:txBody>
          <a:bodyPr>
            <a:normAutofit/>
          </a:bodyPr>
          <a:lstStyle/>
          <a:p>
            <a:r>
              <a:rPr lang="en-US" dirty="0"/>
              <a:t>THUS IT’S FOR CLIMATE MITIGATION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 THIS CASE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CARBON SEQUESTRATION!</a:t>
            </a:r>
          </a:p>
        </p:txBody>
      </p:sp>
    </p:spTree>
    <p:extLst>
      <p:ext uri="{BB962C8B-B14F-4D97-AF65-F5344CB8AC3E}">
        <p14:creationId xmlns:p14="http://schemas.microsoft.com/office/powerpoint/2010/main" val="20048439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3900-1ED9-467C-A322-014D247E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Popular Book by Paul Hawken (editor)</a:t>
            </a:r>
            <a:br>
              <a:rPr lang="en-US" dirty="0"/>
            </a:br>
            <a:r>
              <a:rPr lang="en-US" dirty="0"/>
              <a:t>DRAWDOWN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FEED-BEC6-4AD6-9B8C-A92165D6E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A196D-68AC-4FEF-8C86-71163ADFC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1882"/>
            <a:ext cx="2925068" cy="37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DE8-CE9E-4FFF-978F-2D75C92F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FOR CLIMATE MITIGATION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13BB-F744-47FF-A0DC-4ADB04A9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583" y="2272104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s://thought-leadership-production.s3.amazonaws.com/2017/10/16/14/01/00/b0c73b16-d91a-46ec-83b9-a2bdfda9aaba/Infographic%20Natural%20Climate%20Solutions,%2020%20Pathways.png">
            <a:extLst>
              <a:ext uri="{FF2B5EF4-FFF2-40B4-BE49-F238E27FC236}">
                <a16:creationId xmlns:a16="http://schemas.microsoft.com/office/drawing/2014/main" id="{256BE2F5-87F3-4E4A-A426-023485B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1522440"/>
            <a:ext cx="8973765" cy="50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49A8E3-6244-427E-8D7F-6F2A1C35E920}"/>
              </a:ext>
            </a:extLst>
          </p:cNvPr>
          <p:cNvSpPr/>
          <p:nvPr/>
        </p:nvSpPr>
        <p:spPr>
          <a:xfrm>
            <a:off x="792953" y="3536703"/>
            <a:ext cx="3803431" cy="1941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860B8-759E-41BE-9935-C4756B792A52}"/>
              </a:ext>
            </a:extLst>
          </p:cNvPr>
          <p:cNvGrpSpPr/>
          <p:nvPr/>
        </p:nvGrpSpPr>
        <p:grpSpPr>
          <a:xfrm>
            <a:off x="4191457" y="2731479"/>
            <a:ext cx="4562146" cy="3698442"/>
            <a:chOff x="5556099" y="1603100"/>
            <a:chExt cx="6082860" cy="49312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DFB367-BC69-4AAE-913A-07F2FA1C0847}"/>
                </a:ext>
              </a:extLst>
            </p:cNvPr>
            <p:cNvSpPr txBox="1"/>
            <p:nvPr/>
          </p:nvSpPr>
          <p:spPr>
            <a:xfrm>
              <a:off x="5595938" y="5528426"/>
              <a:ext cx="30670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Here too: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E77479-CA43-4831-9A99-1CC53C50BAEE}"/>
                </a:ext>
              </a:extLst>
            </p:cNvPr>
            <p:cNvGrpSpPr/>
            <p:nvPr/>
          </p:nvGrpSpPr>
          <p:grpSpPr>
            <a:xfrm>
              <a:off x="5556099" y="1603100"/>
              <a:ext cx="6082860" cy="4931255"/>
              <a:chOff x="5556099" y="1603100"/>
              <a:chExt cx="6082860" cy="49312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33D3CF-73AD-49B5-8C7D-2AF7A1F37678}"/>
                  </a:ext>
                </a:extLst>
              </p:cNvPr>
              <p:cNvSpPr/>
              <p:nvPr/>
            </p:nvSpPr>
            <p:spPr>
              <a:xfrm>
                <a:off x="5556099" y="6134246"/>
                <a:ext cx="6082860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hlinkClick r:id="rId4"/>
                  </a:rPr>
                  <a:t>https://ibi.memberclicks.net/return-to-member-landing-page</a:t>
                </a:r>
                <a:r>
                  <a:rPr lang="en-US" sz="1350" dirty="0"/>
                  <a:t>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55DF7C-06EC-4DC3-BA01-1CB8B35EFA7D}"/>
                  </a:ext>
                </a:extLst>
              </p:cNvPr>
              <p:cNvSpPr txBox="1"/>
              <p:nvPr/>
            </p:nvSpPr>
            <p:spPr>
              <a:xfrm>
                <a:off x="5848350" y="1603100"/>
                <a:ext cx="30670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Here too: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98F420E-FA79-47DF-B32E-283E428529E6}"/>
              </a:ext>
            </a:extLst>
          </p:cNvPr>
          <p:cNvSpPr txBox="1"/>
          <p:nvPr/>
        </p:nvSpPr>
        <p:spPr>
          <a:xfrm>
            <a:off x="4596383" y="3474662"/>
            <a:ext cx="230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VERY conservative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C07F87-34C2-4F16-B7A3-68670F475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76" y="2300084"/>
            <a:ext cx="277990" cy="396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1419AE-8F76-4573-B7DC-F4FE4C35C453}"/>
              </a:ext>
            </a:extLst>
          </p:cNvPr>
          <p:cNvSpPr/>
          <p:nvPr/>
        </p:nvSpPr>
        <p:spPr>
          <a:xfrm>
            <a:off x="96916" y="4090668"/>
            <a:ext cx="911750" cy="7312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C8D232-D243-44F8-85A2-886D2A91F0D9}"/>
              </a:ext>
            </a:extLst>
          </p:cNvPr>
          <p:cNvSpPr/>
          <p:nvPr/>
        </p:nvSpPr>
        <p:spPr>
          <a:xfrm>
            <a:off x="2895600" y="1541659"/>
            <a:ext cx="3276600" cy="617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58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3D3C-6B5E-42AE-BDB6-19F7C734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AD14-A7BF-49F7-B004-95DBD3F5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562" y="1616076"/>
            <a:ext cx="3810000" cy="4983162"/>
          </a:xfrm>
        </p:spPr>
        <p:txBody>
          <a:bodyPr/>
          <a:lstStyle/>
          <a:p>
            <a:r>
              <a:rPr lang="en-US" dirty="0"/>
              <a:t>PROMOTES SOIL RESTORATION</a:t>
            </a:r>
          </a:p>
          <a:p>
            <a:r>
              <a:rPr lang="en-US" dirty="0"/>
              <a:t>INCLUDES BIOCHAR BENEFITS</a:t>
            </a:r>
          </a:p>
          <a:p>
            <a:r>
              <a:rPr lang="en-US" dirty="0"/>
              <a:t>SOMEWHAT NEGLECTS CARBON SEQUESTRATION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62124-21C7-4E01-8B5C-61399347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540036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0A62D1-7503-45F7-BAEC-3256668E119C}"/>
              </a:ext>
            </a:extLst>
          </p:cNvPr>
          <p:cNvSpPr/>
          <p:nvPr/>
        </p:nvSpPr>
        <p:spPr>
          <a:xfrm>
            <a:off x="1905000" y="5486400"/>
            <a:ext cx="2743200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9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So, </a:t>
            </a:r>
            <a:r>
              <a:rPr dirty="0"/>
              <a:t>What is Biochar?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277256">
              <a:spcBef>
                <a:spcPts val="0"/>
              </a:spcBef>
              <a:buNone/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1.   Main:  Biochar is “ordinary” charcoal - after placement in the ground.  (Not for combustion.)</a:t>
            </a:r>
          </a:p>
          <a:p>
            <a:pPr marL="0" indent="0" defTabSz="277256">
              <a:spcBef>
                <a:spcPts val="0"/>
              </a:spcBef>
              <a:buNone/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277256">
              <a:spcBef>
                <a:spcPts val="0"/>
              </a:spcBef>
              <a:buNone/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  Also - dozens of other [long-life] uses of charcoal  (cattle feed, water quality, construction materials,……)</a:t>
            </a:r>
          </a:p>
          <a:p>
            <a:pPr marL="0" indent="0" defTabSz="277256">
              <a:spcBef>
                <a:spcPts val="0"/>
              </a:spcBef>
              <a:buNone/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277256">
              <a:spcBef>
                <a:spcPts val="0"/>
              </a:spcBef>
              <a:buNone/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  Terra </a:t>
            </a:r>
            <a:r>
              <a:rPr dirty="0" err="1"/>
              <a:t>Preta</a:t>
            </a:r>
            <a:r>
              <a:rPr dirty="0"/>
              <a:t> (1000’s of years, Amazon)</a:t>
            </a:r>
          </a:p>
        </p:txBody>
      </p:sp>
    </p:spTree>
    <p:extLst>
      <p:ext uri="{BB962C8B-B14F-4D97-AF65-F5344CB8AC3E}">
        <p14:creationId xmlns:p14="http://schemas.microsoft.com/office/powerpoint/2010/main" val="13393253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83" y="1742779"/>
            <a:ext cx="6602542" cy="3124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66707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827</Words>
  <Application>Microsoft Office PowerPoint</Application>
  <PresentationFormat>On-screen Show (4:3)</PresentationFormat>
  <Paragraphs>98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Times New Roman</vt:lpstr>
      <vt:lpstr>Office Theme</vt:lpstr>
      <vt:lpstr>Citizens Climate Lobby (CCL) – WA, 2nd district,  Whidbey Island</vt:lpstr>
      <vt:lpstr>PowerPoint Presentation</vt:lpstr>
      <vt:lpstr>If you are Wondering WHY</vt:lpstr>
      <vt:lpstr>THUS IT’S FOR CLIMATE MITIGATION   IN THIS CASE   CARBON SEQUESTRATION!</vt:lpstr>
      <vt:lpstr>Popular Book by Paul Hawken (editor) DRAWDOWN</vt:lpstr>
      <vt:lpstr>FOR CLIMATE MITIGATION</vt:lpstr>
      <vt:lpstr>PowerPoint Presentation</vt:lpstr>
      <vt:lpstr>So, What is Biochar? </vt:lpstr>
      <vt:lpstr>PowerPoint Presentation</vt:lpstr>
      <vt:lpstr>PowerPoint Presentation</vt:lpstr>
      <vt:lpstr>Buried in the Soil it looks like this:</vt:lpstr>
      <vt:lpstr>Why is BIOCHAR Important ?</vt:lpstr>
      <vt:lpstr>PowerPoint Presentation</vt:lpstr>
      <vt:lpstr>PowerPoint Presentation</vt:lpstr>
      <vt:lpstr>Advantages</vt:lpstr>
      <vt:lpstr>Flame Cap/TLUD? Don’t Flame Caps and TLUDs  Function Differently? Ethos/2019 Norman T. Baker </vt:lpstr>
      <vt:lpstr>PowerPoint Presentation</vt:lpstr>
      <vt:lpstr>PowerPoint Presentation</vt:lpstr>
      <vt:lpstr>Mobile units:</vt:lpstr>
      <vt:lpstr>To Simply Incomplete burning and burial in Trenches</vt:lpstr>
      <vt:lpstr>PowerPoint Presentation</vt:lpstr>
      <vt:lpstr>PowerPoint Presentation</vt:lpstr>
      <vt:lpstr>In Stockholm</vt:lpstr>
      <vt:lpstr>PowerPoint Presentation</vt:lpstr>
      <vt:lpstr>Local Applications</vt:lpstr>
      <vt:lpstr>BIOCHAR ATTRIBUTES</vt:lpstr>
      <vt:lpstr>Contact information: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 Climate Lobby (CCL) – WA, 2nd district, Whidbey Island  Paul Belanger Solutions – part B</dc:title>
  <dc:creator>Paul E. Belanger</dc:creator>
  <cp:lastModifiedBy>Paul E. Belanger</cp:lastModifiedBy>
  <cp:revision>15</cp:revision>
  <dcterms:created xsi:type="dcterms:W3CDTF">2019-12-11T16:31:54Z</dcterms:created>
  <dcterms:modified xsi:type="dcterms:W3CDTF">2019-12-14T15:24:57Z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2121350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